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9ED1C-5F2F-4663-A874-01C9F2EEBB6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CCF366-AC0B-4782-9C89-C314249DED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Conclusions</a:t>
          </a:r>
        </a:p>
      </dgm:t>
    </dgm:pt>
    <dgm:pt modelId="{DC9C0C57-DCBC-4323-BC15-D888D4CBBEE7}" type="parTrans" cxnId="{98A4FE87-23B8-40B7-9179-D3A5B864773C}">
      <dgm:prSet/>
      <dgm:spPr/>
      <dgm:t>
        <a:bodyPr/>
        <a:lstStyle/>
        <a:p>
          <a:endParaRPr lang="en-US"/>
        </a:p>
      </dgm:t>
    </dgm:pt>
    <dgm:pt modelId="{A6F4333E-4EBB-4EAA-9630-CDD3E70A6D2E}" type="sibTrans" cxnId="{98A4FE87-23B8-40B7-9179-D3A5B864773C}">
      <dgm:prSet/>
      <dgm:spPr/>
      <dgm:t>
        <a:bodyPr/>
        <a:lstStyle/>
        <a:p>
          <a:endParaRPr lang="en-US"/>
        </a:p>
      </dgm:t>
    </dgm:pt>
    <dgm:pt modelId="{A2F7A7BF-A19A-4E20-A3D9-A64221109C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Countries that achieved a balance between inflation and</a:t>
          </a:r>
        </a:p>
      </dgm:t>
    </dgm:pt>
    <dgm:pt modelId="{E6700BD9-55B9-4DCF-BEA5-1806738E5C30}" type="parTrans" cxnId="{1255A8EC-8034-4D3E-89E0-FEDB0E138A3C}">
      <dgm:prSet/>
      <dgm:spPr/>
      <dgm:t>
        <a:bodyPr/>
        <a:lstStyle/>
        <a:p>
          <a:endParaRPr lang="en-US"/>
        </a:p>
      </dgm:t>
    </dgm:pt>
    <dgm:pt modelId="{BEAF4C9F-029D-4396-A146-C0645BAE4427}" type="sibTrans" cxnId="{1255A8EC-8034-4D3E-89E0-FEDB0E138A3C}">
      <dgm:prSet/>
      <dgm:spPr/>
      <dgm:t>
        <a:bodyPr/>
        <a:lstStyle/>
        <a:p>
          <a:endParaRPr lang="en-US"/>
        </a:p>
      </dgm:t>
    </dgm:pt>
    <dgm:pt modelId="{B3FD8116-D00F-46C8-9697-17083C5730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economic growth saw improvements in unemployment rates.</a:t>
          </a:r>
        </a:p>
      </dgm:t>
    </dgm:pt>
    <dgm:pt modelId="{F018CD56-E576-41CA-B730-F79A79A88E5F}" type="parTrans" cxnId="{5D5134EA-1A4A-487A-BC25-587C85D7824E}">
      <dgm:prSet/>
      <dgm:spPr/>
      <dgm:t>
        <a:bodyPr/>
        <a:lstStyle/>
        <a:p>
          <a:endParaRPr lang="en-US"/>
        </a:p>
      </dgm:t>
    </dgm:pt>
    <dgm:pt modelId="{7365A864-118C-4736-AF59-D3F6C927857B}" type="sibTrans" cxnId="{5D5134EA-1A4A-487A-BC25-587C85D7824E}">
      <dgm:prSet/>
      <dgm:spPr/>
      <dgm:t>
        <a:bodyPr/>
        <a:lstStyle/>
        <a:p>
          <a:endParaRPr lang="en-US"/>
        </a:p>
      </dgm:t>
    </dgm:pt>
    <dgm:pt modelId="{45807065-E073-4F19-A3D5-EEAC5BB1CA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Egypt needs more stable economic policies to address inflation and unemployment.</a:t>
          </a:r>
        </a:p>
      </dgm:t>
    </dgm:pt>
    <dgm:pt modelId="{13C15C96-31D5-49DD-9649-F394E09581DA}" type="parTrans" cxnId="{7C090AFF-E71D-4A5C-BDF3-72EDDD917E21}">
      <dgm:prSet/>
      <dgm:spPr/>
      <dgm:t>
        <a:bodyPr/>
        <a:lstStyle/>
        <a:p>
          <a:endParaRPr lang="en-US"/>
        </a:p>
      </dgm:t>
    </dgm:pt>
    <dgm:pt modelId="{FF2C848D-36AB-42FC-B974-3E09F1EBB44C}" type="sibTrans" cxnId="{7C090AFF-E71D-4A5C-BDF3-72EDDD917E21}">
      <dgm:prSet/>
      <dgm:spPr/>
      <dgm:t>
        <a:bodyPr/>
        <a:lstStyle/>
        <a:p>
          <a:endParaRPr lang="en-US"/>
        </a:p>
      </dgm:t>
    </dgm:pt>
    <dgm:pt modelId="{E145A505-44AD-4A11-A85B-293A907CF4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The analysis confirms that inflation directly affects economic growth rates and should be monitored closely to achieve sustainable development</a:t>
          </a:r>
          <a:r>
            <a:rPr lang="en-US" sz="1100" dirty="0"/>
            <a:t>.</a:t>
          </a:r>
        </a:p>
      </dgm:t>
    </dgm:pt>
    <dgm:pt modelId="{9F8D6FCC-0108-491B-B8B0-4F7CF336DA03}" type="parTrans" cxnId="{78EA5B1D-4739-49AA-9DF2-1310256EDAF1}">
      <dgm:prSet/>
      <dgm:spPr/>
      <dgm:t>
        <a:bodyPr/>
        <a:lstStyle/>
        <a:p>
          <a:endParaRPr lang="en-US"/>
        </a:p>
      </dgm:t>
    </dgm:pt>
    <dgm:pt modelId="{358AF58B-AD48-4924-9360-ACBC753AD3BA}" type="sibTrans" cxnId="{78EA5B1D-4739-49AA-9DF2-1310256EDAF1}">
      <dgm:prSet/>
      <dgm:spPr/>
      <dgm:t>
        <a:bodyPr/>
        <a:lstStyle/>
        <a:p>
          <a:endParaRPr lang="en-US"/>
        </a:p>
      </dgm:t>
    </dgm:pt>
    <dgm:pt modelId="{899434EC-DF68-423B-A8AB-822A500FE1C7}" type="pres">
      <dgm:prSet presAssocID="{ADD9ED1C-5F2F-4663-A874-01C9F2EEBB6E}" presName="root" presStyleCnt="0">
        <dgm:presLayoutVars>
          <dgm:dir/>
          <dgm:resizeHandles val="exact"/>
        </dgm:presLayoutVars>
      </dgm:prSet>
      <dgm:spPr/>
    </dgm:pt>
    <dgm:pt modelId="{7A0FFCC9-F8C8-42E0-B1B6-65746477B468}" type="pres">
      <dgm:prSet presAssocID="{0CCCF366-AC0B-4782-9C89-C314249DEDF4}" presName="compNode" presStyleCnt="0"/>
      <dgm:spPr/>
    </dgm:pt>
    <dgm:pt modelId="{032E05F5-AA82-4478-BB1E-04180058B818}" type="pres">
      <dgm:prSet presAssocID="{0CCCF366-AC0B-4782-9C89-C314249DEDF4}" presName="iconRect" presStyleLbl="node1" presStyleIdx="0" presStyleCnt="5" custLinFactX="100000" custLinFactNeighborX="148779" custLinFactNeighborY="-837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2EB8D7-AFCD-4BDC-A804-7BA4907BE0DC}" type="pres">
      <dgm:prSet presAssocID="{0CCCF366-AC0B-4782-9C89-C314249DEDF4}" presName="spaceRect" presStyleCnt="0"/>
      <dgm:spPr/>
    </dgm:pt>
    <dgm:pt modelId="{399B5740-96FA-471D-909E-8A5A2553ECCE}" type="pres">
      <dgm:prSet presAssocID="{0CCCF366-AC0B-4782-9C89-C314249DEDF4}" presName="textRect" presStyleLbl="revTx" presStyleIdx="0" presStyleCnt="5" custScaleY="70843" custLinFactX="7745" custLinFactY="-33602" custLinFactNeighborX="100000" custLinFactNeighborY="-100000">
        <dgm:presLayoutVars>
          <dgm:chMax val="1"/>
          <dgm:chPref val="1"/>
        </dgm:presLayoutVars>
      </dgm:prSet>
      <dgm:spPr/>
    </dgm:pt>
    <dgm:pt modelId="{588A606A-8A49-40C9-A9A7-187E0339C294}" type="pres">
      <dgm:prSet presAssocID="{A6F4333E-4EBB-4EAA-9630-CDD3E70A6D2E}" presName="sibTrans" presStyleCnt="0"/>
      <dgm:spPr/>
    </dgm:pt>
    <dgm:pt modelId="{6AED21D0-31DD-4451-A58F-2811AB812FC4}" type="pres">
      <dgm:prSet presAssocID="{A2F7A7BF-A19A-4E20-A3D9-A64221109C0B}" presName="compNode" presStyleCnt="0"/>
      <dgm:spPr/>
    </dgm:pt>
    <dgm:pt modelId="{51ABF335-1341-4FAF-B08E-3D38BD073152}" type="pres">
      <dgm:prSet presAssocID="{A2F7A7BF-A19A-4E20-A3D9-A64221109C0B}" presName="iconRect" presStyleLbl="node1" presStyleIdx="1" presStyleCnt="5" custLinFactX="-100000" custLinFactNeighborX="-129902" custLinFactNeighborY="969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8A3DB0C-1E79-493F-8B7F-16F6BAA85736}" type="pres">
      <dgm:prSet presAssocID="{A2F7A7BF-A19A-4E20-A3D9-A64221109C0B}" presName="spaceRect" presStyleCnt="0"/>
      <dgm:spPr/>
    </dgm:pt>
    <dgm:pt modelId="{632DC073-B3FD-480E-A69A-B33C310CDE80}" type="pres">
      <dgm:prSet presAssocID="{A2F7A7BF-A19A-4E20-A3D9-A64221109C0B}" presName="textRect" presStyleLbl="revTx" presStyleIdx="1" presStyleCnt="5" custLinFactY="12899" custLinFactNeighborX="-98645" custLinFactNeighborY="100000">
        <dgm:presLayoutVars>
          <dgm:chMax val="1"/>
          <dgm:chPref val="1"/>
        </dgm:presLayoutVars>
      </dgm:prSet>
      <dgm:spPr/>
    </dgm:pt>
    <dgm:pt modelId="{40E90289-F6F9-44D3-82F5-4DD9B9AAE5EA}" type="pres">
      <dgm:prSet presAssocID="{BEAF4C9F-029D-4396-A146-C0645BAE4427}" presName="sibTrans" presStyleCnt="0"/>
      <dgm:spPr/>
    </dgm:pt>
    <dgm:pt modelId="{A64338AB-4A65-4EC3-94C3-814DA1F1B3C2}" type="pres">
      <dgm:prSet presAssocID="{B3FD8116-D00F-46C8-9697-17083C573086}" presName="compNode" presStyleCnt="0"/>
      <dgm:spPr/>
    </dgm:pt>
    <dgm:pt modelId="{963FCF38-779D-4641-8B72-132AF2C70B00}" type="pres">
      <dgm:prSet presAssocID="{B3FD8116-D00F-46C8-9697-17083C573086}" presName="iconRect" presStyleLbl="node1" presStyleIdx="2" presStyleCnt="5" custLinFactX="-11052" custLinFactY="129573" custLinFactNeighborX="-100000" custLinFactNeighborY="2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9946872-AC9B-44AE-80A6-F4C9D924C7E5}" type="pres">
      <dgm:prSet presAssocID="{B3FD8116-D00F-46C8-9697-17083C573086}" presName="spaceRect" presStyleCnt="0"/>
      <dgm:spPr/>
    </dgm:pt>
    <dgm:pt modelId="{00FCBEC1-B15D-4F70-8854-C72FE59955FA}" type="pres">
      <dgm:prSet presAssocID="{B3FD8116-D00F-46C8-9697-17083C573086}" presName="textRect" presStyleLbl="revTx" presStyleIdx="2" presStyleCnt="5" custScaleY="41416" custLinFactY="200000" custLinFactNeighborX="-45266" custLinFactNeighborY="223084">
        <dgm:presLayoutVars>
          <dgm:chMax val="1"/>
          <dgm:chPref val="1"/>
        </dgm:presLayoutVars>
      </dgm:prSet>
      <dgm:spPr/>
    </dgm:pt>
    <dgm:pt modelId="{584D400A-AA4E-41C7-8053-3D1CC62768EE}" type="pres">
      <dgm:prSet presAssocID="{7365A864-118C-4736-AF59-D3F6C927857B}" presName="sibTrans" presStyleCnt="0"/>
      <dgm:spPr/>
    </dgm:pt>
    <dgm:pt modelId="{6E875DDF-ECD9-4F99-95E2-F9F9D98E112D}" type="pres">
      <dgm:prSet presAssocID="{45807065-E073-4F19-A3D5-EEAC5BB1CA1E}" presName="compNode" presStyleCnt="0"/>
      <dgm:spPr/>
    </dgm:pt>
    <dgm:pt modelId="{B54709D4-21BA-4E11-A86D-22498233C85F}" type="pres">
      <dgm:prSet presAssocID="{45807065-E073-4F19-A3D5-EEAC5BB1CA1E}" presName="iconRect" presStyleLbl="node1" presStyleIdx="3" presStyleCnt="5" custLinFactX="147084" custLinFactY="-75470" custLinFactNeighborX="200000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1B32C73-0427-4F38-A568-9A618FDE8293}" type="pres">
      <dgm:prSet presAssocID="{45807065-E073-4F19-A3D5-EEAC5BB1CA1E}" presName="spaceRect" presStyleCnt="0"/>
      <dgm:spPr/>
    </dgm:pt>
    <dgm:pt modelId="{918A8342-4510-4A1D-AD8F-2BDFCFE5A539}" type="pres">
      <dgm:prSet presAssocID="{45807065-E073-4F19-A3D5-EEAC5BB1CA1E}" presName="textRect" presStyleLbl="revTx" presStyleIdx="3" presStyleCnt="5" custLinFactX="62568" custLinFactY="-115881" custLinFactNeighborX="100000" custLinFactNeighborY="-200000">
        <dgm:presLayoutVars>
          <dgm:chMax val="1"/>
          <dgm:chPref val="1"/>
        </dgm:presLayoutVars>
      </dgm:prSet>
      <dgm:spPr/>
    </dgm:pt>
    <dgm:pt modelId="{8700FA98-9510-423D-823A-774917C4A350}" type="pres">
      <dgm:prSet presAssocID="{FF2C848D-36AB-42FC-B974-3E09F1EBB44C}" presName="sibTrans" presStyleCnt="0"/>
      <dgm:spPr/>
    </dgm:pt>
    <dgm:pt modelId="{78691590-01B8-4BA2-B313-6F01BE52D129}" type="pres">
      <dgm:prSet presAssocID="{E145A505-44AD-4A11-A85B-293A907CF473}" presName="compNode" presStyleCnt="0"/>
      <dgm:spPr/>
    </dgm:pt>
    <dgm:pt modelId="{6B63B019-A431-4603-B57D-67B72017A9B9}" type="pres">
      <dgm:prSet presAssocID="{E145A505-44AD-4A11-A85B-293A907CF473}" presName="iconRect" presStyleLbl="node1" presStyleIdx="4" presStyleCnt="5" custLinFactX="-124564" custLinFactNeighborX="-200000" custLinFactNeighborY="5998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A936F035-87E7-4DBA-AABA-99E102196F9C}" type="pres">
      <dgm:prSet presAssocID="{E145A505-44AD-4A11-A85B-293A907CF473}" presName="spaceRect" presStyleCnt="0"/>
      <dgm:spPr/>
    </dgm:pt>
    <dgm:pt modelId="{49EB0E4E-E773-4E51-B58E-C2DDE5E79309}" type="pres">
      <dgm:prSet presAssocID="{E145A505-44AD-4A11-A85B-293A907CF473}" presName="textRect" presStyleLbl="revTx" presStyleIdx="4" presStyleCnt="5" custLinFactX="-38355" custLinFactNeighborX="-100000" custLinFactNeighborY="57404">
        <dgm:presLayoutVars>
          <dgm:chMax val="1"/>
          <dgm:chPref val="1"/>
        </dgm:presLayoutVars>
      </dgm:prSet>
      <dgm:spPr/>
    </dgm:pt>
  </dgm:ptLst>
  <dgm:cxnLst>
    <dgm:cxn modelId="{BD8F8316-3C26-440D-AD85-1C6DEC779067}" type="presOf" srcId="{A2F7A7BF-A19A-4E20-A3D9-A64221109C0B}" destId="{632DC073-B3FD-480E-A69A-B33C310CDE80}" srcOrd="0" destOrd="0" presId="urn:microsoft.com/office/officeart/2018/2/layout/IconLabelList"/>
    <dgm:cxn modelId="{78EA5B1D-4739-49AA-9DF2-1310256EDAF1}" srcId="{ADD9ED1C-5F2F-4663-A874-01C9F2EEBB6E}" destId="{E145A505-44AD-4A11-A85B-293A907CF473}" srcOrd="4" destOrd="0" parTransId="{9F8D6FCC-0108-491B-B8B0-4F7CF336DA03}" sibTransId="{358AF58B-AD48-4924-9360-ACBC753AD3BA}"/>
    <dgm:cxn modelId="{6207BD1E-8406-44E6-9AC9-8F71301E1C18}" type="presOf" srcId="{E145A505-44AD-4A11-A85B-293A907CF473}" destId="{49EB0E4E-E773-4E51-B58E-C2DDE5E79309}" srcOrd="0" destOrd="0" presId="urn:microsoft.com/office/officeart/2018/2/layout/IconLabelList"/>
    <dgm:cxn modelId="{C1447C42-3A16-43AD-90B1-4AF61D015447}" type="presOf" srcId="{45807065-E073-4F19-A3D5-EEAC5BB1CA1E}" destId="{918A8342-4510-4A1D-AD8F-2BDFCFE5A539}" srcOrd="0" destOrd="0" presId="urn:microsoft.com/office/officeart/2018/2/layout/IconLabelList"/>
    <dgm:cxn modelId="{C1B22052-7A7D-4D21-ACB9-12294D0C01C3}" type="presOf" srcId="{0CCCF366-AC0B-4782-9C89-C314249DEDF4}" destId="{399B5740-96FA-471D-909E-8A5A2553ECCE}" srcOrd="0" destOrd="0" presId="urn:microsoft.com/office/officeart/2018/2/layout/IconLabelList"/>
    <dgm:cxn modelId="{20A62556-237A-47C1-A82E-AA148D241985}" type="presOf" srcId="{B3FD8116-D00F-46C8-9697-17083C573086}" destId="{00FCBEC1-B15D-4F70-8854-C72FE59955FA}" srcOrd="0" destOrd="0" presId="urn:microsoft.com/office/officeart/2018/2/layout/IconLabelList"/>
    <dgm:cxn modelId="{98A4FE87-23B8-40B7-9179-D3A5B864773C}" srcId="{ADD9ED1C-5F2F-4663-A874-01C9F2EEBB6E}" destId="{0CCCF366-AC0B-4782-9C89-C314249DEDF4}" srcOrd="0" destOrd="0" parTransId="{DC9C0C57-DCBC-4323-BC15-D888D4CBBEE7}" sibTransId="{A6F4333E-4EBB-4EAA-9630-CDD3E70A6D2E}"/>
    <dgm:cxn modelId="{5D5134EA-1A4A-487A-BC25-587C85D7824E}" srcId="{ADD9ED1C-5F2F-4663-A874-01C9F2EEBB6E}" destId="{B3FD8116-D00F-46C8-9697-17083C573086}" srcOrd="2" destOrd="0" parTransId="{F018CD56-E576-41CA-B730-F79A79A88E5F}" sibTransId="{7365A864-118C-4736-AF59-D3F6C927857B}"/>
    <dgm:cxn modelId="{502FC8EA-EE1C-4C99-9747-39B036A59630}" type="presOf" srcId="{ADD9ED1C-5F2F-4663-A874-01C9F2EEBB6E}" destId="{899434EC-DF68-423B-A8AB-822A500FE1C7}" srcOrd="0" destOrd="0" presId="urn:microsoft.com/office/officeart/2018/2/layout/IconLabelList"/>
    <dgm:cxn modelId="{1255A8EC-8034-4D3E-89E0-FEDB0E138A3C}" srcId="{ADD9ED1C-5F2F-4663-A874-01C9F2EEBB6E}" destId="{A2F7A7BF-A19A-4E20-A3D9-A64221109C0B}" srcOrd="1" destOrd="0" parTransId="{E6700BD9-55B9-4DCF-BEA5-1806738E5C30}" sibTransId="{BEAF4C9F-029D-4396-A146-C0645BAE4427}"/>
    <dgm:cxn modelId="{7C090AFF-E71D-4A5C-BDF3-72EDDD917E21}" srcId="{ADD9ED1C-5F2F-4663-A874-01C9F2EEBB6E}" destId="{45807065-E073-4F19-A3D5-EEAC5BB1CA1E}" srcOrd="3" destOrd="0" parTransId="{13C15C96-31D5-49DD-9649-F394E09581DA}" sibTransId="{FF2C848D-36AB-42FC-B974-3E09F1EBB44C}"/>
    <dgm:cxn modelId="{0346EE3C-7F26-4A5F-BA7A-F4AB9A18D8CD}" type="presParOf" srcId="{899434EC-DF68-423B-A8AB-822A500FE1C7}" destId="{7A0FFCC9-F8C8-42E0-B1B6-65746477B468}" srcOrd="0" destOrd="0" presId="urn:microsoft.com/office/officeart/2018/2/layout/IconLabelList"/>
    <dgm:cxn modelId="{D87F6E37-6B5A-4B73-985C-0676C796842B}" type="presParOf" srcId="{7A0FFCC9-F8C8-42E0-B1B6-65746477B468}" destId="{032E05F5-AA82-4478-BB1E-04180058B818}" srcOrd="0" destOrd="0" presId="urn:microsoft.com/office/officeart/2018/2/layout/IconLabelList"/>
    <dgm:cxn modelId="{F205205B-717C-496B-9A72-6456ABFE275C}" type="presParOf" srcId="{7A0FFCC9-F8C8-42E0-B1B6-65746477B468}" destId="{A32EB8D7-AFCD-4BDC-A804-7BA4907BE0DC}" srcOrd="1" destOrd="0" presId="urn:microsoft.com/office/officeart/2018/2/layout/IconLabelList"/>
    <dgm:cxn modelId="{DF21752B-B924-40F7-867C-B51CDC50D3FA}" type="presParOf" srcId="{7A0FFCC9-F8C8-42E0-B1B6-65746477B468}" destId="{399B5740-96FA-471D-909E-8A5A2553ECCE}" srcOrd="2" destOrd="0" presId="urn:microsoft.com/office/officeart/2018/2/layout/IconLabelList"/>
    <dgm:cxn modelId="{ADC90988-71AB-445B-B7FA-A6E6F9E89E2E}" type="presParOf" srcId="{899434EC-DF68-423B-A8AB-822A500FE1C7}" destId="{588A606A-8A49-40C9-A9A7-187E0339C294}" srcOrd="1" destOrd="0" presId="urn:microsoft.com/office/officeart/2018/2/layout/IconLabelList"/>
    <dgm:cxn modelId="{783EC317-AFB4-4C4B-8F39-68D9BA1A34B0}" type="presParOf" srcId="{899434EC-DF68-423B-A8AB-822A500FE1C7}" destId="{6AED21D0-31DD-4451-A58F-2811AB812FC4}" srcOrd="2" destOrd="0" presId="urn:microsoft.com/office/officeart/2018/2/layout/IconLabelList"/>
    <dgm:cxn modelId="{9E4EA2BD-F731-4BAF-BFD3-C45E18F7D216}" type="presParOf" srcId="{6AED21D0-31DD-4451-A58F-2811AB812FC4}" destId="{51ABF335-1341-4FAF-B08E-3D38BD073152}" srcOrd="0" destOrd="0" presId="urn:microsoft.com/office/officeart/2018/2/layout/IconLabelList"/>
    <dgm:cxn modelId="{75BF0BA5-19F9-4384-BEAA-10BEC2DE00ED}" type="presParOf" srcId="{6AED21D0-31DD-4451-A58F-2811AB812FC4}" destId="{A8A3DB0C-1E79-493F-8B7F-16F6BAA85736}" srcOrd="1" destOrd="0" presId="urn:microsoft.com/office/officeart/2018/2/layout/IconLabelList"/>
    <dgm:cxn modelId="{54E5979C-5C06-4285-8509-FDC23CB1B4FD}" type="presParOf" srcId="{6AED21D0-31DD-4451-A58F-2811AB812FC4}" destId="{632DC073-B3FD-480E-A69A-B33C310CDE80}" srcOrd="2" destOrd="0" presId="urn:microsoft.com/office/officeart/2018/2/layout/IconLabelList"/>
    <dgm:cxn modelId="{F9709A4D-8B64-4665-A910-8608E603A99D}" type="presParOf" srcId="{899434EC-DF68-423B-A8AB-822A500FE1C7}" destId="{40E90289-F6F9-44D3-82F5-4DD9B9AAE5EA}" srcOrd="3" destOrd="0" presId="urn:microsoft.com/office/officeart/2018/2/layout/IconLabelList"/>
    <dgm:cxn modelId="{74AF4A84-BE80-4C60-8ED5-47C5942BAC9A}" type="presParOf" srcId="{899434EC-DF68-423B-A8AB-822A500FE1C7}" destId="{A64338AB-4A65-4EC3-94C3-814DA1F1B3C2}" srcOrd="4" destOrd="0" presId="urn:microsoft.com/office/officeart/2018/2/layout/IconLabelList"/>
    <dgm:cxn modelId="{3FD2E44E-DF10-434D-9F11-772D8CAFB395}" type="presParOf" srcId="{A64338AB-4A65-4EC3-94C3-814DA1F1B3C2}" destId="{963FCF38-779D-4641-8B72-132AF2C70B00}" srcOrd="0" destOrd="0" presId="urn:microsoft.com/office/officeart/2018/2/layout/IconLabelList"/>
    <dgm:cxn modelId="{6104E2BE-7C1E-4657-B5D5-FA425E40A097}" type="presParOf" srcId="{A64338AB-4A65-4EC3-94C3-814DA1F1B3C2}" destId="{89946872-AC9B-44AE-80A6-F4C9D924C7E5}" srcOrd="1" destOrd="0" presId="urn:microsoft.com/office/officeart/2018/2/layout/IconLabelList"/>
    <dgm:cxn modelId="{99DA96F3-240C-466E-A3C4-84FC0BAEFAFA}" type="presParOf" srcId="{A64338AB-4A65-4EC3-94C3-814DA1F1B3C2}" destId="{00FCBEC1-B15D-4F70-8854-C72FE59955FA}" srcOrd="2" destOrd="0" presId="urn:microsoft.com/office/officeart/2018/2/layout/IconLabelList"/>
    <dgm:cxn modelId="{958129BC-00DE-482D-A196-3D2F46D51589}" type="presParOf" srcId="{899434EC-DF68-423B-A8AB-822A500FE1C7}" destId="{584D400A-AA4E-41C7-8053-3D1CC62768EE}" srcOrd="5" destOrd="0" presId="urn:microsoft.com/office/officeart/2018/2/layout/IconLabelList"/>
    <dgm:cxn modelId="{297A30D0-68F3-487E-BF8E-6D4D1EF4C90B}" type="presParOf" srcId="{899434EC-DF68-423B-A8AB-822A500FE1C7}" destId="{6E875DDF-ECD9-4F99-95E2-F9F9D98E112D}" srcOrd="6" destOrd="0" presId="urn:microsoft.com/office/officeart/2018/2/layout/IconLabelList"/>
    <dgm:cxn modelId="{AF746C34-B928-42D3-8B63-A03CE12BBA2C}" type="presParOf" srcId="{6E875DDF-ECD9-4F99-95E2-F9F9D98E112D}" destId="{B54709D4-21BA-4E11-A86D-22498233C85F}" srcOrd="0" destOrd="0" presId="urn:microsoft.com/office/officeart/2018/2/layout/IconLabelList"/>
    <dgm:cxn modelId="{8A4BED16-1926-497B-8966-D010AB760F50}" type="presParOf" srcId="{6E875DDF-ECD9-4F99-95E2-F9F9D98E112D}" destId="{C1B32C73-0427-4F38-A568-9A618FDE8293}" srcOrd="1" destOrd="0" presId="urn:microsoft.com/office/officeart/2018/2/layout/IconLabelList"/>
    <dgm:cxn modelId="{C66068B1-EF00-4C12-93BD-6282CA926B8A}" type="presParOf" srcId="{6E875DDF-ECD9-4F99-95E2-F9F9D98E112D}" destId="{918A8342-4510-4A1D-AD8F-2BDFCFE5A539}" srcOrd="2" destOrd="0" presId="urn:microsoft.com/office/officeart/2018/2/layout/IconLabelList"/>
    <dgm:cxn modelId="{D14D31C7-FBBF-4789-A562-AEF695773185}" type="presParOf" srcId="{899434EC-DF68-423B-A8AB-822A500FE1C7}" destId="{8700FA98-9510-423D-823A-774917C4A350}" srcOrd="7" destOrd="0" presId="urn:microsoft.com/office/officeart/2018/2/layout/IconLabelList"/>
    <dgm:cxn modelId="{FB6B08BF-9FAB-438E-8B2B-94E0EDE9B683}" type="presParOf" srcId="{899434EC-DF68-423B-A8AB-822A500FE1C7}" destId="{78691590-01B8-4BA2-B313-6F01BE52D129}" srcOrd="8" destOrd="0" presId="urn:microsoft.com/office/officeart/2018/2/layout/IconLabelList"/>
    <dgm:cxn modelId="{DF587A37-B7BE-4F66-AB22-A98C27426E69}" type="presParOf" srcId="{78691590-01B8-4BA2-B313-6F01BE52D129}" destId="{6B63B019-A431-4603-B57D-67B72017A9B9}" srcOrd="0" destOrd="0" presId="urn:microsoft.com/office/officeart/2018/2/layout/IconLabelList"/>
    <dgm:cxn modelId="{6BBE8A41-C7B4-48C8-A586-58EC2D2D45EF}" type="presParOf" srcId="{78691590-01B8-4BA2-B313-6F01BE52D129}" destId="{A936F035-87E7-4DBA-AABA-99E102196F9C}" srcOrd="1" destOrd="0" presId="urn:microsoft.com/office/officeart/2018/2/layout/IconLabelList"/>
    <dgm:cxn modelId="{0C55B080-DD39-4AA5-BF19-77D52721FA9D}" type="presParOf" srcId="{78691590-01B8-4BA2-B313-6F01BE52D129}" destId="{49EB0E4E-E773-4E51-B58E-C2DDE5E793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E05F5-AA82-4478-BB1E-04180058B818}">
      <dsp:nvSpPr>
        <dsp:cNvPr id="0" name=""/>
        <dsp:cNvSpPr/>
      </dsp:nvSpPr>
      <dsp:spPr>
        <a:xfrm>
          <a:off x="2589204" y="60018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B5740-96FA-471D-909E-8A5A2553ECCE}">
      <dsp:nvSpPr>
        <dsp:cNvPr id="0" name=""/>
        <dsp:cNvSpPr/>
      </dsp:nvSpPr>
      <dsp:spPr>
        <a:xfrm>
          <a:off x="2018504" y="1821393"/>
          <a:ext cx="1800000" cy="388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</a:p>
      </dsp:txBody>
      <dsp:txXfrm>
        <a:off x="2018504" y="1821393"/>
        <a:ext cx="1800000" cy="388048"/>
      </dsp:txXfrm>
    </dsp:sp>
    <dsp:sp modelId="{51ABF335-1341-4FAF-B08E-3D38BD073152}">
      <dsp:nvSpPr>
        <dsp:cNvPr id="0" name=""/>
        <dsp:cNvSpPr/>
      </dsp:nvSpPr>
      <dsp:spPr>
        <a:xfrm>
          <a:off x="826888" y="202389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DC073-B3FD-480E-A69A-B33C310CDE80}">
      <dsp:nvSpPr>
        <dsp:cNvPr id="0" name=""/>
        <dsp:cNvSpPr/>
      </dsp:nvSpPr>
      <dsp:spPr>
        <a:xfrm>
          <a:off x="418484" y="3051842"/>
          <a:ext cx="1800000" cy="547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Countries that achieved a balance between inflation and</a:t>
          </a:r>
        </a:p>
      </dsp:txBody>
      <dsp:txXfrm>
        <a:off x="418484" y="3051842"/>
        <a:ext cx="1800000" cy="547758"/>
      </dsp:txXfrm>
    </dsp:sp>
    <dsp:sp modelId="{963FCF38-779D-4641-8B72-132AF2C70B00}">
      <dsp:nvSpPr>
        <dsp:cNvPr id="0" name=""/>
        <dsp:cNvSpPr/>
      </dsp:nvSpPr>
      <dsp:spPr>
        <a:xfrm>
          <a:off x="3904573" y="398845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CBEC1-B15D-4F70-8854-C72FE59955FA}">
      <dsp:nvSpPr>
        <dsp:cNvPr id="0" name=""/>
        <dsp:cNvSpPr/>
      </dsp:nvSpPr>
      <dsp:spPr>
        <a:xfrm>
          <a:off x="3494306" y="4991582"/>
          <a:ext cx="1800000" cy="22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economic growth saw improvements in unemployment rates.</a:t>
          </a:r>
        </a:p>
      </dsp:txBody>
      <dsp:txXfrm>
        <a:off x="3494306" y="4991582"/>
        <a:ext cx="1800000" cy="226859"/>
      </dsp:txXfrm>
    </dsp:sp>
    <dsp:sp modelId="{B54709D4-21BA-4E11-A86D-22498233C85F}">
      <dsp:nvSpPr>
        <dsp:cNvPr id="0" name=""/>
        <dsp:cNvSpPr/>
      </dsp:nvSpPr>
      <dsp:spPr>
        <a:xfrm>
          <a:off x="4442974" y="200988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A8342-4510-4A1D-AD8F-2BDFCFE5A539}">
      <dsp:nvSpPr>
        <dsp:cNvPr id="0" name=""/>
        <dsp:cNvSpPr/>
      </dsp:nvSpPr>
      <dsp:spPr>
        <a:xfrm>
          <a:off x="4062818" y="2895662"/>
          <a:ext cx="1800000" cy="547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Egypt needs more stable economic policies to address inflation and unemployment.</a:t>
          </a:r>
        </a:p>
      </dsp:txBody>
      <dsp:txXfrm>
        <a:off x="4062818" y="2895662"/>
        <a:ext cx="1800000" cy="547758"/>
      </dsp:txXfrm>
    </dsp:sp>
    <dsp:sp modelId="{6B63B019-A431-4603-B57D-67B72017A9B9}">
      <dsp:nvSpPr>
        <dsp:cNvPr id="0" name=""/>
        <dsp:cNvSpPr/>
      </dsp:nvSpPr>
      <dsp:spPr>
        <a:xfrm>
          <a:off x="1117626" y="391708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B0E4E-E773-4E51-B58E-C2DDE5E79309}">
      <dsp:nvSpPr>
        <dsp:cNvPr id="0" name=""/>
        <dsp:cNvSpPr/>
      </dsp:nvSpPr>
      <dsp:spPr>
        <a:xfrm>
          <a:off x="761204" y="4940364"/>
          <a:ext cx="1800000" cy="547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analysis confirms that inflation directly affects economic growth rates and should be monitored closely to achieve sustainable development</a:t>
          </a:r>
          <a:r>
            <a:rPr lang="en-US" sz="1100" kern="1200" dirty="0"/>
            <a:t>.</a:t>
          </a:r>
        </a:p>
      </dsp:txBody>
      <dsp:txXfrm>
        <a:off x="761204" y="4940364"/>
        <a:ext cx="1800000" cy="547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D49CE64-94E6-4AE5-B136-C58183655EB5}" type="datetimeFigureOut">
              <a:rPr lang="ar-EG" smtClean="0"/>
              <a:t>19/04/1446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8B7796A-2FDC-4D80-867E-9AF58254066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5161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7796A-2FDC-4D80-867E-9AF58254066E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22195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7796A-2FDC-4D80-867E-9AF58254066E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8992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97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2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079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49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255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478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54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6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3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1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0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42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  <p:sldLayoutId id="2147483936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12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08FB-9A2F-C3C3-8757-77804574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8476567" cy="1638259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Inflation and its effects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FD232-01CD-CEAE-2CB7-02DBF37BC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6684" y="397275"/>
            <a:ext cx="2436905" cy="1638260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500"/>
              <a:t>Analysis of the Impact of Inflation on Growth and Unemployment Rates in the World and Specifically in Egypt (2014-2024)</a:t>
            </a:r>
            <a:endParaRPr lang="ar-EG" sz="1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23F98-F84D-BDCB-20B2-298D6247D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9" b="5479"/>
          <a:stretch/>
        </p:blipFill>
        <p:spPr>
          <a:xfrm>
            <a:off x="20" y="2283223"/>
            <a:ext cx="9143978" cy="45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FA4B-544B-3748-096F-1F3B1C6FB303}"/>
              </a:ext>
            </a:extLst>
          </p:cNvPr>
          <p:cNvSpPr txBox="1"/>
          <p:nvPr/>
        </p:nvSpPr>
        <p:spPr>
          <a:xfrm>
            <a:off x="5101999" y="690880"/>
            <a:ext cx="4947854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Acknowledgments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Special Thanks to: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Supervisor [ Amal Mahmoud ] for her support and guidance throughout the project.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Partners: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Special thanks to my partners in the project, [Ahmed and Mansour], for their cooperation and efforts in this work.</a:t>
            </a:r>
          </a:p>
        </p:txBody>
      </p:sp>
    </p:spTree>
    <p:extLst>
      <p:ext uri="{BB962C8B-B14F-4D97-AF65-F5344CB8AC3E}">
        <p14:creationId xmlns:p14="http://schemas.microsoft.com/office/powerpoint/2010/main" val="3226764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06AA9-9B9E-DD76-B26C-990D0443F220}"/>
              </a:ext>
            </a:extLst>
          </p:cNvPr>
          <p:cNvSpPr txBox="1"/>
          <p:nvPr/>
        </p:nvSpPr>
        <p:spPr>
          <a:xfrm>
            <a:off x="5282382" y="1454964"/>
            <a:ext cx="6261917" cy="3308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8FE56660-F465-9D4F-5C7A-88AC61BE6CD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987" r="49902" b="-1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2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7645-9A8C-F1B1-41C3-97AC6837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Analysis of the Impact of Inflation on Growth and Unemployment Rates in the World and Specifically in Egypt (2014-2024</a:t>
            </a:r>
            <a:r>
              <a:rPr lang="en-US" sz="3600" dirty="0"/>
              <a:t>)</a:t>
            </a:r>
            <a:endParaRPr lang="ar-E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22DC-87BE-6597-441A-5E934002F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812647"/>
            <a:ext cx="8946541" cy="34357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Presented by:</a:t>
            </a:r>
            <a:br>
              <a:rPr lang="en-US" dirty="0"/>
            </a:br>
            <a:r>
              <a:rPr lang="en-US" dirty="0"/>
              <a:t>Mahmoud Abdelazeem</a:t>
            </a:r>
            <a:br>
              <a:rPr lang="en-US" dirty="0"/>
            </a:br>
            <a:r>
              <a:rPr lang="en-US" dirty="0"/>
              <a:t>Ahmed Eslam</a:t>
            </a:r>
            <a:br>
              <a:rPr lang="en-US" dirty="0"/>
            </a:br>
            <a:r>
              <a:rPr lang="en-US" dirty="0"/>
              <a:t>Mansour </a:t>
            </a:r>
            <a:r>
              <a:rPr lang="en-US" dirty="0" err="1"/>
              <a:t>Meshwad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Supervised by:</a:t>
            </a:r>
            <a:br>
              <a:rPr lang="en-US" dirty="0"/>
            </a:br>
            <a:r>
              <a:rPr lang="en-US" dirty="0"/>
              <a:t>Amal Mahmoud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Introduction:</a:t>
            </a:r>
            <a:br>
              <a:rPr lang="en-US" dirty="0"/>
            </a:br>
            <a:r>
              <a:rPr lang="en-US" dirty="0"/>
              <a:t>"This project aims to analyze the impact of inflation on growth and unemployment rates during the period from 2014 to 2024 in countries around the world, with a special focus on Egypt."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8878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A034F-17CC-EB0E-7B39-F74A81568646}"/>
              </a:ext>
            </a:extLst>
          </p:cNvPr>
          <p:cNvSpPr txBox="1"/>
          <p:nvPr/>
        </p:nvSpPr>
        <p:spPr>
          <a:xfrm>
            <a:off x="322506" y="383744"/>
            <a:ext cx="5022630" cy="4190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Objectives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main objectives of the project are: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Analyze the impact of inflation on growth and unemployment rates in various countries between 2014 and 2024.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Study the relationship between inflation rates and unemployment rates in Egypt compared to other countries.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Extract economic trends to assist policymakers in formulating appropriate economic policies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D2A000B-7094-18B7-5DCD-225F04B1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1" r="35554" b="-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6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093947-1EC4-2105-8110-97DDE839004B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Used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main tables in the project are: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world_GDP: Contains annual economic growth data for each country, including average growth rates.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world_inflation: Contains annual inflation rates for each country.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world_unemployment: Contains unemployment rates by gender and age group, along with average unemployment rates.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collected from reliable global economic reports and platforms for the period from 2014 to 2024.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Digital financial graphs in 3D">
            <a:extLst>
              <a:ext uri="{FF2B5EF4-FFF2-40B4-BE49-F238E27FC236}">
                <a16:creationId xmlns:a16="http://schemas.microsoft.com/office/drawing/2014/main" id="{4956B544-8169-952E-8A9D-11505FCA873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663" r="9067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208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7AF029-5396-1182-5207-8263C4FD0786}"/>
              </a:ext>
            </a:extLst>
          </p:cNvPr>
          <p:cNvSpPr txBox="1"/>
          <p:nvPr/>
        </p:nvSpPr>
        <p:spPr>
          <a:xfrm>
            <a:off x="0" y="173620"/>
            <a:ext cx="5022630" cy="5567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Methodology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steps followed in the project are: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 Collection:</a:t>
            </a:r>
            <a:b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 was gathered from multiple sources regarding inflation rates, economic growth, and unemployment.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Database Construction:</a:t>
            </a:r>
            <a:b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MySQL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was used to create a database containing the related tables.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Analysis: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2950" lvl="1">
              <a:lnSpc>
                <a:spcPct val="11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Excel: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Used for preliminary data analysis and manipulation.</a:t>
            </a:r>
          </a:p>
          <a:p>
            <a:pPr marL="742950" lvl="1">
              <a:lnSpc>
                <a:spcPct val="11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Python: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Utilized for more complex data analysis and implementing statistical models.</a:t>
            </a:r>
          </a:p>
          <a:p>
            <a:pPr marL="742950" lvl="1">
              <a:lnSpc>
                <a:spcPct val="11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Tableau: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Employed for data visualization and creating charts and reports.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 Linking:</a:t>
            </a:r>
            <a:b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tables were linked using country identifiers and time periods to conduct cross-analysis between inflation, growth, and unemployment</a:t>
            </a:r>
            <a:r>
              <a:rPr lang="en-US" sz="9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449980EA-CDE7-1ED7-29AB-B7EBE2E6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98" b="10553"/>
          <a:stretch/>
        </p:blipFill>
        <p:spPr>
          <a:xfrm>
            <a:off x="6095998" y="-3333"/>
            <a:ext cx="6096002" cy="68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7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graph of stock market">
            <a:extLst>
              <a:ext uri="{FF2B5EF4-FFF2-40B4-BE49-F238E27FC236}">
                <a16:creationId xmlns:a16="http://schemas.microsoft.com/office/drawing/2014/main" id="{F02EB0AF-A570-246D-B4B6-3797E7C94A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94" b="20770"/>
          <a:stretch/>
        </p:blipFill>
        <p:spPr>
          <a:xfrm>
            <a:off x="-1" y="10"/>
            <a:ext cx="6095999" cy="686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0DD8B5-98CC-A999-8E6B-3B359FD2EC46}"/>
              </a:ext>
            </a:extLst>
          </p:cNvPr>
          <p:cNvSpPr txBox="1"/>
          <p:nvPr/>
        </p:nvSpPr>
        <p:spPr>
          <a:xfrm>
            <a:off x="6466840" y="162046"/>
            <a:ext cx="5578939" cy="601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b="1" dirty="0"/>
              <a:t>Data Analysis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b="1" dirty="0"/>
              <a:t>Key Data Analyses:</a:t>
            </a:r>
            <a:endParaRPr lang="en-US" sz="1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/>
              <a:t>Analyzed trends of inflation rates, economic growth, and unemployment rates globally and in Egypt.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/>
              <a:t>Studied the impact of inflation on economic growth and unemployment rates in Egypt compared to other countries.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/>
              <a:t>Analyzed the interrelationship between the three rates: how inflation affects growth, how growth impacts unemployment, and how inflation influences unemployment.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b="1" dirty="0"/>
              <a:t>Effects of Inflation:</a:t>
            </a:r>
            <a:endParaRPr lang="en-US" sz="1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b="1" dirty="0"/>
              <a:t>On Global Countries:</a:t>
            </a:r>
            <a:br>
              <a:rPr lang="en-US" sz="1400" dirty="0"/>
            </a:br>
            <a:r>
              <a:rPr lang="en-US" sz="1400" dirty="0"/>
              <a:t>Inflation can lead to reduced economic growth rates in several countries, with varying effects on unemployment depending on local economic conditions.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b="1" dirty="0"/>
              <a:t>On Egypt Specifically:</a:t>
            </a:r>
            <a:br>
              <a:rPr lang="en-US" sz="1400" dirty="0"/>
            </a:br>
            <a:r>
              <a:rPr lang="en-US" sz="1400" dirty="0"/>
              <a:t>High inflation rates in Egypt have significantly impacted economic growth and contributed to higher unemployment rates, particularly among youth and vulnerable demographics.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b="1" dirty="0"/>
              <a:t>Charts:</a:t>
            </a:r>
            <a:endParaRPr lang="en-US" sz="1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b="1" dirty="0"/>
              <a:t>Tableau:</a:t>
            </a:r>
            <a:r>
              <a:rPr lang="en-US" sz="1400" dirty="0"/>
              <a:t> Used to visualize data and create charts illustrating the relationships between inflation, economic growth, and unemployment.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/>
              <a:t>Show the impact of inflation on unemployment rates in Egypt and other countries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17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D88BE620-6F01-E044-0CBE-1FFB261B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212" r="1" b="1"/>
          <a:stretch/>
        </p:blipFill>
        <p:spPr>
          <a:xfrm>
            <a:off x="6096001" y="0"/>
            <a:ext cx="6108356" cy="34290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C24B4F-B60C-2A3E-4AC0-E71803DA958A}"/>
              </a:ext>
            </a:extLst>
          </p:cNvPr>
          <p:cNvSpPr txBox="1"/>
          <p:nvPr/>
        </p:nvSpPr>
        <p:spPr>
          <a:xfrm>
            <a:off x="-12357" y="3428997"/>
            <a:ext cx="12204357" cy="3429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b="1" dirty="0"/>
              <a:t>Key Findings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b="1" dirty="0"/>
              <a:t>The findings reached are:</a:t>
            </a:r>
            <a:endParaRPr lang="en-US" sz="16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b="1" dirty="0"/>
              <a:t>Inflation and Economic Growth Relationship:</a:t>
            </a:r>
            <a:br>
              <a:rPr lang="en-US" sz="1600" dirty="0"/>
            </a:br>
            <a:r>
              <a:rPr lang="en-US" sz="1600" dirty="0"/>
              <a:t>Some countries with high inflation showed a decline in economic growth rates, while countries with low inflation experienced better growth.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b="1" dirty="0"/>
              <a:t>Unemployment in Egypt:</a:t>
            </a:r>
            <a:br>
              <a:rPr lang="en-US" sz="1600" dirty="0"/>
            </a:br>
            <a:r>
              <a:rPr lang="en-US" sz="1600" dirty="0"/>
              <a:t>The age group of 15-24 was the most affected by unemployment rates during this period.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b="1" dirty="0"/>
              <a:t>Global Comparison:</a:t>
            </a:r>
            <a:br>
              <a:rPr lang="en-US" sz="1600" dirty="0"/>
            </a:br>
            <a:r>
              <a:rPr lang="en-US" sz="1600" dirty="0"/>
              <a:t>Egypt experienced high inflation rates that negatively impacted economic growth, but when compared to other countries, the unemployment rates were affected by local economic policies</a:t>
            </a:r>
            <a:r>
              <a:rPr lang="en-US" sz="900" dirty="0"/>
              <a:t>.</a:t>
            </a:r>
          </a:p>
        </p:txBody>
      </p:sp>
      <p:pic>
        <p:nvPicPr>
          <p:cNvPr id="6" name="Picture 5" descr="A globe on a table&#10;&#10;Description automatically generated">
            <a:extLst>
              <a:ext uri="{FF2B5EF4-FFF2-40B4-BE49-F238E27FC236}">
                <a16:creationId xmlns:a16="http://schemas.microsoft.com/office/drawing/2014/main" id="{5B59838A-5B2D-4ACE-80AC-BA36E9DD0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" r="1" b="1"/>
          <a:stretch/>
        </p:blipFill>
        <p:spPr>
          <a:xfrm>
            <a:off x="2" y="0"/>
            <a:ext cx="6108356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7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202634-A3CA-E1BD-3D39-2B5260FA7442}"/>
              </a:ext>
            </a:extLst>
          </p:cNvPr>
          <p:cNvSpPr txBox="1"/>
          <p:nvPr/>
        </p:nvSpPr>
        <p:spPr>
          <a:xfrm>
            <a:off x="64197" y="451414"/>
            <a:ext cx="6188189" cy="547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 based on the analysis: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the Egyptian Government:</a:t>
            </a:r>
            <a:b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 inflation rates through more stable monetary policies to improve economic growth rates.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Policymakers:</a:t>
            </a:r>
            <a:b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Focus on improving job opportunities for youth through long-term development programs to combat unemployment.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Recommendations:</a:t>
            </a:r>
            <a:b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Countries with low inflation should aim to maintain price stability for sustainable growth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8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in a market&#10;&#10;Description automatically generated">
            <a:extLst>
              <a:ext uri="{FF2B5EF4-FFF2-40B4-BE49-F238E27FC236}">
                <a16:creationId xmlns:a16="http://schemas.microsoft.com/office/drawing/2014/main" id="{2B639598-72F5-E921-2DEA-6355E48E4B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0" r="42780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582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C32D9E08-7691-6B11-5CA0-C61D6B270C8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820" r="24871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graphicFrame>
        <p:nvGraphicFramePr>
          <p:cNvPr id="25" name="TextBox 2">
            <a:extLst>
              <a:ext uri="{FF2B5EF4-FFF2-40B4-BE49-F238E27FC236}">
                <a16:creationId xmlns:a16="http://schemas.microsoft.com/office/drawing/2014/main" id="{216E4F9F-B2B0-A445-6CB8-100FB1195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005950"/>
              </p:ext>
            </p:extLst>
          </p:nvPr>
        </p:nvGraphicFramePr>
        <p:xfrm>
          <a:off x="0" y="266218"/>
          <a:ext cx="6188189" cy="641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62149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757</Words>
  <Application>Microsoft Office PowerPoint</Application>
  <PresentationFormat>Widescreen</PresentationFormat>
  <Paragraphs>63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Century Gothic</vt:lpstr>
      <vt:lpstr>Wingdings 3</vt:lpstr>
      <vt:lpstr>Ion</vt:lpstr>
      <vt:lpstr>Inflation and its effects</vt:lpstr>
      <vt:lpstr>Analysis of the Impact of Inflation on Growth and Unemployment Rates in the World and Specifically in Egypt (2014-2024)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Abdelazeem</dc:creator>
  <cp:lastModifiedBy>Mahmoud Abdelazeem</cp:lastModifiedBy>
  <cp:revision>1</cp:revision>
  <dcterms:created xsi:type="dcterms:W3CDTF">2024-10-22T14:14:54Z</dcterms:created>
  <dcterms:modified xsi:type="dcterms:W3CDTF">2024-10-22T17:15:15Z</dcterms:modified>
</cp:coreProperties>
</file>