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80" r:id="rId6"/>
    <p:sldId id="276" r:id="rId7"/>
    <p:sldId id="277" r:id="rId8"/>
    <p:sldId id="279" r:id="rId9"/>
    <p:sldId id="289" r:id="rId10"/>
    <p:sldId id="290" r:id="rId11"/>
    <p:sldId id="295" r:id="rId12"/>
    <p:sldId id="288" r:id="rId13"/>
    <p:sldId id="291" r:id="rId14"/>
    <p:sldId id="292" r:id="rId15"/>
    <p:sldId id="293" r:id="rId16"/>
    <p:sldId id="294" r:id="rId17"/>
    <p:sldId id="282"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73BDB4-5480-45DE-B867-74E4836B1999}">
          <p14:sldIdLst>
            <p14:sldId id="256"/>
            <p14:sldId id="280"/>
            <p14:sldId id="276"/>
            <p14:sldId id="277"/>
            <p14:sldId id="279"/>
            <p14:sldId id="289"/>
            <p14:sldId id="290"/>
            <p14:sldId id="295"/>
            <p14:sldId id="288"/>
            <p14:sldId id="291"/>
            <p14:sldId id="292"/>
            <p14:sldId id="293"/>
            <p14:sldId id="294"/>
            <p14:sldId id="282"/>
            <p14:sldId id="285"/>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66" d="100"/>
          <a:sy n="66" d="100"/>
        </p:scale>
        <p:origin x="668" y="3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Sales_Forecast_for_Next_12_Mont!$B$1</c:f>
              <c:strCache>
                <c:ptCount val="1"/>
                <c:pt idx="0">
                  <c:v>Forecasted Sales</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Sales_Forecast_for_Next_12_Mont!$A$2:$A$13</c:f>
              <c:numCache>
                <c:formatCode>m/d/yyyy</c:formatCode>
                <c:ptCount val="12"/>
                <c:pt idx="0">
                  <c:v>43496</c:v>
                </c:pt>
                <c:pt idx="1">
                  <c:v>43524</c:v>
                </c:pt>
                <c:pt idx="2">
                  <c:v>43555</c:v>
                </c:pt>
                <c:pt idx="3">
                  <c:v>43585</c:v>
                </c:pt>
                <c:pt idx="4">
                  <c:v>43616</c:v>
                </c:pt>
                <c:pt idx="5">
                  <c:v>43646</c:v>
                </c:pt>
                <c:pt idx="6">
                  <c:v>43677</c:v>
                </c:pt>
                <c:pt idx="7">
                  <c:v>43708</c:v>
                </c:pt>
                <c:pt idx="8">
                  <c:v>43738</c:v>
                </c:pt>
                <c:pt idx="9">
                  <c:v>43769</c:v>
                </c:pt>
                <c:pt idx="10">
                  <c:v>43799</c:v>
                </c:pt>
                <c:pt idx="11">
                  <c:v>43830</c:v>
                </c:pt>
              </c:numCache>
            </c:numRef>
          </c:xVal>
          <c:yVal>
            <c:numRef>
              <c:f>Sales_Forecast_for_Next_12_Mont!$B$2:$B$13</c:f>
              <c:numCache>
                <c:formatCode>General</c:formatCode>
                <c:ptCount val="12"/>
                <c:pt idx="0">
                  <c:v>46782.479178236397</c:v>
                </c:pt>
                <c:pt idx="1">
                  <c:v>40285.470523058597</c:v>
                </c:pt>
                <c:pt idx="2">
                  <c:v>72234.203229297302</c:v>
                </c:pt>
                <c:pt idx="3">
                  <c:v>57236.029432883297</c:v>
                </c:pt>
                <c:pt idx="4">
                  <c:v>66910.825708826902</c:v>
                </c:pt>
                <c:pt idx="5">
                  <c:v>61378.253164068403</c:v>
                </c:pt>
                <c:pt idx="6">
                  <c:v>60193.673069194097</c:v>
                </c:pt>
                <c:pt idx="7">
                  <c:v>64798.240293600997</c:v>
                </c:pt>
                <c:pt idx="8">
                  <c:v>95640.888334465097</c:v>
                </c:pt>
                <c:pt idx="9">
                  <c:v>81551.123512488499</c:v>
                </c:pt>
                <c:pt idx="10">
                  <c:v>113342.88071545601</c:v>
                </c:pt>
                <c:pt idx="11">
                  <c:v>106094.2847401</c:v>
                </c:pt>
              </c:numCache>
            </c:numRef>
          </c:yVal>
          <c:smooth val="0"/>
          <c:extLst>
            <c:ext xmlns:c16="http://schemas.microsoft.com/office/drawing/2014/chart" uri="{C3380CC4-5D6E-409C-BE32-E72D297353CC}">
              <c16:uniqueId val="{00000000-C8E1-4F95-AD5F-1858668302F6}"/>
            </c:ext>
          </c:extLst>
        </c:ser>
        <c:dLbls>
          <c:showLegendKey val="0"/>
          <c:showVal val="0"/>
          <c:showCatName val="0"/>
          <c:showSerName val="0"/>
          <c:showPercent val="0"/>
          <c:showBubbleSize val="0"/>
        </c:dLbls>
        <c:axId val="1660219503"/>
        <c:axId val="1520493375"/>
      </c:scatterChart>
      <c:valAx>
        <c:axId val="16602195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000" b="1" dirty="0"/>
                  <a:t>Order Date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0493375"/>
        <c:crosses val="autoZero"/>
        <c:crossBetween val="midCat"/>
      </c:valAx>
      <c:valAx>
        <c:axId val="15204933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1" dirty="0"/>
                  <a:t>Sales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021950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10/11/2024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117991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326723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265385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699649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778532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527876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08539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10/11/2024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10/11/2024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10/11/2024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10/11/2024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10/11/2024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10/11/2024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10/11/2024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10/11/2024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10/11/2024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10/11/2024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10/11/2024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10/11/2024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661993"/>
          </a:xfrm>
        </p:spPr>
        <p:txBody>
          <a:bodyPr lIns="0" tIns="0" rIns="0" bIns="0" anchor="t">
            <a:spAutoFit/>
          </a:bodyPr>
          <a:lstStyle/>
          <a:p>
            <a:r>
              <a:rPr lang="en-US" b="1" dirty="0">
                <a:solidFill>
                  <a:schemeClr val="bg1"/>
                </a:solidFill>
              </a:rPr>
              <a:t>Project Analysis</a:t>
            </a:r>
            <a:br>
              <a:rPr lang="en-US" dirty="0">
                <a:solidFill>
                  <a:schemeClr val="bg1"/>
                </a:solidFill>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87865" y="522898"/>
            <a:ext cx="340413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Total Sales by shipping mode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3996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5356058" y="2906306"/>
            <a:ext cx="0" cy="238758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8DCC43C-38F2-5A4E-DC12-081A22E4C803}"/>
              </a:ext>
            </a:extLst>
          </p:cNvPr>
          <p:cNvGrpSpPr/>
          <p:nvPr/>
        </p:nvGrpSpPr>
        <p:grpSpPr>
          <a:xfrm>
            <a:off x="6026222" y="2145326"/>
            <a:ext cx="4991796" cy="1231448"/>
            <a:chOff x="745198" y="5103654"/>
            <a:chExt cx="2749574" cy="1231448"/>
          </a:xfrm>
        </p:grpSpPr>
        <p:sp>
          <p:nvSpPr>
            <p:cNvPr id="43" name="Rectangle 42">
              <a:extLst>
                <a:ext uri="{FF2B5EF4-FFF2-40B4-BE49-F238E27FC236}">
                  <a16:creationId xmlns:a16="http://schemas.microsoft.com/office/drawing/2014/main" id="{51613421-44EB-4EA7-89AE-D8972D473414}"/>
                </a:ext>
              </a:extLst>
            </p:cNvPr>
            <p:cNvSpPr/>
            <p:nvPr/>
          </p:nvSpPr>
          <p:spPr>
            <a:xfrm>
              <a:off x="751577" y="5624395"/>
              <a:ext cx="2743195" cy="710707"/>
            </a:xfrm>
            <a:prstGeom prst="rect">
              <a:avLst/>
            </a:prstGeom>
          </p:spPr>
          <p:txBody>
            <a:bodyPr wrap="square" lIns="0" tIns="0" rIns="0" bIns="0" anchor="t">
              <a:spAutoFit/>
            </a:bodyPr>
            <a:lstStyle/>
            <a:p>
              <a:pPr>
                <a:lnSpc>
                  <a:spcPts val="1900"/>
                </a:lnSpc>
              </a:pPr>
              <a:r>
                <a:rPr lang="en-US" sz="1400" dirty="0"/>
                <a:t>has the highest total sales, significantly outperforming the other ship modes. This suggests that it is the most popular or cost-effective option for customers..</a:t>
              </a:r>
              <a:endParaRPr lang="en-US" sz="1400"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id="{71E47AC8-8358-4724-91F8-0D1B21FC5F47}"/>
                </a:ext>
              </a:extLst>
            </p:cNvPr>
            <p:cNvSpPr/>
            <p:nvPr/>
          </p:nvSpPr>
          <p:spPr>
            <a:xfrm>
              <a:off x="751577" y="5103654"/>
              <a:ext cx="2743195" cy="492443"/>
            </a:xfrm>
            <a:prstGeom prst="rect">
              <a:avLst/>
            </a:prstGeom>
          </p:spPr>
          <p:txBody>
            <a:bodyPr wrap="square" lIns="0" tIns="0" rIns="0" bIns="0" anchor="t">
              <a:spAutoFit/>
            </a:bodyPr>
            <a:lstStyle/>
            <a:p>
              <a:endParaRPr lang="en-US" sz="3200" dirty="0">
                <a:solidFill>
                  <a:schemeClr val="accent3">
                    <a:lumMod val="7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745198" y="5317312"/>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Standard Class Dominates in Sales:</a:t>
              </a:r>
            </a:p>
          </p:txBody>
        </p:sp>
      </p:grpSp>
      <p:grpSp>
        <p:nvGrpSpPr>
          <p:cNvPr id="17" name="Group 16">
            <a:extLst>
              <a:ext uri="{FF2B5EF4-FFF2-40B4-BE49-F238E27FC236}">
                <a16:creationId xmlns:a16="http://schemas.microsoft.com/office/drawing/2014/main" id="{7C114C19-1D71-2573-4DCA-69F9D360FD42}"/>
              </a:ext>
            </a:extLst>
          </p:cNvPr>
          <p:cNvGrpSpPr/>
          <p:nvPr/>
        </p:nvGrpSpPr>
        <p:grpSpPr>
          <a:xfrm>
            <a:off x="6026222" y="4264311"/>
            <a:ext cx="6018245" cy="745836"/>
            <a:chOff x="8523972" y="5345610"/>
            <a:chExt cx="2753128" cy="745836"/>
          </a:xfrm>
        </p:grpSpPr>
        <p:sp>
          <p:nvSpPr>
            <p:cNvPr id="49" name="Rectangle 48">
              <a:extLst>
                <a:ext uri="{FF2B5EF4-FFF2-40B4-BE49-F238E27FC236}">
                  <a16:creationId xmlns:a16="http://schemas.microsoft.com/office/drawing/2014/main" id="{7FA68D61-8BDC-4C14-9F0D-CF0C946CD30A}"/>
                </a:ext>
              </a:extLst>
            </p:cNvPr>
            <p:cNvSpPr/>
            <p:nvPr/>
          </p:nvSpPr>
          <p:spPr>
            <a:xfrm>
              <a:off x="8523972" y="5624395"/>
              <a:ext cx="2743195" cy="467051"/>
            </a:xfrm>
            <a:prstGeom prst="rect">
              <a:avLst/>
            </a:prstGeom>
          </p:spPr>
          <p:txBody>
            <a:bodyPr wrap="square" lIns="0" tIns="0" rIns="0" bIns="0" anchor="t">
              <a:spAutoFit/>
            </a:bodyPr>
            <a:lstStyle/>
            <a:p>
              <a:pPr>
                <a:lnSpc>
                  <a:spcPts val="1900"/>
                </a:lnSpc>
              </a:pPr>
              <a:r>
                <a:rPr lang="en-US" sz="1400" dirty="0"/>
                <a:t>indicating that it may be less in demand due to higher costs or limited availability.</a:t>
              </a:r>
              <a:endParaRPr lang="en-US" sz="14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533905" y="5345610"/>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Same Day Delivery Has Lowest Sales</a:t>
              </a:r>
            </a:p>
          </p:txBody>
        </p:sp>
      </p:grpSp>
      <p:pic>
        <p:nvPicPr>
          <p:cNvPr id="3" name="Picture 2" descr="A graph of sales and sales&#10;&#10;Description automatically generated">
            <a:extLst>
              <a:ext uri="{FF2B5EF4-FFF2-40B4-BE49-F238E27FC236}">
                <a16:creationId xmlns:a16="http://schemas.microsoft.com/office/drawing/2014/main" id="{A81D5A88-0FCB-F8E7-9C94-F8DED826E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61" y="664381"/>
            <a:ext cx="4991797" cy="6026859"/>
          </a:xfrm>
          <a:prstGeom prst="rect">
            <a:avLst/>
          </a:prstGeom>
        </p:spPr>
      </p:pic>
    </p:spTree>
    <p:extLst>
      <p:ext uri="{BB962C8B-B14F-4D97-AF65-F5344CB8AC3E}">
        <p14:creationId xmlns:p14="http://schemas.microsoft.com/office/powerpoint/2010/main" val="255489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87865" y="522898"/>
            <a:ext cx="340413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Customer Satisfaction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1322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6472588" y="4020510"/>
            <a:ext cx="0" cy="238758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8DCC43C-38F2-5A4E-DC12-081A22E4C803}"/>
              </a:ext>
            </a:extLst>
          </p:cNvPr>
          <p:cNvGrpSpPr/>
          <p:nvPr/>
        </p:nvGrpSpPr>
        <p:grpSpPr>
          <a:xfrm>
            <a:off x="6718237" y="4273613"/>
            <a:ext cx="5120531" cy="1598236"/>
            <a:chOff x="751576" y="5262480"/>
            <a:chExt cx="2743196" cy="1293613"/>
          </a:xfrm>
        </p:grpSpPr>
        <p:sp>
          <p:nvSpPr>
            <p:cNvPr id="43" name="Rectangle 42">
              <a:extLst>
                <a:ext uri="{FF2B5EF4-FFF2-40B4-BE49-F238E27FC236}">
                  <a16:creationId xmlns:a16="http://schemas.microsoft.com/office/drawing/2014/main" id="{51613421-44EB-4EA7-89AE-D8972D473414}"/>
                </a:ext>
              </a:extLst>
            </p:cNvPr>
            <p:cNvSpPr/>
            <p:nvPr/>
          </p:nvSpPr>
          <p:spPr>
            <a:xfrm>
              <a:off x="751576" y="5601729"/>
              <a:ext cx="2743195" cy="954364"/>
            </a:xfrm>
            <a:prstGeom prst="rect">
              <a:avLst/>
            </a:prstGeom>
          </p:spPr>
          <p:txBody>
            <a:bodyPr wrap="square" lIns="0" tIns="0" rIns="0" bIns="0" anchor="t">
              <a:spAutoFit/>
            </a:bodyPr>
            <a:lstStyle/>
            <a:p>
              <a:pPr>
                <a:lnSpc>
                  <a:spcPts val="1900"/>
                </a:lnSpc>
              </a:pPr>
              <a:r>
                <a:rPr lang="en-US" sz="1400" dirty="0"/>
                <a:t>the lowest average sales, likely because it is the most expensive and has the shortest delivery time. This may make it less attractive to customers who prioritize cost or are willing to wait for faster shipping options.</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751577" y="5262480"/>
              <a:ext cx="2743195" cy="4667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Same Day Delivery is the Fastest but Least Popular</a:t>
              </a:r>
            </a:p>
          </p:txBody>
        </p:sp>
      </p:grpSp>
      <p:grpSp>
        <p:nvGrpSpPr>
          <p:cNvPr id="17" name="Group 16">
            <a:extLst>
              <a:ext uri="{FF2B5EF4-FFF2-40B4-BE49-F238E27FC236}">
                <a16:creationId xmlns:a16="http://schemas.microsoft.com/office/drawing/2014/main" id="{7C114C19-1D71-2573-4DCA-69F9D360FD42}"/>
              </a:ext>
            </a:extLst>
          </p:cNvPr>
          <p:cNvGrpSpPr/>
          <p:nvPr/>
        </p:nvGrpSpPr>
        <p:grpSpPr>
          <a:xfrm>
            <a:off x="230405" y="4273618"/>
            <a:ext cx="6119357" cy="1063265"/>
            <a:chOff x="8476176" y="5242966"/>
            <a:chExt cx="2799383" cy="686463"/>
          </a:xfrm>
        </p:grpSpPr>
        <p:sp>
          <p:nvSpPr>
            <p:cNvPr id="49" name="Rectangle 48">
              <a:extLst>
                <a:ext uri="{FF2B5EF4-FFF2-40B4-BE49-F238E27FC236}">
                  <a16:creationId xmlns:a16="http://schemas.microsoft.com/office/drawing/2014/main" id="{7FA68D61-8BDC-4C14-9F0D-CF0C946CD30A}"/>
                </a:ext>
              </a:extLst>
            </p:cNvPr>
            <p:cNvSpPr/>
            <p:nvPr/>
          </p:nvSpPr>
          <p:spPr>
            <a:xfrm>
              <a:off x="8476176" y="5470584"/>
              <a:ext cx="2743195" cy="458845"/>
            </a:xfrm>
            <a:prstGeom prst="rect">
              <a:avLst/>
            </a:prstGeom>
          </p:spPr>
          <p:txBody>
            <a:bodyPr wrap="square" lIns="0" tIns="0" rIns="0" bIns="0" anchor="t">
              <a:spAutoFit/>
            </a:bodyPr>
            <a:lstStyle/>
            <a:p>
              <a:pPr>
                <a:lnSpc>
                  <a:spcPts val="1900"/>
                </a:lnSpc>
              </a:pPr>
              <a:r>
                <a:rPr lang="en-US" sz="1400" dirty="0"/>
                <a:t>the highest average sales, suggesting that it is the most popular choice among customers. This might be due to its balance of delivery speed and affordability compared to other options.</a:t>
              </a:r>
              <a:endParaRPr lang="en-US" sz="14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532364" y="5242966"/>
              <a:ext cx="2743195" cy="22192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Standard Class Offers the Best Balance of Speed and Cost </a:t>
              </a:r>
            </a:p>
          </p:txBody>
        </p:sp>
      </p:grpSp>
      <p:pic>
        <p:nvPicPr>
          <p:cNvPr id="5" name="Picture 4" descr="A blue circles with white text&#10;&#10;Description automatically generated">
            <a:extLst>
              <a:ext uri="{FF2B5EF4-FFF2-40B4-BE49-F238E27FC236}">
                <a16:creationId xmlns:a16="http://schemas.microsoft.com/office/drawing/2014/main" id="{38F6A358-E2D4-E5C6-D849-11CC6882D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723919"/>
            <a:ext cx="11875110" cy="3376439"/>
          </a:xfrm>
          <a:prstGeom prst="rect">
            <a:avLst/>
          </a:prstGeom>
        </p:spPr>
      </p:pic>
    </p:spTree>
    <p:extLst>
      <p:ext uri="{BB962C8B-B14F-4D97-AF65-F5344CB8AC3E}">
        <p14:creationId xmlns:p14="http://schemas.microsoft.com/office/powerpoint/2010/main" val="217666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857485" y="522898"/>
            <a:ext cx="233451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20159" y="254041"/>
            <a:ext cx="6634213"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Categories generate the highest sales</a:t>
            </a:r>
            <a:br>
              <a:rPr lang="en-US" sz="2800" b="1" dirty="0">
                <a:solidFill>
                  <a:schemeClr val="tx1">
                    <a:lumMod val="75000"/>
                    <a:lumOff val="25000"/>
                  </a:schemeClr>
                </a:solidFill>
              </a:rPr>
            </a:b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188655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5327182" y="5119214"/>
            <a:ext cx="0" cy="82045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8DCC43C-38F2-5A4E-DC12-081A22E4C803}"/>
              </a:ext>
            </a:extLst>
          </p:cNvPr>
          <p:cNvGrpSpPr/>
          <p:nvPr/>
        </p:nvGrpSpPr>
        <p:grpSpPr>
          <a:xfrm>
            <a:off x="485285" y="4573553"/>
            <a:ext cx="4471723" cy="1483140"/>
            <a:chOff x="751577" y="4851962"/>
            <a:chExt cx="2743195" cy="1483140"/>
          </a:xfrm>
        </p:grpSpPr>
        <p:sp>
          <p:nvSpPr>
            <p:cNvPr id="43" name="Rectangle 42">
              <a:extLst>
                <a:ext uri="{FF2B5EF4-FFF2-40B4-BE49-F238E27FC236}">
                  <a16:creationId xmlns:a16="http://schemas.microsoft.com/office/drawing/2014/main" id="{51613421-44EB-4EA7-89AE-D8972D473414}"/>
                </a:ext>
              </a:extLst>
            </p:cNvPr>
            <p:cNvSpPr/>
            <p:nvPr/>
          </p:nvSpPr>
          <p:spPr>
            <a:xfrm>
              <a:off x="751577" y="5624395"/>
              <a:ext cx="2743195" cy="710707"/>
            </a:xfrm>
            <a:prstGeom prst="rect">
              <a:avLst/>
            </a:prstGeom>
          </p:spPr>
          <p:txBody>
            <a:bodyPr wrap="square" lIns="0" tIns="0" rIns="0" bIns="0" anchor="t">
              <a:spAutoFit/>
            </a:bodyPr>
            <a:lstStyle/>
            <a:p>
              <a:pPr>
                <a:lnSpc>
                  <a:spcPts val="1900"/>
                </a:lnSpc>
              </a:pPr>
              <a:r>
                <a:rPr lang="en-US" sz="1400" dirty="0"/>
                <a:t>The both highest sales figures, significantly outperforming the other sub-categories. This suggests that these products are particularly popular or have higher profit margins.</a:t>
              </a:r>
              <a:endParaRPr lang="en-US" sz="1400"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id="{71E47AC8-8358-4724-91F8-0D1B21FC5F47}"/>
                </a:ext>
              </a:extLst>
            </p:cNvPr>
            <p:cNvSpPr/>
            <p:nvPr/>
          </p:nvSpPr>
          <p:spPr>
            <a:xfrm>
              <a:off x="751577" y="5103654"/>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$ 650,323</a:t>
              </a:r>
            </a:p>
          </p:txBody>
        </p:sp>
        <p:sp>
          <p:nvSpPr>
            <p:cNvPr id="45" name="Rectangle 44">
              <a:extLst>
                <a:ext uri="{FF2B5EF4-FFF2-40B4-BE49-F238E27FC236}">
                  <a16:creationId xmlns:a16="http://schemas.microsoft.com/office/drawing/2014/main" id="{69F7E025-DDEC-4748-AAE9-9FA2A4BF1E49}"/>
                </a:ext>
              </a:extLst>
            </p:cNvPr>
            <p:cNvSpPr/>
            <p:nvPr/>
          </p:nvSpPr>
          <p:spPr>
            <a:xfrm>
              <a:off x="751577" y="4851962"/>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Phones and Chairs Dominate Sales</a:t>
              </a:r>
            </a:p>
          </p:txBody>
        </p:sp>
      </p:grpSp>
      <p:grpSp>
        <p:nvGrpSpPr>
          <p:cNvPr id="17" name="Group 16">
            <a:extLst>
              <a:ext uri="{FF2B5EF4-FFF2-40B4-BE49-F238E27FC236}">
                <a16:creationId xmlns:a16="http://schemas.microsoft.com/office/drawing/2014/main" id="{7C114C19-1D71-2573-4DCA-69F9D360FD42}"/>
              </a:ext>
            </a:extLst>
          </p:cNvPr>
          <p:cNvGrpSpPr/>
          <p:nvPr/>
        </p:nvGrpSpPr>
        <p:grpSpPr>
          <a:xfrm>
            <a:off x="5710183" y="4596194"/>
            <a:ext cx="5996532" cy="1289696"/>
            <a:chOff x="8523972" y="5289063"/>
            <a:chExt cx="2743195" cy="1289696"/>
          </a:xfrm>
        </p:grpSpPr>
        <p:sp>
          <p:nvSpPr>
            <p:cNvPr id="49" name="Rectangle 48">
              <a:extLst>
                <a:ext uri="{FF2B5EF4-FFF2-40B4-BE49-F238E27FC236}">
                  <a16:creationId xmlns:a16="http://schemas.microsoft.com/office/drawing/2014/main" id="{7FA68D61-8BDC-4C14-9F0D-CF0C946CD30A}"/>
                </a:ext>
              </a:extLst>
            </p:cNvPr>
            <p:cNvSpPr/>
            <p:nvPr/>
          </p:nvSpPr>
          <p:spPr>
            <a:xfrm>
              <a:off x="8523972" y="5624395"/>
              <a:ext cx="2743195" cy="954364"/>
            </a:xfrm>
            <a:prstGeom prst="rect">
              <a:avLst/>
            </a:prstGeom>
          </p:spPr>
          <p:txBody>
            <a:bodyPr wrap="square" lIns="0" tIns="0" rIns="0" bIns="0" anchor="t">
              <a:spAutoFit/>
            </a:bodyPr>
            <a:lstStyle/>
            <a:p>
              <a:pPr>
                <a:lnSpc>
                  <a:spcPts val="1900"/>
                </a:lnSpc>
              </a:pPr>
              <a:endParaRPr lang="en-US" sz="1400" dirty="0"/>
            </a:p>
            <a:p>
              <a:pPr>
                <a:lnSpc>
                  <a:spcPts val="1900"/>
                </a:lnSpc>
              </a:pPr>
              <a:r>
                <a:rPr lang="en-US" sz="1400" dirty="0"/>
                <a:t>The "Envelopes," “Labels," and "Fasteners" sub-categories have the lowest sales, indicating that they may be less in demand or have lower profit margins compared to other products.</a:t>
              </a:r>
              <a:endParaRPr lang="en-US" sz="14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523972" y="5289063"/>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Wide Variation in Sales Performance</a:t>
              </a:r>
            </a:p>
          </p:txBody>
        </p:sp>
      </p:grpSp>
      <p:pic>
        <p:nvPicPr>
          <p:cNvPr id="5" name="Picture 4" descr="A graph of different colored bars&#10;&#10;Description automatically generated with medium confidence">
            <a:extLst>
              <a:ext uri="{FF2B5EF4-FFF2-40B4-BE49-F238E27FC236}">
                <a16:creationId xmlns:a16="http://schemas.microsoft.com/office/drawing/2014/main" id="{90707448-A6C8-234E-C1AA-7E4564EDE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665" y="670612"/>
            <a:ext cx="10535889" cy="3742256"/>
          </a:xfrm>
          <a:prstGeom prst="rect">
            <a:avLst/>
          </a:prstGeom>
        </p:spPr>
      </p:pic>
    </p:spTree>
    <p:extLst>
      <p:ext uri="{BB962C8B-B14F-4D97-AF65-F5344CB8AC3E}">
        <p14:creationId xmlns:p14="http://schemas.microsoft.com/office/powerpoint/2010/main" val="289826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87865" y="522898"/>
            <a:ext cx="340413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Top sellers by Segment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1322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8DCC43C-38F2-5A4E-DC12-081A22E4C803}"/>
              </a:ext>
            </a:extLst>
          </p:cNvPr>
          <p:cNvGrpSpPr/>
          <p:nvPr/>
        </p:nvGrpSpPr>
        <p:grpSpPr>
          <a:xfrm>
            <a:off x="228600" y="4489834"/>
            <a:ext cx="12087869" cy="2103471"/>
            <a:chOff x="678114" y="4950281"/>
            <a:chExt cx="2743195" cy="1116470"/>
          </a:xfrm>
        </p:grpSpPr>
        <p:sp>
          <p:nvSpPr>
            <p:cNvPr id="43" name="Rectangle 42">
              <a:extLst>
                <a:ext uri="{FF2B5EF4-FFF2-40B4-BE49-F238E27FC236}">
                  <a16:creationId xmlns:a16="http://schemas.microsoft.com/office/drawing/2014/main" id="{51613421-44EB-4EA7-89AE-D8972D473414}"/>
                </a:ext>
              </a:extLst>
            </p:cNvPr>
            <p:cNvSpPr/>
            <p:nvPr/>
          </p:nvSpPr>
          <p:spPr>
            <a:xfrm>
              <a:off x="678114" y="5283321"/>
              <a:ext cx="2510349" cy="78343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 </a:t>
              </a:r>
              <a:r>
                <a:rPr lang="en-US" sz="1400" b="1" dirty="0"/>
                <a:t>The Consumer segment consistently outperforms the Corporate and Home Office segments in terms of sales volume for most product categories. </a:t>
              </a:r>
            </a:p>
            <a:p>
              <a:pPr>
                <a:lnSpc>
                  <a:spcPts val="1900"/>
                </a:lnSpc>
              </a:pPr>
              <a:r>
                <a:rPr lang="en-US" sz="1400" b="1" dirty="0">
                  <a:solidFill>
                    <a:schemeClr val="tx1">
                      <a:lumMod val="75000"/>
                      <a:lumOff val="25000"/>
                    </a:schemeClr>
                  </a:solidFill>
                  <a:cs typeface="Segoe UI" panose="020B0502040204020203" pitchFamily="34" charset="0"/>
                </a:rPr>
                <a:t>- </a:t>
              </a:r>
              <a:r>
                <a:rPr lang="en-US" sz="1400" b="1" dirty="0"/>
                <a:t>The "Phones" and “Chairs" categories consistently rank among the top-selling products across all segments. </a:t>
              </a:r>
            </a:p>
            <a:p>
              <a:pPr>
                <a:lnSpc>
                  <a:spcPts val="1900"/>
                </a:lnSpc>
              </a:pPr>
              <a:r>
                <a:rPr lang="en-US" sz="1400" b="1" dirty="0">
                  <a:solidFill>
                    <a:schemeClr val="tx1">
                      <a:lumMod val="75000"/>
                      <a:lumOff val="25000"/>
                    </a:schemeClr>
                  </a:solidFill>
                  <a:cs typeface="Segoe UI" panose="020B0502040204020203" pitchFamily="34" charset="0"/>
                </a:rPr>
                <a:t>- </a:t>
              </a:r>
              <a:r>
                <a:rPr lang="en-US" sz="1400" b="1" dirty="0"/>
                <a:t>the Corporate segment may have higher demand for certain office supplies or equipment, while the Home Office segment may focus on products for home-based work or personal use.</a:t>
              </a:r>
            </a:p>
            <a:p>
              <a:pPr>
                <a:lnSpc>
                  <a:spcPts val="1900"/>
                </a:lnSpc>
              </a:pPr>
              <a:r>
                <a:rPr lang="en-US" sz="1400" b="1" dirty="0">
                  <a:solidFill>
                    <a:schemeClr val="tx1">
                      <a:lumMod val="75000"/>
                      <a:lumOff val="25000"/>
                    </a:schemeClr>
                  </a:solidFill>
                  <a:cs typeface="Segoe UI" panose="020B0502040204020203" pitchFamily="34" charset="0"/>
                </a:rPr>
                <a:t>- T</a:t>
              </a:r>
              <a:r>
                <a:rPr lang="en-US" sz="1400" b="1" dirty="0"/>
                <a:t>he company could focus on promoting Phones and Chairs to all segments, while tailoring other product offerings to specific customer needs.</a:t>
              </a:r>
            </a:p>
          </p:txBody>
        </p:sp>
        <p:sp>
          <p:nvSpPr>
            <p:cNvPr id="45" name="Rectangle 44">
              <a:extLst>
                <a:ext uri="{FF2B5EF4-FFF2-40B4-BE49-F238E27FC236}">
                  <a16:creationId xmlns:a16="http://schemas.microsoft.com/office/drawing/2014/main" id="{69F7E025-DDEC-4748-AAE9-9FA2A4BF1E49}"/>
                </a:ext>
              </a:extLst>
            </p:cNvPr>
            <p:cNvSpPr/>
            <p:nvPr/>
          </p:nvSpPr>
          <p:spPr>
            <a:xfrm>
              <a:off x="678114" y="4950281"/>
              <a:ext cx="2743195" cy="4667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 detailed breakdown of sales performance across different product categories and customer segments</a:t>
              </a:r>
            </a:p>
          </p:txBody>
        </p:sp>
      </p:grpSp>
      <p:pic>
        <p:nvPicPr>
          <p:cNvPr id="5" name="Picture 4" descr="A graph of a bar chart&#10;&#10;Description automatically generated with medium confidence">
            <a:extLst>
              <a:ext uri="{FF2B5EF4-FFF2-40B4-BE49-F238E27FC236}">
                <a16:creationId xmlns:a16="http://schemas.microsoft.com/office/drawing/2014/main" id="{CE7EA352-99C1-C72A-15B8-088E62300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97" y="585111"/>
            <a:ext cx="11663807" cy="3678881"/>
          </a:xfrm>
          <a:prstGeom prst="rect">
            <a:avLst/>
          </a:prstGeom>
        </p:spPr>
      </p:pic>
    </p:spTree>
    <p:extLst>
      <p:ext uri="{BB962C8B-B14F-4D97-AF65-F5344CB8AC3E}">
        <p14:creationId xmlns:p14="http://schemas.microsoft.com/office/powerpoint/2010/main" val="352493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Forecasted Sales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87313"/>
          </a:xfrm>
          <a:prstGeom prst="rect">
            <a:avLst/>
          </a:prstGeom>
        </p:spPr>
        <p:txBody>
          <a:bodyPr wrap="square" lIns="0" tIns="0" rIns="0" bIns="0" anchor="t">
            <a:spAutoFit/>
          </a:bodyPr>
          <a:lstStyle/>
          <a:p>
            <a:pPr algn="ctr">
              <a:lnSpc>
                <a:spcPts val="1900"/>
              </a:lnSpc>
            </a:pPr>
            <a:r>
              <a:rPr lang="en-US" b="1" dirty="0"/>
              <a:t>a clear upward trend in forecasted sales from December 2018 to January 2020</a:t>
            </a:r>
            <a:endParaRPr lang="en-US" b="1" dirty="0">
              <a:solidFill>
                <a:schemeClr val="tx1">
                  <a:lumMod val="75000"/>
                  <a:lumOff val="25000"/>
                </a:schemeClr>
              </a:solidFill>
              <a:cs typeface="Segoe UI" panose="020B0502040204020203" pitchFamily="34" charset="0"/>
            </a:endParaRP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87313"/>
          </a:xfrm>
          <a:prstGeom prst="rect">
            <a:avLst/>
          </a:prstGeom>
        </p:spPr>
        <p:txBody>
          <a:bodyPr wrap="square" lIns="0" tIns="0" rIns="0" bIns="0" anchor="t">
            <a:spAutoFit/>
          </a:bodyPr>
          <a:lstStyle/>
          <a:p>
            <a:pPr algn="ctr">
              <a:lnSpc>
                <a:spcPts val="1900"/>
              </a:lnSpc>
            </a:pPr>
            <a:r>
              <a:rPr lang="en-US" b="1" dirty="0"/>
              <a:t>there are some fluctuations throughout the period</a:t>
            </a:r>
            <a:endParaRPr lang="en-US" b="1" dirty="0">
              <a:solidFill>
                <a:schemeClr val="tx1">
                  <a:lumMod val="75000"/>
                  <a:lumOff val="25000"/>
                </a:schemeClr>
              </a:solidFill>
              <a:cs typeface="Segoe UI" panose="020B0502040204020203" pitchFamily="34" charset="0"/>
            </a:endParaRP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487313"/>
          </a:xfrm>
          <a:prstGeom prst="rect">
            <a:avLst/>
          </a:prstGeom>
        </p:spPr>
        <p:txBody>
          <a:bodyPr wrap="square" lIns="0" tIns="0" rIns="0" bIns="0" anchor="t">
            <a:spAutoFit/>
          </a:bodyPr>
          <a:lstStyle/>
          <a:p>
            <a:pPr algn="ctr">
              <a:lnSpc>
                <a:spcPts val="1900"/>
              </a:lnSpc>
            </a:pPr>
            <a:r>
              <a:rPr lang="en-US" b="1" dirty="0"/>
              <a:t>the overall direction indicates a positive outlook for future sales growth</a:t>
            </a:r>
            <a:endParaRPr lang="en-US" b="1" dirty="0">
              <a:solidFill>
                <a:schemeClr val="tx1">
                  <a:lumMod val="75000"/>
                  <a:lumOff val="25000"/>
                </a:schemeClr>
              </a:solidFill>
              <a:cs typeface="Segoe UI" panose="020B0502040204020203" pitchFamily="34" charset="0"/>
            </a:endParaRP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2" name="Chart 1">
            <a:extLst>
              <a:ext uri="{FF2B5EF4-FFF2-40B4-BE49-F238E27FC236}">
                <a16:creationId xmlns:a16="http://schemas.microsoft.com/office/drawing/2014/main" id="{2CD680DF-4BF0-8020-3D9A-9830CDD3BA53}"/>
              </a:ext>
            </a:extLst>
          </p:cNvPr>
          <p:cNvGraphicFramePr>
            <a:graphicFrameLocks/>
          </p:cNvGraphicFramePr>
          <p:nvPr>
            <p:extLst>
              <p:ext uri="{D42A27DB-BD31-4B8C-83A1-F6EECF244321}">
                <p14:modId xmlns:p14="http://schemas.microsoft.com/office/powerpoint/2010/main" val="1912229875"/>
              </p:ext>
            </p:extLst>
          </p:nvPr>
        </p:nvGraphicFramePr>
        <p:xfrm>
          <a:off x="184762" y="1190096"/>
          <a:ext cx="6774837" cy="42150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1713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48359" y="22010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Measurements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2089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4500760" y="1660576"/>
            <a:ext cx="2428875" cy="277897"/>
          </a:xfrm>
          <a:prstGeom prst="rect">
            <a:avLst/>
          </a:prstGeom>
        </p:spPr>
        <p:txBody>
          <a:bodyPr wrap="square" lIns="0" tIns="0" rIns="0" bIns="0" anchor="t">
            <a:spAutoFit/>
          </a:bodyPr>
          <a:lstStyle/>
          <a:p>
            <a:pPr>
              <a:lnSpc>
                <a:spcPts val="1900"/>
              </a:lnSpc>
            </a:pPr>
            <a:r>
              <a:rPr lang="en-US" sz="2800" b="1" dirty="0">
                <a:solidFill>
                  <a:schemeClr val="tx1">
                    <a:lumMod val="75000"/>
                    <a:lumOff val="25000"/>
                  </a:schemeClr>
                </a:solidFill>
                <a:latin typeface="Bodoni MT Condensed" panose="02070606080606020203" pitchFamily="18" charset="0"/>
                <a:cs typeface="Segoe UI" panose="020B0502040204020203" pitchFamily="34" charset="0"/>
              </a:rPr>
              <a:t>Sales amongst years </a:t>
            </a:r>
          </a:p>
        </p:txBody>
      </p:sp>
      <p:sp>
        <p:nvSpPr>
          <p:cNvPr id="33" name="Rectangle 32">
            <a:extLst>
              <a:ext uri="{FF2B5EF4-FFF2-40B4-BE49-F238E27FC236}">
                <a16:creationId xmlns:a16="http://schemas.microsoft.com/office/drawing/2014/main" id="{913AB221-FD8D-4664-9B4C-AE1B1660ECAA}"/>
              </a:ext>
            </a:extLst>
          </p:cNvPr>
          <p:cNvSpPr/>
          <p:nvPr/>
        </p:nvSpPr>
        <p:spPr>
          <a:xfrm>
            <a:off x="750146" y="2271840"/>
            <a:ext cx="3079293" cy="277897"/>
          </a:xfrm>
          <a:prstGeom prst="rect">
            <a:avLst/>
          </a:prstGeom>
        </p:spPr>
        <p:txBody>
          <a:bodyPr wrap="square" lIns="0" tIns="0" rIns="0" bIns="0" anchor="t">
            <a:spAutoFit/>
          </a:bodyPr>
          <a:lstStyle/>
          <a:p>
            <a:pPr>
              <a:lnSpc>
                <a:spcPts val="1900"/>
              </a:lnSpc>
            </a:pPr>
            <a:r>
              <a:rPr lang="en-US" sz="2800" b="1" dirty="0">
                <a:solidFill>
                  <a:schemeClr val="tx1">
                    <a:lumMod val="75000"/>
                    <a:lumOff val="25000"/>
                  </a:schemeClr>
                </a:solidFill>
                <a:latin typeface="Bodoni MT Condensed" panose="02070606080606020203" pitchFamily="18" charset="0"/>
                <a:cs typeface="Segoe UI" panose="020B0502040204020203" pitchFamily="34" charset="0"/>
              </a:rPr>
              <a:t>Customer satisfaction</a:t>
            </a:r>
          </a:p>
        </p:txBody>
      </p:sp>
      <p:sp>
        <p:nvSpPr>
          <p:cNvPr id="34" name="Rectangle 33">
            <a:extLst>
              <a:ext uri="{FF2B5EF4-FFF2-40B4-BE49-F238E27FC236}">
                <a16:creationId xmlns:a16="http://schemas.microsoft.com/office/drawing/2014/main" id="{53F5EDC0-C02E-4790-A681-CA7AB9133338}"/>
              </a:ext>
            </a:extLst>
          </p:cNvPr>
          <p:cNvSpPr/>
          <p:nvPr/>
        </p:nvSpPr>
        <p:spPr>
          <a:xfrm>
            <a:off x="8346195" y="2300007"/>
            <a:ext cx="3605384" cy="277897"/>
          </a:xfrm>
          <a:prstGeom prst="rect">
            <a:avLst/>
          </a:prstGeom>
        </p:spPr>
        <p:txBody>
          <a:bodyPr wrap="square" lIns="0" tIns="0" rIns="0" bIns="0" anchor="t">
            <a:spAutoFit/>
          </a:bodyPr>
          <a:lstStyle/>
          <a:p>
            <a:pPr>
              <a:lnSpc>
                <a:spcPts val="1900"/>
              </a:lnSpc>
            </a:pPr>
            <a:r>
              <a:rPr lang="en-US" sz="2800" b="1" dirty="0">
                <a:solidFill>
                  <a:schemeClr val="tx1">
                    <a:lumMod val="75000"/>
                    <a:lumOff val="25000"/>
                  </a:schemeClr>
                </a:solidFill>
                <a:latin typeface="Bodoni MT Condensed" panose="02070606080606020203" pitchFamily="18" charset="0"/>
                <a:cs typeface="Segoe UI" panose="020B0502040204020203" pitchFamily="34" charset="0"/>
              </a:rPr>
              <a:t>Geographical Distribution</a:t>
            </a:r>
          </a:p>
        </p:txBody>
      </p:sp>
      <p:sp>
        <p:nvSpPr>
          <p:cNvPr id="35" name="Rectangle 34">
            <a:extLst>
              <a:ext uri="{FF2B5EF4-FFF2-40B4-BE49-F238E27FC236}">
                <a16:creationId xmlns:a16="http://schemas.microsoft.com/office/drawing/2014/main" id="{857F5370-BF8E-406B-BEAE-B1224615626A}"/>
              </a:ext>
            </a:extLst>
          </p:cNvPr>
          <p:cNvSpPr/>
          <p:nvPr/>
        </p:nvSpPr>
        <p:spPr>
          <a:xfrm>
            <a:off x="556131" y="5400895"/>
            <a:ext cx="4442437" cy="277897"/>
          </a:xfrm>
          <a:prstGeom prst="rect">
            <a:avLst/>
          </a:prstGeom>
        </p:spPr>
        <p:txBody>
          <a:bodyPr wrap="square" lIns="0" tIns="0" rIns="0" bIns="0" anchor="t">
            <a:spAutoFit/>
          </a:bodyPr>
          <a:lstStyle/>
          <a:p>
            <a:pPr>
              <a:lnSpc>
                <a:spcPts val="1900"/>
              </a:lnSpc>
            </a:pPr>
            <a:r>
              <a:rPr lang="en-US" sz="2800" b="1" dirty="0">
                <a:solidFill>
                  <a:schemeClr val="tx1">
                    <a:lumMod val="75000"/>
                    <a:lumOff val="25000"/>
                  </a:schemeClr>
                </a:solidFill>
                <a:latin typeface="Bodoni MT Condensed" panose="02070606080606020203" pitchFamily="18" charset="0"/>
                <a:cs typeface="Segoe UI" panose="020B0502040204020203" pitchFamily="34" charset="0"/>
              </a:rPr>
              <a:t>Category – Segment indications</a:t>
            </a:r>
          </a:p>
        </p:txBody>
      </p:sp>
      <p:sp>
        <p:nvSpPr>
          <p:cNvPr id="36" name="Rectangle 35">
            <a:extLst>
              <a:ext uri="{FF2B5EF4-FFF2-40B4-BE49-F238E27FC236}">
                <a16:creationId xmlns:a16="http://schemas.microsoft.com/office/drawing/2014/main" id="{98F5A313-1C6C-4AEE-8556-576074B1BF06}"/>
              </a:ext>
            </a:extLst>
          </p:cNvPr>
          <p:cNvSpPr/>
          <p:nvPr/>
        </p:nvSpPr>
        <p:spPr>
          <a:xfrm>
            <a:off x="5407812" y="5400897"/>
            <a:ext cx="2428875" cy="277897"/>
          </a:xfrm>
          <a:prstGeom prst="rect">
            <a:avLst/>
          </a:prstGeom>
        </p:spPr>
        <p:txBody>
          <a:bodyPr wrap="square" lIns="0" tIns="0" rIns="0" bIns="0" anchor="t">
            <a:spAutoFit/>
          </a:bodyPr>
          <a:lstStyle/>
          <a:p>
            <a:pPr>
              <a:lnSpc>
                <a:spcPts val="1900"/>
              </a:lnSpc>
            </a:pPr>
            <a:r>
              <a:rPr lang="en-US" sz="2800" b="1" dirty="0">
                <a:solidFill>
                  <a:schemeClr val="tx1">
                    <a:lumMod val="75000"/>
                    <a:lumOff val="25000"/>
                  </a:schemeClr>
                </a:solidFill>
                <a:latin typeface="Bodoni MT Condensed" panose="02070606080606020203" pitchFamily="18" charset="0"/>
                <a:cs typeface="Segoe UI" panose="020B0502040204020203" pitchFamily="34" charset="0"/>
              </a:rPr>
              <a:t>Time measures </a:t>
            </a:r>
          </a:p>
        </p:txBody>
      </p:sp>
      <p:sp>
        <p:nvSpPr>
          <p:cNvPr id="37" name="Rectangle 36">
            <a:extLst>
              <a:ext uri="{FF2B5EF4-FFF2-40B4-BE49-F238E27FC236}">
                <a16:creationId xmlns:a16="http://schemas.microsoft.com/office/drawing/2014/main" id="{0C310CC8-6624-4352-A642-89EF6FA7DCE6}"/>
              </a:ext>
            </a:extLst>
          </p:cNvPr>
          <p:cNvSpPr/>
          <p:nvPr/>
        </p:nvSpPr>
        <p:spPr>
          <a:xfrm>
            <a:off x="8761052" y="5400895"/>
            <a:ext cx="2428875" cy="277897"/>
          </a:xfrm>
          <a:prstGeom prst="rect">
            <a:avLst/>
          </a:prstGeom>
        </p:spPr>
        <p:txBody>
          <a:bodyPr wrap="square" lIns="0" tIns="0" rIns="0" bIns="0" anchor="t">
            <a:spAutoFit/>
          </a:bodyPr>
          <a:lstStyle/>
          <a:p>
            <a:pPr>
              <a:lnSpc>
                <a:spcPts val="1900"/>
              </a:lnSpc>
            </a:pPr>
            <a:r>
              <a:rPr lang="en-US" sz="2800" b="1" dirty="0">
                <a:solidFill>
                  <a:schemeClr val="tx1">
                    <a:lumMod val="75000"/>
                    <a:lumOff val="25000"/>
                  </a:schemeClr>
                </a:solidFill>
                <a:latin typeface="Bodoni MT Condensed" panose="02070606080606020203" pitchFamily="18" charset="0"/>
                <a:cs typeface="Segoe UI" panose="020B0502040204020203" pitchFamily="34" charset="0"/>
              </a:rPr>
              <a:t>Forecasted Sales</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Total Sales each year</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descr="A graph of sales and sales&#10;&#10;Description automatically generated">
            <a:extLst>
              <a:ext uri="{FF2B5EF4-FFF2-40B4-BE49-F238E27FC236}">
                <a16:creationId xmlns:a16="http://schemas.microsoft.com/office/drawing/2014/main" id="{C0324771-C913-0AB2-AC6A-22D40BF94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09" y="987696"/>
            <a:ext cx="4710762" cy="5095469"/>
          </a:xfrm>
          <a:prstGeom prst="rect">
            <a:avLst/>
          </a:prstGeom>
        </p:spPr>
      </p:pic>
      <p:grpSp>
        <p:nvGrpSpPr>
          <p:cNvPr id="6" name="Group 5">
            <a:extLst>
              <a:ext uri="{FF2B5EF4-FFF2-40B4-BE49-F238E27FC236}">
                <a16:creationId xmlns:a16="http://schemas.microsoft.com/office/drawing/2014/main" id="{BF724AB7-198D-0804-1C34-4DBFD4E5928B}"/>
              </a:ext>
            </a:extLst>
          </p:cNvPr>
          <p:cNvGrpSpPr/>
          <p:nvPr/>
        </p:nvGrpSpPr>
        <p:grpSpPr>
          <a:xfrm>
            <a:off x="5784783" y="1505149"/>
            <a:ext cx="6304548" cy="1726797"/>
            <a:chOff x="751577" y="4851962"/>
            <a:chExt cx="2743195" cy="1726797"/>
          </a:xfrm>
        </p:grpSpPr>
        <p:sp>
          <p:nvSpPr>
            <p:cNvPr id="7" name="Rectangle 6">
              <a:extLst>
                <a:ext uri="{FF2B5EF4-FFF2-40B4-BE49-F238E27FC236}">
                  <a16:creationId xmlns:a16="http://schemas.microsoft.com/office/drawing/2014/main" id="{32E2419E-A3F7-A4EA-4031-2A4896B25848}"/>
                </a:ext>
              </a:extLst>
            </p:cNvPr>
            <p:cNvSpPr/>
            <p:nvPr/>
          </p:nvSpPr>
          <p:spPr>
            <a:xfrm>
              <a:off x="751577" y="5624395"/>
              <a:ext cx="2743195" cy="954364"/>
            </a:xfrm>
            <a:prstGeom prst="rect">
              <a:avLst/>
            </a:prstGeom>
          </p:spPr>
          <p:txBody>
            <a:bodyPr wrap="square" lIns="0" tIns="0" rIns="0" bIns="0" anchor="t">
              <a:spAutoFit/>
            </a:bodyPr>
            <a:lstStyle/>
            <a:p>
              <a:pPr>
                <a:lnSpc>
                  <a:spcPts val="1900"/>
                </a:lnSpc>
              </a:pPr>
              <a:r>
                <a:rPr kumimoji="0" lang="en-US" altLang="en-US" sz="1400" b="0" i="0" u="none" strike="noStrike" cap="none" normalizeH="0" baseline="0" dirty="0">
                  <a:ln>
                    <a:noFill/>
                  </a:ln>
                  <a:solidFill>
                    <a:schemeClr val="tx1"/>
                  </a:solidFill>
                  <a:effectLst/>
                  <a:latin typeface="Abadi Extra Light" panose="020B0204020104020204" pitchFamily="34" charset="0"/>
                </a:rPr>
                <a:t>saw a substantial increase in sales, reaching a peak of 722,052. This represents a notable achievement compared to previous years, suggesting that the company experienced significant growth or success in its operations during this period.</a:t>
              </a:r>
            </a:p>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9" name="Rectangle 8">
              <a:extLst>
                <a:ext uri="{FF2B5EF4-FFF2-40B4-BE49-F238E27FC236}">
                  <a16:creationId xmlns:a16="http://schemas.microsoft.com/office/drawing/2014/main" id="{56ECDC19-3562-0653-F3CC-C7475FD3BEF7}"/>
                </a:ext>
              </a:extLst>
            </p:cNvPr>
            <p:cNvSpPr/>
            <p:nvPr/>
          </p:nvSpPr>
          <p:spPr>
            <a:xfrm>
              <a:off x="751577" y="5103654"/>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2018</a:t>
              </a:r>
            </a:p>
          </p:txBody>
        </p:sp>
        <p:sp>
          <p:nvSpPr>
            <p:cNvPr id="10" name="Rectangle 9">
              <a:extLst>
                <a:ext uri="{FF2B5EF4-FFF2-40B4-BE49-F238E27FC236}">
                  <a16:creationId xmlns:a16="http://schemas.microsoft.com/office/drawing/2014/main" id="{718FC509-B7FE-6B88-D4BA-F40AC3DE45CA}"/>
                </a:ext>
              </a:extLst>
            </p:cNvPr>
            <p:cNvSpPr/>
            <p:nvPr/>
          </p:nvSpPr>
          <p:spPr>
            <a:xfrm>
              <a:off x="751577" y="4851962"/>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Significant Sales Growth in </a:t>
              </a:r>
            </a:p>
          </p:txBody>
        </p:sp>
      </p:grpSp>
      <p:grpSp>
        <p:nvGrpSpPr>
          <p:cNvPr id="12" name="Group 11">
            <a:extLst>
              <a:ext uri="{FF2B5EF4-FFF2-40B4-BE49-F238E27FC236}">
                <a16:creationId xmlns:a16="http://schemas.microsoft.com/office/drawing/2014/main" id="{55CD5D95-2E5B-53A1-9577-1E140DC4FDFF}"/>
              </a:ext>
            </a:extLst>
          </p:cNvPr>
          <p:cNvGrpSpPr/>
          <p:nvPr/>
        </p:nvGrpSpPr>
        <p:grpSpPr>
          <a:xfrm>
            <a:off x="5784782" y="3895538"/>
            <a:ext cx="6304547" cy="1726797"/>
            <a:chOff x="8523972" y="4851962"/>
            <a:chExt cx="2743195" cy="1726797"/>
          </a:xfrm>
        </p:grpSpPr>
        <p:sp>
          <p:nvSpPr>
            <p:cNvPr id="13" name="Rectangle 12">
              <a:extLst>
                <a:ext uri="{FF2B5EF4-FFF2-40B4-BE49-F238E27FC236}">
                  <a16:creationId xmlns:a16="http://schemas.microsoft.com/office/drawing/2014/main" id="{08188C79-6AFB-32C6-4CE1-40E606E55C3B}"/>
                </a:ext>
              </a:extLst>
            </p:cNvPr>
            <p:cNvSpPr/>
            <p:nvPr/>
          </p:nvSpPr>
          <p:spPr>
            <a:xfrm>
              <a:off x="8523972" y="5624395"/>
              <a:ext cx="2743195" cy="954364"/>
            </a:xfrm>
            <a:prstGeom prst="rect">
              <a:avLst/>
            </a:prstGeom>
          </p:spPr>
          <p:txBody>
            <a:bodyPr wrap="square" lIns="0" tIns="0" rIns="0" bIns="0" anchor="t">
              <a:spAutoFit/>
            </a:bodyPr>
            <a:lstStyle/>
            <a:p>
              <a:pPr>
                <a:lnSpc>
                  <a:spcPts val="1900"/>
                </a:lnSpc>
              </a:pPr>
              <a:r>
                <a:rPr lang="en-US" sz="1400" dirty="0"/>
                <a:t>had the lowest sales figure at 459,436, it's important to note that the overall sales performance has remained relatively consistent over the past few years. This indicates a stable market presence and a lack of major fluctuations in sales volume.</a:t>
              </a:r>
            </a:p>
          </p:txBody>
        </p:sp>
        <p:sp>
          <p:nvSpPr>
            <p:cNvPr id="15" name="Rectangle 14">
              <a:extLst>
                <a:ext uri="{FF2B5EF4-FFF2-40B4-BE49-F238E27FC236}">
                  <a16:creationId xmlns:a16="http://schemas.microsoft.com/office/drawing/2014/main" id="{AF22C479-481F-3B4D-015F-A74277A2BB7A}"/>
                </a:ext>
              </a:extLst>
            </p:cNvPr>
            <p:cNvSpPr/>
            <p:nvPr/>
          </p:nvSpPr>
          <p:spPr>
            <a:xfrm>
              <a:off x="8523972" y="5103654"/>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2016</a:t>
              </a:r>
            </a:p>
          </p:txBody>
        </p:sp>
        <p:sp>
          <p:nvSpPr>
            <p:cNvPr id="16" name="Rectangle 15">
              <a:extLst>
                <a:ext uri="{FF2B5EF4-FFF2-40B4-BE49-F238E27FC236}">
                  <a16:creationId xmlns:a16="http://schemas.microsoft.com/office/drawing/2014/main" id="{F0F7B3C5-551F-7D00-8465-7C88ED5E6201}"/>
                </a:ext>
              </a:extLst>
            </p:cNvPr>
            <p:cNvSpPr/>
            <p:nvPr/>
          </p:nvSpPr>
          <p:spPr>
            <a:xfrm>
              <a:off x="8523972" y="4851962"/>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Consistent Sales Performance in Recent Years:</a:t>
              </a:r>
            </a:p>
          </p:txBody>
        </p:sp>
      </p:grpSp>
      <p:sp>
        <p:nvSpPr>
          <p:cNvPr id="20" name="Rectangle 4">
            <a:extLst>
              <a:ext uri="{FF2B5EF4-FFF2-40B4-BE49-F238E27FC236}">
                <a16:creationId xmlns:a16="http://schemas.microsoft.com/office/drawing/2014/main" id="{2E85ECCB-71B8-3AD3-8EAF-F55F3A35A98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1" name="Straight Connector 20">
            <a:extLst>
              <a:ext uri="{FF2B5EF4-FFF2-40B4-BE49-F238E27FC236}">
                <a16:creationId xmlns:a16="http://schemas.microsoft.com/office/drawing/2014/main" id="{1BA0CC74-8E61-1CD6-E558-4D5077CD96BD}"/>
              </a:ext>
              <a:ext uri="{C183D7F6-B498-43B3-948B-1728B52AA6E4}">
                <adec:decorative xmlns:adec="http://schemas.microsoft.com/office/drawing/2017/decorative" val="1"/>
              </a:ext>
            </a:extLst>
          </p:cNvPr>
          <p:cNvCxnSpPr>
            <a:cxnSpLocks/>
          </p:cNvCxnSpPr>
          <p:nvPr/>
        </p:nvCxnSpPr>
        <p:spPr>
          <a:xfrm>
            <a:off x="5452311" y="2940730"/>
            <a:ext cx="0" cy="188152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22105" y="522898"/>
            <a:ext cx="376989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2078" y="212103"/>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Customers and Average Sales each year</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7685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descr="A screenshot of a graph&#10;&#10;Description automatically generated">
            <a:extLst>
              <a:ext uri="{FF2B5EF4-FFF2-40B4-BE49-F238E27FC236}">
                <a16:creationId xmlns:a16="http://schemas.microsoft.com/office/drawing/2014/main" id="{B8F9BDDD-DFC5-987F-9907-3C1606A5F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35" y="641966"/>
            <a:ext cx="4985885" cy="4740298"/>
          </a:xfrm>
          <a:prstGeom prst="rect">
            <a:avLst/>
          </a:prstGeom>
        </p:spPr>
      </p:pic>
      <p:grpSp>
        <p:nvGrpSpPr>
          <p:cNvPr id="4" name="Group 3">
            <a:extLst>
              <a:ext uri="{FF2B5EF4-FFF2-40B4-BE49-F238E27FC236}">
                <a16:creationId xmlns:a16="http://schemas.microsoft.com/office/drawing/2014/main" id="{3C353EE1-39BE-BBDD-8FB9-094D6F33E154}"/>
              </a:ext>
            </a:extLst>
          </p:cNvPr>
          <p:cNvGrpSpPr/>
          <p:nvPr/>
        </p:nvGrpSpPr>
        <p:grpSpPr>
          <a:xfrm>
            <a:off x="230605" y="5671206"/>
            <a:ext cx="11734797" cy="974691"/>
            <a:chOff x="675842" y="5244938"/>
            <a:chExt cx="2743195" cy="824822"/>
          </a:xfrm>
        </p:grpSpPr>
        <p:sp>
          <p:nvSpPr>
            <p:cNvPr id="6" name="Rectangle 5">
              <a:extLst>
                <a:ext uri="{FF2B5EF4-FFF2-40B4-BE49-F238E27FC236}">
                  <a16:creationId xmlns:a16="http://schemas.microsoft.com/office/drawing/2014/main" id="{6A05AF27-9531-A77D-0BDA-47A5DFF45590}"/>
                </a:ext>
              </a:extLst>
            </p:cNvPr>
            <p:cNvSpPr/>
            <p:nvPr/>
          </p:nvSpPr>
          <p:spPr>
            <a:xfrm>
              <a:off x="675842" y="5468332"/>
              <a:ext cx="2743195" cy="601428"/>
            </a:xfrm>
            <a:prstGeom prst="rect">
              <a:avLst/>
            </a:prstGeom>
          </p:spPr>
          <p:txBody>
            <a:bodyPr wrap="square" lIns="0" tIns="0" rIns="0" bIns="0" anchor="t">
              <a:spAutoFit/>
            </a:bodyPr>
            <a:lstStyle/>
            <a:p>
              <a:pPr algn="ctr">
                <a:lnSpc>
                  <a:spcPts val="1900"/>
                </a:lnSpc>
              </a:pPr>
              <a:r>
                <a:rPr lang="en-US" sz="1400" dirty="0"/>
                <a:t>Overall, the charts demonstrate a positive trend in both sales' performance and customer growth over the analyzed period. The company has successfully increased its customer base and maintained consistent sales levels, indicating a strong market presence</a:t>
              </a:r>
            </a:p>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10" name="Rectangle 9">
              <a:extLst>
                <a:ext uri="{FF2B5EF4-FFF2-40B4-BE49-F238E27FC236}">
                  <a16:creationId xmlns:a16="http://schemas.microsoft.com/office/drawing/2014/main" id="{4902FE95-7591-21D4-778B-F6A9909F43CF}"/>
                </a:ext>
              </a:extLst>
            </p:cNvPr>
            <p:cNvSpPr/>
            <p:nvPr/>
          </p:nvSpPr>
          <p:spPr>
            <a:xfrm>
              <a:off x="675842" y="5244938"/>
              <a:ext cx="2743195" cy="187797"/>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Consistency</a:t>
              </a:r>
            </a:p>
          </p:txBody>
        </p:sp>
      </p:grpSp>
      <p:cxnSp>
        <p:nvCxnSpPr>
          <p:cNvPr id="21" name="Straight Connector 20">
            <a:extLst>
              <a:ext uri="{FF2B5EF4-FFF2-40B4-BE49-F238E27FC236}">
                <a16:creationId xmlns:a16="http://schemas.microsoft.com/office/drawing/2014/main" id="{68F93E72-B48B-9B19-CD2D-FE7B48F40922}"/>
              </a:ext>
              <a:ext uri="{C183D7F6-B498-43B3-948B-1728B52AA6E4}">
                <adec:decorative xmlns:adec="http://schemas.microsoft.com/office/drawing/2017/decorative" val="1"/>
              </a:ext>
            </a:extLst>
          </p:cNvPr>
          <p:cNvCxnSpPr>
            <a:cxnSpLocks/>
          </p:cNvCxnSpPr>
          <p:nvPr/>
        </p:nvCxnSpPr>
        <p:spPr>
          <a:xfrm>
            <a:off x="5615941" y="2435192"/>
            <a:ext cx="0" cy="239669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23" name="Picture 22" descr="A graph of a number of blue bars&#10;&#10;Description automatically generated">
            <a:extLst>
              <a:ext uri="{FF2B5EF4-FFF2-40B4-BE49-F238E27FC236}">
                <a16:creationId xmlns:a16="http://schemas.microsoft.com/office/drawing/2014/main" id="{24E414A8-51E1-70D3-331A-B9D824A7AD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2476" y="556520"/>
            <a:ext cx="4985884" cy="4529615"/>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86736" y="522898"/>
            <a:ext cx="360526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069757" y="264183"/>
            <a:ext cx="5652436"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Average Sales by segment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0521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5336807" y="2603845"/>
            <a:ext cx="0" cy="187190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8DCC43C-38F2-5A4E-DC12-081A22E4C803}"/>
              </a:ext>
            </a:extLst>
          </p:cNvPr>
          <p:cNvGrpSpPr/>
          <p:nvPr/>
        </p:nvGrpSpPr>
        <p:grpSpPr>
          <a:xfrm>
            <a:off x="5552273" y="1740446"/>
            <a:ext cx="6256277" cy="1726797"/>
            <a:chOff x="751577" y="4851962"/>
            <a:chExt cx="2743195" cy="1726797"/>
          </a:xfrm>
        </p:grpSpPr>
        <p:sp>
          <p:nvSpPr>
            <p:cNvPr id="43" name="Rectangle 42">
              <a:extLst>
                <a:ext uri="{FF2B5EF4-FFF2-40B4-BE49-F238E27FC236}">
                  <a16:creationId xmlns:a16="http://schemas.microsoft.com/office/drawing/2014/main" id="{51613421-44EB-4EA7-89AE-D8972D473414}"/>
                </a:ext>
              </a:extLst>
            </p:cNvPr>
            <p:cNvSpPr/>
            <p:nvPr/>
          </p:nvSpPr>
          <p:spPr>
            <a:xfrm>
              <a:off x="751577" y="5624395"/>
              <a:ext cx="2743195" cy="954364"/>
            </a:xfrm>
            <a:prstGeom prst="rect">
              <a:avLst/>
            </a:prstGeom>
          </p:spPr>
          <p:txBody>
            <a:bodyPr wrap="square" lIns="0" tIns="0" rIns="0" bIns="0" anchor="t">
              <a:spAutoFit/>
            </a:bodyPr>
            <a:lstStyle/>
            <a:p>
              <a:pPr>
                <a:lnSpc>
                  <a:spcPts val="1900"/>
                </a:lnSpc>
              </a:pPr>
              <a:r>
                <a:rPr lang="en-US" sz="1400" dirty="0"/>
                <a:t>The Consumer segment has the highest average sales, significantly outperforming the Corporate and Home Office segments.</a:t>
              </a:r>
              <a:endParaRPr lang="en-US" sz="1400"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id="{71E47AC8-8358-4724-91F8-0D1B21FC5F47}"/>
                </a:ext>
              </a:extLst>
            </p:cNvPr>
            <p:cNvSpPr/>
            <p:nvPr/>
          </p:nvSpPr>
          <p:spPr>
            <a:xfrm>
              <a:off x="751577" y="5103654"/>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1,148,061</a:t>
              </a:r>
            </a:p>
          </p:txBody>
        </p:sp>
        <p:sp>
          <p:nvSpPr>
            <p:cNvPr id="45" name="Rectangle 44">
              <a:extLst>
                <a:ext uri="{FF2B5EF4-FFF2-40B4-BE49-F238E27FC236}">
                  <a16:creationId xmlns:a16="http://schemas.microsoft.com/office/drawing/2014/main" id="{69F7E025-DDEC-4748-AAE9-9FA2A4BF1E49}"/>
                </a:ext>
              </a:extLst>
            </p:cNvPr>
            <p:cNvSpPr/>
            <p:nvPr/>
          </p:nvSpPr>
          <p:spPr>
            <a:xfrm>
              <a:off x="751577" y="4851962"/>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Consumer</a:t>
              </a:r>
            </a:p>
          </p:txBody>
        </p:sp>
      </p:grpSp>
      <p:grpSp>
        <p:nvGrpSpPr>
          <p:cNvPr id="17" name="Group 16">
            <a:extLst>
              <a:ext uri="{FF2B5EF4-FFF2-40B4-BE49-F238E27FC236}">
                <a16:creationId xmlns:a16="http://schemas.microsoft.com/office/drawing/2014/main" id="{7C114C19-1D71-2573-4DCA-69F9D360FD42}"/>
              </a:ext>
            </a:extLst>
          </p:cNvPr>
          <p:cNvGrpSpPr/>
          <p:nvPr/>
        </p:nvGrpSpPr>
        <p:grpSpPr>
          <a:xfrm>
            <a:off x="5552273" y="3731909"/>
            <a:ext cx="6339839" cy="1970453"/>
            <a:chOff x="8523972" y="4851962"/>
            <a:chExt cx="2743195" cy="1970453"/>
          </a:xfrm>
        </p:grpSpPr>
        <p:sp>
          <p:nvSpPr>
            <p:cNvPr id="49" name="Rectangle 48">
              <a:extLst>
                <a:ext uri="{FF2B5EF4-FFF2-40B4-BE49-F238E27FC236}">
                  <a16:creationId xmlns:a16="http://schemas.microsoft.com/office/drawing/2014/main" id="{7FA68D61-8BDC-4C14-9F0D-CF0C946CD30A}"/>
                </a:ext>
              </a:extLst>
            </p:cNvPr>
            <p:cNvSpPr/>
            <p:nvPr/>
          </p:nvSpPr>
          <p:spPr>
            <a:xfrm>
              <a:off x="8523972" y="5624395"/>
              <a:ext cx="2743195" cy="1198020"/>
            </a:xfrm>
            <a:prstGeom prst="rect">
              <a:avLst/>
            </a:prstGeom>
          </p:spPr>
          <p:txBody>
            <a:bodyPr wrap="square" lIns="0" tIns="0" rIns="0" bIns="0" anchor="t">
              <a:spAutoFit/>
            </a:bodyPr>
            <a:lstStyle/>
            <a:p>
              <a:pPr>
                <a:lnSpc>
                  <a:spcPts val="1900"/>
                </a:lnSpc>
              </a:pPr>
              <a:r>
                <a:rPr lang="en-US" sz="1400" dirty="0"/>
                <a:t>The Home Office segment has the lowest average sales, indicating a potential need for targeted strategies to improve performance in this market.</a:t>
              </a:r>
              <a:endParaRPr lang="en-US" sz="1400" dirty="0">
                <a:solidFill>
                  <a:schemeClr val="tx1">
                    <a:lumMod val="75000"/>
                    <a:lumOff val="25000"/>
                  </a:schemeClr>
                </a:solidFill>
                <a:cs typeface="Segoe UI" panose="020B0502040204020203" pitchFamily="34" charset="0"/>
              </a:endParaRPr>
            </a:p>
          </p:txBody>
        </p:sp>
        <p:sp>
          <p:nvSpPr>
            <p:cNvPr id="50" name="Rectangle 49">
              <a:extLst>
                <a:ext uri="{FF2B5EF4-FFF2-40B4-BE49-F238E27FC236}">
                  <a16:creationId xmlns:a16="http://schemas.microsoft.com/office/drawing/2014/main" id="{B164A1DA-19AA-4A0C-9ED2-92A9346B807A}"/>
                </a:ext>
              </a:extLst>
            </p:cNvPr>
            <p:cNvSpPr/>
            <p:nvPr/>
          </p:nvSpPr>
          <p:spPr>
            <a:xfrm>
              <a:off x="8523972" y="5103654"/>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$ 424,701</a:t>
              </a:r>
            </a:p>
          </p:txBody>
        </p:sp>
        <p:sp>
          <p:nvSpPr>
            <p:cNvPr id="51" name="Rectangle 50">
              <a:extLst>
                <a:ext uri="{FF2B5EF4-FFF2-40B4-BE49-F238E27FC236}">
                  <a16:creationId xmlns:a16="http://schemas.microsoft.com/office/drawing/2014/main" id="{FA4B18CA-09B5-4584-8D25-60B58EF68413}"/>
                </a:ext>
              </a:extLst>
            </p:cNvPr>
            <p:cNvSpPr/>
            <p:nvPr/>
          </p:nvSpPr>
          <p:spPr>
            <a:xfrm>
              <a:off x="8523972" y="4851962"/>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Home office </a:t>
              </a:r>
            </a:p>
          </p:txBody>
        </p:sp>
      </p:grpSp>
      <p:pic>
        <p:nvPicPr>
          <p:cNvPr id="6" name="Picture 5" descr="A graph of sales and sales&#10;&#10;Description automatically generated">
            <a:extLst>
              <a:ext uri="{FF2B5EF4-FFF2-40B4-BE49-F238E27FC236}">
                <a16:creationId xmlns:a16="http://schemas.microsoft.com/office/drawing/2014/main" id="{B06015AD-D531-E5E6-7DD4-34C9B704EADA}"/>
              </a:ext>
            </a:extLst>
          </p:cNvPr>
          <p:cNvPicPr>
            <a:picLocks noChangeAspect="1"/>
          </p:cNvPicPr>
          <p:nvPr/>
        </p:nvPicPr>
        <p:blipFill rotWithShape="1">
          <a:blip r:embed="rId3">
            <a:extLst>
              <a:ext uri="{28A0092B-C50C-407E-A947-70E740481C1C}">
                <a14:useLocalDpi xmlns:a14="http://schemas.microsoft.com/office/drawing/2010/main" val="0"/>
              </a:ext>
            </a:extLst>
          </a:blip>
          <a:srcRect r="10806"/>
          <a:stretch/>
        </p:blipFill>
        <p:spPr>
          <a:xfrm>
            <a:off x="383450" y="1217983"/>
            <a:ext cx="4644499" cy="4715385"/>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057373" y="522898"/>
            <a:ext cx="313462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58015" y="25815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Repeated Customers each year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9934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5481187" y="3282182"/>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8DCC43C-38F2-5A4E-DC12-081A22E4C803}"/>
              </a:ext>
            </a:extLst>
          </p:cNvPr>
          <p:cNvGrpSpPr/>
          <p:nvPr/>
        </p:nvGrpSpPr>
        <p:grpSpPr>
          <a:xfrm>
            <a:off x="6096000" y="2141271"/>
            <a:ext cx="5796815" cy="2497999"/>
            <a:chOff x="751577" y="4851962"/>
            <a:chExt cx="2743195" cy="1507784"/>
          </a:xfrm>
        </p:grpSpPr>
        <p:sp>
          <p:nvSpPr>
            <p:cNvPr id="43" name="Rectangle 42">
              <a:extLst>
                <a:ext uri="{FF2B5EF4-FFF2-40B4-BE49-F238E27FC236}">
                  <a16:creationId xmlns:a16="http://schemas.microsoft.com/office/drawing/2014/main" id="{51613421-44EB-4EA7-89AE-D8972D473414}"/>
                </a:ext>
              </a:extLst>
            </p:cNvPr>
            <p:cNvSpPr/>
            <p:nvPr/>
          </p:nvSpPr>
          <p:spPr>
            <a:xfrm>
              <a:off x="751577" y="5624395"/>
              <a:ext cx="2743195" cy="735351"/>
            </a:xfrm>
            <a:prstGeom prst="rect">
              <a:avLst/>
            </a:prstGeom>
          </p:spPr>
          <p:txBody>
            <a:bodyPr wrap="square" lIns="0" tIns="0" rIns="0" bIns="0" anchor="t">
              <a:spAutoFit/>
            </a:bodyPr>
            <a:lstStyle/>
            <a:p>
              <a:pPr>
                <a:lnSpc>
                  <a:spcPts val="1900"/>
                </a:lnSpc>
              </a:pPr>
              <a:r>
                <a:rPr lang="en-US" sz="1600" b="1" dirty="0"/>
                <a:t>A positive trend in repeated customer purchases over the years, with a peak in 2018 and consistent performance in subsequent years. This indicates that the company has been successful in retaining and engaging its customer base, which is a strong indicator of customer satisfaction and loyalty.</a:t>
              </a:r>
              <a:endParaRPr lang="en-US" sz="1600" b="1"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id="{71E47AC8-8358-4724-91F8-0D1B21FC5F47}"/>
                </a:ext>
              </a:extLst>
            </p:cNvPr>
            <p:cNvSpPr/>
            <p:nvPr/>
          </p:nvSpPr>
          <p:spPr>
            <a:xfrm>
              <a:off x="751577" y="5103654"/>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2018</a:t>
              </a:r>
            </a:p>
          </p:txBody>
        </p:sp>
        <p:sp>
          <p:nvSpPr>
            <p:cNvPr id="45" name="Rectangle 44">
              <a:extLst>
                <a:ext uri="{FF2B5EF4-FFF2-40B4-BE49-F238E27FC236}">
                  <a16:creationId xmlns:a16="http://schemas.microsoft.com/office/drawing/2014/main" id="{69F7E025-DDEC-4748-AAE9-9FA2A4BF1E49}"/>
                </a:ext>
              </a:extLst>
            </p:cNvPr>
            <p:cNvSpPr/>
            <p:nvPr/>
          </p:nvSpPr>
          <p:spPr>
            <a:xfrm>
              <a:off x="751577" y="4851962"/>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Paek year</a:t>
              </a:r>
            </a:p>
          </p:txBody>
        </p:sp>
      </p:grpSp>
      <p:pic>
        <p:nvPicPr>
          <p:cNvPr id="7" name="Picture 6" descr="A graph of a number of blue bars&#10;&#10;Description automatically generated">
            <a:extLst>
              <a:ext uri="{FF2B5EF4-FFF2-40B4-BE49-F238E27FC236}">
                <a16:creationId xmlns:a16="http://schemas.microsoft.com/office/drawing/2014/main" id="{3E9EDA7E-633C-7C35-3AAE-BB39BD45E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 y="1298495"/>
            <a:ext cx="4127856" cy="4532505"/>
          </a:xfrm>
          <a:prstGeom prst="rect">
            <a:avLst/>
          </a:prstGeom>
        </p:spPr>
      </p:pic>
    </p:spTree>
    <p:extLst>
      <p:ext uri="{BB962C8B-B14F-4D97-AF65-F5344CB8AC3E}">
        <p14:creationId xmlns:p14="http://schemas.microsoft.com/office/powerpoint/2010/main" val="19964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45103" y="522898"/>
            <a:ext cx="384689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Total sales by Product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9823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5413810" y="5021145"/>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8DCC43C-38F2-5A4E-DC12-081A22E4C803}"/>
              </a:ext>
            </a:extLst>
          </p:cNvPr>
          <p:cNvGrpSpPr/>
          <p:nvPr/>
        </p:nvGrpSpPr>
        <p:grpSpPr>
          <a:xfrm>
            <a:off x="636074" y="5042024"/>
            <a:ext cx="4139252" cy="1239484"/>
            <a:chOff x="751577" y="4851962"/>
            <a:chExt cx="2743195" cy="1239484"/>
          </a:xfrm>
        </p:grpSpPr>
        <p:sp>
          <p:nvSpPr>
            <p:cNvPr id="43" name="Rectangle 42">
              <a:extLst>
                <a:ext uri="{FF2B5EF4-FFF2-40B4-BE49-F238E27FC236}">
                  <a16:creationId xmlns:a16="http://schemas.microsoft.com/office/drawing/2014/main" id="{51613421-44EB-4EA7-89AE-D8972D473414}"/>
                </a:ext>
              </a:extLst>
            </p:cNvPr>
            <p:cNvSpPr/>
            <p:nvPr/>
          </p:nvSpPr>
          <p:spPr>
            <a:xfrm>
              <a:off x="751577" y="5624395"/>
              <a:ext cx="2743195" cy="467051"/>
            </a:xfrm>
            <a:prstGeom prst="rect">
              <a:avLst/>
            </a:prstGeom>
          </p:spPr>
          <p:txBody>
            <a:bodyPr wrap="square" lIns="0" tIns="0" rIns="0" bIns="0" anchor="t">
              <a:spAutoFit/>
            </a:bodyPr>
            <a:lstStyle/>
            <a:p>
              <a:pPr>
                <a:lnSpc>
                  <a:spcPts val="1900"/>
                </a:lnSpc>
              </a:pPr>
              <a:r>
                <a:rPr lang="en-US" sz="1400" dirty="0"/>
                <a:t>Both are the highest sales figures, significantly outperforming the other sub-categories.</a:t>
              </a:r>
              <a:endParaRPr lang="en-US" sz="1400"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id="{71E47AC8-8358-4724-91F8-0D1B21FC5F47}"/>
                </a:ext>
              </a:extLst>
            </p:cNvPr>
            <p:cNvSpPr/>
            <p:nvPr/>
          </p:nvSpPr>
          <p:spPr>
            <a:xfrm>
              <a:off x="751577" y="5103654"/>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 $</a:t>
              </a:r>
              <a:r>
                <a:rPr lang="en-US" sz="3200" dirty="0">
                  <a:solidFill>
                    <a:schemeClr val="tx1">
                      <a:lumMod val="75000"/>
                      <a:lumOff val="25000"/>
                    </a:schemeClr>
                  </a:solidFill>
                  <a:cs typeface="Segoe UI" panose="020B0502040204020203" pitchFamily="34" charset="0"/>
                </a:rPr>
                <a:t> </a:t>
              </a:r>
              <a:r>
                <a:rPr lang="en-US" sz="3200" dirty="0">
                  <a:solidFill>
                    <a:schemeClr val="accent3">
                      <a:lumMod val="75000"/>
                    </a:schemeClr>
                  </a:solidFill>
                  <a:cs typeface="Segoe UI" panose="020B0502040204020203" pitchFamily="34" charset="0"/>
                </a:rPr>
                <a:t>650,323</a:t>
              </a:r>
            </a:p>
          </p:txBody>
        </p:sp>
        <p:sp>
          <p:nvSpPr>
            <p:cNvPr id="45" name="Rectangle 44">
              <a:extLst>
                <a:ext uri="{FF2B5EF4-FFF2-40B4-BE49-F238E27FC236}">
                  <a16:creationId xmlns:a16="http://schemas.microsoft.com/office/drawing/2014/main" id="{69F7E025-DDEC-4748-AAE9-9FA2A4BF1E49}"/>
                </a:ext>
              </a:extLst>
            </p:cNvPr>
            <p:cNvSpPr/>
            <p:nvPr/>
          </p:nvSpPr>
          <p:spPr>
            <a:xfrm>
              <a:off x="751577" y="4851962"/>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Phones and Storage Dominate Sales</a:t>
              </a:r>
            </a:p>
          </p:txBody>
        </p:sp>
      </p:grpSp>
      <p:grpSp>
        <p:nvGrpSpPr>
          <p:cNvPr id="17" name="Group 16">
            <a:extLst>
              <a:ext uri="{FF2B5EF4-FFF2-40B4-BE49-F238E27FC236}">
                <a16:creationId xmlns:a16="http://schemas.microsoft.com/office/drawing/2014/main" id="{7C114C19-1D71-2573-4DCA-69F9D360FD42}"/>
              </a:ext>
            </a:extLst>
          </p:cNvPr>
          <p:cNvGrpSpPr/>
          <p:nvPr/>
        </p:nvGrpSpPr>
        <p:grpSpPr>
          <a:xfrm>
            <a:off x="5669287" y="5042024"/>
            <a:ext cx="5996532" cy="1239484"/>
            <a:chOff x="8523972" y="4851962"/>
            <a:chExt cx="2743195" cy="1239484"/>
          </a:xfrm>
        </p:grpSpPr>
        <p:sp>
          <p:nvSpPr>
            <p:cNvPr id="49" name="Rectangle 48">
              <a:extLst>
                <a:ext uri="{FF2B5EF4-FFF2-40B4-BE49-F238E27FC236}">
                  <a16:creationId xmlns:a16="http://schemas.microsoft.com/office/drawing/2014/main" id="{7FA68D61-8BDC-4C14-9F0D-CF0C946CD30A}"/>
                </a:ext>
              </a:extLst>
            </p:cNvPr>
            <p:cNvSpPr/>
            <p:nvPr/>
          </p:nvSpPr>
          <p:spPr>
            <a:xfrm>
              <a:off x="8523972" y="5624395"/>
              <a:ext cx="2743195" cy="467051"/>
            </a:xfrm>
            <a:prstGeom prst="rect">
              <a:avLst/>
            </a:prstGeom>
          </p:spPr>
          <p:txBody>
            <a:bodyPr wrap="square" lIns="0" tIns="0" rIns="0" bIns="0" anchor="t">
              <a:spAutoFit/>
            </a:bodyPr>
            <a:lstStyle/>
            <a:p>
              <a:pPr>
                <a:lnSpc>
                  <a:spcPts val="1900"/>
                </a:lnSpc>
              </a:pPr>
              <a:r>
                <a:rPr lang="en-US" sz="1400" dirty="0"/>
                <a:t>All have the lowest sales, indicating that they may be less in demand or have lower profit margins compared to other products.</a:t>
              </a:r>
              <a:endParaRPr lang="en-US" sz="1400" dirty="0">
                <a:solidFill>
                  <a:schemeClr val="tx1">
                    <a:lumMod val="75000"/>
                    <a:lumOff val="25000"/>
                  </a:schemeClr>
                </a:solidFill>
                <a:cs typeface="Segoe UI" panose="020B0502040204020203" pitchFamily="34" charset="0"/>
              </a:endParaRPr>
            </a:p>
          </p:txBody>
        </p:sp>
        <p:sp>
          <p:nvSpPr>
            <p:cNvPr id="50" name="Rectangle 49">
              <a:extLst>
                <a:ext uri="{FF2B5EF4-FFF2-40B4-BE49-F238E27FC236}">
                  <a16:creationId xmlns:a16="http://schemas.microsoft.com/office/drawing/2014/main" id="{B164A1DA-19AA-4A0C-9ED2-92A9346B807A}"/>
                </a:ext>
              </a:extLst>
            </p:cNvPr>
            <p:cNvSpPr/>
            <p:nvPr/>
          </p:nvSpPr>
          <p:spPr>
            <a:xfrm>
              <a:off x="8523972" y="5103654"/>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$ 31,478</a:t>
              </a:r>
            </a:p>
          </p:txBody>
        </p:sp>
        <p:sp>
          <p:nvSpPr>
            <p:cNvPr id="51" name="Rectangle 50">
              <a:extLst>
                <a:ext uri="{FF2B5EF4-FFF2-40B4-BE49-F238E27FC236}">
                  <a16:creationId xmlns:a16="http://schemas.microsoft.com/office/drawing/2014/main" id="{FA4B18CA-09B5-4584-8D25-60B58EF68413}"/>
                </a:ext>
              </a:extLst>
            </p:cNvPr>
            <p:cNvSpPr/>
            <p:nvPr/>
          </p:nvSpPr>
          <p:spPr>
            <a:xfrm>
              <a:off x="8523972" y="4851962"/>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The "Envelopes," “Labels," and "Fasteners" </a:t>
              </a:r>
            </a:p>
          </p:txBody>
        </p:sp>
      </p:grpSp>
      <p:pic>
        <p:nvPicPr>
          <p:cNvPr id="3" name="Picture 2" descr="A graph of different colored bars&#10;&#10;Description automatically generated">
            <a:extLst>
              <a:ext uri="{FF2B5EF4-FFF2-40B4-BE49-F238E27FC236}">
                <a16:creationId xmlns:a16="http://schemas.microsoft.com/office/drawing/2014/main" id="{3AA9B743-9EC4-1956-BD14-6AD9B3B9E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3220"/>
            <a:ext cx="12191999" cy="4258483"/>
          </a:xfrm>
          <a:prstGeom prst="rect">
            <a:avLst/>
          </a:prstGeom>
        </p:spPr>
      </p:pic>
    </p:spTree>
    <p:extLst>
      <p:ext uri="{BB962C8B-B14F-4D97-AF65-F5344CB8AC3E}">
        <p14:creationId xmlns:p14="http://schemas.microsoft.com/office/powerpoint/2010/main" val="2206212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45103" y="522898"/>
            <a:ext cx="384689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Total sales by region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9823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5288681" y="2512194"/>
            <a:ext cx="0" cy="194087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graph of sales and sales&#10;&#10;Description automatically generated">
            <a:extLst>
              <a:ext uri="{FF2B5EF4-FFF2-40B4-BE49-F238E27FC236}">
                <a16:creationId xmlns:a16="http://schemas.microsoft.com/office/drawing/2014/main" id="{3C06F025-0BA6-D012-13F0-2A7E855D1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138" y="1209716"/>
            <a:ext cx="3992184" cy="4604741"/>
          </a:xfrm>
          <a:prstGeom prst="rect">
            <a:avLst/>
          </a:prstGeom>
        </p:spPr>
      </p:pic>
      <p:sp>
        <p:nvSpPr>
          <p:cNvPr id="7" name="TextBox 6">
            <a:extLst>
              <a:ext uri="{FF2B5EF4-FFF2-40B4-BE49-F238E27FC236}">
                <a16:creationId xmlns:a16="http://schemas.microsoft.com/office/drawing/2014/main" id="{392DD482-4B6B-962C-C453-457E0A98E4FD}"/>
              </a:ext>
            </a:extLst>
          </p:cNvPr>
          <p:cNvSpPr txBox="1"/>
          <p:nvPr/>
        </p:nvSpPr>
        <p:spPr>
          <a:xfrm>
            <a:off x="5390148" y="2369409"/>
            <a:ext cx="6102416" cy="2031325"/>
          </a:xfrm>
          <a:prstGeom prst="rect">
            <a:avLst/>
          </a:prstGeom>
          <a:noFill/>
        </p:spPr>
        <p:txBody>
          <a:bodyPr wrap="square">
            <a:spAutoFit/>
          </a:bodyPr>
          <a:lstStyle/>
          <a:p>
            <a:pPr algn="ctr"/>
            <a:r>
              <a:rPr lang="en-US" dirty="0"/>
              <a:t>significant regional variations in sales performance, with the </a:t>
            </a:r>
            <a:r>
              <a:rPr lang="en-US" b="1" dirty="0">
                <a:solidFill>
                  <a:schemeClr val="accent3">
                    <a:lumMod val="75000"/>
                  </a:schemeClr>
                </a:solidFill>
              </a:rPr>
              <a:t>West region </a:t>
            </a:r>
            <a:r>
              <a:rPr lang="en-US" dirty="0"/>
              <a:t>demonstrating the </a:t>
            </a:r>
            <a:r>
              <a:rPr lang="en-US" b="1" dirty="0">
                <a:solidFill>
                  <a:schemeClr val="accent3">
                    <a:lumMod val="75000"/>
                  </a:schemeClr>
                </a:solidFill>
              </a:rPr>
              <a:t>highest sales volume </a:t>
            </a:r>
            <a:r>
              <a:rPr lang="en-US" dirty="0"/>
              <a:t>and the </a:t>
            </a:r>
            <a:r>
              <a:rPr lang="en-US" b="1" dirty="0">
                <a:solidFill>
                  <a:schemeClr val="accent1">
                    <a:lumMod val="75000"/>
                  </a:schemeClr>
                </a:solidFill>
              </a:rPr>
              <a:t>South region </a:t>
            </a:r>
            <a:r>
              <a:rPr lang="en-US" dirty="0"/>
              <a:t>reporting </a:t>
            </a:r>
            <a:r>
              <a:rPr lang="en-US" b="1" dirty="0">
                <a:solidFill>
                  <a:schemeClr val="accent1">
                    <a:lumMod val="75000"/>
                  </a:schemeClr>
                </a:solidFill>
              </a:rPr>
              <a:t>the lowest</a:t>
            </a:r>
            <a:r>
              <a:rPr lang="en-US" dirty="0"/>
              <a:t>. </a:t>
            </a:r>
          </a:p>
          <a:p>
            <a:endParaRPr lang="en-US" dirty="0"/>
          </a:p>
          <a:p>
            <a:pPr algn="ctr"/>
            <a:r>
              <a:rPr lang="en-US" dirty="0"/>
              <a:t>This suggests that factors such as market size, customer preferences, or regional economic conditions may be influencing sales distribution across different regions.</a:t>
            </a:r>
          </a:p>
        </p:txBody>
      </p:sp>
    </p:spTree>
    <p:extLst>
      <p:ext uri="{BB962C8B-B14F-4D97-AF65-F5344CB8AC3E}">
        <p14:creationId xmlns:p14="http://schemas.microsoft.com/office/powerpoint/2010/main" val="398828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0552C03-5291-EF98-915C-AF80D4800BDB}"/>
              </a:ext>
            </a:extLst>
          </p:cNvPr>
          <p:cNvSpPr txBox="1">
            <a:spLocks/>
          </p:cNvSpPr>
          <p:nvPr/>
        </p:nvSpPr>
        <p:spPr>
          <a:xfrm>
            <a:off x="30188" y="1893205"/>
            <a:ext cx="2752354" cy="2709275"/>
          </a:xfrm>
          <a:prstGeom prst="ellipse">
            <a:avLst/>
          </a:prstGeom>
          <a:ln/>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600" b="1" kern="1200" dirty="0">
                <a:solidFill>
                  <a:srgbClr val="FFFFFF"/>
                </a:solidFill>
                <a:latin typeface="+mj-lt"/>
                <a:ea typeface="+mj-ea"/>
                <a:cs typeface="+mj-cs"/>
              </a:rPr>
              <a:t>Total sales by state </a:t>
            </a:r>
            <a:endParaRPr lang="en-US" sz="2600" kern="1200" dirty="0">
              <a:solidFill>
                <a:srgbClr val="FFFFFF"/>
              </a:solidFill>
              <a:latin typeface="+mj-lt"/>
              <a:ea typeface="+mj-ea"/>
              <a:cs typeface="+mj-cs"/>
            </a:endParaRPr>
          </a:p>
        </p:txBody>
      </p:sp>
      <p:grpSp>
        <p:nvGrpSpPr>
          <p:cNvPr id="8" name="Group 7">
            <a:extLst>
              <a:ext uri="{FF2B5EF4-FFF2-40B4-BE49-F238E27FC236}">
                <a16:creationId xmlns:a16="http://schemas.microsoft.com/office/drawing/2014/main" id="{A2E5E456-A854-260A-F64E-8F8F94BE3D8A}"/>
              </a:ext>
            </a:extLst>
          </p:cNvPr>
          <p:cNvGrpSpPr/>
          <p:nvPr/>
        </p:nvGrpSpPr>
        <p:grpSpPr>
          <a:xfrm>
            <a:off x="2782542" y="433137"/>
            <a:ext cx="9014657" cy="3975234"/>
            <a:chOff x="2990011" y="844125"/>
            <a:chExt cx="8807188" cy="2584875"/>
          </a:xfrm>
        </p:grpSpPr>
        <p:pic>
          <p:nvPicPr>
            <p:cNvPr id="5" name="Picture 4" descr="A screenshot of a graph&#10;&#10;Description automatically generated">
              <a:extLst>
                <a:ext uri="{FF2B5EF4-FFF2-40B4-BE49-F238E27FC236}">
                  <a16:creationId xmlns:a16="http://schemas.microsoft.com/office/drawing/2014/main" id="{1BB0B5D8-2D1F-1164-6985-E52BC633D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644" y="844125"/>
              <a:ext cx="4051555" cy="2554395"/>
            </a:xfrm>
            <a:prstGeom prst="rect">
              <a:avLst/>
            </a:prstGeom>
          </p:spPr>
        </p:pic>
        <p:pic>
          <p:nvPicPr>
            <p:cNvPr id="7" name="Picture 6" descr="A graph of different states&#10;&#10;Description automatically generated">
              <a:extLst>
                <a:ext uri="{FF2B5EF4-FFF2-40B4-BE49-F238E27FC236}">
                  <a16:creationId xmlns:a16="http://schemas.microsoft.com/office/drawing/2014/main" id="{3BB49467-AFC0-4E6F-A0D2-0BD38E23F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011" y="874605"/>
              <a:ext cx="4743876" cy="2554395"/>
            </a:xfrm>
            <a:prstGeom prst="rect">
              <a:avLst/>
            </a:prstGeom>
          </p:spPr>
        </p:pic>
      </p:grpSp>
      <p:sp>
        <p:nvSpPr>
          <p:cNvPr id="14" name="TextBox 13">
            <a:extLst>
              <a:ext uri="{FF2B5EF4-FFF2-40B4-BE49-F238E27FC236}">
                <a16:creationId xmlns:a16="http://schemas.microsoft.com/office/drawing/2014/main" id="{B70CDBCE-1E0C-B53C-FAEA-E3C77F72A4B3}"/>
              </a:ext>
            </a:extLst>
          </p:cNvPr>
          <p:cNvSpPr txBox="1"/>
          <p:nvPr/>
        </p:nvSpPr>
        <p:spPr>
          <a:xfrm>
            <a:off x="3137836" y="4562106"/>
            <a:ext cx="7583388" cy="1877437"/>
          </a:xfrm>
          <a:prstGeom prst="rect">
            <a:avLst/>
          </a:prstGeom>
          <a:noFill/>
        </p:spPr>
        <p:txBody>
          <a:bodyPr wrap="square">
            <a:spAutoFit/>
          </a:bodyPr>
          <a:lstStyle/>
          <a:p>
            <a:r>
              <a:rPr lang="en-US" sz="2400" b="1" dirty="0">
                <a:solidFill>
                  <a:srgbClr val="7030A0"/>
                </a:solidFill>
                <a:latin typeface="Cambria" panose="02040503050406030204" pitchFamily="18" charset="0"/>
                <a:ea typeface="Cambria" panose="02040503050406030204" pitchFamily="18" charset="0"/>
              </a:rPr>
              <a:t>The states with the highest sales in each region are:</a:t>
            </a:r>
          </a:p>
          <a:p>
            <a:pPr algn="ctr"/>
            <a:endParaRPr lang="en-US" sz="20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b="1" dirty="0">
                <a:solidFill>
                  <a:srgbClr val="FFC000"/>
                </a:solidFill>
                <a:latin typeface="Cambria" panose="02040503050406030204" pitchFamily="18" charset="0"/>
                <a:ea typeface="Cambria" panose="02040503050406030204" pitchFamily="18" charset="0"/>
              </a:rPr>
              <a:t>West: California (416,506)</a:t>
            </a:r>
          </a:p>
          <a:p>
            <a:pPr>
              <a:buFont typeface="Arial" panose="020B0604020202020204" pitchFamily="34" charset="0"/>
              <a:buChar char="•"/>
            </a:pPr>
            <a:r>
              <a:rPr lang="en-US" b="1" dirty="0">
                <a:solidFill>
                  <a:srgbClr val="C00000"/>
                </a:solidFill>
                <a:latin typeface="Cambria" panose="02040503050406030204" pitchFamily="18" charset="0"/>
                <a:ea typeface="Cambria" panose="02040503050406030204" pitchFamily="18" charset="0"/>
              </a:rPr>
              <a:t>East: New York (306,361)</a:t>
            </a:r>
          </a:p>
          <a:p>
            <a:pPr>
              <a:buFont typeface="Arial" panose="020B0604020202020204" pitchFamily="34" charset="0"/>
              <a:buChar char="•"/>
            </a:pPr>
            <a:r>
              <a:rPr lang="en-US" b="1" dirty="0">
                <a:solidFill>
                  <a:srgbClr val="0070C0"/>
                </a:solidFill>
                <a:latin typeface="Cambria" panose="02040503050406030204" pitchFamily="18" charset="0"/>
                <a:ea typeface="Cambria" panose="02040503050406030204" pitchFamily="18" charset="0"/>
              </a:rPr>
              <a:t>Central: Texas (168,573) </a:t>
            </a:r>
          </a:p>
          <a:p>
            <a:pPr>
              <a:buFont typeface="Arial" panose="020B0604020202020204" pitchFamily="34" charset="0"/>
              <a:buChar char="•"/>
            </a:pPr>
            <a:r>
              <a:rPr lang="en-US" b="1" dirty="0">
                <a:solidFill>
                  <a:schemeClr val="tx2">
                    <a:lumMod val="50000"/>
                  </a:schemeClr>
                </a:solidFill>
                <a:latin typeface="Cambria" panose="02040503050406030204" pitchFamily="18" charset="0"/>
                <a:ea typeface="Cambria" panose="02040503050406030204" pitchFamily="18" charset="0"/>
              </a:rPr>
              <a:t>South: Texas (168,573)</a:t>
            </a:r>
          </a:p>
        </p:txBody>
      </p:sp>
    </p:spTree>
    <p:extLst>
      <p:ext uri="{BB962C8B-B14F-4D97-AF65-F5344CB8AC3E}">
        <p14:creationId xmlns:p14="http://schemas.microsoft.com/office/powerpoint/2010/main" val="219946580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5251</TotalTime>
  <Words>885</Words>
  <Application>Microsoft Office PowerPoint</Application>
  <PresentationFormat>Widescreen</PresentationFormat>
  <Paragraphs>104</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Abadi Extra Light</vt:lpstr>
      <vt:lpstr>Arial</vt:lpstr>
      <vt:lpstr>Bodoni MT Condensed</vt:lpstr>
      <vt:lpstr>Calibri</vt:lpstr>
      <vt:lpstr>Cambria</vt:lpstr>
      <vt:lpstr>Century Gothic</vt:lpstr>
      <vt:lpstr>Segoe UI Light</vt:lpstr>
      <vt:lpstr>Office Theme</vt:lpstr>
      <vt:lpstr>Project Analysis </vt:lpstr>
      <vt:lpstr>Project analysis slide 6</vt:lpstr>
      <vt:lpstr>Project analysis slide 2</vt:lpstr>
      <vt:lpstr>Project analysis slide 3</vt:lpstr>
      <vt:lpstr>Project analysis slide 5</vt:lpstr>
      <vt:lpstr>Project analysis slide 5</vt:lpstr>
      <vt:lpstr>Project analysis slide 5</vt:lpstr>
      <vt:lpstr>Project analysis slide 5</vt:lpstr>
      <vt:lpstr>PowerPoint Presentation</vt:lpstr>
      <vt:lpstr>Project analysis slide 5</vt:lpstr>
      <vt:lpstr>Project analysis slide 5</vt:lpstr>
      <vt:lpstr>Project analysis slide 5</vt:lpstr>
      <vt:lpstr>Project analysis slide 5</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Abdelaleem Tariq</dc:creator>
  <cp:lastModifiedBy>Abdelaleem Tariq</cp:lastModifiedBy>
  <cp:revision>10</cp:revision>
  <dcterms:created xsi:type="dcterms:W3CDTF">2024-10-06T12:46:27Z</dcterms:created>
  <dcterms:modified xsi:type="dcterms:W3CDTF">2024-10-11T18:41:11Z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2024-10-07T14:49:49Z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388d7979-5e16-46ce-a626-36b6a9df4df7</vt:lpwstr>
  </property>
  <property fmtid="{D5CDD505-2E9C-101B-9397-08002B2CF9AE}" pid="8" name="MSIP_Label_defa4170-0d19-0005-0004-bc88714345d2_ActionId">
    <vt:lpwstr>c3837a53-eca8-43c6-8b75-69165a152c0d</vt:lpwstr>
  </property>
  <property fmtid="{D5CDD505-2E9C-101B-9397-08002B2CF9AE}" pid="9" name="MSIP_Label_defa4170-0d19-0005-0004-bc88714345d2_ContentBits">
    <vt:lpwstr>0</vt:lpwstr>
  </property>
</Properties>
</file>