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9" r:id="rId7"/>
    <p:sldId id="270" r:id="rId8"/>
    <p:sldId id="271" r:id="rId9"/>
    <p:sldId id="272" r:id="rId10"/>
    <p:sldId id="266" r:id="rId11"/>
    <p:sldId id="279" r:id="rId12"/>
    <p:sldId id="278" r:id="rId13"/>
    <p:sldId id="274" r:id="rId14"/>
    <p:sldId id="275" r:id="rId15"/>
    <p:sldId id="280" r:id="rId16"/>
    <p:sldId id="281"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raa nagy" userId="3be5e4f3aab452e4" providerId="LiveId" clId="{FA73D0BE-BBC4-4629-9267-8EE5E960CF9A}"/>
    <pc:docChg chg="modSld">
      <pc:chgData name="esraa nagy" userId="3be5e4f3aab452e4" providerId="LiveId" clId="{FA73D0BE-BBC4-4629-9267-8EE5E960CF9A}" dt="2024-10-17T19:00:40.825" v="3" actId="20577"/>
      <pc:docMkLst>
        <pc:docMk/>
      </pc:docMkLst>
      <pc:sldChg chg="modSp mod">
        <pc:chgData name="esraa nagy" userId="3be5e4f3aab452e4" providerId="LiveId" clId="{FA73D0BE-BBC4-4629-9267-8EE5E960CF9A}" dt="2024-10-17T19:00:40.825" v="3" actId="20577"/>
        <pc:sldMkLst>
          <pc:docMk/>
          <pc:sldMk cId="0" sldId="257"/>
        </pc:sldMkLst>
        <pc:spChg chg="mod">
          <ac:chgData name="esraa nagy" userId="3be5e4f3aab452e4" providerId="LiveId" clId="{FA73D0BE-BBC4-4629-9267-8EE5E960CF9A}" dt="2024-10-17T19:00:40.825" v="3" actId="20577"/>
          <ac:spMkLst>
            <pc:docMk/>
            <pc:sldMk cId="0" sldId="257"/>
            <ac:spMk id="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4FAC5-F485-44AA-915F-593078E83C19}"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D729D-1236-4E6A-BE2A-B017B023C167}" type="slidenum">
              <a:rPr lang="en-US" smtClean="0"/>
              <a:t>‹#›</a:t>
            </a:fld>
            <a:endParaRPr lang="en-US"/>
          </a:p>
        </p:txBody>
      </p:sp>
    </p:spTree>
    <p:extLst>
      <p:ext uri="{BB962C8B-B14F-4D97-AF65-F5344CB8AC3E}">
        <p14:creationId xmlns:p14="http://schemas.microsoft.com/office/powerpoint/2010/main" val="3395038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BB61-9F08-28E9-C9B6-1A1B2558B5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5904EC-C43A-E0AA-152C-202F71F834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DCCEB-C98A-0B1A-E5C9-EDE3D6B447E5}"/>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5" name="Footer Placeholder 4">
            <a:extLst>
              <a:ext uri="{FF2B5EF4-FFF2-40B4-BE49-F238E27FC236}">
                <a16:creationId xmlns:a16="http://schemas.microsoft.com/office/drawing/2014/main" id="{E602278D-9691-1EDF-86F7-633F3005B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A8B02-BBC2-6B31-DB04-4A2F480FDF9D}"/>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294158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C987-AE11-100B-89F9-D2B6FB1DAF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7FF070-AFA5-E8CF-6AF5-EA1586C51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21B57-0C59-470A-ED7D-8CF31775927F}"/>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5" name="Footer Placeholder 4">
            <a:extLst>
              <a:ext uri="{FF2B5EF4-FFF2-40B4-BE49-F238E27FC236}">
                <a16:creationId xmlns:a16="http://schemas.microsoft.com/office/drawing/2014/main" id="{0FE9DD9B-3531-F2AF-59B2-B7B57C38F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F609E-741A-E767-A38B-9CD5AB8F06F6}"/>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293011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80CF0C-0F01-5154-3917-6FEDBDC7F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6C5976-B88C-614A-026A-0FB1A00BE9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74EEC-932B-FE04-0047-BA45B38BFB1D}"/>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5" name="Footer Placeholder 4">
            <a:extLst>
              <a:ext uri="{FF2B5EF4-FFF2-40B4-BE49-F238E27FC236}">
                <a16:creationId xmlns:a16="http://schemas.microsoft.com/office/drawing/2014/main" id="{F1D87537-624B-8206-84A4-F82858388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FAB9-C8B2-4417-9850-2011CFB2E042}"/>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404412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C547-CE00-657E-6F4B-B91E5C70B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FDAF8-B424-E0D6-3CF0-9D1D730D75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730D5-CCA2-E4C0-7A39-F2F9E54F751F}"/>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5" name="Footer Placeholder 4">
            <a:extLst>
              <a:ext uri="{FF2B5EF4-FFF2-40B4-BE49-F238E27FC236}">
                <a16:creationId xmlns:a16="http://schemas.microsoft.com/office/drawing/2014/main" id="{799FD4CA-6CB4-175A-6153-7EA25BF17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18717-1156-D2F3-25B9-2B8637238ACD}"/>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137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1EE2-B223-AC9D-2150-B1AE2B05EA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8FB0A7-A38E-8CF8-5B60-C39F417FC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08AE0-A1C2-A640-7A57-1C0D707E9935}"/>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5" name="Footer Placeholder 4">
            <a:extLst>
              <a:ext uri="{FF2B5EF4-FFF2-40B4-BE49-F238E27FC236}">
                <a16:creationId xmlns:a16="http://schemas.microsoft.com/office/drawing/2014/main" id="{79EB8BFB-2499-17B4-683B-ACD720561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64221-61F1-A2B4-347D-12A6D206B412}"/>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306819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D3D2-59F0-53E4-B989-16BAC7BCD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8FC24-6C0F-626A-FEE1-4FA1620C1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412743-557F-D052-B209-E99E798934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0C9CF-467E-8F07-330A-E834CA6984E2}"/>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6" name="Footer Placeholder 5">
            <a:extLst>
              <a:ext uri="{FF2B5EF4-FFF2-40B4-BE49-F238E27FC236}">
                <a16:creationId xmlns:a16="http://schemas.microsoft.com/office/drawing/2014/main" id="{E11628A8-120F-E588-B18F-A74F81BE0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7DB2C-6CE3-400F-CAC1-F3D95C8F93BB}"/>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177219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B9A1-8864-74E3-B22A-0906BB81CA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18F343-BA80-3F2C-3BB0-AF1528C96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5C761C-94D5-A4D7-8EE4-9E3244FC6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01E1D-E54E-CAB7-70E3-8DC27F369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0D8FF-8AD3-9743-2896-A53D20DF00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158F5B-86BD-3243-489E-DDE81D8CB3DB}"/>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8" name="Footer Placeholder 7">
            <a:extLst>
              <a:ext uri="{FF2B5EF4-FFF2-40B4-BE49-F238E27FC236}">
                <a16:creationId xmlns:a16="http://schemas.microsoft.com/office/drawing/2014/main" id="{8B031907-282C-994D-E407-5E6F513079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5D22EC-EEC8-45B0-B71D-46A47B080B50}"/>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45928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295B-5AB4-F79A-8F71-650CCA46C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F3DE4-76FF-E126-3F2A-B22E3D72C6A9}"/>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4" name="Footer Placeholder 3">
            <a:extLst>
              <a:ext uri="{FF2B5EF4-FFF2-40B4-BE49-F238E27FC236}">
                <a16:creationId xmlns:a16="http://schemas.microsoft.com/office/drawing/2014/main" id="{EE08A5EE-2313-015A-C97B-48FB7D9E99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55633D-0AA9-DA09-E544-308546730B62}"/>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186532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C1BE7-6165-02C3-6A95-3DAA5C622ED5}"/>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3" name="Footer Placeholder 2">
            <a:extLst>
              <a:ext uri="{FF2B5EF4-FFF2-40B4-BE49-F238E27FC236}">
                <a16:creationId xmlns:a16="http://schemas.microsoft.com/office/drawing/2014/main" id="{F10BB9C4-8D0D-3EDB-271D-721D6350B3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5CAC5-08B7-ED64-BAC0-ACD649AEB5C1}"/>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409343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E880-CF3D-ED61-A43D-A744E0993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6435EA-A959-1220-7C21-D875E0498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2681C-73FE-4C9A-9EBC-B9E4992A1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0697B-28B3-226A-C0A8-7A41D0ABBD2D}"/>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6" name="Footer Placeholder 5">
            <a:extLst>
              <a:ext uri="{FF2B5EF4-FFF2-40B4-BE49-F238E27FC236}">
                <a16:creationId xmlns:a16="http://schemas.microsoft.com/office/drawing/2014/main" id="{92C8559E-B7D3-5C3B-386C-A71364659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C5960-27CA-93F8-B21A-6A88BCFD1844}"/>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312118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C4B0-B207-D9D1-CD6F-7A487D292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A14FDE-09D5-B8C9-762A-9204F3EEC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CA1387-4EB1-E2AA-70AC-1375EDA20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CC836-F1CA-26A7-CED9-94AFB802860C}"/>
              </a:ext>
            </a:extLst>
          </p:cNvPr>
          <p:cNvSpPr>
            <a:spLocks noGrp="1"/>
          </p:cNvSpPr>
          <p:nvPr>
            <p:ph type="dt" sz="half" idx="10"/>
          </p:nvPr>
        </p:nvSpPr>
        <p:spPr/>
        <p:txBody>
          <a:bodyPr/>
          <a:lstStyle/>
          <a:p>
            <a:fld id="{6A14CB47-1445-4A22-BBE6-14FF4699F8CB}" type="datetimeFigureOut">
              <a:rPr lang="en-US" smtClean="0"/>
              <a:t>10/17/2024</a:t>
            </a:fld>
            <a:endParaRPr lang="en-US"/>
          </a:p>
        </p:txBody>
      </p:sp>
      <p:sp>
        <p:nvSpPr>
          <p:cNvPr id="6" name="Footer Placeholder 5">
            <a:extLst>
              <a:ext uri="{FF2B5EF4-FFF2-40B4-BE49-F238E27FC236}">
                <a16:creationId xmlns:a16="http://schemas.microsoft.com/office/drawing/2014/main" id="{3F64D94C-0770-EF96-CF27-71E1FDA1E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16526-E9BE-AED5-4B9A-440801B1D602}"/>
              </a:ext>
            </a:extLst>
          </p:cNvPr>
          <p:cNvSpPr>
            <a:spLocks noGrp="1"/>
          </p:cNvSpPr>
          <p:nvPr>
            <p:ph type="sldNum" sz="quarter" idx="12"/>
          </p:nvPr>
        </p:nvSpPr>
        <p:spPr/>
        <p:txBody>
          <a:bodyPr/>
          <a:lstStyle/>
          <a:p>
            <a:fld id="{7C939FA2-1FF1-479B-88CA-05B67E91DDB6}" type="slidenum">
              <a:rPr lang="en-US" smtClean="0"/>
              <a:t>‹#›</a:t>
            </a:fld>
            <a:endParaRPr lang="en-US"/>
          </a:p>
        </p:txBody>
      </p:sp>
    </p:spTree>
    <p:extLst>
      <p:ext uri="{BB962C8B-B14F-4D97-AF65-F5344CB8AC3E}">
        <p14:creationId xmlns:p14="http://schemas.microsoft.com/office/powerpoint/2010/main" val="399125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E28D-F6A9-5564-8AFF-8C082A7D6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EBB471-2FE4-C306-9E58-FD21E3CE2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73B4D-C1E5-9D52-7CE6-D24CE3F64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4CB47-1445-4A22-BBE6-14FF4699F8CB}" type="datetimeFigureOut">
              <a:rPr lang="en-US" smtClean="0"/>
              <a:t>10/17/2024</a:t>
            </a:fld>
            <a:endParaRPr lang="en-US"/>
          </a:p>
        </p:txBody>
      </p:sp>
      <p:sp>
        <p:nvSpPr>
          <p:cNvPr id="5" name="Footer Placeholder 4">
            <a:extLst>
              <a:ext uri="{FF2B5EF4-FFF2-40B4-BE49-F238E27FC236}">
                <a16:creationId xmlns:a16="http://schemas.microsoft.com/office/drawing/2014/main" id="{9D1AA172-C531-E1E3-089A-60EC0732C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A773EA-796E-C002-11BC-98EBC1041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39FA2-1FF1-479B-88CA-05B67E91DDB6}" type="slidenum">
              <a:rPr lang="en-US" smtClean="0"/>
              <a:t>‹#›</a:t>
            </a:fld>
            <a:endParaRPr lang="en-US"/>
          </a:p>
        </p:txBody>
      </p:sp>
    </p:spTree>
    <p:extLst>
      <p:ext uri="{BB962C8B-B14F-4D97-AF65-F5344CB8AC3E}">
        <p14:creationId xmlns:p14="http://schemas.microsoft.com/office/powerpoint/2010/main" val="334412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2198350" cy="6858000"/>
            <a:chOff x="0" y="0"/>
            <a:chExt cx="24396700" cy="13716000"/>
          </a:xfrm>
        </p:grpSpPr>
        <p:grpSp>
          <p:nvGrpSpPr>
            <p:cNvPr id="3" name="Group 3"/>
            <p:cNvGrpSpPr/>
            <p:nvPr/>
          </p:nvGrpSpPr>
          <p:grpSpPr>
            <a:xfrm>
              <a:off x="0" y="0"/>
              <a:ext cx="1043385" cy="13716000"/>
              <a:chOff x="0" y="0"/>
              <a:chExt cx="206101" cy="2709333"/>
            </a:xfrm>
          </p:grpSpPr>
          <p:sp>
            <p:nvSpPr>
              <p:cNvPr id="4" name="Freeform 4"/>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000000"/>
              </a:solidFill>
            </p:spPr>
          </p:sp>
          <p:sp>
            <p:nvSpPr>
              <p:cNvPr id="5" name="TextBox 5"/>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6" name="Group 6"/>
            <p:cNvGrpSpPr/>
            <p:nvPr/>
          </p:nvGrpSpPr>
          <p:grpSpPr>
            <a:xfrm>
              <a:off x="23353315" y="0"/>
              <a:ext cx="1043385" cy="13716000"/>
              <a:chOff x="0" y="0"/>
              <a:chExt cx="206101" cy="2709333"/>
            </a:xfrm>
          </p:grpSpPr>
          <p:sp>
            <p:nvSpPr>
              <p:cNvPr id="7" name="Freeform 7"/>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000000"/>
              </a:solidFill>
            </p:spPr>
          </p:sp>
          <p:sp>
            <p:nvSpPr>
              <p:cNvPr id="8" name="TextBox 8"/>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9" name="Group 9"/>
            <p:cNvGrpSpPr/>
            <p:nvPr/>
          </p:nvGrpSpPr>
          <p:grpSpPr>
            <a:xfrm rot="-5400000">
              <a:off x="11670307" y="-11670307"/>
              <a:ext cx="1043385" cy="24384000"/>
              <a:chOff x="0" y="0"/>
              <a:chExt cx="206101" cy="4816593"/>
            </a:xfrm>
          </p:grpSpPr>
          <p:sp>
            <p:nvSpPr>
              <p:cNvPr id="10" name="Freeform 10"/>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1" name="TextBox 11"/>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nvGrpSpPr>
            <p:cNvPr id="12" name="Group 12"/>
            <p:cNvGrpSpPr/>
            <p:nvPr/>
          </p:nvGrpSpPr>
          <p:grpSpPr>
            <a:xfrm rot="-5400000">
              <a:off x="11670307" y="1002307"/>
              <a:ext cx="1043385" cy="24384000"/>
              <a:chOff x="0" y="0"/>
              <a:chExt cx="206101" cy="4816593"/>
            </a:xfrm>
          </p:grpSpPr>
          <p:sp>
            <p:nvSpPr>
              <p:cNvPr id="13" name="Freeform 13"/>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4" name="TextBox 14"/>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sp>
        <p:nvSpPr>
          <p:cNvPr id="15" name="TextBox 15"/>
          <p:cNvSpPr txBox="1"/>
          <p:nvPr/>
        </p:nvSpPr>
        <p:spPr>
          <a:xfrm>
            <a:off x="1166130" y="752752"/>
            <a:ext cx="6053287" cy="5488682"/>
          </a:xfrm>
          <a:prstGeom prst="rect">
            <a:avLst/>
          </a:prstGeom>
        </p:spPr>
        <p:txBody>
          <a:bodyPr lIns="0" tIns="0" rIns="0" bIns="0" rtlCol="0" anchor="t">
            <a:spAutoFit/>
          </a:bodyPr>
          <a:lstStyle/>
          <a:p>
            <a:pPr>
              <a:lnSpc>
                <a:spcPts val="10667"/>
              </a:lnSpc>
            </a:pPr>
            <a:r>
              <a:rPr lang="en-US" sz="5867" b="1" dirty="0">
                <a:solidFill>
                  <a:srgbClr val="000000"/>
                </a:solidFill>
                <a:latin typeface="Cooper Hewitt Bold"/>
                <a:ea typeface="Cooper Hewitt Bold"/>
                <a:cs typeface="Cooper Hewitt Bold"/>
                <a:sym typeface="Cooper Hewitt Bold"/>
              </a:rPr>
              <a:t>Human Resources Dataset Analysis</a:t>
            </a:r>
          </a:p>
          <a:p>
            <a:pPr>
              <a:lnSpc>
                <a:spcPts val="10667"/>
              </a:lnSpc>
            </a:pPr>
            <a:endParaRPr lang="en-US" sz="10667" b="1" dirty="0">
              <a:solidFill>
                <a:srgbClr val="000000"/>
              </a:solidFill>
              <a:latin typeface="Cooper Hewitt Bold"/>
              <a:ea typeface="Cooper Hewitt Bold"/>
              <a:cs typeface="Cooper Hewitt Bold"/>
              <a:sym typeface="Cooper Hewitt Bold"/>
            </a:endParaRPr>
          </a:p>
        </p:txBody>
      </p:sp>
      <p:sp>
        <p:nvSpPr>
          <p:cNvPr id="16" name="AutoShape 16"/>
          <p:cNvSpPr/>
          <p:nvPr/>
        </p:nvSpPr>
        <p:spPr>
          <a:xfrm flipV="1">
            <a:off x="7971628" y="1264920"/>
            <a:ext cx="0" cy="4328160"/>
          </a:xfrm>
          <a:prstGeom prst="line">
            <a:avLst/>
          </a:prstGeom>
          <a:ln w="38100" cap="flat">
            <a:solidFill>
              <a:srgbClr val="000000"/>
            </a:solidFill>
            <a:prstDash val="solid"/>
            <a:headEnd type="none" w="sm" len="sm"/>
            <a:tailEnd type="none" w="sm" len="sm"/>
          </a:ln>
        </p:spPr>
      </p:sp>
      <p:sp>
        <p:nvSpPr>
          <p:cNvPr id="17" name="TextBox 17"/>
          <p:cNvSpPr txBox="1"/>
          <p:nvPr/>
        </p:nvSpPr>
        <p:spPr>
          <a:xfrm>
            <a:off x="8299986" y="4800093"/>
            <a:ext cx="1679575" cy="281424"/>
          </a:xfrm>
          <a:prstGeom prst="rect">
            <a:avLst/>
          </a:prstGeom>
        </p:spPr>
        <p:txBody>
          <a:bodyPr lIns="0" tIns="0" rIns="0" bIns="0" rtlCol="0" anchor="t">
            <a:spAutoFit/>
          </a:bodyPr>
          <a:lstStyle/>
          <a:p>
            <a:pPr>
              <a:lnSpc>
                <a:spcPts val="2427"/>
              </a:lnSpc>
            </a:pPr>
            <a:r>
              <a:rPr lang="en-US" sz="1733" dirty="0">
                <a:solidFill>
                  <a:srgbClr val="000000"/>
                </a:solidFill>
                <a:latin typeface="Open Sauce"/>
                <a:ea typeface="Open Sauce"/>
                <a:cs typeface="Open Sauce"/>
                <a:sym typeface="Open Sauce"/>
              </a:rPr>
              <a:t>Presented by</a:t>
            </a:r>
          </a:p>
        </p:txBody>
      </p:sp>
      <p:sp>
        <p:nvSpPr>
          <p:cNvPr id="18" name="TextBox 18"/>
          <p:cNvSpPr txBox="1"/>
          <p:nvPr/>
        </p:nvSpPr>
        <p:spPr>
          <a:xfrm>
            <a:off x="8299986" y="1283971"/>
            <a:ext cx="1920011" cy="589905"/>
          </a:xfrm>
          <a:prstGeom prst="rect">
            <a:avLst/>
          </a:prstGeom>
        </p:spPr>
        <p:txBody>
          <a:bodyPr lIns="0" tIns="0" rIns="0" bIns="0" rtlCol="0" anchor="t">
            <a:spAutoFit/>
          </a:bodyPr>
          <a:lstStyle/>
          <a:p>
            <a:pPr>
              <a:lnSpc>
                <a:spcPts val="2347"/>
              </a:lnSpc>
            </a:pPr>
            <a:r>
              <a:rPr lang="en-US" sz="2133" dirty="0">
                <a:solidFill>
                  <a:srgbClr val="000000"/>
                </a:solidFill>
                <a:latin typeface="Open Sauce"/>
                <a:ea typeface="Open Sauce"/>
                <a:cs typeface="Open Sauce"/>
                <a:sym typeface="Open Sauce"/>
              </a:rPr>
              <a:t>October 15, 2024</a:t>
            </a:r>
          </a:p>
        </p:txBody>
      </p:sp>
      <p:sp>
        <p:nvSpPr>
          <p:cNvPr id="19" name="TextBox 19"/>
          <p:cNvSpPr txBox="1"/>
          <p:nvPr/>
        </p:nvSpPr>
        <p:spPr>
          <a:xfrm>
            <a:off x="8299986" y="5140113"/>
            <a:ext cx="2725885" cy="446148"/>
          </a:xfrm>
          <a:prstGeom prst="rect">
            <a:avLst/>
          </a:prstGeom>
        </p:spPr>
        <p:txBody>
          <a:bodyPr lIns="0" tIns="0" rIns="0" bIns="0" rtlCol="0" anchor="t">
            <a:spAutoFit/>
          </a:bodyPr>
          <a:lstStyle/>
          <a:p>
            <a:pPr>
              <a:lnSpc>
                <a:spcPts val="3733"/>
              </a:lnSpc>
            </a:pPr>
            <a:r>
              <a:rPr lang="en-US" sz="2666" b="1" dirty="0">
                <a:solidFill>
                  <a:srgbClr val="000000"/>
                </a:solidFill>
                <a:latin typeface="Open Sauce Bold"/>
                <a:ea typeface="Open Sauce Bold"/>
                <a:cs typeface="Open Sauce Bold"/>
                <a:sym typeface="Open Sauce Bold"/>
              </a:rPr>
              <a:t>Group</a:t>
            </a:r>
            <a:r>
              <a:rPr lang="ar-EG" sz="2666" b="1" dirty="0">
                <a:solidFill>
                  <a:srgbClr val="000000"/>
                </a:solidFill>
                <a:latin typeface="Open Sauce Bold"/>
                <a:ea typeface="Open Sauce Bold"/>
                <a:cs typeface="Open Sauce Bold"/>
                <a:sym typeface="Open Sauce Bold"/>
              </a:rPr>
              <a:t>  2</a:t>
            </a:r>
            <a:endParaRPr lang="en-US" sz="2666" b="1" dirty="0">
              <a:solidFill>
                <a:srgbClr val="000000"/>
              </a:solidFill>
              <a:latin typeface="Open Sauce Bold"/>
              <a:ea typeface="Open Sauce Bold"/>
              <a:cs typeface="Open Sauce Bold"/>
              <a:sym typeface="Open Sauce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AF303-A1C8-CD4A-A4C2-86C808E0DBFB}"/>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364D51C9-A9C5-10D5-073F-F111103E48AD}"/>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F08F124E-19D7-490E-DF07-835D2FC3DB90}"/>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01AF4622-469A-607B-16F2-0DDBEE3F122E}"/>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0BBE8850-E2F5-E541-EFD4-FE399D5400E0}"/>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F236BB74-1022-C9B5-35CE-F79CE5FDA72D}"/>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6D10C1BC-2613-4D84-86D2-5D35B34F9B63}"/>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 name="Text 0">
            <a:extLst>
              <a:ext uri="{FF2B5EF4-FFF2-40B4-BE49-F238E27FC236}">
                <a16:creationId xmlns:a16="http://schemas.microsoft.com/office/drawing/2014/main" id="{18358B7A-BBCE-AC72-EC1C-AB32C2D77739}"/>
              </a:ext>
            </a:extLst>
          </p:cNvPr>
          <p:cNvSpPr/>
          <p:nvPr/>
        </p:nvSpPr>
        <p:spPr>
          <a:xfrm>
            <a:off x="-2540000" y="3784600"/>
            <a:ext cx="4114800" cy="514350"/>
          </a:xfrm>
          <a:prstGeom prst="rect">
            <a:avLst/>
          </a:prstGeom>
          <a:noFill/>
          <a:ln/>
        </p:spPr>
        <p:txBody>
          <a:bodyPr wrap="none" lIns="0" tIns="0" rIns="0" bIns="0" rtlCol="0" anchor="t"/>
          <a:lstStyle/>
          <a:p>
            <a:pPr>
              <a:lnSpc>
                <a:spcPts val="4034"/>
              </a:lnSpc>
            </a:pPr>
            <a:endParaRPr lang="en-US" sz="5334" b="1" dirty="0">
              <a:solidFill>
                <a:srgbClr val="000000"/>
              </a:solidFill>
              <a:latin typeface="Cooper Hewitt Bold"/>
              <a:ea typeface="Cooper Hewitt Bold"/>
            </a:endParaRPr>
          </a:p>
        </p:txBody>
      </p:sp>
      <p:pic>
        <p:nvPicPr>
          <p:cNvPr id="9" name="Image 0" descr="preencoded.png">
            <a:extLst>
              <a:ext uri="{FF2B5EF4-FFF2-40B4-BE49-F238E27FC236}">
                <a16:creationId xmlns:a16="http://schemas.microsoft.com/office/drawing/2014/main" id="{B8CD33B1-07FB-52AC-5BAB-8B77EA7BC629}"/>
              </a:ext>
            </a:extLst>
          </p:cNvPr>
          <p:cNvPicPr>
            <a:picLocks noChangeAspect="1"/>
          </p:cNvPicPr>
          <p:nvPr/>
        </p:nvPicPr>
        <p:blipFill>
          <a:blip r:embed="rId2"/>
          <a:stretch>
            <a:fillRect/>
          </a:stretch>
        </p:blipFill>
        <p:spPr>
          <a:xfrm>
            <a:off x="0" y="0"/>
            <a:ext cx="4572000" cy="6858000"/>
          </a:xfrm>
          <a:prstGeom prst="rect">
            <a:avLst/>
          </a:prstGeom>
        </p:spPr>
      </p:pic>
      <p:sp>
        <p:nvSpPr>
          <p:cNvPr id="10" name="Text 0">
            <a:extLst>
              <a:ext uri="{FF2B5EF4-FFF2-40B4-BE49-F238E27FC236}">
                <a16:creationId xmlns:a16="http://schemas.microsoft.com/office/drawing/2014/main" id="{ADE3488A-5C31-6AA8-AA2D-75CB6734082E}"/>
              </a:ext>
            </a:extLst>
          </p:cNvPr>
          <p:cNvSpPr/>
          <p:nvPr/>
        </p:nvSpPr>
        <p:spPr>
          <a:xfrm>
            <a:off x="5186264" y="623590"/>
            <a:ext cx="5224165" cy="548382"/>
          </a:xfrm>
          <a:prstGeom prst="rect">
            <a:avLst/>
          </a:prstGeom>
          <a:noFill/>
          <a:ln/>
        </p:spPr>
        <p:txBody>
          <a:bodyPr wrap="none" lIns="0" tIns="0" rIns="0" bIns="0" rtlCol="0" anchor="t"/>
          <a:lstStyle/>
          <a:p>
            <a:pPr defTabSz="762038">
              <a:lnSpc>
                <a:spcPts val="4292"/>
              </a:lnSpc>
            </a:pPr>
            <a:r>
              <a:rPr lang="en-US" sz="3417" dirty="0">
                <a:solidFill>
                  <a:srgbClr val="484237"/>
                </a:solidFill>
                <a:latin typeface="Gelasio Semi Bold" pitchFamily="34" charset="0"/>
                <a:ea typeface="Gelasio Semi Bold" pitchFamily="34" charset="-122"/>
                <a:cs typeface="Gelasio Semi Bold" pitchFamily="34" charset="-120"/>
              </a:rPr>
              <a:t>Data Analysis Questions</a:t>
            </a:r>
            <a:endParaRPr lang="en-US" sz="3417" dirty="0">
              <a:solidFill>
                <a:prstClr val="black"/>
              </a:solidFill>
              <a:latin typeface="Calibri" panose="020F0502020204030204"/>
            </a:endParaRPr>
          </a:p>
        </p:txBody>
      </p:sp>
      <p:sp>
        <p:nvSpPr>
          <p:cNvPr id="14" name="Shape 1">
            <a:extLst>
              <a:ext uri="{FF2B5EF4-FFF2-40B4-BE49-F238E27FC236}">
                <a16:creationId xmlns:a16="http://schemas.microsoft.com/office/drawing/2014/main" id="{8B74CE42-E036-00CB-C5F5-3BD988B39310}"/>
              </a:ext>
            </a:extLst>
          </p:cNvPr>
          <p:cNvSpPr/>
          <p:nvPr/>
        </p:nvSpPr>
        <p:spPr>
          <a:xfrm>
            <a:off x="5186264" y="1632645"/>
            <a:ext cx="394891" cy="394891"/>
          </a:xfrm>
          <a:prstGeom prst="roundRect">
            <a:avLst>
              <a:gd name="adj" fmla="val 6667"/>
            </a:avLst>
          </a:prstGeom>
          <a:solidFill>
            <a:srgbClr val="EEE8DD"/>
          </a:solidFill>
          <a:ln/>
        </p:spPr>
      </p:sp>
      <p:sp>
        <p:nvSpPr>
          <p:cNvPr id="15" name="Text 2">
            <a:extLst>
              <a:ext uri="{FF2B5EF4-FFF2-40B4-BE49-F238E27FC236}">
                <a16:creationId xmlns:a16="http://schemas.microsoft.com/office/drawing/2014/main" id="{780253B5-FD8D-20FB-0D51-955B95BE768F}"/>
              </a:ext>
            </a:extLst>
          </p:cNvPr>
          <p:cNvSpPr/>
          <p:nvPr/>
        </p:nvSpPr>
        <p:spPr>
          <a:xfrm>
            <a:off x="5321598" y="1698428"/>
            <a:ext cx="124123" cy="263227"/>
          </a:xfrm>
          <a:prstGeom prst="rect">
            <a:avLst/>
          </a:prstGeom>
          <a:noFill/>
          <a:ln/>
        </p:spPr>
        <p:txBody>
          <a:bodyPr wrap="none" lIns="0" tIns="0" rIns="0" bIns="0" rtlCol="0" anchor="t"/>
          <a:lstStyle/>
          <a:p>
            <a:pPr algn="ctr" defTabSz="762038">
              <a:lnSpc>
                <a:spcPts val="2042"/>
              </a:lnSpc>
            </a:pPr>
            <a:r>
              <a:rPr lang="en-US" sz="2042" dirty="0">
                <a:solidFill>
                  <a:srgbClr val="746558"/>
                </a:solidFill>
                <a:latin typeface="Gelasio Semi Bold" pitchFamily="34" charset="0"/>
                <a:ea typeface="Gelasio Semi Bold" pitchFamily="34" charset="-122"/>
                <a:cs typeface="Gelasio Semi Bold" pitchFamily="34" charset="-120"/>
              </a:rPr>
              <a:t>1</a:t>
            </a:r>
            <a:endParaRPr lang="en-US" sz="2042" dirty="0">
              <a:solidFill>
                <a:prstClr val="black"/>
              </a:solidFill>
              <a:latin typeface="Calibri" panose="020F0502020204030204"/>
            </a:endParaRPr>
          </a:p>
        </p:txBody>
      </p:sp>
      <p:sp>
        <p:nvSpPr>
          <p:cNvPr id="16" name="Text 3">
            <a:extLst>
              <a:ext uri="{FF2B5EF4-FFF2-40B4-BE49-F238E27FC236}">
                <a16:creationId xmlns:a16="http://schemas.microsoft.com/office/drawing/2014/main" id="{C507C13A-43F8-0564-A028-F013192A6F9D}"/>
              </a:ext>
            </a:extLst>
          </p:cNvPr>
          <p:cNvSpPr/>
          <p:nvPr/>
        </p:nvSpPr>
        <p:spPr>
          <a:xfrm>
            <a:off x="5756573" y="1632644"/>
            <a:ext cx="2193826" cy="274142"/>
          </a:xfrm>
          <a:prstGeom prst="rect">
            <a:avLst/>
          </a:prstGeom>
          <a:noFill/>
          <a:ln/>
        </p:spPr>
        <p:txBody>
          <a:bodyPr wrap="none" lIns="0" tIns="0" rIns="0" bIns="0" rtlCol="0" anchor="t"/>
          <a:lstStyle/>
          <a:p>
            <a:pPr defTabSz="762038">
              <a:lnSpc>
                <a:spcPts val="2125"/>
              </a:lnSpc>
            </a:pPr>
            <a:r>
              <a:rPr lang="en-US" sz="1709" dirty="0">
                <a:solidFill>
                  <a:srgbClr val="746558"/>
                </a:solidFill>
                <a:latin typeface="Gelasio Semi Bold" pitchFamily="34" charset="0"/>
                <a:ea typeface="Gelasio Semi Bold" pitchFamily="34" charset="-122"/>
                <a:cs typeface="Gelasio Semi Bold" pitchFamily="34" charset="-120"/>
              </a:rPr>
              <a:t>Attrition-related</a:t>
            </a:r>
            <a:endParaRPr lang="en-US" sz="1709" dirty="0">
              <a:solidFill>
                <a:prstClr val="black"/>
              </a:solidFill>
              <a:latin typeface="Calibri" panose="020F0502020204030204"/>
            </a:endParaRPr>
          </a:p>
        </p:txBody>
      </p:sp>
      <p:sp>
        <p:nvSpPr>
          <p:cNvPr id="17" name="Shape 5">
            <a:extLst>
              <a:ext uri="{FF2B5EF4-FFF2-40B4-BE49-F238E27FC236}">
                <a16:creationId xmlns:a16="http://schemas.microsoft.com/office/drawing/2014/main" id="{DE6DB59B-1E42-39A2-EBE8-C17328F8AA80}"/>
              </a:ext>
            </a:extLst>
          </p:cNvPr>
          <p:cNvSpPr/>
          <p:nvPr/>
        </p:nvSpPr>
        <p:spPr>
          <a:xfrm>
            <a:off x="5186264" y="2946500"/>
            <a:ext cx="394891" cy="394891"/>
          </a:xfrm>
          <a:prstGeom prst="roundRect">
            <a:avLst>
              <a:gd name="adj" fmla="val 6667"/>
            </a:avLst>
          </a:prstGeom>
          <a:solidFill>
            <a:srgbClr val="EEE8DD"/>
          </a:solidFill>
          <a:ln/>
        </p:spPr>
      </p:sp>
      <p:sp>
        <p:nvSpPr>
          <p:cNvPr id="21" name="Text 6">
            <a:extLst>
              <a:ext uri="{FF2B5EF4-FFF2-40B4-BE49-F238E27FC236}">
                <a16:creationId xmlns:a16="http://schemas.microsoft.com/office/drawing/2014/main" id="{4EC53766-342E-3625-6A7B-3F50F6E87C8B}"/>
              </a:ext>
            </a:extLst>
          </p:cNvPr>
          <p:cNvSpPr/>
          <p:nvPr/>
        </p:nvSpPr>
        <p:spPr>
          <a:xfrm>
            <a:off x="5303937" y="3012283"/>
            <a:ext cx="159444" cy="263227"/>
          </a:xfrm>
          <a:prstGeom prst="rect">
            <a:avLst/>
          </a:prstGeom>
          <a:noFill/>
          <a:ln/>
        </p:spPr>
        <p:txBody>
          <a:bodyPr wrap="none" lIns="0" tIns="0" rIns="0" bIns="0" rtlCol="0" anchor="t"/>
          <a:lstStyle/>
          <a:p>
            <a:pPr algn="ctr" defTabSz="762038">
              <a:lnSpc>
                <a:spcPts val="2042"/>
              </a:lnSpc>
            </a:pPr>
            <a:r>
              <a:rPr lang="en-US" sz="2042" dirty="0">
                <a:solidFill>
                  <a:srgbClr val="746558"/>
                </a:solidFill>
                <a:latin typeface="Gelasio Semi Bold" pitchFamily="34" charset="0"/>
                <a:ea typeface="Gelasio Semi Bold" pitchFamily="34" charset="-122"/>
                <a:cs typeface="Gelasio Semi Bold" pitchFamily="34" charset="-120"/>
              </a:rPr>
              <a:t>2</a:t>
            </a:r>
            <a:endParaRPr lang="en-US" sz="2042" dirty="0">
              <a:solidFill>
                <a:prstClr val="black"/>
              </a:solidFill>
              <a:latin typeface="Calibri" panose="020F0502020204030204"/>
            </a:endParaRPr>
          </a:p>
        </p:txBody>
      </p:sp>
      <p:sp>
        <p:nvSpPr>
          <p:cNvPr id="22" name="Text 7">
            <a:extLst>
              <a:ext uri="{FF2B5EF4-FFF2-40B4-BE49-F238E27FC236}">
                <a16:creationId xmlns:a16="http://schemas.microsoft.com/office/drawing/2014/main" id="{13E80998-98C2-AF55-9DF0-870552A2D8CD}"/>
              </a:ext>
            </a:extLst>
          </p:cNvPr>
          <p:cNvSpPr/>
          <p:nvPr/>
        </p:nvSpPr>
        <p:spPr>
          <a:xfrm>
            <a:off x="5756573" y="2946500"/>
            <a:ext cx="2256532" cy="274142"/>
          </a:xfrm>
          <a:prstGeom prst="rect">
            <a:avLst/>
          </a:prstGeom>
          <a:noFill/>
          <a:ln/>
        </p:spPr>
        <p:txBody>
          <a:bodyPr wrap="none" lIns="0" tIns="0" rIns="0" bIns="0" rtlCol="0" anchor="t"/>
          <a:lstStyle/>
          <a:p>
            <a:pPr defTabSz="762038">
              <a:lnSpc>
                <a:spcPts val="2125"/>
              </a:lnSpc>
            </a:pPr>
            <a:r>
              <a:rPr lang="en-US" sz="1709" dirty="0">
                <a:solidFill>
                  <a:srgbClr val="746558"/>
                </a:solidFill>
                <a:latin typeface="Gelasio Semi Bold" pitchFamily="34" charset="0"/>
                <a:ea typeface="Gelasio Semi Bold" pitchFamily="34" charset="-122"/>
                <a:cs typeface="Gelasio Semi Bold" pitchFamily="34" charset="-120"/>
              </a:rPr>
              <a:t>Performance-related</a:t>
            </a:r>
            <a:endParaRPr lang="en-US" sz="1709" dirty="0">
              <a:solidFill>
                <a:prstClr val="black"/>
              </a:solidFill>
              <a:latin typeface="Calibri" panose="020F0502020204030204"/>
            </a:endParaRPr>
          </a:p>
        </p:txBody>
      </p:sp>
      <p:sp>
        <p:nvSpPr>
          <p:cNvPr id="23" name="Shape 9">
            <a:extLst>
              <a:ext uri="{FF2B5EF4-FFF2-40B4-BE49-F238E27FC236}">
                <a16:creationId xmlns:a16="http://schemas.microsoft.com/office/drawing/2014/main" id="{87CF684D-7DB5-E80F-4DE5-BDA9D836D09D}"/>
              </a:ext>
            </a:extLst>
          </p:cNvPr>
          <p:cNvSpPr/>
          <p:nvPr/>
        </p:nvSpPr>
        <p:spPr>
          <a:xfrm>
            <a:off x="5186264" y="3979565"/>
            <a:ext cx="394891" cy="394891"/>
          </a:xfrm>
          <a:prstGeom prst="roundRect">
            <a:avLst>
              <a:gd name="adj" fmla="val 6667"/>
            </a:avLst>
          </a:prstGeom>
          <a:solidFill>
            <a:srgbClr val="EEE8DD"/>
          </a:solidFill>
          <a:ln/>
        </p:spPr>
      </p:sp>
      <p:sp>
        <p:nvSpPr>
          <p:cNvPr id="24" name="Text 10">
            <a:extLst>
              <a:ext uri="{FF2B5EF4-FFF2-40B4-BE49-F238E27FC236}">
                <a16:creationId xmlns:a16="http://schemas.microsoft.com/office/drawing/2014/main" id="{74C5A2CD-7A7A-10A5-BD75-23D917C65F11}"/>
              </a:ext>
            </a:extLst>
          </p:cNvPr>
          <p:cNvSpPr/>
          <p:nvPr/>
        </p:nvSpPr>
        <p:spPr>
          <a:xfrm>
            <a:off x="5304433" y="4045348"/>
            <a:ext cx="158552" cy="263227"/>
          </a:xfrm>
          <a:prstGeom prst="rect">
            <a:avLst/>
          </a:prstGeom>
          <a:noFill/>
          <a:ln/>
        </p:spPr>
        <p:txBody>
          <a:bodyPr wrap="none" lIns="0" tIns="0" rIns="0" bIns="0" rtlCol="0" anchor="t"/>
          <a:lstStyle/>
          <a:p>
            <a:pPr algn="ctr" defTabSz="762038">
              <a:lnSpc>
                <a:spcPts val="2042"/>
              </a:lnSpc>
            </a:pPr>
            <a:r>
              <a:rPr lang="en-US" sz="2042" dirty="0">
                <a:solidFill>
                  <a:srgbClr val="746558"/>
                </a:solidFill>
                <a:latin typeface="Gelasio Semi Bold" pitchFamily="34" charset="0"/>
                <a:ea typeface="Gelasio Semi Bold" pitchFamily="34" charset="-122"/>
                <a:cs typeface="Gelasio Semi Bold" pitchFamily="34" charset="-120"/>
              </a:rPr>
              <a:t>3</a:t>
            </a:r>
            <a:endParaRPr lang="en-US" sz="2042" dirty="0">
              <a:solidFill>
                <a:prstClr val="black"/>
              </a:solidFill>
              <a:latin typeface="Calibri" panose="020F0502020204030204"/>
            </a:endParaRPr>
          </a:p>
        </p:txBody>
      </p:sp>
      <p:sp>
        <p:nvSpPr>
          <p:cNvPr id="25" name="Text 11">
            <a:extLst>
              <a:ext uri="{FF2B5EF4-FFF2-40B4-BE49-F238E27FC236}">
                <a16:creationId xmlns:a16="http://schemas.microsoft.com/office/drawing/2014/main" id="{592386E4-1539-DCCB-B36E-8807C3DB74E4}"/>
              </a:ext>
            </a:extLst>
          </p:cNvPr>
          <p:cNvSpPr/>
          <p:nvPr/>
        </p:nvSpPr>
        <p:spPr>
          <a:xfrm>
            <a:off x="5710832" y="4041775"/>
            <a:ext cx="2416969" cy="274142"/>
          </a:xfrm>
          <a:prstGeom prst="rect">
            <a:avLst/>
          </a:prstGeom>
          <a:noFill/>
          <a:ln/>
        </p:spPr>
        <p:txBody>
          <a:bodyPr wrap="none" lIns="0" tIns="0" rIns="0" bIns="0" rtlCol="0" anchor="t"/>
          <a:lstStyle/>
          <a:p>
            <a:pPr defTabSz="762038">
              <a:lnSpc>
                <a:spcPts val="2125"/>
              </a:lnSpc>
            </a:pPr>
            <a:r>
              <a:rPr lang="en-US" sz="1709" dirty="0">
                <a:solidFill>
                  <a:srgbClr val="746558"/>
                </a:solidFill>
                <a:latin typeface="Gelasio Semi Bold" pitchFamily="34" charset="0"/>
                <a:ea typeface="Gelasio Semi Bold" pitchFamily="34" charset="-122"/>
                <a:cs typeface="Gelasio Semi Bold" pitchFamily="34" charset="-120"/>
              </a:rPr>
              <a:t>Demographics-related</a:t>
            </a:r>
            <a:endParaRPr lang="en-US" sz="1709" dirty="0">
              <a:solidFill>
                <a:prstClr val="black"/>
              </a:solidFill>
              <a:latin typeface="Calibri" panose="020F0502020204030204"/>
            </a:endParaRPr>
          </a:p>
        </p:txBody>
      </p:sp>
      <p:sp>
        <p:nvSpPr>
          <p:cNvPr id="26" name="Shape 13">
            <a:extLst>
              <a:ext uri="{FF2B5EF4-FFF2-40B4-BE49-F238E27FC236}">
                <a16:creationId xmlns:a16="http://schemas.microsoft.com/office/drawing/2014/main" id="{0F97BDD7-8B69-5CC2-AC1D-27CD8D620A27}"/>
              </a:ext>
            </a:extLst>
          </p:cNvPr>
          <p:cNvSpPr/>
          <p:nvPr/>
        </p:nvSpPr>
        <p:spPr>
          <a:xfrm>
            <a:off x="5186264" y="5293420"/>
            <a:ext cx="394891" cy="394891"/>
          </a:xfrm>
          <a:prstGeom prst="roundRect">
            <a:avLst>
              <a:gd name="adj" fmla="val 6667"/>
            </a:avLst>
          </a:prstGeom>
          <a:solidFill>
            <a:srgbClr val="EEE8DD"/>
          </a:solidFill>
          <a:ln/>
        </p:spPr>
      </p:sp>
      <p:sp>
        <p:nvSpPr>
          <p:cNvPr id="27" name="Text 14">
            <a:extLst>
              <a:ext uri="{FF2B5EF4-FFF2-40B4-BE49-F238E27FC236}">
                <a16:creationId xmlns:a16="http://schemas.microsoft.com/office/drawing/2014/main" id="{957B96FB-895D-E69C-340B-87710616738B}"/>
              </a:ext>
            </a:extLst>
          </p:cNvPr>
          <p:cNvSpPr/>
          <p:nvPr/>
        </p:nvSpPr>
        <p:spPr>
          <a:xfrm>
            <a:off x="5301656" y="5359203"/>
            <a:ext cx="164107" cy="263227"/>
          </a:xfrm>
          <a:prstGeom prst="rect">
            <a:avLst/>
          </a:prstGeom>
          <a:noFill/>
          <a:ln/>
        </p:spPr>
        <p:txBody>
          <a:bodyPr wrap="none" lIns="0" tIns="0" rIns="0" bIns="0" rtlCol="0" anchor="t"/>
          <a:lstStyle/>
          <a:p>
            <a:pPr algn="ctr" defTabSz="762038">
              <a:lnSpc>
                <a:spcPts val="2042"/>
              </a:lnSpc>
            </a:pPr>
            <a:r>
              <a:rPr lang="en-US" sz="2042" dirty="0">
                <a:solidFill>
                  <a:srgbClr val="746558"/>
                </a:solidFill>
                <a:latin typeface="Gelasio Semi Bold" pitchFamily="34" charset="0"/>
                <a:ea typeface="Gelasio Semi Bold" pitchFamily="34" charset="-122"/>
                <a:cs typeface="Gelasio Semi Bold" pitchFamily="34" charset="-120"/>
              </a:rPr>
              <a:t>4</a:t>
            </a:r>
            <a:endParaRPr lang="en-US" sz="2042" dirty="0">
              <a:solidFill>
                <a:prstClr val="black"/>
              </a:solidFill>
              <a:latin typeface="Calibri" panose="020F0502020204030204"/>
            </a:endParaRPr>
          </a:p>
        </p:txBody>
      </p:sp>
      <p:sp>
        <p:nvSpPr>
          <p:cNvPr id="28" name="Text 15">
            <a:extLst>
              <a:ext uri="{FF2B5EF4-FFF2-40B4-BE49-F238E27FC236}">
                <a16:creationId xmlns:a16="http://schemas.microsoft.com/office/drawing/2014/main" id="{027195FA-18F7-BBEA-C62E-34329BD068C4}"/>
              </a:ext>
            </a:extLst>
          </p:cNvPr>
          <p:cNvSpPr/>
          <p:nvPr/>
        </p:nvSpPr>
        <p:spPr>
          <a:xfrm>
            <a:off x="5667771" y="5402025"/>
            <a:ext cx="2193826" cy="274142"/>
          </a:xfrm>
          <a:prstGeom prst="rect">
            <a:avLst/>
          </a:prstGeom>
          <a:noFill/>
          <a:ln/>
        </p:spPr>
        <p:txBody>
          <a:bodyPr wrap="none" lIns="0" tIns="0" rIns="0" bIns="0" rtlCol="0" anchor="t"/>
          <a:lstStyle/>
          <a:p>
            <a:pPr defTabSz="762038">
              <a:lnSpc>
                <a:spcPts val="2125"/>
              </a:lnSpc>
            </a:pPr>
            <a:r>
              <a:rPr lang="en-US" sz="1709" dirty="0">
                <a:solidFill>
                  <a:srgbClr val="746558"/>
                </a:solidFill>
                <a:latin typeface="Gelasio Semi Bold" pitchFamily="34" charset="0"/>
                <a:ea typeface="Gelasio Semi Bold" pitchFamily="34" charset="-122"/>
                <a:cs typeface="Gelasio Semi Bold" pitchFamily="34" charset="-120"/>
              </a:rPr>
              <a:t>Travel and Job Role</a:t>
            </a:r>
            <a:endParaRPr lang="en-US" sz="1709" dirty="0">
              <a:solidFill>
                <a:prstClr val="black"/>
              </a:solidFill>
              <a:latin typeface="Calibri" panose="020F0502020204030204"/>
            </a:endParaRPr>
          </a:p>
        </p:txBody>
      </p:sp>
    </p:spTree>
    <p:extLst>
      <p:ext uri="{BB962C8B-B14F-4D97-AF65-F5344CB8AC3E}">
        <p14:creationId xmlns:p14="http://schemas.microsoft.com/office/powerpoint/2010/main" val="112406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8B695-5AB3-948E-5CDA-AA9A3FC3EEBA}"/>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9152E8C7-F3BF-81C9-A9FC-DB541D126571}"/>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20B37D73-0B0E-054A-78DF-AC2261E9200D}"/>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7B57E9FD-D7B3-FA72-BCC9-DCBF0D7AFC67}"/>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4BFDB42F-0714-F161-F156-B1C68CEDA665}"/>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AB6B1BFF-7614-7672-7C89-44FB27FC3868}"/>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1B19D4C8-DD53-66E7-4271-7EDE0528D41A}"/>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 name="Text 0">
            <a:extLst>
              <a:ext uri="{FF2B5EF4-FFF2-40B4-BE49-F238E27FC236}">
                <a16:creationId xmlns:a16="http://schemas.microsoft.com/office/drawing/2014/main" id="{63DCBCC5-27C2-8907-FDC0-08F72E0ACA32}"/>
              </a:ext>
            </a:extLst>
          </p:cNvPr>
          <p:cNvSpPr/>
          <p:nvPr/>
        </p:nvSpPr>
        <p:spPr>
          <a:xfrm>
            <a:off x="-2540000" y="3784600"/>
            <a:ext cx="4114800" cy="514350"/>
          </a:xfrm>
          <a:prstGeom prst="rect">
            <a:avLst/>
          </a:prstGeom>
          <a:noFill/>
          <a:ln/>
        </p:spPr>
        <p:txBody>
          <a:bodyPr wrap="none" lIns="0" tIns="0" rIns="0" bIns="0" rtlCol="0" anchor="t"/>
          <a:lstStyle/>
          <a:p>
            <a:pPr>
              <a:lnSpc>
                <a:spcPts val="4034"/>
              </a:lnSpc>
            </a:pPr>
            <a:endParaRPr lang="en-US" sz="5334" b="1" dirty="0">
              <a:solidFill>
                <a:srgbClr val="000000"/>
              </a:solidFill>
              <a:latin typeface="Cooper Hewitt Bold"/>
              <a:ea typeface="Cooper Hewitt Bold"/>
            </a:endParaRPr>
          </a:p>
        </p:txBody>
      </p:sp>
      <p:sp>
        <p:nvSpPr>
          <p:cNvPr id="10" name="Text 0">
            <a:extLst>
              <a:ext uri="{FF2B5EF4-FFF2-40B4-BE49-F238E27FC236}">
                <a16:creationId xmlns:a16="http://schemas.microsoft.com/office/drawing/2014/main" id="{82576039-F5A9-F5B1-B66A-39AB076A07B7}"/>
              </a:ext>
            </a:extLst>
          </p:cNvPr>
          <p:cNvSpPr/>
          <p:nvPr/>
        </p:nvSpPr>
        <p:spPr>
          <a:xfrm>
            <a:off x="5186264" y="623590"/>
            <a:ext cx="5224165" cy="548382"/>
          </a:xfrm>
          <a:prstGeom prst="rect">
            <a:avLst/>
          </a:prstGeom>
          <a:noFill/>
          <a:ln/>
        </p:spPr>
        <p:txBody>
          <a:bodyPr wrap="none" lIns="0" tIns="0" rIns="0" bIns="0" rtlCol="0" anchor="t"/>
          <a:lstStyle/>
          <a:p>
            <a:pPr defTabSz="762038">
              <a:lnSpc>
                <a:spcPts val="4292"/>
              </a:lnSpc>
            </a:pPr>
            <a:endParaRPr lang="en-US" sz="3417" dirty="0">
              <a:solidFill>
                <a:prstClr val="black"/>
              </a:solidFill>
              <a:latin typeface="Calibri" panose="020F0502020204030204"/>
            </a:endParaRPr>
          </a:p>
        </p:txBody>
      </p:sp>
      <p:sp>
        <p:nvSpPr>
          <p:cNvPr id="5" name="Rectangle: Rounded Corners 4">
            <a:extLst>
              <a:ext uri="{FF2B5EF4-FFF2-40B4-BE49-F238E27FC236}">
                <a16:creationId xmlns:a16="http://schemas.microsoft.com/office/drawing/2014/main" id="{A802C234-F103-54F7-17FA-6F5762333658}"/>
              </a:ext>
            </a:extLst>
          </p:cNvPr>
          <p:cNvSpPr/>
          <p:nvPr/>
        </p:nvSpPr>
        <p:spPr>
          <a:xfrm>
            <a:off x="2858923" y="121298"/>
            <a:ext cx="7236799" cy="116684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lnSpc>
                <a:spcPts val="5041"/>
              </a:lnSpc>
            </a:pPr>
            <a:r>
              <a:rPr lang="en-US" sz="2400" b="1" dirty="0">
                <a:solidFill>
                  <a:schemeClr val="bg2"/>
                </a:solidFill>
                <a:ea typeface="Libre Baskerville" pitchFamily="34" charset="-122"/>
                <a:cs typeface="Libre Baskerville" pitchFamily="34" charset="-120"/>
              </a:rPr>
              <a:t>Employee Attrition Analysis KPIS - Main Dashboard</a:t>
            </a:r>
            <a:endParaRPr lang="en-US" sz="2400" b="1" dirty="0">
              <a:solidFill>
                <a:schemeClr val="bg2"/>
              </a:solidFill>
            </a:endParaRPr>
          </a:p>
        </p:txBody>
      </p:sp>
      <p:graphicFrame>
        <p:nvGraphicFramePr>
          <p:cNvPr id="6" name="Table 5">
            <a:extLst>
              <a:ext uri="{FF2B5EF4-FFF2-40B4-BE49-F238E27FC236}">
                <a16:creationId xmlns:a16="http://schemas.microsoft.com/office/drawing/2014/main" id="{55CEE80B-1863-FB46-9566-51EB232163E9}"/>
              </a:ext>
            </a:extLst>
          </p:cNvPr>
          <p:cNvGraphicFramePr>
            <a:graphicFrameLocks noGrp="1"/>
          </p:cNvGraphicFramePr>
          <p:nvPr>
            <p:extLst>
              <p:ext uri="{D42A27DB-BD31-4B8C-83A1-F6EECF244321}">
                <p14:modId xmlns:p14="http://schemas.microsoft.com/office/powerpoint/2010/main" val="2245811388"/>
              </p:ext>
            </p:extLst>
          </p:nvPr>
        </p:nvGraphicFramePr>
        <p:xfrm>
          <a:off x="3368351" y="1653137"/>
          <a:ext cx="6211400" cy="4777275"/>
        </p:xfrm>
        <a:graphic>
          <a:graphicData uri="http://schemas.openxmlformats.org/drawingml/2006/table">
            <a:tbl>
              <a:tblPr firstRow="1" bandRow="1">
                <a:tableStyleId>{5C22544A-7EE6-4342-B048-85BDC9FD1C3A}</a:tableStyleId>
              </a:tblPr>
              <a:tblGrid>
                <a:gridCol w="1888216">
                  <a:extLst>
                    <a:ext uri="{9D8B030D-6E8A-4147-A177-3AD203B41FA5}">
                      <a16:colId xmlns:a16="http://schemas.microsoft.com/office/drawing/2014/main" val="370375568"/>
                    </a:ext>
                  </a:extLst>
                </a:gridCol>
                <a:gridCol w="2161592">
                  <a:extLst>
                    <a:ext uri="{9D8B030D-6E8A-4147-A177-3AD203B41FA5}">
                      <a16:colId xmlns:a16="http://schemas.microsoft.com/office/drawing/2014/main" val="2260569129"/>
                    </a:ext>
                  </a:extLst>
                </a:gridCol>
                <a:gridCol w="2161592">
                  <a:extLst>
                    <a:ext uri="{9D8B030D-6E8A-4147-A177-3AD203B41FA5}">
                      <a16:colId xmlns:a16="http://schemas.microsoft.com/office/drawing/2014/main" val="3648814605"/>
                    </a:ext>
                  </a:extLst>
                </a:gridCol>
              </a:tblGrid>
              <a:tr h="772575">
                <a:tc>
                  <a:txBody>
                    <a:bodyPr/>
                    <a:lstStyle/>
                    <a:p>
                      <a:pPr algn="ctr"/>
                      <a:r>
                        <a:rPr lang="en-US" sz="1800" b="1" kern="1200" dirty="0">
                          <a:solidFill>
                            <a:schemeClr val="lt1"/>
                          </a:solidFill>
                          <a:latin typeface="+mn-lt"/>
                          <a:ea typeface="+mn-ea"/>
                          <a:cs typeface="+mn-cs"/>
                        </a:rPr>
                        <a:t>KPIS</a:t>
                      </a:r>
                    </a:p>
                  </a:txBody>
                  <a:tcPr>
                    <a:solidFill>
                      <a:schemeClr val="accent2">
                        <a:lumMod val="75000"/>
                      </a:schemeClr>
                    </a:solidFill>
                  </a:tcPr>
                </a:tc>
                <a:tc>
                  <a:txBody>
                    <a:bodyPr/>
                    <a:lstStyle/>
                    <a:p>
                      <a:pPr algn="ctr"/>
                      <a:r>
                        <a:rPr lang="en-US" sz="1800" b="1" kern="1200" dirty="0">
                          <a:solidFill>
                            <a:schemeClr val="lt1"/>
                          </a:solidFill>
                          <a:latin typeface="+mn-lt"/>
                          <a:ea typeface="+mn-ea"/>
                          <a:cs typeface="+mn-cs"/>
                        </a:rPr>
                        <a:t>Description</a:t>
                      </a:r>
                    </a:p>
                  </a:txBody>
                  <a:tcPr>
                    <a:solidFill>
                      <a:schemeClr val="accent2">
                        <a:lumMod val="75000"/>
                      </a:schemeClr>
                    </a:solidFill>
                  </a:tcPr>
                </a:tc>
                <a:tc>
                  <a:txBody>
                    <a:bodyPr/>
                    <a:lstStyle/>
                    <a:p>
                      <a:pPr algn="ctr"/>
                      <a:r>
                        <a:rPr lang="en-US" sz="1800" b="1" kern="1200" dirty="0">
                          <a:solidFill>
                            <a:schemeClr val="lt1"/>
                          </a:solidFill>
                          <a:latin typeface="+mn-lt"/>
                          <a:ea typeface="+mn-ea"/>
                          <a:cs typeface="+mn-cs"/>
                        </a:rPr>
                        <a:t>insights</a:t>
                      </a:r>
                    </a:p>
                  </a:txBody>
                  <a:tcPr>
                    <a:solidFill>
                      <a:schemeClr val="accent2">
                        <a:lumMod val="75000"/>
                      </a:schemeClr>
                    </a:solidFill>
                  </a:tcPr>
                </a:tc>
                <a:extLst>
                  <a:ext uri="{0D108BD9-81ED-4DB2-BD59-A6C34878D82A}">
                    <a16:rowId xmlns:a16="http://schemas.microsoft.com/office/drawing/2014/main" val="555039702"/>
                  </a:ext>
                </a:extLst>
              </a:tr>
              <a:tr h="772575">
                <a:tc>
                  <a:txBody>
                    <a:bodyPr/>
                    <a:lstStyle/>
                    <a:p>
                      <a:pPr algn="ctr"/>
                      <a:r>
                        <a:rPr lang="en-US" sz="1800" dirty="0">
                          <a:solidFill>
                            <a:srgbClr val="454240"/>
                          </a:solidFill>
                          <a:latin typeface="DM Sans" pitchFamily="34" charset="0"/>
                          <a:ea typeface="DM Sans" pitchFamily="34" charset="-122"/>
                          <a:cs typeface="DM Sans" pitchFamily="34" charset="-120"/>
                        </a:rPr>
                        <a:t>Headcount</a:t>
                      </a:r>
                      <a:endParaRPr lang="en-US"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Total number of employees</a:t>
                      </a:r>
                      <a:endParaRPr lang="en-US" sz="1800" dirty="0"/>
                    </a:p>
                  </a:txBody>
                  <a:tcPr>
                    <a:solidFill>
                      <a:schemeClr val="bg1">
                        <a:lumMod val="85000"/>
                      </a:schemeClr>
                    </a:solidFill>
                  </a:tcPr>
                </a:tc>
                <a:tc>
                  <a:txBody>
                    <a:bodyPr/>
                    <a:lstStyle/>
                    <a:p>
                      <a:pPr algn="ctr"/>
                      <a:r>
                        <a:rPr lang="en-US" dirty="0"/>
                        <a:t>1470</a:t>
                      </a:r>
                    </a:p>
                  </a:txBody>
                  <a:tcPr>
                    <a:solidFill>
                      <a:schemeClr val="bg1">
                        <a:lumMod val="85000"/>
                      </a:schemeClr>
                    </a:solidFill>
                  </a:tcPr>
                </a:tc>
                <a:extLst>
                  <a:ext uri="{0D108BD9-81ED-4DB2-BD59-A6C34878D82A}">
                    <a16:rowId xmlns:a16="http://schemas.microsoft.com/office/drawing/2014/main" val="3875099277"/>
                  </a:ext>
                </a:extLst>
              </a:tr>
              <a:tr h="772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Onboard</a:t>
                      </a:r>
                      <a:endParaRPr lang="en-US" sz="18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Number of current employees</a:t>
                      </a:r>
                      <a:endParaRPr lang="en-US" sz="1800" dirty="0"/>
                    </a:p>
                  </a:txBody>
                  <a:tcPr>
                    <a:solidFill>
                      <a:schemeClr val="bg1">
                        <a:lumMod val="85000"/>
                      </a:schemeClr>
                    </a:solidFill>
                  </a:tcPr>
                </a:tc>
                <a:tc>
                  <a:txBody>
                    <a:bodyPr/>
                    <a:lstStyle/>
                    <a:p>
                      <a:pPr algn="ctr"/>
                      <a:r>
                        <a:rPr lang="en-US" dirty="0"/>
                        <a:t>1233</a:t>
                      </a:r>
                    </a:p>
                  </a:txBody>
                  <a:tcPr>
                    <a:solidFill>
                      <a:schemeClr val="bg1">
                        <a:lumMod val="85000"/>
                      </a:schemeClr>
                    </a:solidFill>
                  </a:tcPr>
                </a:tc>
                <a:extLst>
                  <a:ext uri="{0D108BD9-81ED-4DB2-BD59-A6C34878D82A}">
                    <a16:rowId xmlns:a16="http://schemas.microsoft.com/office/drawing/2014/main" val="1269015618"/>
                  </a:ext>
                </a:extLst>
              </a:tr>
              <a:tr h="772575">
                <a:tc>
                  <a:txBody>
                    <a:bodyPr/>
                    <a:lstStyle/>
                    <a:p>
                      <a:pPr algn="ctr"/>
                      <a:r>
                        <a:rPr lang="en-US" sz="1800" dirty="0">
                          <a:solidFill>
                            <a:srgbClr val="454240"/>
                          </a:solidFill>
                          <a:latin typeface="DM Sans" pitchFamily="34" charset="0"/>
                          <a:ea typeface="DM Sans" pitchFamily="34" charset="-122"/>
                          <a:cs typeface="DM Sans" pitchFamily="34" charset="-120"/>
                        </a:rPr>
                        <a:t>Exits</a:t>
                      </a:r>
                      <a:endParaRPr lang="en-US"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Employees who have left</a:t>
                      </a:r>
                      <a:endParaRPr lang="en-US" sz="1800" dirty="0"/>
                    </a:p>
                  </a:txBody>
                  <a:tcPr>
                    <a:solidFill>
                      <a:schemeClr val="bg1">
                        <a:lumMod val="85000"/>
                      </a:schemeClr>
                    </a:solidFill>
                  </a:tcPr>
                </a:tc>
                <a:tc>
                  <a:txBody>
                    <a:bodyPr/>
                    <a:lstStyle/>
                    <a:p>
                      <a:pPr algn="ctr"/>
                      <a:r>
                        <a:rPr lang="en-US" dirty="0"/>
                        <a:t>237</a:t>
                      </a:r>
                    </a:p>
                  </a:txBody>
                  <a:tcPr>
                    <a:solidFill>
                      <a:schemeClr val="bg1">
                        <a:lumMod val="85000"/>
                      </a:schemeClr>
                    </a:solidFill>
                  </a:tcPr>
                </a:tc>
                <a:extLst>
                  <a:ext uri="{0D108BD9-81ED-4DB2-BD59-A6C34878D82A}">
                    <a16:rowId xmlns:a16="http://schemas.microsoft.com/office/drawing/2014/main" val="2636944598"/>
                  </a:ext>
                </a:extLst>
              </a:tr>
              <a:tr h="772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Retention %</a:t>
                      </a:r>
                      <a:endParaRPr lang="en-US" sz="18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Overall workforce stability</a:t>
                      </a:r>
                      <a:endParaRPr lang="en-US" sz="1800" dirty="0"/>
                    </a:p>
                  </a:txBody>
                  <a:tcPr>
                    <a:solidFill>
                      <a:schemeClr val="bg1">
                        <a:lumMod val="85000"/>
                      </a:schemeClr>
                    </a:solidFill>
                  </a:tcPr>
                </a:tc>
                <a:tc>
                  <a:txBody>
                    <a:bodyPr/>
                    <a:lstStyle/>
                    <a:p>
                      <a:pPr algn="ctr"/>
                      <a:r>
                        <a:rPr lang="en-US" dirty="0"/>
                        <a:t>83.8%</a:t>
                      </a:r>
                    </a:p>
                  </a:txBody>
                  <a:tcPr>
                    <a:solidFill>
                      <a:schemeClr val="bg1">
                        <a:lumMod val="85000"/>
                      </a:schemeClr>
                    </a:solidFill>
                  </a:tcPr>
                </a:tc>
                <a:extLst>
                  <a:ext uri="{0D108BD9-81ED-4DB2-BD59-A6C34878D82A}">
                    <a16:rowId xmlns:a16="http://schemas.microsoft.com/office/drawing/2014/main" val="1358104388"/>
                  </a:ext>
                </a:extLst>
              </a:tr>
              <a:tr h="772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Attrition %</a:t>
                      </a:r>
                      <a:endParaRPr lang="en-US" sz="1800" dirty="0"/>
                    </a:p>
                    <a:p>
                      <a:pPr algn="ctr"/>
                      <a:endParaRPr lang="en-US"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454240"/>
                          </a:solidFill>
                          <a:latin typeface="DM Sans" pitchFamily="34" charset="0"/>
                          <a:ea typeface="DM Sans" pitchFamily="34" charset="-122"/>
                          <a:cs typeface="DM Sans" pitchFamily="34" charset="-120"/>
                        </a:rPr>
                        <a:t>Overall workforce stability</a:t>
                      </a:r>
                      <a:endParaRPr lang="en-US" sz="1800" dirty="0"/>
                    </a:p>
                    <a:p>
                      <a:pPr algn="ctr"/>
                      <a:endParaRPr lang="en-US" dirty="0"/>
                    </a:p>
                  </a:txBody>
                  <a:tcPr>
                    <a:solidFill>
                      <a:schemeClr val="bg1">
                        <a:lumMod val="85000"/>
                      </a:schemeClr>
                    </a:solidFill>
                  </a:tcPr>
                </a:tc>
                <a:tc>
                  <a:txBody>
                    <a:bodyPr/>
                    <a:lstStyle/>
                    <a:p>
                      <a:pPr algn="ctr"/>
                      <a:r>
                        <a:rPr lang="en-US" dirty="0"/>
                        <a:t>16.12%</a:t>
                      </a:r>
                    </a:p>
                  </a:txBody>
                  <a:tcPr>
                    <a:solidFill>
                      <a:schemeClr val="bg1">
                        <a:lumMod val="85000"/>
                      </a:schemeClr>
                    </a:solidFill>
                  </a:tcPr>
                </a:tc>
                <a:extLst>
                  <a:ext uri="{0D108BD9-81ED-4DB2-BD59-A6C34878D82A}">
                    <a16:rowId xmlns:a16="http://schemas.microsoft.com/office/drawing/2014/main" val="2724463810"/>
                  </a:ext>
                </a:extLst>
              </a:tr>
            </a:tbl>
          </a:graphicData>
        </a:graphic>
      </p:graphicFrame>
    </p:spTree>
    <p:extLst>
      <p:ext uri="{BB962C8B-B14F-4D97-AF65-F5344CB8AC3E}">
        <p14:creationId xmlns:p14="http://schemas.microsoft.com/office/powerpoint/2010/main" val="29326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C349A-A60A-B0A8-2EF2-CE921A6D8067}"/>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C0D56612-5E8B-A226-6EA1-6F4B1B80003E}"/>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6EAF3E43-834D-43E0-AA75-526B99AD64B8}"/>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2E1A9ED2-20F3-A778-F9E0-B616CA2A6515}"/>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74AB9A29-B14F-5934-5558-DF7CD3D06D16}"/>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4B670D51-E860-CD77-0985-D4F2EEFAB5BB}"/>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6ABC32AA-14FD-4128-1785-051A4765331C}"/>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pic>
        <p:nvPicPr>
          <p:cNvPr id="10" name="Picture 9">
            <a:extLst>
              <a:ext uri="{FF2B5EF4-FFF2-40B4-BE49-F238E27FC236}">
                <a16:creationId xmlns:a16="http://schemas.microsoft.com/office/drawing/2014/main" id="{82D655C4-FAEF-9012-356C-421564680CA3}"/>
              </a:ext>
            </a:extLst>
          </p:cNvPr>
          <p:cNvPicPr>
            <a:picLocks noChangeAspect="1"/>
          </p:cNvPicPr>
          <p:nvPr/>
        </p:nvPicPr>
        <p:blipFill>
          <a:blip r:embed="rId2"/>
          <a:stretch>
            <a:fillRect/>
          </a:stretch>
        </p:blipFill>
        <p:spPr>
          <a:xfrm>
            <a:off x="5473700" y="1"/>
            <a:ext cx="6680200" cy="6857999"/>
          </a:xfrm>
          <a:prstGeom prst="rect">
            <a:avLst/>
          </a:prstGeom>
        </p:spPr>
      </p:pic>
      <p:pic>
        <p:nvPicPr>
          <p:cNvPr id="15" name="Graphic 14" descr="Head with gears">
            <a:extLst>
              <a:ext uri="{FF2B5EF4-FFF2-40B4-BE49-F238E27FC236}">
                <a16:creationId xmlns:a16="http://schemas.microsoft.com/office/drawing/2014/main" id="{497BA343-F207-2377-B5BD-9AD6F7902E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1700" y="381000"/>
            <a:ext cx="609600" cy="609600"/>
          </a:xfrm>
          <a:prstGeom prst="rect">
            <a:avLst/>
          </a:prstGeom>
        </p:spPr>
      </p:pic>
      <p:sp>
        <p:nvSpPr>
          <p:cNvPr id="16" name="Rectangle: Rounded Corners 15">
            <a:extLst>
              <a:ext uri="{FF2B5EF4-FFF2-40B4-BE49-F238E27FC236}">
                <a16:creationId xmlns:a16="http://schemas.microsoft.com/office/drawing/2014/main" id="{B0B32DE8-D14B-A30E-6AA1-320467676FA3}"/>
              </a:ext>
            </a:extLst>
          </p:cNvPr>
          <p:cNvSpPr/>
          <p:nvPr/>
        </p:nvSpPr>
        <p:spPr>
          <a:xfrm>
            <a:off x="1511300" y="158101"/>
            <a:ext cx="3853802" cy="116684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133" b="1" dirty="0"/>
              <a:t>Key Insights from Employee Attrition Dashboard</a:t>
            </a:r>
            <a:r>
              <a:rPr lang="en-US" sz="1200" dirty="0"/>
              <a:t> </a:t>
            </a:r>
          </a:p>
        </p:txBody>
      </p:sp>
      <p:sp>
        <p:nvSpPr>
          <p:cNvPr id="9" name="Rectangle 3">
            <a:extLst>
              <a:ext uri="{FF2B5EF4-FFF2-40B4-BE49-F238E27FC236}">
                <a16:creationId xmlns:a16="http://schemas.microsoft.com/office/drawing/2014/main" id="{3D62EE93-743D-A231-719F-BBA4B3E7E1C5}"/>
              </a:ext>
            </a:extLst>
          </p:cNvPr>
          <p:cNvSpPr>
            <a:spLocks noGrp="1" noChangeArrowheads="1"/>
          </p:cNvSpPr>
          <p:nvPr>
            <p:ph idx="1"/>
          </p:nvPr>
        </p:nvSpPr>
        <p:spPr bwMode="auto">
          <a:xfrm>
            <a:off x="854075" y="1782406"/>
            <a:ext cx="451102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The current attrition rate is 16.12%, with the highest turnover recorded in 2020.</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Most employees are located in California 59.52% from total employees , which also has the highest turnover rate among state  </a:t>
            </a:r>
            <a:r>
              <a:rPr kumimoji="0" lang="en-US" altLang="en-US" sz="1600" b="0" i="0" u="none" strike="noStrike" cap="none" normalizeH="0" baseline="0">
                <a:ln>
                  <a:noFill/>
                </a:ln>
                <a:solidFill>
                  <a:schemeClr val="tx1"/>
                </a:solidFill>
                <a:effectLst/>
                <a:latin typeface="Arial" panose="020B0604020202020204" pitchFamily="34" charset="0"/>
              </a:rPr>
              <a:t>17.49%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Although the Technology department has the largest number of employees, the Sales team has the highest attrition rate at 20.63%, specifically among Sales Representatives.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Employees aged 29 experience the highest attrition rate.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Single employees have the highest attrition rate, which is reasonable considering their younger age demographic.</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Employees who travel frequently exhibit the highest attrition rate compared to other travel categories. </a:t>
            </a:r>
          </a:p>
        </p:txBody>
      </p:sp>
    </p:spTree>
    <p:extLst>
      <p:ext uri="{BB962C8B-B14F-4D97-AF65-F5344CB8AC3E}">
        <p14:creationId xmlns:p14="http://schemas.microsoft.com/office/powerpoint/2010/main" val="218728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2EB74-E588-2024-3ADB-AD0DFE72F3F8}"/>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8CC7083A-5507-1BC3-94C3-A10F9219C673}"/>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EBC80869-1402-B544-A1BB-A41CD99F8AE0}"/>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D3109E3F-4D44-FE24-07E7-ABF9DC61C579}"/>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32617671-EBFF-2208-C305-AE63792033ED}"/>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8081E04A-EFC9-5D8B-8D2C-8D2A8E82AD6D}"/>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CFCA7AA4-2B7E-FF25-30A3-A79E36D72E7B}"/>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2" name="Content Placeholder 21">
            <a:extLst>
              <a:ext uri="{FF2B5EF4-FFF2-40B4-BE49-F238E27FC236}">
                <a16:creationId xmlns:a16="http://schemas.microsoft.com/office/drawing/2014/main" id="{7C0EB0D4-6A4F-72C6-F4B0-76F44A2194EA}"/>
              </a:ext>
            </a:extLst>
          </p:cNvPr>
          <p:cNvSpPr>
            <a:spLocks noGrp="1"/>
          </p:cNvSpPr>
          <p:nvPr>
            <p:ph idx="1"/>
          </p:nvPr>
        </p:nvSpPr>
        <p:spPr>
          <a:xfrm>
            <a:off x="685800" y="1321066"/>
            <a:ext cx="3886200" cy="3950730"/>
          </a:xfrm>
        </p:spPr>
        <p:txBody>
          <a:bodyPr>
            <a:normAutofit lnSpcReduction="10000"/>
          </a:bodyPr>
          <a:lstStyle/>
          <a:p>
            <a:pPr eaLnBrk="0" fontAlgn="base" hangingPunct="0">
              <a:lnSpc>
                <a:spcPct val="100000"/>
              </a:lnSpc>
              <a:spcBef>
                <a:spcPct val="0"/>
              </a:spcBef>
              <a:spcAft>
                <a:spcPct val="0"/>
              </a:spcAft>
              <a:buFont typeface="Wingdings" panose="05000000000000000000" pitchFamily="2" charset="2"/>
              <a:buChar char="q"/>
            </a:pPr>
            <a:r>
              <a:rPr lang="en-US" sz="1600" dirty="0">
                <a:latin typeface="Arial" panose="020B0604020202020204" pitchFamily="34" charset="0"/>
              </a:rPr>
              <a:t>Employee Distance : California's high attrition rate is influenced by long employee commutes, with an average distance of 26 miles. </a:t>
            </a:r>
          </a:p>
          <a:p>
            <a:pPr marL="0" indent="0" eaLnBrk="0" fontAlgn="base" hangingPunct="0">
              <a:lnSpc>
                <a:spcPct val="100000"/>
              </a:lnSpc>
              <a:spcBef>
                <a:spcPct val="0"/>
              </a:spcBef>
              <a:spcAft>
                <a:spcPct val="0"/>
              </a:spcAft>
              <a:buNone/>
            </a:pPr>
            <a:endParaRPr lang="en-US" sz="16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US" sz="1600" dirty="0">
                <a:latin typeface="Arial" panose="020B0604020202020204" pitchFamily="34" charset="0"/>
              </a:rPr>
              <a:t>Salary Impact : Sales Representatives have the highest attrition rate, likely due to lower salary levels .</a:t>
            </a:r>
          </a:p>
          <a:p>
            <a:pPr marL="0" indent="0" eaLnBrk="0" fontAlgn="base" hangingPunct="0">
              <a:lnSpc>
                <a:spcPct val="100000"/>
              </a:lnSpc>
              <a:spcBef>
                <a:spcPct val="0"/>
              </a:spcBef>
              <a:spcAft>
                <a:spcPct val="0"/>
              </a:spcAft>
              <a:buNone/>
            </a:pPr>
            <a:endParaRPr lang="en-US" sz="16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US" sz="1600" dirty="0">
                <a:latin typeface="Arial" panose="020B0604020202020204" pitchFamily="34" charset="0"/>
              </a:rPr>
              <a:t>Marital Status : Single employees show the highest attrition, driven by lower salaries and fewer qualifications.</a:t>
            </a:r>
          </a:p>
          <a:p>
            <a:pPr marL="0" indent="0" eaLnBrk="0" fontAlgn="base" hangingPunct="0">
              <a:lnSpc>
                <a:spcPct val="100000"/>
              </a:lnSpc>
              <a:spcBef>
                <a:spcPct val="0"/>
              </a:spcBef>
              <a:spcAft>
                <a:spcPct val="0"/>
              </a:spcAft>
              <a:buNone/>
            </a:pPr>
            <a:endParaRPr lang="en-US" sz="16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US" sz="1600" dirty="0">
                <a:latin typeface="Arial" panose="020B0604020202020204" pitchFamily="34" charset="0"/>
              </a:rPr>
              <a:t>Employees with none stock option level show the highest attrition</a:t>
            </a:r>
          </a:p>
        </p:txBody>
      </p:sp>
      <p:sp>
        <p:nvSpPr>
          <p:cNvPr id="25" name="Title 24">
            <a:extLst>
              <a:ext uri="{FF2B5EF4-FFF2-40B4-BE49-F238E27FC236}">
                <a16:creationId xmlns:a16="http://schemas.microsoft.com/office/drawing/2014/main" id="{74A2C2E1-E950-0C94-F1A7-108FF1675172}"/>
              </a:ext>
            </a:extLst>
          </p:cNvPr>
          <p:cNvSpPr>
            <a:spLocks noGrp="1"/>
          </p:cNvSpPr>
          <p:nvPr>
            <p:ph type="title"/>
          </p:nvPr>
        </p:nvSpPr>
        <p:spPr>
          <a:xfrm>
            <a:off x="1481228" y="223573"/>
            <a:ext cx="3886200" cy="7620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normAutofit/>
          </a:bodyPr>
          <a:lstStyle/>
          <a:p>
            <a:pPr algn="ctr"/>
            <a:r>
              <a:rPr lang="en-US" sz="2133" b="1" dirty="0"/>
              <a:t>Key insights from In Depth profile overview </a:t>
            </a:r>
            <a:endParaRPr lang="en-US" dirty="0"/>
          </a:p>
        </p:txBody>
      </p:sp>
      <p:pic>
        <p:nvPicPr>
          <p:cNvPr id="4" name="Graphic 3" descr="Presentation with pie chart">
            <a:extLst>
              <a:ext uri="{FF2B5EF4-FFF2-40B4-BE49-F238E27FC236}">
                <a16:creationId xmlns:a16="http://schemas.microsoft.com/office/drawing/2014/main" id="{5091EDE0-3034-4996-B7CE-E04F25D295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375" y="305812"/>
            <a:ext cx="589130" cy="597521"/>
          </a:xfrm>
          <a:prstGeom prst="rect">
            <a:avLst/>
          </a:prstGeom>
        </p:spPr>
      </p:pic>
      <p:pic>
        <p:nvPicPr>
          <p:cNvPr id="3" name="Picture 2">
            <a:extLst>
              <a:ext uri="{FF2B5EF4-FFF2-40B4-BE49-F238E27FC236}">
                <a16:creationId xmlns:a16="http://schemas.microsoft.com/office/drawing/2014/main" id="{E5868C6B-03E9-61D4-CDD0-536258E02590}"/>
              </a:ext>
            </a:extLst>
          </p:cNvPr>
          <p:cNvPicPr>
            <a:picLocks noChangeAspect="1"/>
          </p:cNvPicPr>
          <p:nvPr/>
        </p:nvPicPr>
        <p:blipFill>
          <a:blip r:embed="rId4"/>
          <a:stretch>
            <a:fillRect/>
          </a:stretch>
        </p:blipFill>
        <p:spPr>
          <a:xfrm>
            <a:off x="5522151" y="0"/>
            <a:ext cx="6669849" cy="6858000"/>
          </a:xfrm>
          <a:prstGeom prst="rect">
            <a:avLst/>
          </a:prstGeom>
        </p:spPr>
      </p:pic>
    </p:spTree>
    <p:extLst>
      <p:ext uri="{BB962C8B-B14F-4D97-AF65-F5344CB8AC3E}">
        <p14:creationId xmlns:p14="http://schemas.microsoft.com/office/powerpoint/2010/main" val="246754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9296D-0988-975E-DE6D-F66944BDA13B}"/>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8161A14D-D2B8-97D3-DD62-AAD41BA87F89}"/>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ED401E03-56AC-4696-55C0-73B79A4F17D0}"/>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0A3C1AD4-8D8A-F603-749F-28D0EDDF1209}"/>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47E0247D-A751-3B63-F54D-F710B16234DE}"/>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E746A08A-5E9A-D604-99E3-4D33800F1A89}"/>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ADD8E387-DFC8-6370-45E6-804F41544B35}"/>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5" name="Title 24">
            <a:extLst>
              <a:ext uri="{FF2B5EF4-FFF2-40B4-BE49-F238E27FC236}">
                <a16:creationId xmlns:a16="http://schemas.microsoft.com/office/drawing/2014/main" id="{5F505D75-4F80-B688-E987-C3F96283EC79}"/>
              </a:ext>
            </a:extLst>
          </p:cNvPr>
          <p:cNvSpPr>
            <a:spLocks noGrp="1"/>
          </p:cNvSpPr>
          <p:nvPr>
            <p:ph type="title"/>
          </p:nvPr>
        </p:nvSpPr>
        <p:spPr>
          <a:xfrm>
            <a:off x="1270000" y="177800"/>
            <a:ext cx="3886200" cy="70860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normAutofit fontScale="90000"/>
          </a:bodyPr>
          <a:lstStyle/>
          <a:p>
            <a:pPr algn="ctr"/>
            <a:r>
              <a:rPr lang="en-US" sz="2133" b="1" dirty="0"/>
              <a:t>Key insights  Satisfaction, Rating, and Work-Life Balance Metrics</a:t>
            </a:r>
          </a:p>
        </p:txBody>
      </p:sp>
      <p:sp>
        <p:nvSpPr>
          <p:cNvPr id="2" name="Content Placeholder 1">
            <a:extLst>
              <a:ext uri="{FF2B5EF4-FFF2-40B4-BE49-F238E27FC236}">
                <a16:creationId xmlns:a16="http://schemas.microsoft.com/office/drawing/2014/main" id="{D9DF1156-BFA7-CE90-A005-DCA1F559F10D}"/>
              </a:ext>
            </a:extLst>
          </p:cNvPr>
          <p:cNvSpPr>
            <a:spLocks noGrp="1" noChangeArrowheads="1"/>
          </p:cNvSpPr>
          <p:nvPr>
            <p:ph idx="1"/>
          </p:nvPr>
        </p:nvSpPr>
        <p:spPr bwMode="auto">
          <a:xfrm>
            <a:off x="825889" y="1659286"/>
            <a:ext cx="419022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600" dirty="0">
                <a:latin typeface="Arial" panose="020B0604020202020204" pitchFamily="34" charset="0"/>
              </a:rPr>
              <a:t>A low manager rating correlates with a higher attrition rate.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600" dirty="0">
                <a:latin typeface="Arial" panose="020B0604020202020204" pitchFamily="34" charset="0"/>
              </a:rPr>
              <a:t>Job dissatisfaction is associated with an increased attrition rate.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600" dirty="0">
                <a:latin typeface="Arial" panose="020B0604020202020204" pitchFamily="34" charset="0"/>
              </a:rPr>
              <a:t>Dissatisfaction in workplace relationships leads to the highest attrition rate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600" dirty="0">
                <a:latin typeface="Arial" panose="020B0604020202020204" pitchFamily="34" charset="0"/>
              </a:rPr>
              <a:t>Work-life balance has no significant impact on attrition rates.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p:txBody>
      </p:sp>
      <p:pic>
        <p:nvPicPr>
          <p:cNvPr id="6" name="Graphic 5" descr="Research">
            <a:extLst>
              <a:ext uri="{FF2B5EF4-FFF2-40B4-BE49-F238E27FC236}">
                <a16:creationId xmlns:a16="http://schemas.microsoft.com/office/drawing/2014/main" id="{0B197BD7-44A2-30FA-D8DF-95A46AF288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800" y="242596"/>
            <a:ext cx="540916" cy="540916"/>
          </a:xfrm>
          <a:prstGeom prst="rect">
            <a:avLst/>
          </a:prstGeom>
        </p:spPr>
      </p:pic>
      <p:pic>
        <p:nvPicPr>
          <p:cNvPr id="4" name="Picture 3">
            <a:extLst>
              <a:ext uri="{FF2B5EF4-FFF2-40B4-BE49-F238E27FC236}">
                <a16:creationId xmlns:a16="http://schemas.microsoft.com/office/drawing/2014/main" id="{E719E01A-7952-E24E-AB80-0808B3554030}"/>
              </a:ext>
            </a:extLst>
          </p:cNvPr>
          <p:cNvPicPr>
            <a:picLocks noChangeAspect="1"/>
          </p:cNvPicPr>
          <p:nvPr/>
        </p:nvPicPr>
        <p:blipFill>
          <a:blip r:embed="rId4"/>
          <a:stretch>
            <a:fillRect/>
          </a:stretch>
        </p:blipFill>
        <p:spPr>
          <a:xfrm>
            <a:off x="5156200" y="0"/>
            <a:ext cx="7001978" cy="6923314"/>
          </a:xfrm>
          <a:prstGeom prst="rect">
            <a:avLst/>
          </a:prstGeom>
        </p:spPr>
      </p:pic>
    </p:spTree>
    <p:extLst>
      <p:ext uri="{BB962C8B-B14F-4D97-AF65-F5344CB8AC3E}">
        <p14:creationId xmlns:p14="http://schemas.microsoft.com/office/powerpoint/2010/main" val="220065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210D7-4437-C4E9-C9EB-CF4F510CB741}"/>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6A929A11-21B9-0884-75E0-BC5E991B6E64}"/>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6B0B0C02-AE96-1BC4-BD54-B9638502615F}"/>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484B19FD-72C2-D7B4-B14B-5C67A941B375}"/>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492B1905-3266-4E0C-2BF5-52A0C3B38ACF}"/>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2E61417A-9979-4F12-3E8F-5EB0420615B7}"/>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B19E1865-371E-ED87-1AE5-DCC2372B896B}"/>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5" name="Title 24">
            <a:extLst>
              <a:ext uri="{FF2B5EF4-FFF2-40B4-BE49-F238E27FC236}">
                <a16:creationId xmlns:a16="http://schemas.microsoft.com/office/drawing/2014/main" id="{A8629139-E5BB-B9A1-07E5-6F320FDD2479}"/>
              </a:ext>
            </a:extLst>
          </p:cNvPr>
          <p:cNvSpPr>
            <a:spLocks noGrp="1"/>
          </p:cNvSpPr>
          <p:nvPr>
            <p:ph type="title"/>
          </p:nvPr>
        </p:nvSpPr>
        <p:spPr>
          <a:xfrm>
            <a:off x="1270000" y="177800"/>
            <a:ext cx="9553510" cy="70860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noAutofit/>
          </a:bodyPr>
          <a:lstStyle/>
          <a:p>
            <a:pPr algn="ctr"/>
            <a:r>
              <a:rPr lang="en-US" sz="5400" dirty="0"/>
              <a:t>Conclusion</a:t>
            </a:r>
            <a:endParaRPr lang="en-US" sz="5400" b="1" dirty="0"/>
          </a:p>
        </p:txBody>
      </p:sp>
      <p:sp>
        <p:nvSpPr>
          <p:cNvPr id="2" name="Content Placeholder 1">
            <a:extLst>
              <a:ext uri="{FF2B5EF4-FFF2-40B4-BE49-F238E27FC236}">
                <a16:creationId xmlns:a16="http://schemas.microsoft.com/office/drawing/2014/main" id="{F64F9DD0-1E4B-3B80-E4BB-3F84356F0A61}"/>
              </a:ext>
            </a:extLst>
          </p:cNvPr>
          <p:cNvSpPr>
            <a:spLocks noGrp="1" noChangeArrowheads="1"/>
          </p:cNvSpPr>
          <p:nvPr>
            <p:ph idx="1"/>
          </p:nvPr>
        </p:nvSpPr>
        <p:spPr bwMode="auto">
          <a:xfrm>
            <a:off x="956258" y="3153462"/>
            <a:ext cx="41902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p:txBody>
      </p:sp>
      <p:sp>
        <p:nvSpPr>
          <p:cNvPr id="3" name="Content Placeholder 1">
            <a:extLst>
              <a:ext uri="{FF2B5EF4-FFF2-40B4-BE49-F238E27FC236}">
                <a16:creationId xmlns:a16="http://schemas.microsoft.com/office/drawing/2014/main" id="{056A5EF2-462E-CC6A-4975-657FA9138F68}"/>
              </a:ext>
            </a:extLst>
          </p:cNvPr>
          <p:cNvSpPr txBox="1">
            <a:spLocks noChangeArrowheads="1"/>
          </p:cNvSpPr>
          <p:nvPr/>
        </p:nvSpPr>
        <p:spPr bwMode="auto">
          <a:xfrm>
            <a:off x="825888" y="1413066"/>
            <a:ext cx="10482813"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en-US" sz="1600" b="1" dirty="0">
                <a:latin typeface="Arial" panose="020B0604020202020204" pitchFamily="34" charset="0"/>
              </a:rPr>
              <a:t>Based on the insights from the employee attrition analysis dashboards, here are some key conclusions:</a:t>
            </a:r>
          </a:p>
          <a:p>
            <a:pPr marL="0" indent="0" eaLnBrk="0" fontAlgn="base" hangingPunct="0">
              <a:lnSpc>
                <a:spcPct val="100000"/>
              </a:lnSpc>
              <a:spcBef>
                <a:spcPct val="0"/>
              </a:spcBef>
              <a:spcAft>
                <a:spcPct val="0"/>
              </a:spcAft>
              <a:buNone/>
            </a:pPr>
            <a:endParaRPr lang="en-US" altLang="en-US" sz="1600" b="1"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Attrition is a significant issue: The organization is experiencing a relatively high attrition rate, particularly in certain departments and among specific employee groups. </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Multiple factors contribute to attrition: Several factors are influencing employee turnover, including low manager ratings, job dissatisfaction, workplace relationship issues, long commutes, and compensation levels.</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Targeted interventions are necessary: To effectively address attrition, the organization should implement targeted strategies to improve manager effectiveness, enhance job satisfaction, foster a positive workplace culture, address commuting challenges, and ensure fair compensation.</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Continuous monitoring and analysis: Regular monitoring and analysis of employee attrition data are crucial for identifying emerging trends and evaluating the effectiveness of implemented strategies.</a:t>
            </a:r>
          </a:p>
          <a:p>
            <a:pPr eaLnBrk="0" fontAlgn="base" hangingPunct="0">
              <a:lnSpc>
                <a:spcPct val="100000"/>
              </a:lnSpc>
              <a:spcBef>
                <a:spcPct val="0"/>
              </a:spcBef>
              <a:spcAft>
                <a:spcPct val="0"/>
              </a:spcAft>
              <a:buFont typeface="Wingdings" panose="05000000000000000000" pitchFamily="2" charset="2"/>
              <a:buChar char="q"/>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Font typeface="Arial" panose="020B0604020202020204" pitchFamily="34" charset="0"/>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4098297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33BD-FF73-C236-3605-60B15A385D29}"/>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C87796EE-7BC5-879A-2C78-357CA0708831}"/>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7825EA12-0070-402E-9C85-7AB509EE2D7B}"/>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D19E90BC-5B59-9925-644B-788A4350755C}"/>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4A8BE3C4-4217-B8C7-11E6-D103AEB2AA01}"/>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6205FDA6-084E-F5E5-A9EB-E735AD30A850}"/>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4BEBFD58-F605-25F7-6C28-1BB42A21D74F}"/>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5" name="Title 24">
            <a:extLst>
              <a:ext uri="{FF2B5EF4-FFF2-40B4-BE49-F238E27FC236}">
                <a16:creationId xmlns:a16="http://schemas.microsoft.com/office/drawing/2014/main" id="{26EA092C-AAE5-DB99-54BD-B1AF0841C166}"/>
              </a:ext>
            </a:extLst>
          </p:cNvPr>
          <p:cNvSpPr>
            <a:spLocks noGrp="1"/>
          </p:cNvSpPr>
          <p:nvPr>
            <p:ph type="title"/>
          </p:nvPr>
        </p:nvSpPr>
        <p:spPr>
          <a:xfrm>
            <a:off x="1270000" y="177800"/>
            <a:ext cx="9553510" cy="70860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noAutofit/>
          </a:bodyPr>
          <a:lstStyle/>
          <a:p>
            <a:pPr algn="ctr"/>
            <a:r>
              <a:rPr lang="en-US" sz="5400" dirty="0"/>
              <a:t>Recommendations</a:t>
            </a:r>
            <a:endParaRPr lang="en-US" sz="5400" b="1" dirty="0"/>
          </a:p>
        </p:txBody>
      </p:sp>
      <p:sp>
        <p:nvSpPr>
          <p:cNvPr id="2" name="Content Placeholder 1">
            <a:extLst>
              <a:ext uri="{FF2B5EF4-FFF2-40B4-BE49-F238E27FC236}">
                <a16:creationId xmlns:a16="http://schemas.microsoft.com/office/drawing/2014/main" id="{51D0988F-81B3-2C3E-83C4-A17B90FA15BC}"/>
              </a:ext>
            </a:extLst>
          </p:cNvPr>
          <p:cNvSpPr>
            <a:spLocks noGrp="1" noChangeArrowheads="1"/>
          </p:cNvSpPr>
          <p:nvPr>
            <p:ph idx="1"/>
          </p:nvPr>
        </p:nvSpPr>
        <p:spPr bwMode="auto">
          <a:xfrm>
            <a:off x="956258" y="3153462"/>
            <a:ext cx="41902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p:txBody>
      </p:sp>
      <p:sp>
        <p:nvSpPr>
          <p:cNvPr id="3" name="Content Placeholder 1">
            <a:extLst>
              <a:ext uri="{FF2B5EF4-FFF2-40B4-BE49-F238E27FC236}">
                <a16:creationId xmlns:a16="http://schemas.microsoft.com/office/drawing/2014/main" id="{86263218-FC7B-FA45-0F2B-1CF4C8B3F2B0}"/>
              </a:ext>
            </a:extLst>
          </p:cNvPr>
          <p:cNvSpPr txBox="1">
            <a:spLocks noChangeArrowheads="1"/>
          </p:cNvSpPr>
          <p:nvPr/>
        </p:nvSpPr>
        <p:spPr bwMode="auto">
          <a:xfrm>
            <a:off x="825888" y="1166848"/>
            <a:ext cx="104828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Prioritize manager development: Invest in training programs to improve managerial skills and create a more supportive work environment.</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Enhance employee engagement: Implement initiatives to boost job satisfaction and employee engagement, such as recognition programs, career development opportunities, and flexible work arrangements.</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Improve workplace culture: Foster a positive and inclusive workplace culture that promotes collaboration, communication, and respect.</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Address commuting challenges: Explore options to reduce the impact of long commutes, such as flexible work arrangements, transportation benefits, or relocating offices to more accessible locations.</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Review compensation practices: Conduct a thorough review of compensation levels and ensure that employees are fairly rewarded for their contributions.</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By implementing these recommendations, the organization can significantly reduce employee attrition and create a more positive and productive work environment.</a:t>
            </a:r>
          </a:p>
          <a:p>
            <a:pPr marL="0" indent="0" eaLnBrk="0" fontAlgn="base" hangingPunct="0">
              <a:lnSpc>
                <a:spcPct val="100000"/>
              </a:lnSpc>
              <a:spcBef>
                <a:spcPct val="0"/>
              </a:spcBef>
              <a:spcAft>
                <a:spcPct val="0"/>
              </a:spcAft>
              <a:buFont typeface="Arial" panose="020B0604020202020204" pitchFamily="34" charset="0"/>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94996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2198350" cy="6858000"/>
            <a:chOff x="0" y="0"/>
            <a:chExt cx="24396700" cy="13716000"/>
          </a:xfrm>
        </p:grpSpPr>
        <p:grpSp>
          <p:nvGrpSpPr>
            <p:cNvPr id="4" name="Group 4"/>
            <p:cNvGrpSpPr/>
            <p:nvPr/>
          </p:nvGrpSpPr>
          <p:grpSpPr>
            <a:xfrm>
              <a:off x="0" y="0"/>
              <a:ext cx="1043385" cy="13716000"/>
              <a:chOff x="0" y="0"/>
              <a:chExt cx="206101" cy="2709333"/>
            </a:xfrm>
          </p:grpSpPr>
          <p:sp>
            <p:nvSpPr>
              <p:cNvPr id="5" name="Freeform 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FFF4EA"/>
              </a:solidFill>
            </p:spPr>
          </p:sp>
          <p:sp>
            <p:nvSpPr>
              <p:cNvPr id="6" name="TextBox 6"/>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7" name="Group 7"/>
            <p:cNvGrpSpPr/>
            <p:nvPr/>
          </p:nvGrpSpPr>
          <p:grpSpPr>
            <a:xfrm>
              <a:off x="23353315" y="0"/>
              <a:ext cx="1043385" cy="13716000"/>
              <a:chOff x="0" y="0"/>
              <a:chExt cx="206101" cy="2709333"/>
            </a:xfrm>
          </p:grpSpPr>
          <p:sp>
            <p:nvSpPr>
              <p:cNvPr id="8" name="Freeform 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FFF4EA"/>
              </a:solidFill>
            </p:spPr>
          </p:sp>
          <p:sp>
            <p:nvSpPr>
              <p:cNvPr id="9" name="TextBox 9"/>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10" name="Group 10"/>
            <p:cNvGrpSpPr/>
            <p:nvPr/>
          </p:nvGrpSpPr>
          <p:grpSpPr>
            <a:xfrm rot="-5400000">
              <a:off x="11670307" y="-11670307"/>
              <a:ext cx="1043385" cy="24384000"/>
              <a:chOff x="0" y="0"/>
              <a:chExt cx="206101" cy="4816593"/>
            </a:xfrm>
          </p:grpSpPr>
          <p:sp>
            <p:nvSpPr>
              <p:cNvPr id="11" name="Freeform 11"/>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FFF4EA"/>
              </a:solidFill>
            </p:spPr>
          </p:sp>
          <p:sp>
            <p:nvSpPr>
              <p:cNvPr id="12" name="TextBox 12"/>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nvGrpSpPr>
            <p:cNvPr id="13" name="Group 13"/>
            <p:cNvGrpSpPr/>
            <p:nvPr/>
          </p:nvGrpSpPr>
          <p:grpSpPr>
            <a:xfrm rot="-5400000">
              <a:off x="11670307" y="1002307"/>
              <a:ext cx="1043385" cy="24384000"/>
              <a:chOff x="0" y="0"/>
              <a:chExt cx="206101" cy="4816593"/>
            </a:xfrm>
          </p:grpSpPr>
          <p:sp>
            <p:nvSpPr>
              <p:cNvPr id="14" name="Freeform 1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FFF4EA"/>
              </a:solidFill>
            </p:spPr>
          </p:sp>
          <p:sp>
            <p:nvSpPr>
              <p:cNvPr id="15" name="TextBox 15"/>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sp>
        <p:nvSpPr>
          <p:cNvPr id="16" name="TextBox 16"/>
          <p:cNvSpPr txBox="1"/>
          <p:nvPr/>
        </p:nvSpPr>
        <p:spPr>
          <a:xfrm>
            <a:off x="3578990" y="1930400"/>
            <a:ext cx="5034022" cy="2564805"/>
          </a:xfrm>
          <a:prstGeom prst="rect">
            <a:avLst/>
          </a:prstGeom>
        </p:spPr>
        <p:txBody>
          <a:bodyPr lIns="0" tIns="0" rIns="0" bIns="0" rtlCol="0" anchor="t">
            <a:spAutoFit/>
          </a:bodyPr>
          <a:lstStyle/>
          <a:p>
            <a:pPr algn="ctr">
              <a:lnSpc>
                <a:spcPts val="10001"/>
              </a:lnSpc>
            </a:pPr>
            <a:r>
              <a:rPr lang="en-US" sz="10001" b="1" dirty="0">
                <a:solidFill>
                  <a:srgbClr val="000000"/>
                </a:solidFill>
                <a:latin typeface="Cooper Hewitt Bold"/>
                <a:ea typeface="Cooper Hewitt Bold"/>
                <a:cs typeface="Cooper Hewitt Bold"/>
                <a:sym typeface="Cooper Hewitt Bold"/>
              </a:rPr>
              <a:t>THAK YOU</a:t>
            </a:r>
          </a:p>
        </p:txBody>
      </p:sp>
      <p:grpSp>
        <p:nvGrpSpPr>
          <p:cNvPr id="17" name="Group 17"/>
          <p:cNvGrpSpPr/>
          <p:nvPr/>
        </p:nvGrpSpPr>
        <p:grpSpPr>
          <a:xfrm rot="-5400000">
            <a:off x="5835154" y="-5835154"/>
            <a:ext cx="521693" cy="12192000"/>
            <a:chOff x="0" y="0"/>
            <a:chExt cx="206101" cy="4816593"/>
          </a:xfrm>
        </p:grpSpPr>
        <p:sp>
          <p:nvSpPr>
            <p:cNvPr id="18" name="Freeform 18"/>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FFF4EA"/>
            </a:solidFill>
          </p:spPr>
        </p:sp>
        <p:sp>
          <p:nvSpPr>
            <p:cNvPr id="19" name="TextBox 19"/>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2198350" cy="6858000"/>
            <a:chOff x="0" y="0"/>
            <a:chExt cx="24396700" cy="13716000"/>
          </a:xfrm>
        </p:grpSpPr>
        <p:grpSp>
          <p:nvGrpSpPr>
            <p:cNvPr id="4" name="Group 4"/>
            <p:cNvGrpSpPr/>
            <p:nvPr/>
          </p:nvGrpSpPr>
          <p:grpSpPr>
            <a:xfrm>
              <a:off x="0" y="0"/>
              <a:ext cx="1043385" cy="13716000"/>
              <a:chOff x="0" y="0"/>
              <a:chExt cx="206101" cy="2709333"/>
            </a:xfrm>
          </p:grpSpPr>
          <p:sp>
            <p:nvSpPr>
              <p:cNvPr id="5" name="Freeform 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FFF4EA"/>
              </a:solidFill>
            </p:spPr>
          </p:sp>
          <p:sp>
            <p:nvSpPr>
              <p:cNvPr id="6" name="TextBox 6"/>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7" name="Group 7"/>
            <p:cNvGrpSpPr/>
            <p:nvPr/>
          </p:nvGrpSpPr>
          <p:grpSpPr>
            <a:xfrm>
              <a:off x="23353315" y="0"/>
              <a:ext cx="1043385" cy="13716000"/>
              <a:chOff x="0" y="0"/>
              <a:chExt cx="206101" cy="2709333"/>
            </a:xfrm>
          </p:grpSpPr>
          <p:sp>
            <p:nvSpPr>
              <p:cNvPr id="8" name="Freeform 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FFF4EA"/>
              </a:solidFill>
            </p:spPr>
          </p:sp>
          <p:sp>
            <p:nvSpPr>
              <p:cNvPr id="9" name="TextBox 9"/>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10" name="Group 10"/>
            <p:cNvGrpSpPr/>
            <p:nvPr/>
          </p:nvGrpSpPr>
          <p:grpSpPr>
            <a:xfrm rot="-5400000">
              <a:off x="11670307" y="-11670307"/>
              <a:ext cx="1043385" cy="24384000"/>
              <a:chOff x="0" y="0"/>
              <a:chExt cx="206101" cy="4816593"/>
            </a:xfrm>
          </p:grpSpPr>
          <p:sp>
            <p:nvSpPr>
              <p:cNvPr id="11" name="Freeform 11"/>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2" name="TextBox 12"/>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nvGrpSpPr>
            <p:cNvPr id="13" name="Group 13"/>
            <p:cNvGrpSpPr/>
            <p:nvPr/>
          </p:nvGrpSpPr>
          <p:grpSpPr>
            <a:xfrm rot="-5400000">
              <a:off x="11670307" y="1002307"/>
              <a:ext cx="1043385" cy="24384000"/>
              <a:chOff x="0" y="0"/>
              <a:chExt cx="206101" cy="4816593"/>
            </a:xfrm>
          </p:grpSpPr>
          <p:sp>
            <p:nvSpPr>
              <p:cNvPr id="14" name="Freeform 1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FFF4EA"/>
              </a:solidFill>
            </p:spPr>
          </p:sp>
          <p:sp>
            <p:nvSpPr>
              <p:cNvPr id="15" name="TextBox 15"/>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grpSp>
        <p:nvGrpSpPr>
          <p:cNvPr id="16" name="Group 16"/>
          <p:cNvGrpSpPr/>
          <p:nvPr/>
        </p:nvGrpSpPr>
        <p:grpSpPr>
          <a:xfrm rot="-5400000">
            <a:off x="5835154" y="-5835154"/>
            <a:ext cx="521693" cy="12192000"/>
            <a:chOff x="0" y="0"/>
            <a:chExt cx="206101" cy="4816593"/>
          </a:xfrm>
        </p:grpSpPr>
        <p:sp>
          <p:nvSpPr>
            <p:cNvPr id="17" name="Freeform 17"/>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FFF4EA"/>
            </a:solidFill>
          </p:spPr>
        </p:sp>
        <p:sp>
          <p:nvSpPr>
            <p:cNvPr id="18" name="TextBox 18"/>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sp>
        <p:nvSpPr>
          <p:cNvPr id="19" name="TextBox 19"/>
          <p:cNvSpPr txBox="1"/>
          <p:nvPr/>
        </p:nvSpPr>
        <p:spPr>
          <a:xfrm>
            <a:off x="2974978" y="2436284"/>
            <a:ext cx="6242044" cy="1718419"/>
          </a:xfrm>
          <a:prstGeom prst="rect">
            <a:avLst/>
          </a:prstGeom>
        </p:spPr>
        <p:txBody>
          <a:bodyPr lIns="0" tIns="0" rIns="0" bIns="0" rtlCol="0" anchor="t">
            <a:spAutoFit/>
          </a:bodyPr>
          <a:lstStyle/>
          <a:p>
            <a:pPr algn="ctr">
              <a:lnSpc>
                <a:spcPts val="6666"/>
              </a:lnSpc>
            </a:pPr>
            <a:r>
              <a:rPr lang="en-US" sz="6666" b="1">
                <a:solidFill>
                  <a:srgbClr val="FFFFFF"/>
                </a:solidFill>
                <a:latin typeface="Cooper Hewitt Bold"/>
                <a:ea typeface="Cooper Hewitt Bold"/>
                <a:cs typeface="Cooper Hewitt Bold"/>
                <a:sym typeface="Cooper Hewitt Bold"/>
              </a:rPr>
              <a:t>WELCOME TO OUR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152271" y="2433379"/>
            <a:ext cx="2404631" cy="788129"/>
            <a:chOff x="0" y="0"/>
            <a:chExt cx="949978" cy="311360"/>
          </a:xfrm>
        </p:grpSpPr>
        <p:sp>
          <p:nvSpPr>
            <p:cNvPr id="5" name="Freeform 5"/>
            <p:cNvSpPr/>
            <p:nvPr/>
          </p:nvSpPr>
          <p:spPr>
            <a:xfrm>
              <a:off x="0" y="0"/>
              <a:ext cx="949978" cy="311360"/>
            </a:xfrm>
            <a:custGeom>
              <a:avLst/>
              <a:gdLst/>
              <a:ahLst/>
              <a:cxnLst/>
              <a:rect l="l" t="t" r="r" b="b"/>
              <a:pathLst>
                <a:path w="949978" h="311360">
                  <a:moveTo>
                    <a:pt x="42928" y="0"/>
                  </a:moveTo>
                  <a:lnTo>
                    <a:pt x="907050" y="0"/>
                  </a:lnTo>
                  <a:cubicBezTo>
                    <a:pt x="930758" y="0"/>
                    <a:pt x="949978" y="19219"/>
                    <a:pt x="949978" y="42928"/>
                  </a:cubicBezTo>
                  <a:lnTo>
                    <a:pt x="949978" y="268432"/>
                  </a:lnTo>
                  <a:cubicBezTo>
                    <a:pt x="949978" y="279817"/>
                    <a:pt x="945455" y="290736"/>
                    <a:pt x="937404" y="298786"/>
                  </a:cubicBezTo>
                  <a:cubicBezTo>
                    <a:pt x="929354" y="306837"/>
                    <a:pt x="918435" y="311360"/>
                    <a:pt x="907050" y="311360"/>
                  </a:cubicBezTo>
                  <a:lnTo>
                    <a:pt x="42928" y="311360"/>
                  </a:lnTo>
                  <a:cubicBezTo>
                    <a:pt x="19219" y="311360"/>
                    <a:pt x="0" y="292140"/>
                    <a:pt x="0" y="268432"/>
                  </a:cubicBezTo>
                  <a:lnTo>
                    <a:pt x="0" y="42928"/>
                  </a:lnTo>
                  <a:cubicBezTo>
                    <a:pt x="0" y="19219"/>
                    <a:pt x="19219" y="0"/>
                    <a:pt x="42928" y="0"/>
                  </a:cubicBezTo>
                  <a:close/>
                </a:path>
              </a:pathLst>
            </a:custGeom>
            <a:solidFill>
              <a:srgbClr val="000000"/>
            </a:solidFill>
            <a:ln w="19050" cap="sq">
              <a:solidFill>
                <a:srgbClr val="000000"/>
              </a:solidFill>
              <a:prstDash val="solid"/>
              <a:miter/>
            </a:ln>
          </p:spPr>
        </p:sp>
        <p:sp>
          <p:nvSpPr>
            <p:cNvPr id="6" name="TextBox 6"/>
            <p:cNvSpPr txBox="1"/>
            <p:nvPr/>
          </p:nvSpPr>
          <p:spPr>
            <a:xfrm>
              <a:off x="0" y="-76200"/>
              <a:ext cx="949978" cy="387560"/>
            </a:xfrm>
            <a:prstGeom prst="rect">
              <a:avLst/>
            </a:prstGeom>
          </p:spPr>
          <p:txBody>
            <a:bodyPr lIns="33867" tIns="33867" rIns="33867" bIns="33867" rtlCol="0" anchor="ctr"/>
            <a:lstStyle/>
            <a:p>
              <a:pPr algn="ctr">
                <a:lnSpc>
                  <a:spcPts val="1816"/>
                </a:lnSpc>
              </a:pPr>
              <a:endParaRPr sz="1200"/>
            </a:p>
          </p:txBody>
        </p:sp>
      </p:grpSp>
      <p:grpSp>
        <p:nvGrpSpPr>
          <p:cNvPr id="9" name="Group 9"/>
          <p:cNvGrpSpPr/>
          <p:nvPr/>
        </p:nvGrpSpPr>
        <p:grpSpPr>
          <a:xfrm>
            <a:off x="3120250" y="2478006"/>
            <a:ext cx="2404631" cy="788129"/>
            <a:chOff x="0" y="0"/>
            <a:chExt cx="949978" cy="311360"/>
          </a:xfrm>
        </p:grpSpPr>
        <p:sp>
          <p:nvSpPr>
            <p:cNvPr id="10" name="Freeform 10"/>
            <p:cNvSpPr/>
            <p:nvPr/>
          </p:nvSpPr>
          <p:spPr>
            <a:xfrm>
              <a:off x="0" y="0"/>
              <a:ext cx="949978" cy="311360"/>
            </a:xfrm>
            <a:custGeom>
              <a:avLst/>
              <a:gdLst/>
              <a:ahLst/>
              <a:cxnLst/>
              <a:rect l="l" t="t" r="r" b="b"/>
              <a:pathLst>
                <a:path w="949978" h="311360">
                  <a:moveTo>
                    <a:pt x="42928" y="0"/>
                  </a:moveTo>
                  <a:lnTo>
                    <a:pt x="907050" y="0"/>
                  </a:lnTo>
                  <a:cubicBezTo>
                    <a:pt x="930758" y="0"/>
                    <a:pt x="949978" y="19219"/>
                    <a:pt x="949978" y="42928"/>
                  </a:cubicBezTo>
                  <a:lnTo>
                    <a:pt x="949978" y="268432"/>
                  </a:lnTo>
                  <a:cubicBezTo>
                    <a:pt x="949978" y="279817"/>
                    <a:pt x="945455" y="290736"/>
                    <a:pt x="937404" y="298786"/>
                  </a:cubicBezTo>
                  <a:cubicBezTo>
                    <a:pt x="929354" y="306837"/>
                    <a:pt x="918435" y="311360"/>
                    <a:pt x="907050" y="311360"/>
                  </a:cubicBezTo>
                  <a:lnTo>
                    <a:pt x="42928" y="311360"/>
                  </a:lnTo>
                  <a:cubicBezTo>
                    <a:pt x="19219" y="311360"/>
                    <a:pt x="0" y="292140"/>
                    <a:pt x="0" y="268432"/>
                  </a:cubicBezTo>
                  <a:lnTo>
                    <a:pt x="0" y="42928"/>
                  </a:lnTo>
                  <a:cubicBezTo>
                    <a:pt x="0" y="19219"/>
                    <a:pt x="19219" y="0"/>
                    <a:pt x="42928" y="0"/>
                  </a:cubicBezTo>
                  <a:close/>
                </a:path>
              </a:pathLst>
            </a:custGeom>
            <a:solidFill>
              <a:srgbClr val="000000"/>
            </a:solidFill>
            <a:ln w="19050" cap="sq">
              <a:solidFill>
                <a:srgbClr val="000000"/>
              </a:solidFill>
              <a:prstDash val="solid"/>
              <a:miter/>
            </a:ln>
          </p:spPr>
          <p:txBody>
            <a:bodyPr/>
            <a:lstStyle/>
            <a:p>
              <a:endParaRPr lang="en-US" sz="1200" dirty="0"/>
            </a:p>
          </p:txBody>
        </p:sp>
        <p:sp>
          <p:nvSpPr>
            <p:cNvPr id="11" name="TextBox 11"/>
            <p:cNvSpPr txBox="1"/>
            <p:nvPr/>
          </p:nvSpPr>
          <p:spPr>
            <a:xfrm>
              <a:off x="0" y="-76200"/>
              <a:ext cx="949978" cy="387560"/>
            </a:xfrm>
            <a:prstGeom prst="rect">
              <a:avLst/>
            </a:prstGeom>
          </p:spPr>
          <p:txBody>
            <a:bodyPr lIns="33867" tIns="33867" rIns="33867" bIns="33867" rtlCol="0" anchor="ctr"/>
            <a:lstStyle/>
            <a:p>
              <a:pPr algn="ctr">
                <a:lnSpc>
                  <a:spcPts val="1816"/>
                </a:lnSpc>
              </a:pPr>
              <a:endParaRPr sz="1200"/>
            </a:p>
          </p:txBody>
        </p:sp>
      </p:grpSp>
      <p:grpSp>
        <p:nvGrpSpPr>
          <p:cNvPr id="14" name="Group 14"/>
          <p:cNvGrpSpPr/>
          <p:nvPr/>
        </p:nvGrpSpPr>
        <p:grpSpPr>
          <a:xfrm>
            <a:off x="6059375" y="2478005"/>
            <a:ext cx="2404631" cy="788129"/>
            <a:chOff x="0" y="0"/>
            <a:chExt cx="949978" cy="311360"/>
          </a:xfrm>
        </p:grpSpPr>
        <p:sp>
          <p:nvSpPr>
            <p:cNvPr id="15" name="Freeform 15"/>
            <p:cNvSpPr/>
            <p:nvPr/>
          </p:nvSpPr>
          <p:spPr>
            <a:xfrm>
              <a:off x="0" y="0"/>
              <a:ext cx="949978" cy="311360"/>
            </a:xfrm>
            <a:custGeom>
              <a:avLst/>
              <a:gdLst/>
              <a:ahLst/>
              <a:cxnLst/>
              <a:rect l="l" t="t" r="r" b="b"/>
              <a:pathLst>
                <a:path w="949978" h="311360">
                  <a:moveTo>
                    <a:pt x="42928" y="0"/>
                  </a:moveTo>
                  <a:lnTo>
                    <a:pt x="907050" y="0"/>
                  </a:lnTo>
                  <a:cubicBezTo>
                    <a:pt x="930758" y="0"/>
                    <a:pt x="949978" y="19219"/>
                    <a:pt x="949978" y="42928"/>
                  </a:cubicBezTo>
                  <a:lnTo>
                    <a:pt x="949978" y="268432"/>
                  </a:lnTo>
                  <a:cubicBezTo>
                    <a:pt x="949978" y="279817"/>
                    <a:pt x="945455" y="290736"/>
                    <a:pt x="937404" y="298786"/>
                  </a:cubicBezTo>
                  <a:cubicBezTo>
                    <a:pt x="929354" y="306837"/>
                    <a:pt x="918435" y="311360"/>
                    <a:pt x="907050" y="311360"/>
                  </a:cubicBezTo>
                  <a:lnTo>
                    <a:pt x="42928" y="311360"/>
                  </a:lnTo>
                  <a:cubicBezTo>
                    <a:pt x="19219" y="311360"/>
                    <a:pt x="0" y="292140"/>
                    <a:pt x="0" y="268432"/>
                  </a:cubicBezTo>
                  <a:lnTo>
                    <a:pt x="0" y="42928"/>
                  </a:lnTo>
                  <a:cubicBezTo>
                    <a:pt x="0" y="19219"/>
                    <a:pt x="19219" y="0"/>
                    <a:pt x="42928" y="0"/>
                  </a:cubicBezTo>
                  <a:close/>
                </a:path>
              </a:pathLst>
            </a:custGeom>
            <a:solidFill>
              <a:srgbClr val="000000"/>
            </a:solidFill>
            <a:ln w="19050" cap="sq">
              <a:solidFill>
                <a:srgbClr val="000000"/>
              </a:solidFill>
              <a:prstDash val="solid"/>
              <a:miter/>
            </a:ln>
          </p:spPr>
        </p:sp>
        <p:sp>
          <p:nvSpPr>
            <p:cNvPr id="16" name="TextBox 16"/>
            <p:cNvSpPr txBox="1"/>
            <p:nvPr/>
          </p:nvSpPr>
          <p:spPr>
            <a:xfrm>
              <a:off x="0" y="-76200"/>
              <a:ext cx="949978" cy="387560"/>
            </a:xfrm>
            <a:prstGeom prst="rect">
              <a:avLst/>
            </a:prstGeom>
          </p:spPr>
          <p:txBody>
            <a:bodyPr lIns="33867" tIns="33867" rIns="33867" bIns="33867" rtlCol="0" anchor="ctr"/>
            <a:lstStyle/>
            <a:p>
              <a:pPr algn="ctr">
                <a:lnSpc>
                  <a:spcPts val="1816"/>
                </a:lnSpc>
              </a:pPr>
              <a:endParaRPr sz="1200"/>
            </a:p>
          </p:txBody>
        </p:sp>
      </p:grpSp>
      <p:grpSp>
        <p:nvGrpSpPr>
          <p:cNvPr id="17" name="Group 17"/>
          <p:cNvGrpSpPr/>
          <p:nvPr/>
        </p:nvGrpSpPr>
        <p:grpSpPr>
          <a:xfrm rot="-5400000">
            <a:off x="5835154" y="-5835154"/>
            <a:ext cx="521693" cy="12192000"/>
            <a:chOff x="0" y="0"/>
            <a:chExt cx="206101" cy="4816593"/>
          </a:xfrm>
        </p:grpSpPr>
        <p:sp>
          <p:nvSpPr>
            <p:cNvPr id="18" name="Freeform 18"/>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9" name="TextBox 19"/>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sp>
        <p:nvSpPr>
          <p:cNvPr id="20" name="TextBox 20"/>
          <p:cNvSpPr txBox="1"/>
          <p:nvPr/>
        </p:nvSpPr>
        <p:spPr>
          <a:xfrm>
            <a:off x="3727992" y="714574"/>
            <a:ext cx="4736014" cy="859210"/>
          </a:xfrm>
          <a:prstGeom prst="rect">
            <a:avLst/>
          </a:prstGeom>
        </p:spPr>
        <p:txBody>
          <a:bodyPr lIns="0" tIns="0" rIns="0" bIns="0" rtlCol="0" anchor="t">
            <a:spAutoFit/>
          </a:bodyPr>
          <a:lstStyle/>
          <a:p>
            <a:pPr algn="ctr">
              <a:lnSpc>
                <a:spcPts val="6666"/>
              </a:lnSpc>
            </a:pPr>
            <a:r>
              <a:rPr lang="en-US" sz="6666" b="1" dirty="0">
                <a:solidFill>
                  <a:srgbClr val="000000"/>
                </a:solidFill>
                <a:latin typeface="Cooper Hewitt Bold"/>
                <a:ea typeface="Cooper Hewitt Bold"/>
                <a:cs typeface="Cooper Hewitt Bold"/>
                <a:sym typeface="Cooper Hewitt Bold"/>
              </a:rPr>
              <a:t>OUR TEAM</a:t>
            </a:r>
          </a:p>
        </p:txBody>
      </p:sp>
      <p:sp>
        <p:nvSpPr>
          <p:cNvPr id="21" name="TextBox 21"/>
          <p:cNvSpPr txBox="1"/>
          <p:nvPr/>
        </p:nvSpPr>
        <p:spPr>
          <a:xfrm>
            <a:off x="9457996" y="2634703"/>
            <a:ext cx="1793179" cy="327718"/>
          </a:xfrm>
          <a:prstGeom prst="rect">
            <a:avLst/>
          </a:prstGeom>
        </p:spPr>
        <p:txBody>
          <a:bodyPr lIns="0" tIns="0" rIns="0" bIns="0" rtlCol="0" anchor="t">
            <a:spAutoFit/>
          </a:bodyPr>
          <a:lstStyle/>
          <a:p>
            <a:pPr algn="ctr">
              <a:lnSpc>
                <a:spcPts val="2800"/>
              </a:lnSpc>
            </a:pPr>
            <a:r>
              <a:rPr lang="en-US" sz="2000" b="1" dirty="0">
                <a:solidFill>
                  <a:srgbClr val="FFFFFF"/>
                </a:solidFill>
                <a:latin typeface="Open Sauce Bold"/>
                <a:ea typeface="Open Sauce Bold"/>
                <a:cs typeface="Open Sauce Bold"/>
                <a:sym typeface="Open Sauce Bold"/>
              </a:rPr>
              <a:t>Esraa</a:t>
            </a:r>
          </a:p>
        </p:txBody>
      </p:sp>
      <p:sp>
        <p:nvSpPr>
          <p:cNvPr id="22" name="TextBox 22"/>
          <p:cNvSpPr txBox="1"/>
          <p:nvPr/>
        </p:nvSpPr>
        <p:spPr>
          <a:xfrm>
            <a:off x="3425975" y="2663584"/>
            <a:ext cx="1793179" cy="327718"/>
          </a:xfrm>
          <a:prstGeom prst="rect">
            <a:avLst/>
          </a:prstGeom>
        </p:spPr>
        <p:txBody>
          <a:bodyPr lIns="0" tIns="0" rIns="0" bIns="0" rtlCol="0" anchor="t">
            <a:spAutoFit/>
          </a:bodyPr>
          <a:lstStyle/>
          <a:p>
            <a:pPr algn="ctr">
              <a:lnSpc>
                <a:spcPts val="2800"/>
              </a:lnSpc>
            </a:pPr>
            <a:r>
              <a:rPr lang="en-US" sz="2000" b="1" dirty="0">
                <a:solidFill>
                  <a:srgbClr val="FFFFFF"/>
                </a:solidFill>
                <a:latin typeface="Open Sauce Bold"/>
                <a:ea typeface="Open Sauce Bold"/>
                <a:cs typeface="Open Sauce Bold"/>
                <a:sym typeface="Open Sauce Bold"/>
              </a:rPr>
              <a:t>Ahmed</a:t>
            </a:r>
          </a:p>
        </p:txBody>
      </p:sp>
      <p:sp>
        <p:nvSpPr>
          <p:cNvPr id="23" name="TextBox 23"/>
          <p:cNvSpPr txBox="1"/>
          <p:nvPr/>
        </p:nvSpPr>
        <p:spPr>
          <a:xfrm>
            <a:off x="6309640" y="2673106"/>
            <a:ext cx="1793179" cy="327718"/>
          </a:xfrm>
          <a:prstGeom prst="rect">
            <a:avLst/>
          </a:prstGeom>
        </p:spPr>
        <p:txBody>
          <a:bodyPr wrap="square" lIns="0" tIns="0" rIns="0" bIns="0" rtlCol="0" anchor="t">
            <a:spAutoFit/>
          </a:bodyPr>
          <a:lstStyle/>
          <a:p>
            <a:pPr algn="ctr">
              <a:lnSpc>
                <a:spcPts val="2800"/>
              </a:lnSpc>
            </a:pPr>
            <a:r>
              <a:rPr lang="en-US" sz="2000" b="1" dirty="0">
                <a:solidFill>
                  <a:srgbClr val="FFFFFF"/>
                </a:solidFill>
                <a:latin typeface="Open Sauce Bold"/>
                <a:ea typeface="Open Sauce Bold"/>
                <a:cs typeface="Open Sauce Bold"/>
                <a:sym typeface="Open Sauce Bold"/>
              </a:rPr>
              <a:t>Karim </a:t>
            </a:r>
          </a:p>
        </p:txBody>
      </p:sp>
      <p:grpSp>
        <p:nvGrpSpPr>
          <p:cNvPr id="24" name="Group 14">
            <a:extLst>
              <a:ext uri="{FF2B5EF4-FFF2-40B4-BE49-F238E27FC236}">
                <a16:creationId xmlns:a16="http://schemas.microsoft.com/office/drawing/2014/main" id="{DA8C0ED8-47FB-5618-D4A9-961977BDA967}"/>
              </a:ext>
            </a:extLst>
          </p:cNvPr>
          <p:cNvGrpSpPr/>
          <p:nvPr/>
        </p:nvGrpSpPr>
        <p:grpSpPr>
          <a:xfrm>
            <a:off x="409893" y="2478006"/>
            <a:ext cx="2404631" cy="788129"/>
            <a:chOff x="0" y="0"/>
            <a:chExt cx="949978" cy="311360"/>
          </a:xfrm>
        </p:grpSpPr>
        <p:sp>
          <p:nvSpPr>
            <p:cNvPr id="25" name="Freeform 15">
              <a:extLst>
                <a:ext uri="{FF2B5EF4-FFF2-40B4-BE49-F238E27FC236}">
                  <a16:creationId xmlns:a16="http://schemas.microsoft.com/office/drawing/2014/main" id="{5664BCF2-F4BE-7E93-F5B0-17343E26437E}"/>
                </a:ext>
              </a:extLst>
            </p:cNvPr>
            <p:cNvSpPr/>
            <p:nvPr/>
          </p:nvSpPr>
          <p:spPr>
            <a:xfrm>
              <a:off x="0" y="0"/>
              <a:ext cx="949978" cy="311360"/>
            </a:xfrm>
            <a:custGeom>
              <a:avLst/>
              <a:gdLst/>
              <a:ahLst/>
              <a:cxnLst/>
              <a:rect l="l" t="t" r="r" b="b"/>
              <a:pathLst>
                <a:path w="949978" h="311360">
                  <a:moveTo>
                    <a:pt x="42928" y="0"/>
                  </a:moveTo>
                  <a:lnTo>
                    <a:pt x="907050" y="0"/>
                  </a:lnTo>
                  <a:cubicBezTo>
                    <a:pt x="930758" y="0"/>
                    <a:pt x="949978" y="19219"/>
                    <a:pt x="949978" y="42928"/>
                  </a:cubicBezTo>
                  <a:lnTo>
                    <a:pt x="949978" y="268432"/>
                  </a:lnTo>
                  <a:cubicBezTo>
                    <a:pt x="949978" y="279817"/>
                    <a:pt x="945455" y="290736"/>
                    <a:pt x="937404" y="298786"/>
                  </a:cubicBezTo>
                  <a:cubicBezTo>
                    <a:pt x="929354" y="306837"/>
                    <a:pt x="918435" y="311360"/>
                    <a:pt x="907050" y="311360"/>
                  </a:cubicBezTo>
                  <a:lnTo>
                    <a:pt x="42928" y="311360"/>
                  </a:lnTo>
                  <a:cubicBezTo>
                    <a:pt x="19219" y="311360"/>
                    <a:pt x="0" y="292140"/>
                    <a:pt x="0" y="268432"/>
                  </a:cubicBezTo>
                  <a:lnTo>
                    <a:pt x="0" y="42928"/>
                  </a:lnTo>
                  <a:cubicBezTo>
                    <a:pt x="0" y="19219"/>
                    <a:pt x="19219" y="0"/>
                    <a:pt x="42928" y="0"/>
                  </a:cubicBezTo>
                  <a:close/>
                </a:path>
              </a:pathLst>
            </a:custGeom>
            <a:solidFill>
              <a:srgbClr val="000000"/>
            </a:solidFill>
            <a:ln w="19050" cap="sq">
              <a:solidFill>
                <a:srgbClr val="000000"/>
              </a:solidFill>
              <a:prstDash val="solid"/>
              <a:miter/>
            </a:ln>
          </p:spPr>
        </p:sp>
        <p:sp>
          <p:nvSpPr>
            <p:cNvPr id="26" name="TextBox 16">
              <a:extLst>
                <a:ext uri="{FF2B5EF4-FFF2-40B4-BE49-F238E27FC236}">
                  <a16:creationId xmlns:a16="http://schemas.microsoft.com/office/drawing/2014/main" id="{C7072172-3413-FC6F-F8F7-FBE98B4ED2EB}"/>
                </a:ext>
              </a:extLst>
            </p:cNvPr>
            <p:cNvSpPr txBox="1"/>
            <p:nvPr/>
          </p:nvSpPr>
          <p:spPr>
            <a:xfrm>
              <a:off x="0" y="-76200"/>
              <a:ext cx="949978" cy="387560"/>
            </a:xfrm>
            <a:prstGeom prst="rect">
              <a:avLst/>
            </a:prstGeom>
          </p:spPr>
          <p:txBody>
            <a:bodyPr lIns="33867" tIns="33867" rIns="33867" bIns="33867" rtlCol="0" anchor="ctr"/>
            <a:lstStyle/>
            <a:p>
              <a:pPr algn="ctr">
                <a:lnSpc>
                  <a:spcPts val="1816"/>
                </a:lnSpc>
              </a:pPr>
              <a:endParaRPr sz="1200"/>
            </a:p>
          </p:txBody>
        </p:sp>
      </p:grpSp>
      <p:sp>
        <p:nvSpPr>
          <p:cNvPr id="29" name="TextBox 23">
            <a:extLst>
              <a:ext uri="{FF2B5EF4-FFF2-40B4-BE49-F238E27FC236}">
                <a16:creationId xmlns:a16="http://schemas.microsoft.com/office/drawing/2014/main" id="{988C06CB-4E80-6E22-3893-380539EFA15C}"/>
              </a:ext>
            </a:extLst>
          </p:cNvPr>
          <p:cNvSpPr txBox="1"/>
          <p:nvPr/>
        </p:nvSpPr>
        <p:spPr>
          <a:xfrm>
            <a:off x="631667" y="2666165"/>
            <a:ext cx="1961081" cy="327718"/>
          </a:xfrm>
          <a:prstGeom prst="rect">
            <a:avLst/>
          </a:prstGeom>
        </p:spPr>
        <p:txBody>
          <a:bodyPr wrap="square" lIns="0" tIns="0" rIns="0" bIns="0" rtlCol="0" anchor="t">
            <a:spAutoFit/>
          </a:bodyPr>
          <a:lstStyle/>
          <a:p>
            <a:pPr algn="ctr">
              <a:lnSpc>
                <a:spcPts val="2800"/>
              </a:lnSpc>
            </a:pPr>
            <a:r>
              <a:rPr lang="en-US" sz="2000" b="1" dirty="0">
                <a:solidFill>
                  <a:srgbClr val="FFFFFF"/>
                </a:solidFill>
                <a:latin typeface="Open Sauce Bold"/>
                <a:ea typeface="Open Sauce Bold"/>
                <a:cs typeface="Open Sauce Bold"/>
                <a:sym typeface="Open Sauce Bold"/>
              </a:rPr>
              <a:t>Hisham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22094" y="3297888"/>
            <a:ext cx="2521805" cy="777233"/>
            <a:chOff x="0" y="0"/>
            <a:chExt cx="996269" cy="307055"/>
          </a:xfrm>
        </p:grpSpPr>
        <p:sp>
          <p:nvSpPr>
            <p:cNvPr id="3" name="Freeform 3"/>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id="4" name="TextBox 4"/>
            <p:cNvSpPr txBox="1"/>
            <p:nvPr/>
          </p:nvSpPr>
          <p:spPr>
            <a:xfrm>
              <a:off x="0" y="-76200"/>
              <a:ext cx="996269" cy="383255"/>
            </a:xfrm>
            <a:prstGeom prst="rect">
              <a:avLst/>
            </a:prstGeom>
          </p:spPr>
          <p:txBody>
            <a:bodyPr lIns="33867" tIns="33867" rIns="33867" bIns="33867" rtlCol="0" anchor="ctr"/>
            <a:lstStyle/>
            <a:p>
              <a:pPr algn="ctr">
                <a:lnSpc>
                  <a:spcPts val="1816"/>
                </a:lnSpc>
              </a:pPr>
              <a:endParaRPr sz="1200"/>
            </a:p>
          </p:txBody>
        </p:sp>
      </p:grpSp>
      <p:sp>
        <p:nvSpPr>
          <p:cNvPr id="5" name="TextBox 5"/>
          <p:cNvSpPr txBox="1"/>
          <p:nvPr/>
        </p:nvSpPr>
        <p:spPr>
          <a:xfrm>
            <a:off x="1884196" y="970684"/>
            <a:ext cx="8293711" cy="1718419"/>
          </a:xfrm>
          <a:prstGeom prst="rect">
            <a:avLst/>
          </a:prstGeom>
        </p:spPr>
        <p:txBody>
          <a:bodyPr lIns="0" tIns="0" rIns="0" bIns="0" rtlCol="0" anchor="t">
            <a:spAutoFit/>
          </a:bodyPr>
          <a:lstStyle/>
          <a:p>
            <a:pPr algn="ctr">
              <a:lnSpc>
                <a:spcPts val="6666"/>
              </a:lnSpc>
            </a:pPr>
            <a:r>
              <a:rPr lang="en-US" sz="6666" b="1" dirty="0">
                <a:solidFill>
                  <a:srgbClr val="000000"/>
                </a:solidFill>
                <a:latin typeface="Cooper Hewitt Bold"/>
                <a:ea typeface="Cooper Hewitt Bold"/>
                <a:cs typeface="Cooper Hewitt Bold"/>
                <a:sym typeface="Cooper Hewitt Bold"/>
              </a:rPr>
              <a:t>TABLE OF CONTENT</a:t>
            </a:r>
          </a:p>
        </p:txBody>
      </p:sp>
      <p:sp>
        <p:nvSpPr>
          <p:cNvPr id="6" name="TextBox 6"/>
          <p:cNvSpPr txBox="1"/>
          <p:nvPr/>
        </p:nvSpPr>
        <p:spPr>
          <a:xfrm>
            <a:off x="2392924" y="3468253"/>
            <a:ext cx="1916481" cy="337015"/>
          </a:xfrm>
          <a:prstGeom prst="rect">
            <a:avLst/>
          </a:prstGeom>
        </p:spPr>
        <p:txBody>
          <a:bodyPr lIns="0" tIns="0" rIns="0" bIns="0" rtlCol="0" anchor="t">
            <a:spAutoFit/>
          </a:bodyPr>
          <a:lstStyle/>
          <a:p>
            <a:pPr algn="ctr">
              <a:lnSpc>
                <a:spcPts val="2800"/>
              </a:lnSpc>
            </a:pPr>
            <a:r>
              <a:rPr lang="en-US" sz="2000" dirty="0">
                <a:solidFill>
                  <a:srgbClr val="000000"/>
                </a:solidFill>
                <a:latin typeface="Open Sauce"/>
                <a:ea typeface="Open Sauce"/>
                <a:cs typeface="Open Sauce"/>
                <a:sym typeface="Open Sauce"/>
              </a:rPr>
              <a:t> </a:t>
            </a:r>
            <a:r>
              <a:rPr lang="en-US" sz="2000" b="1" dirty="0">
                <a:solidFill>
                  <a:srgbClr val="000000"/>
                </a:solidFill>
                <a:ea typeface="Open Sauce"/>
                <a:cs typeface="Open Sauce"/>
                <a:sym typeface="Open Sauce"/>
              </a:rPr>
              <a:t>Introduction</a:t>
            </a:r>
          </a:p>
        </p:txBody>
      </p:sp>
      <p:grpSp>
        <p:nvGrpSpPr>
          <p:cNvPr id="7" name="Group 7"/>
          <p:cNvGrpSpPr/>
          <p:nvPr/>
        </p:nvGrpSpPr>
        <p:grpSpPr>
          <a:xfrm>
            <a:off x="4835098" y="3276486"/>
            <a:ext cx="2521805" cy="777233"/>
            <a:chOff x="0" y="0"/>
            <a:chExt cx="996269" cy="307055"/>
          </a:xfrm>
        </p:grpSpPr>
        <p:sp>
          <p:nvSpPr>
            <p:cNvPr id="8" name="Freeform 8"/>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txBody>
            <a:bodyPr/>
            <a:lstStyle/>
            <a:p>
              <a:endParaRPr lang="en-US" sz="1200" dirty="0"/>
            </a:p>
          </p:txBody>
        </p:sp>
        <p:sp>
          <p:nvSpPr>
            <p:cNvPr id="9" name="TextBox 9"/>
            <p:cNvSpPr txBox="1"/>
            <p:nvPr/>
          </p:nvSpPr>
          <p:spPr>
            <a:xfrm>
              <a:off x="0" y="-76200"/>
              <a:ext cx="996269" cy="383255"/>
            </a:xfrm>
            <a:prstGeom prst="rect">
              <a:avLst/>
            </a:prstGeom>
          </p:spPr>
          <p:txBody>
            <a:bodyPr lIns="33867" tIns="33867" rIns="33867" bIns="33867" rtlCol="0" anchor="ctr"/>
            <a:lstStyle/>
            <a:p>
              <a:pPr algn="ctr">
                <a:lnSpc>
                  <a:spcPts val="1816"/>
                </a:lnSpc>
              </a:pPr>
              <a:endParaRPr sz="1200"/>
            </a:p>
          </p:txBody>
        </p:sp>
      </p:grpSp>
      <p:sp>
        <p:nvSpPr>
          <p:cNvPr id="10" name="TextBox 10"/>
          <p:cNvSpPr txBox="1"/>
          <p:nvPr/>
        </p:nvSpPr>
        <p:spPr>
          <a:xfrm>
            <a:off x="7929282" y="3311279"/>
            <a:ext cx="1566162" cy="1026371"/>
          </a:xfrm>
          <a:prstGeom prst="rect">
            <a:avLst/>
          </a:prstGeom>
        </p:spPr>
        <p:txBody>
          <a:bodyPr wrap="square" lIns="0" tIns="0" rIns="0" bIns="0" rtlCol="0" anchor="t">
            <a:spAutoFit/>
          </a:bodyPr>
          <a:lstStyle/>
          <a:p>
            <a:pPr algn="ctr">
              <a:lnSpc>
                <a:spcPts val="2800"/>
              </a:lnSpc>
            </a:pPr>
            <a:r>
              <a:rPr lang="en-US" sz="1333" dirty="0">
                <a:solidFill>
                  <a:srgbClr val="000000"/>
                </a:solidFill>
                <a:latin typeface="Open Sauce"/>
                <a:ea typeface="Open Sauce"/>
                <a:cs typeface="Open Sauce"/>
                <a:sym typeface="Open Sauce"/>
              </a:rPr>
              <a:t> </a:t>
            </a:r>
            <a:r>
              <a:rPr lang="en-US" sz="1067" b="1" dirty="0">
                <a:solidFill>
                  <a:srgbClr val="000000"/>
                </a:solidFill>
              </a:rPr>
              <a:t>Data Cleaning and Preprocessing</a:t>
            </a:r>
          </a:p>
          <a:p>
            <a:pPr algn="ctr">
              <a:lnSpc>
                <a:spcPts val="2800"/>
              </a:lnSpc>
            </a:pPr>
            <a:endParaRPr lang="en-US" sz="1333" dirty="0">
              <a:solidFill>
                <a:srgbClr val="000000"/>
              </a:solidFill>
              <a:latin typeface="Open Sauce"/>
              <a:ea typeface="Open Sauce"/>
              <a:cs typeface="Open Sauce"/>
              <a:sym typeface="Open Sauce"/>
            </a:endParaRPr>
          </a:p>
        </p:txBody>
      </p:sp>
      <p:grpSp>
        <p:nvGrpSpPr>
          <p:cNvPr id="11" name="Group 11"/>
          <p:cNvGrpSpPr/>
          <p:nvPr/>
        </p:nvGrpSpPr>
        <p:grpSpPr>
          <a:xfrm>
            <a:off x="6924695" y="3306349"/>
            <a:ext cx="3177193" cy="1880501"/>
            <a:chOff x="0" y="-435859"/>
            <a:chExt cx="1255188" cy="742914"/>
          </a:xfrm>
        </p:grpSpPr>
        <p:sp>
          <p:nvSpPr>
            <p:cNvPr id="12" name="Freeform 12"/>
            <p:cNvSpPr/>
            <p:nvPr/>
          </p:nvSpPr>
          <p:spPr>
            <a:xfrm>
              <a:off x="258919" y="-435859"/>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txBody>
            <a:bodyPr/>
            <a:lstStyle/>
            <a:p>
              <a:endParaRPr lang="en-US" dirty="0"/>
            </a:p>
          </p:txBody>
        </p:sp>
        <p:sp>
          <p:nvSpPr>
            <p:cNvPr id="13" name="TextBox 13"/>
            <p:cNvSpPr txBox="1"/>
            <p:nvPr/>
          </p:nvSpPr>
          <p:spPr>
            <a:xfrm>
              <a:off x="0" y="-76200"/>
              <a:ext cx="996269" cy="383255"/>
            </a:xfrm>
            <a:prstGeom prst="rect">
              <a:avLst/>
            </a:prstGeom>
          </p:spPr>
          <p:txBody>
            <a:bodyPr lIns="33867" tIns="33867" rIns="33867" bIns="33867" rtlCol="0" anchor="ctr"/>
            <a:lstStyle/>
            <a:p>
              <a:pPr algn="ctr">
                <a:lnSpc>
                  <a:spcPts val="1816"/>
                </a:lnSpc>
              </a:pPr>
              <a:endParaRPr sz="1200"/>
            </a:p>
          </p:txBody>
        </p:sp>
      </p:grpSp>
      <p:grpSp>
        <p:nvGrpSpPr>
          <p:cNvPr id="19" name="Group 19"/>
          <p:cNvGrpSpPr/>
          <p:nvPr/>
        </p:nvGrpSpPr>
        <p:grpSpPr>
          <a:xfrm>
            <a:off x="4826416" y="4207657"/>
            <a:ext cx="2521805" cy="777233"/>
            <a:chOff x="0" y="0"/>
            <a:chExt cx="996269" cy="307055"/>
          </a:xfrm>
        </p:grpSpPr>
        <p:sp>
          <p:nvSpPr>
            <p:cNvPr id="20" name="Freeform 20"/>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id="21" name="TextBox 21"/>
            <p:cNvSpPr txBox="1"/>
            <p:nvPr/>
          </p:nvSpPr>
          <p:spPr>
            <a:xfrm>
              <a:off x="0" y="-76200"/>
              <a:ext cx="996269" cy="383255"/>
            </a:xfrm>
            <a:prstGeom prst="rect">
              <a:avLst/>
            </a:prstGeom>
          </p:spPr>
          <p:txBody>
            <a:bodyPr lIns="33867" tIns="33867" rIns="33867" bIns="33867" rtlCol="0" anchor="ctr"/>
            <a:lstStyle/>
            <a:p>
              <a:pPr algn="ctr">
                <a:lnSpc>
                  <a:spcPts val="1816"/>
                </a:lnSpc>
              </a:pPr>
              <a:endParaRPr sz="1200"/>
            </a:p>
          </p:txBody>
        </p:sp>
      </p:grpSp>
      <p:grpSp>
        <p:nvGrpSpPr>
          <p:cNvPr id="23" name="Group 23"/>
          <p:cNvGrpSpPr/>
          <p:nvPr/>
        </p:nvGrpSpPr>
        <p:grpSpPr>
          <a:xfrm>
            <a:off x="0" y="0"/>
            <a:ext cx="12198350" cy="6858000"/>
            <a:chOff x="0" y="0"/>
            <a:chExt cx="24396700" cy="13716000"/>
          </a:xfrm>
        </p:grpSpPr>
        <p:grpSp>
          <p:nvGrpSpPr>
            <p:cNvPr id="24" name="Group 24"/>
            <p:cNvGrpSpPr/>
            <p:nvPr/>
          </p:nvGrpSpPr>
          <p:grpSpPr>
            <a:xfrm>
              <a:off x="0" y="0"/>
              <a:ext cx="1043385" cy="13716000"/>
              <a:chOff x="0" y="0"/>
              <a:chExt cx="206101" cy="2709333"/>
            </a:xfrm>
          </p:grpSpPr>
          <p:sp>
            <p:nvSpPr>
              <p:cNvPr id="25" name="Freeform 25"/>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000000"/>
              </a:solidFill>
            </p:spPr>
          </p:sp>
          <p:sp>
            <p:nvSpPr>
              <p:cNvPr id="26" name="TextBox 26"/>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27" name="Group 27"/>
            <p:cNvGrpSpPr/>
            <p:nvPr/>
          </p:nvGrpSpPr>
          <p:grpSpPr>
            <a:xfrm>
              <a:off x="23353315" y="0"/>
              <a:ext cx="1043385" cy="13716000"/>
              <a:chOff x="0" y="0"/>
              <a:chExt cx="206101" cy="2709333"/>
            </a:xfrm>
          </p:grpSpPr>
          <p:sp>
            <p:nvSpPr>
              <p:cNvPr id="28" name="Freeform 28"/>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000000"/>
              </a:solidFill>
            </p:spPr>
          </p:sp>
          <p:sp>
            <p:nvSpPr>
              <p:cNvPr id="29" name="TextBox 29"/>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30" name="Group 30"/>
            <p:cNvGrpSpPr/>
            <p:nvPr/>
          </p:nvGrpSpPr>
          <p:grpSpPr>
            <a:xfrm rot="-5400000">
              <a:off x="11670307" y="-11670307"/>
              <a:ext cx="1043385" cy="24384000"/>
              <a:chOff x="0" y="0"/>
              <a:chExt cx="206101" cy="4816593"/>
            </a:xfrm>
          </p:grpSpPr>
          <p:sp>
            <p:nvSpPr>
              <p:cNvPr id="31" name="Freeform 31"/>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32" name="TextBox 32"/>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nvGrpSpPr>
            <p:cNvPr id="33" name="Group 33"/>
            <p:cNvGrpSpPr/>
            <p:nvPr/>
          </p:nvGrpSpPr>
          <p:grpSpPr>
            <a:xfrm rot="-5400000">
              <a:off x="11670307" y="1002307"/>
              <a:ext cx="1043385" cy="24384000"/>
              <a:chOff x="0" y="0"/>
              <a:chExt cx="206101" cy="4816593"/>
            </a:xfrm>
          </p:grpSpPr>
          <p:sp>
            <p:nvSpPr>
              <p:cNvPr id="34" name="Freeform 34"/>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35" name="TextBox 35"/>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grpSp>
        <p:nvGrpSpPr>
          <p:cNvPr id="36" name="Group 36"/>
          <p:cNvGrpSpPr/>
          <p:nvPr/>
        </p:nvGrpSpPr>
        <p:grpSpPr>
          <a:xfrm rot="-5400000">
            <a:off x="5645379" y="-5990983"/>
            <a:ext cx="521693" cy="12192000"/>
            <a:chOff x="0" y="0"/>
            <a:chExt cx="206101" cy="4816593"/>
          </a:xfrm>
        </p:grpSpPr>
        <p:sp>
          <p:nvSpPr>
            <p:cNvPr id="37" name="Freeform 37"/>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38" name="TextBox 38"/>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nvGrpSpPr>
          <p:cNvPr id="39" name="Group 15">
            <a:extLst>
              <a:ext uri="{FF2B5EF4-FFF2-40B4-BE49-F238E27FC236}">
                <a16:creationId xmlns:a16="http://schemas.microsoft.com/office/drawing/2014/main" id="{517BCEF9-4B66-50B6-4A47-0A38BAB05D3D}"/>
              </a:ext>
            </a:extLst>
          </p:cNvPr>
          <p:cNvGrpSpPr/>
          <p:nvPr/>
        </p:nvGrpSpPr>
        <p:grpSpPr>
          <a:xfrm>
            <a:off x="7596609" y="4207657"/>
            <a:ext cx="2521805" cy="777233"/>
            <a:chOff x="0" y="0"/>
            <a:chExt cx="996269" cy="307055"/>
          </a:xfrm>
        </p:grpSpPr>
        <p:sp>
          <p:nvSpPr>
            <p:cNvPr id="40" name="Freeform 16">
              <a:extLst>
                <a:ext uri="{FF2B5EF4-FFF2-40B4-BE49-F238E27FC236}">
                  <a16:creationId xmlns:a16="http://schemas.microsoft.com/office/drawing/2014/main" id="{337B2A2B-A882-7BC8-F78E-3221595DB29C}"/>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id="41" name="TextBox 17">
              <a:extLst>
                <a:ext uri="{FF2B5EF4-FFF2-40B4-BE49-F238E27FC236}">
                  <a16:creationId xmlns:a16="http://schemas.microsoft.com/office/drawing/2014/main" id="{80A34F18-8D7D-EB8C-1FF3-4C3E4C346E4B}"/>
                </a:ext>
              </a:extLst>
            </p:cNvPr>
            <p:cNvSpPr txBox="1"/>
            <p:nvPr/>
          </p:nvSpPr>
          <p:spPr>
            <a:xfrm>
              <a:off x="0" y="-76200"/>
              <a:ext cx="996269" cy="383255"/>
            </a:xfrm>
            <a:prstGeom prst="rect">
              <a:avLst/>
            </a:prstGeom>
          </p:spPr>
          <p:txBody>
            <a:bodyPr lIns="33867" tIns="33867" rIns="33867" bIns="33867" rtlCol="0" anchor="ctr"/>
            <a:lstStyle/>
            <a:p>
              <a:pPr algn="ctr">
                <a:lnSpc>
                  <a:spcPts val="1816"/>
                </a:lnSpc>
              </a:pPr>
              <a:endParaRPr sz="1200"/>
            </a:p>
          </p:txBody>
        </p:sp>
      </p:grpSp>
      <p:sp>
        <p:nvSpPr>
          <p:cNvPr id="45" name="TextBox 44">
            <a:extLst>
              <a:ext uri="{FF2B5EF4-FFF2-40B4-BE49-F238E27FC236}">
                <a16:creationId xmlns:a16="http://schemas.microsoft.com/office/drawing/2014/main" id="{5014D216-F501-FAB7-02C7-D5FC17C6B30B}"/>
              </a:ext>
            </a:extLst>
          </p:cNvPr>
          <p:cNvSpPr txBox="1"/>
          <p:nvPr/>
        </p:nvSpPr>
        <p:spPr>
          <a:xfrm>
            <a:off x="7835253" y="4144282"/>
            <a:ext cx="2011464" cy="768095"/>
          </a:xfrm>
          <a:prstGeom prst="rect">
            <a:avLst/>
          </a:prstGeom>
          <a:noFill/>
        </p:spPr>
        <p:txBody>
          <a:bodyPr wrap="square">
            <a:spAutoFit/>
          </a:bodyPr>
          <a:lstStyle/>
          <a:p>
            <a:pPr algn="ctr">
              <a:lnSpc>
                <a:spcPts val="2800"/>
              </a:lnSpc>
            </a:pPr>
            <a:r>
              <a:rPr lang="en-US" sz="1400" b="1" dirty="0">
                <a:solidFill>
                  <a:srgbClr val="484237"/>
                </a:solidFill>
                <a:ea typeface="Gelasio Semi Bold" pitchFamily="34" charset="-122"/>
                <a:cs typeface="Gelasio Semi Bold" pitchFamily="34" charset="-120"/>
              </a:rPr>
              <a:t>Dashboard Design &amp; </a:t>
            </a:r>
            <a:r>
              <a:rPr lang="en-US" sz="1400" b="1" dirty="0">
                <a:solidFill>
                  <a:srgbClr val="484237"/>
                </a:solidFill>
                <a:ea typeface="Gelasio Semi Bold" pitchFamily="34" charset="-122"/>
              </a:rPr>
              <a:t>Development</a:t>
            </a:r>
          </a:p>
        </p:txBody>
      </p:sp>
      <p:sp>
        <p:nvSpPr>
          <p:cNvPr id="47" name="TextBox 46">
            <a:extLst>
              <a:ext uri="{FF2B5EF4-FFF2-40B4-BE49-F238E27FC236}">
                <a16:creationId xmlns:a16="http://schemas.microsoft.com/office/drawing/2014/main" id="{20CD6DDD-742A-B065-C6EC-A0BED7CEFA09}"/>
              </a:ext>
            </a:extLst>
          </p:cNvPr>
          <p:cNvSpPr txBox="1"/>
          <p:nvPr/>
        </p:nvSpPr>
        <p:spPr>
          <a:xfrm>
            <a:off x="4797862" y="4354844"/>
            <a:ext cx="2638314" cy="422552"/>
          </a:xfrm>
          <a:prstGeom prst="rect">
            <a:avLst/>
          </a:prstGeom>
          <a:noFill/>
        </p:spPr>
        <p:txBody>
          <a:bodyPr wrap="square">
            <a:spAutoFit/>
          </a:bodyPr>
          <a:lstStyle/>
          <a:p>
            <a:pPr algn="ctr">
              <a:lnSpc>
                <a:spcPts val="2800"/>
              </a:lnSpc>
            </a:pPr>
            <a:r>
              <a:rPr lang="en-US" b="1" dirty="0">
                <a:ea typeface="Nirmala UI Semilight" panose="020B0402040204020203" pitchFamily="34" charset="0"/>
                <a:cs typeface="Nirmala UI Semilight" panose="020B0402040204020203" pitchFamily="34" charset="0"/>
              </a:rPr>
              <a:t>Data Analysis Questions</a:t>
            </a:r>
          </a:p>
        </p:txBody>
      </p:sp>
      <p:sp>
        <p:nvSpPr>
          <p:cNvPr id="49" name="TextBox 48">
            <a:extLst>
              <a:ext uri="{FF2B5EF4-FFF2-40B4-BE49-F238E27FC236}">
                <a16:creationId xmlns:a16="http://schemas.microsoft.com/office/drawing/2014/main" id="{88A9AAA7-A34D-3F62-EB96-4A34F7E40777}"/>
              </a:ext>
            </a:extLst>
          </p:cNvPr>
          <p:cNvSpPr txBox="1"/>
          <p:nvPr/>
        </p:nvSpPr>
        <p:spPr>
          <a:xfrm>
            <a:off x="4878709" y="3491506"/>
            <a:ext cx="2304686" cy="369332"/>
          </a:xfrm>
          <a:prstGeom prst="rect">
            <a:avLst/>
          </a:prstGeom>
          <a:noFill/>
        </p:spPr>
        <p:txBody>
          <a:bodyPr wrap="square">
            <a:spAutoFit/>
          </a:bodyPr>
          <a:lstStyle/>
          <a:p>
            <a:pPr algn="ctr"/>
            <a:r>
              <a:rPr lang="en-US" b="1" dirty="0">
                <a:ea typeface="Nirmala UI Semilight" panose="020B0402040204020203" pitchFamily="34" charset="0"/>
                <a:cs typeface="Nirmala UI Semilight" panose="020B0402040204020203" pitchFamily="34" charset="0"/>
                <a:sym typeface="Open Sauce"/>
              </a:rPr>
              <a:t>Project</a:t>
            </a:r>
            <a:r>
              <a:rPr lang="en-US" sz="1800" b="1" dirty="0">
                <a:ea typeface="Nirmala UI Semilight" panose="020B0402040204020203" pitchFamily="34" charset="0"/>
                <a:cs typeface="Nirmala UI Semilight" panose="020B0402040204020203" pitchFamily="34" charset="0"/>
                <a:sym typeface="Open Sauce"/>
              </a:rPr>
              <a:t> Objective </a:t>
            </a:r>
          </a:p>
        </p:txBody>
      </p:sp>
      <p:grpSp>
        <p:nvGrpSpPr>
          <p:cNvPr id="15" name="Group 2">
            <a:extLst>
              <a:ext uri="{FF2B5EF4-FFF2-40B4-BE49-F238E27FC236}">
                <a16:creationId xmlns:a16="http://schemas.microsoft.com/office/drawing/2014/main" id="{D9932C97-C657-56F5-67E5-B5F9B1F43084}"/>
              </a:ext>
            </a:extLst>
          </p:cNvPr>
          <p:cNvGrpSpPr/>
          <p:nvPr/>
        </p:nvGrpSpPr>
        <p:grpSpPr>
          <a:xfrm>
            <a:off x="2096463" y="4218593"/>
            <a:ext cx="2521805" cy="777233"/>
            <a:chOff x="0" y="0"/>
            <a:chExt cx="996269" cy="307055"/>
          </a:xfrm>
        </p:grpSpPr>
        <p:sp>
          <p:nvSpPr>
            <p:cNvPr id="16" name="Freeform 3">
              <a:extLst>
                <a:ext uri="{FF2B5EF4-FFF2-40B4-BE49-F238E27FC236}">
                  <a16:creationId xmlns:a16="http://schemas.microsoft.com/office/drawing/2014/main" id="{6B54963A-EFF8-2761-C45E-B7483B4AD046}"/>
                </a:ext>
              </a:extLst>
            </p:cNvPr>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alpha val="0"/>
              </a:srgbClr>
            </a:solidFill>
            <a:ln w="38100" cap="rnd">
              <a:solidFill>
                <a:srgbClr val="000000"/>
              </a:solidFill>
              <a:prstDash val="solid"/>
              <a:round/>
            </a:ln>
          </p:spPr>
        </p:sp>
        <p:sp>
          <p:nvSpPr>
            <p:cNvPr id="17" name="TextBox 4">
              <a:extLst>
                <a:ext uri="{FF2B5EF4-FFF2-40B4-BE49-F238E27FC236}">
                  <a16:creationId xmlns:a16="http://schemas.microsoft.com/office/drawing/2014/main" id="{AC22E1EB-38DF-4620-FBAA-72140B651CCE}"/>
                </a:ext>
              </a:extLst>
            </p:cNvPr>
            <p:cNvSpPr txBox="1"/>
            <p:nvPr/>
          </p:nvSpPr>
          <p:spPr>
            <a:xfrm>
              <a:off x="0" y="-76200"/>
              <a:ext cx="996269" cy="383255"/>
            </a:xfrm>
            <a:prstGeom prst="rect">
              <a:avLst/>
            </a:prstGeom>
          </p:spPr>
          <p:txBody>
            <a:bodyPr lIns="33867" tIns="33867" rIns="33867" bIns="33867" rtlCol="0" anchor="ctr"/>
            <a:lstStyle/>
            <a:p>
              <a:pPr algn="ctr">
                <a:lnSpc>
                  <a:spcPts val="1816"/>
                </a:lnSpc>
              </a:pPr>
              <a:endParaRPr sz="1200"/>
            </a:p>
          </p:txBody>
        </p:sp>
      </p:grpSp>
      <p:sp>
        <p:nvSpPr>
          <p:cNvPr id="44" name="TextBox 43">
            <a:extLst>
              <a:ext uri="{FF2B5EF4-FFF2-40B4-BE49-F238E27FC236}">
                <a16:creationId xmlns:a16="http://schemas.microsoft.com/office/drawing/2014/main" id="{68E493C4-114B-DC5C-1F26-39BCE350A262}"/>
              </a:ext>
            </a:extLst>
          </p:cNvPr>
          <p:cNvSpPr txBox="1"/>
          <p:nvPr/>
        </p:nvSpPr>
        <p:spPr>
          <a:xfrm>
            <a:off x="1965300" y="4380393"/>
            <a:ext cx="2820238" cy="422552"/>
          </a:xfrm>
          <a:prstGeom prst="rect">
            <a:avLst/>
          </a:prstGeom>
          <a:noFill/>
        </p:spPr>
        <p:txBody>
          <a:bodyPr wrap="square">
            <a:spAutoFit/>
          </a:bodyPr>
          <a:lstStyle/>
          <a:p>
            <a:pPr algn="ctr">
              <a:lnSpc>
                <a:spcPts val="2800"/>
              </a:lnSpc>
            </a:pPr>
            <a:r>
              <a:rPr lang="en-US" sz="1800" b="1" dirty="0">
                <a:solidFill>
                  <a:srgbClr val="000000"/>
                </a:solidFill>
                <a:ea typeface="Open Sauce"/>
                <a:cs typeface="Open Sauce"/>
                <a:sym typeface="Open Sauce"/>
              </a:rPr>
              <a:t>Dax Calculation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2198350" cy="6858000"/>
            <a:chOff x="0" y="0"/>
            <a:chExt cx="24396700" cy="13716000"/>
          </a:xfrm>
        </p:grpSpPr>
        <p:grpSp>
          <p:nvGrpSpPr>
            <p:cNvPr id="3" name="Group 3"/>
            <p:cNvGrpSpPr/>
            <p:nvPr/>
          </p:nvGrpSpPr>
          <p:grpSpPr>
            <a:xfrm>
              <a:off x="0" y="0"/>
              <a:ext cx="1043385" cy="13716000"/>
              <a:chOff x="0" y="0"/>
              <a:chExt cx="206101" cy="2709333"/>
            </a:xfrm>
          </p:grpSpPr>
          <p:sp>
            <p:nvSpPr>
              <p:cNvPr id="4" name="Freeform 4"/>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000000"/>
              </a:solidFill>
            </p:spPr>
          </p:sp>
          <p:sp>
            <p:nvSpPr>
              <p:cNvPr id="5" name="TextBox 5"/>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6" name="Group 6"/>
            <p:cNvGrpSpPr/>
            <p:nvPr/>
          </p:nvGrpSpPr>
          <p:grpSpPr>
            <a:xfrm>
              <a:off x="23353315" y="0"/>
              <a:ext cx="1043385" cy="13716000"/>
              <a:chOff x="0" y="0"/>
              <a:chExt cx="206101" cy="2709333"/>
            </a:xfrm>
          </p:grpSpPr>
          <p:sp>
            <p:nvSpPr>
              <p:cNvPr id="7" name="Freeform 7"/>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000000"/>
              </a:solidFill>
            </p:spPr>
          </p:sp>
          <p:sp>
            <p:nvSpPr>
              <p:cNvPr id="8" name="TextBox 8"/>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9" name="Group 9"/>
            <p:cNvGrpSpPr/>
            <p:nvPr/>
          </p:nvGrpSpPr>
          <p:grpSpPr>
            <a:xfrm rot="-5400000">
              <a:off x="11670307" y="-11670307"/>
              <a:ext cx="1043385" cy="24384000"/>
              <a:chOff x="0" y="0"/>
              <a:chExt cx="206101" cy="4816593"/>
            </a:xfrm>
          </p:grpSpPr>
          <p:sp>
            <p:nvSpPr>
              <p:cNvPr id="10" name="Freeform 10"/>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1" name="TextBox 11"/>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nvGrpSpPr>
            <p:cNvPr id="12" name="Group 12"/>
            <p:cNvGrpSpPr/>
            <p:nvPr/>
          </p:nvGrpSpPr>
          <p:grpSpPr>
            <a:xfrm rot="-5400000">
              <a:off x="11670307" y="1002307"/>
              <a:ext cx="1043385" cy="24384000"/>
              <a:chOff x="0" y="0"/>
              <a:chExt cx="206101" cy="4816593"/>
            </a:xfrm>
          </p:grpSpPr>
          <p:sp>
            <p:nvSpPr>
              <p:cNvPr id="13" name="Freeform 13"/>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4" name="TextBox 14"/>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grpSp>
        <p:nvGrpSpPr>
          <p:cNvPr id="15" name="Group 15"/>
          <p:cNvGrpSpPr/>
          <p:nvPr/>
        </p:nvGrpSpPr>
        <p:grpSpPr>
          <a:xfrm rot="-5400000">
            <a:off x="5835154" y="-5835154"/>
            <a:ext cx="521693" cy="12192000"/>
            <a:chOff x="0" y="0"/>
            <a:chExt cx="206101" cy="4816593"/>
          </a:xfrm>
        </p:grpSpPr>
        <p:sp>
          <p:nvSpPr>
            <p:cNvPr id="16" name="Freeform 16"/>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7" name="TextBox 17"/>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nvGrpSpPr>
          <p:cNvPr id="20" name="Group 20"/>
          <p:cNvGrpSpPr/>
          <p:nvPr/>
        </p:nvGrpSpPr>
        <p:grpSpPr>
          <a:xfrm>
            <a:off x="4673600" y="836952"/>
            <a:ext cx="2521805" cy="777233"/>
            <a:chOff x="0" y="0"/>
            <a:chExt cx="996269" cy="307055"/>
          </a:xfrm>
        </p:grpSpPr>
        <p:sp>
          <p:nvSpPr>
            <p:cNvPr id="21" name="Freeform 21"/>
            <p:cNvSpPr/>
            <p:nvPr/>
          </p:nvSpPr>
          <p:spPr>
            <a:xfrm>
              <a:off x="0" y="0"/>
              <a:ext cx="996269" cy="307055"/>
            </a:xfrm>
            <a:custGeom>
              <a:avLst/>
              <a:gdLst/>
              <a:ahLst/>
              <a:cxnLst/>
              <a:rect l="l" t="t" r="r" b="b"/>
              <a:pathLst>
                <a:path w="996269" h="307055">
                  <a:moveTo>
                    <a:pt x="153528" y="0"/>
                  </a:moveTo>
                  <a:lnTo>
                    <a:pt x="842741" y="0"/>
                  </a:lnTo>
                  <a:cubicBezTo>
                    <a:pt x="883459" y="0"/>
                    <a:pt x="922509" y="16175"/>
                    <a:pt x="951301" y="44967"/>
                  </a:cubicBezTo>
                  <a:cubicBezTo>
                    <a:pt x="980093" y="73759"/>
                    <a:pt x="996269" y="112810"/>
                    <a:pt x="996269" y="153528"/>
                  </a:cubicBezTo>
                  <a:lnTo>
                    <a:pt x="996269" y="153528"/>
                  </a:lnTo>
                  <a:cubicBezTo>
                    <a:pt x="996269" y="238318"/>
                    <a:pt x="927532" y="307055"/>
                    <a:pt x="842741" y="307055"/>
                  </a:cubicBezTo>
                  <a:lnTo>
                    <a:pt x="153528" y="307055"/>
                  </a:lnTo>
                  <a:cubicBezTo>
                    <a:pt x="112810" y="307055"/>
                    <a:pt x="73759" y="290880"/>
                    <a:pt x="44967" y="262088"/>
                  </a:cubicBezTo>
                  <a:cubicBezTo>
                    <a:pt x="16175" y="233296"/>
                    <a:pt x="0" y="194246"/>
                    <a:pt x="0" y="153528"/>
                  </a:cubicBezTo>
                  <a:lnTo>
                    <a:pt x="0" y="153528"/>
                  </a:lnTo>
                  <a:cubicBezTo>
                    <a:pt x="0" y="112810"/>
                    <a:pt x="16175" y="73759"/>
                    <a:pt x="44967" y="44967"/>
                  </a:cubicBezTo>
                  <a:cubicBezTo>
                    <a:pt x="73759" y="16175"/>
                    <a:pt x="112810" y="0"/>
                    <a:pt x="153528" y="0"/>
                  </a:cubicBezTo>
                  <a:close/>
                </a:path>
              </a:pathLst>
            </a:custGeom>
            <a:solidFill>
              <a:srgbClr val="000000"/>
            </a:solidFill>
            <a:ln cap="rnd">
              <a:noFill/>
              <a:prstDash val="solid"/>
              <a:round/>
            </a:ln>
          </p:spPr>
        </p:sp>
        <p:sp>
          <p:nvSpPr>
            <p:cNvPr id="22" name="TextBox 22"/>
            <p:cNvSpPr txBox="1"/>
            <p:nvPr/>
          </p:nvSpPr>
          <p:spPr>
            <a:xfrm>
              <a:off x="0" y="-76200"/>
              <a:ext cx="996269" cy="383255"/>
            </a:xfrm>
            <a:prstGeom prst="rect">
              <a:avLst/>
            </a:prstGeom>
          </p:spPr>
          <p:txBody>
            <a:bodyPr lIns="33867" tIns="33867" rIns="33867" bIns="33867" rtlCol="0" anchor="ctr"/>
            <a:lstStyle/>
            <a:p>
              <a:pPr algn="ctr">
                <a:lnSpc>
                  <a:spcPts val="1816"/>
                </a:lnSpc>
              </a:pPr>
              <a:endParaRPr sz="1200"/>
            </a:p>
          </p:txBody>
        </p:sp>
      </p:grpSp>
      <p:sp>
        <p:nvSpPr>
          <p:cNvPr id="23" name="TextBox 23"/>
          <p:cNvSpPr txBox="1"/>
          <p:nvPr/>
        </p:nvSpPr>
        <p:spPr>
          <a:xfrm>
            <a:off x="4976262" y="1050943"/>
            <a:ext cx="1916481" cy="359073"/>
          </a:xfrm>
          <a:prstGeom prst="rect">
            <a:avLst/>
          </a:prstGeom>
        </p:spPr>
        <p:txBody>
          <a:bodyPr lIns="0" tIns="0" rIns="0" bIns="0" rtlCol="0" anchor="t">
            <a:spAutoFit/>
          </a:bodyPr>
          <a:lstStyle/>
          <a:p>
            <a:pPr algn="ctr">
              <a:lnSpc>
                <a:spcPts val="2800"/>
              </a:lnSpc>
            </a:pPr>
            <a:r>
              <a:rPr lang="en-US" sz="2400" b="1" dirty="0">
                <a:solidFill>
                  <a:srgbClr val="FFFFFF"/>
                </a:solidFill>
                <a:latin typeface="Nirmala UI Semilight" panose="020B0402040204020203" pitchFamily="34" charset="0"/>
                <a:ea typeface="Nirmala UI Semilight" panose="020B0402040204020203" pitchFamily="34" charset="0"/>
                <a:cs typeface="Nirmala UI Semilight" panose="020B0402040204020203" pitchFamily="34" charset="0"/>
                <a:sym typeface="Open Sauce"/>
              </a:rPr>
              <a:t>Introduction</a:t>
            </a:r>
          </a:p>
        </p:txBody>
      </p:sp>
      <p:sp>
        <p:nvSpPr>
          <p:cNvPr id="26" name="Subtitle 25">
            <a:extLst>
              <a:ext uri="{FF2B5EF4-FFF2-40B4-BE49-F238E27FC236}">
                <a16:creationId xmlns:a16="http://schemas.microsoft.com/office/drawing/2014/main" id="{58D15EE3-6DAD-BD5A-5653-2641C48A773A}"/>
              </a:ext>
            </a:extLst>
          </p:cNvPr>
          <p:cNvSpPr>
            <a:spLocks noGrp="1"/>
          </p:cNvSpPr>
          <p:nvPr>
            <p:ph type="subTitle" idx="1"/>
          </p:nvPr>
        </p:nvSpPr>
        <p:spPr>
          <a:xfrm>
            <a:off x="914400" y="2590800"/>
            <a:ext cx="10058400" cy="2768600"/>
          </a:xfrm>
        </p:spPr>
        <p:txBody>
          <a:bodyPr>
            <a:normAutofit/>
          </a:bodyPr>
          <a:lstStyle/>
          <a:p>
            <a:r>
              <a:rPr lang="en-US" sz="2133" dirty="0">
                <a:solidFill>
                  <a:srgbClr val="746558"/>
                </a:solidFill>
                <a:latin typeface="Gelasio" pitchFamily="34" charset="0"/>
                <a:ea typeface="Gelasio" pitchFamily="34" charset="-122"/>
                <a:cs typeface="Gelasio" pitchFamily="34" charset="-120"/>
              </a:rPr>
              <a:t>This presentation outlines the analysis of a human resources dataset, focusing on employee management, performance tracking, and workforce planning. The dataset comprises five tables: Employee, Performance Rating, Education Level, Rating Level, and Satisfaction Level.</a:t>
            </a:r>
            <a:endParaRPr lang="en-US" sz="2133"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634E-E130-0606-C389-D14965AC058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1CE5775-B9A2-7E23-4F60-CFD64192D012}"/>
              </a:ext>
            </a:extLst>
          </p:cNvPr>
          <p:cNvGrpSpPr/>
          <p:nvPr/>
        </p:nvGrpSpPr>
        <p:grpSpPr>
          <a:xfrm>
            <a:off x="0" y="0"/>
            <a:ext cx="12198350" cy="6858000"/>
            <a:chOff x="0" y="0"/>
            <a:chExt cx="24396700" cy="13716000"/>
          </a:xfrm>
        </p:grpSpPr>
        <p:grpSp>
          <p:nvGrpSpPr>
            <p:cNvPr id="3" name="Group 3">
              <a:extLst>
                <a:ext uri="{FF2B5EF4-FFF2-40B4-BE49-F238E27FC236}">
                  <a16:creationId xmlns:a16="http://schemas.microsoft.com/office/drawing/2014/main" id="{941171C7-5A6F-E2DC-7B56-1809C90ED9F1}"/>
                </a:ext>
              </a:extLst>
            </p:cNvPr>
            <p:cNvGrpSpPr/>
            <p:nvPr/>
          </p:nvGrpSpPr>
          <p:grpSpPr>
            <a:xfrm>
              <a:off x="0" y="0"/>
              <a:ext cx="1043385" cy="13716000"/>
              <a:chOff x="0" y="0"/>
              <a:chExt cx="206101" cy="2709333"/>
            </a:xfrm>
          </p:grpSpPr>
          <p:sp>
            <p:nvSpPr>
              <p:cNvPr id="4" name="Freeform 4">
                <a:extLst>
                  <a:ext uri="{FF2B5EF4-FFF2-40B4-BE49-F238E27FC236}">
                    <a16:creationId xmlns:a16="http://schemas.microsoft.com/office/drawing/2014/main" id="{469679FC-F2B0-A19B-38FF-A4BC1C4E0D08}"/>
                  </a:ext>
                </a:extLst>
              </p:cNvPr>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000000"/>
              </a:solidFill>
            </p:spPr>
          </p:sp>
          <p:sp>
            <p:nvSpPr>
              <p:cNvPr id="5" name="TextBox 5">
                <a:extLst>
                  <a:ext uri="{FF2B5EF4-FFF2-40B4-BE49-F238E27FC236}">
                    <a16:creationId xmlns:a16="http://schemas.microsoft.com/office/drawing/2014/main" id="{703F4A62-E377-6B89-28D0-2BDE6D4157AF}"/>
                  </a:ext>
                </a:extLst>
              </p:cNvPr>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6" name="Group 6">
              <a:extLst>
                <a:ext uri="{FF2B5EF4-FFF2-40B4-BE49-F238E27FC236}">
                  <a16:creationId xmlns:a16="http://schemas.microsoft.com/office/drawing/2014/main" id="{C22FDFAF-77F2-D245-B410-9D0C692BB528}"/>
                </a:ext>
              </a:extLst>
            </p:cNvPr>
            <p:cNvGrpSpPr/>
            <p:nvPr/>
          </p:nvGrpSpPr>
          <p:grpSpPr>
            <a:xfrm>
              <a:off x="23353315" y="0"/>
              <a:ext cx="1043385" cy="13716000"/>
              <a:chOff x="0" y="0"/>
              <a:chExt cx="206101" cy="2709333"/>
            </a:xfrm>
          </p:grpSpPr>
          <p:sp>
            <p:nvSpPr>
              <p:cNvPr id="7" name="Freeform 7">
                <a:extLst>
                  <a:ext uri="{FF2B5EF4-FFF2-40B4-BE49-F238E27FC236}">
                    <a16:creationId xmlns:a16="http://schemas.microsoft.com/office/drawing/2014/main" id="{8753921A-01C6-F30E-9701-0FC482D2979C}"/>
                  </a:ext>
                </a:extLst>
              </p:cNvPr>
              <p:cNvSpPr/>
              <p:nvPr/>
            </p:nvSpPr>
            <p:spPr>
              <a:xfrm>
                <a:off x="0" y="0"/>
                <a:ext cx="206101" cy="2709333"/>
              </a:xfrm>
              <a:custGeom>
                <a:avLst/>
                <a:gdLst/>
                <a:ahLst/>
                <a:cxnLst/>
                <a:rect l="l" t="t" r="r" b="b"/>
                <a:pathLst>
                  <a:path w="206101" h="2709333">
                    <a:moveTo>
                      <a:pt x="0" y="0"/>
                    </a:moveTo>
                    <a:lnTo>
                      <a:pt x="206101" y="0"/>
                    </a:lnTo>
                    <a:lnTo>
                      <a:pt x="206101" y="2709333"/>
                    </a:lnTo>
                    <a:lnTo>
                      <a:pt x="0" y="2709333"/>
                    </a:lnTo>
                    <a:close/>
                  </a:path>
                </a:pathLst>
              </a:custGeom>
              <a:solidFill>
                <a:srgbClr val="000000"/>
              </a:solidFill>
            </p:spPr>
          </p:sp>
          <p:sp>
            <p:nvSpPr>
              <p:cNvPr id="8" name="TextBox 8">
                <a:extLst>
                  <a:ext uri="{FF2B5EF4-FFF2-40B4-BE49-F238E27FC236}">
                    <a16:creationId xmlns:a16="http://schemas.microsoft.com/office/drawing/2014/main" id="{B3DD44F1-4239-69F5-7C67-4A898603C4C7}"/>
                  </a:ext>
                </a:extLst>
              </p:cNvPr>
              <p:cNvSpPr txBox="1"/>
              <p:nvPr/>
            </p:nvSpPr>
            <p:spPr>
              <a:xfrm>
                <a:off x="0" y="-76200"/>
                <a:ext cx="206101" cy="2785533"/>
              </a:xfrm>
              <a:prstGeom prst="rect">
                <a:avLst/>
              </a:prstGeom>
            </p:spPr>
            <p:txBody>
              <a:bodyPr lIns="33867" tIns="33867" rIns="33867" bIns="33867" rtlCol="0" anchor="ctr"/>
              <a:lstStyle/>
              <a:p>
                <a:pPr algn="ctr">
                  <a:lnSpc>
                    <a:spcPts val="1816"/>
                  </a:lnSpc>
                </a:pPr>
                <a:endParaRPr sz="1200"/>
              </a:p>
            </p:txBody>
          </p:sp>
        </p:grpSp>
        <p:grpSp>
          <p:nvGrpSpPr>
            <p:cNvPr id="9" name="Group 9">
              <a:extLst>
                <a:ext uri="{FF2B5EF4-FFF2-40B4-BE49-F238E27FC236}">
                  <a16:creationId xmlns:a16="http://schemas.microsoft.com/office/drawing/2014/main" id="{A26D474A-617D-6908-ECE8-13449D95B6F7}"/>
                </a:ext>
              </a:extLst>
            </p:cNvPr>
            <p:cNvGrpSpPr/>
            <p:nvPr/>
          </p:nvGrpSpPr>
          <p:grpSpPr>
            <a:xfrm rot="-5400000">
              <a:off x="11670307" y="-11670307"/>
              <a:ext cx="1043385" cy="24384000"/>
              <a:chOff x="0" y="0"/>
              <a:chExt cx="206101" cy="4816593"/>
            </a:xfrm>
          </p:grpSpPr>
          <p:sp>
            <p:nvSpPr>
              <p:cNvPr id="10" name="Freeform 10">
                <a:extLst>
                  <a:ext uri="{FF2B5EF4-FFF2-40B4-BE49-F238E27FC236}">
                    <a16:creationId xmlns:a16="http://schemas.microsoft.com/office/drawing/2014/main" id="{B44E6E53-A3A0-1549-8434-18760E769E66}"/>
                  </a:ext>
                </a:extLst>
              </p:cNvPr>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1" name="TextBox 11">
                <a:extLst>
                  <a:ext uri="{FF2B5EF4-FFF2-40B4-BE49-F238E27FC236}">
                    <a16:creationId xmlns:a16="http://schemas.microsoft.com/office/drawing/2014/main" id="{7C14D91A-92BE-FFA1-D228-592B4A9F7251}"/>
                  </a:ext>
                </a:extLst>
              </p:cNvPr>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nvGrpSpPr>
            <p:cNvPr id="12" name="Group 12">
              <a:extLst>
                <a:ext uri="{FF2B5EF4-FFF2-40B4-BE49-F238E27FC236}">
                  <a16:creationId xmlns:a16="http://schemas.microsoft.com/office/drawing/2014/main" id="{B5FA773F-A1B4-A7A5-DD1B-CB81AC4665EA}"/>
                </a:ext>
              </a:extLst>
            </p:cNvPr>
            <p:cNvGrpSpPr/>
            <p:nvPr/>
          </p:nvGrpSpPr>
          <p:grpSpPr>
            <a:xfrm rot="-5400000">
              <a:off x="11670307" y="1002307"/>
              <a:ext cx="1043385" cy="24384000"/>
              <a:chOff x="0" y="0"/>
              <a:chExt cx="206101" cy="4816593"/>
            </a:xfrm>
          </p:grpSpPr>
          <p:sp>
            <p:nvSpPr>
              <p:cNvPr id="13" name="Freeform 13">
                <a:extLst>
                  <a:ext uri="{FF2B5EF4-FFF2-40B4-BE49-F238E27FC236}">
                    <a16:creationId xmlns:a16="http://schemas.microsoft.com/office/drawing/2014/main" id="{7849EB16-603B-2953-3E20-A0DE7F596430}"/>
                  </a:ext>
                </a:extLst>
              </p:cNvPr>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4" name="TextBox 14">
                <a:extLst>
                  <a:ext uri="{FF2B5EF4-FFF2-40B4-BE49-F238E27FC236}">
                    <a16:creationId xmlns:a16="http://schemas.microsoft.com/office/drawing/2014/main" id="{BB9DCCE6-A3FB-8B10-C5F0-1F04297ED318}"/>
                  </a:ext>
                </a:extLst>
              </p:cNvPr>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grpSp>
      <p:grpSp>
        <p:nvGrpSpPr>
          <p:cNvPr id="15" name="Group 15">
            <a:extLst>
              <a:ext uri="{FF2B5EF4-FFF2-40B4-BE49-F238E27FC236}">
                <a16:creationId xmlns:a16="http://schemas.microsoft.com/office/drawing/2014/main" id="{E9A6DB5D-3718-44C8-0860-93272874C1DE}"/>
              </a:ext>
            </a:extLst>
          </p:cNvPr>
          <p:cNvGrpSpPr/>
          <p:nvPr/>
        </p:nvGrpSpPr>
        <p:grpSpPr>
          <a:xfrm rot="-5400000">
            <a:off x="5835154" y="-5835154"/>
            <a:ext cx="521693" cy="12192000"/>
            <a:chOff x="0" y="0"/>
            <a:chExt cx="206101" cy="4816593"/>
          </a:xfrm>
        </p:grpSpPr>
        <p:sp>
          <p:nvSpPr>
            <p:cNvPr id="16" name="Freeform 16">
              <a:extLst>
                <a:ext uri="{FF2B5EF4-FFF2-40B4-BE49-F238E27FC236}">
                  <a16:creationId xmlns:a16="http://schemas.microsoft.com/office/drawing/2014/main" id="{AAB4AE26-E5D0-67B8-C384-51DFE1740363}"/>
                </a:ext>
              </a:extLst>
            </p:cNvPr>
            <p:cNvSpPr/>
            <p:nvPr/>
          </p:nvSpPr>
          <p:spPr>
            <a:xfrm>
              <a:off x="0" y="0"/>
              <a:ext cx="206101" cy="4816592"/>
            </a:xfrm>
            <a:custGeom>
              <a:avLst/>
              <a:gdLst/>
              <a:ahLst/>
              <a:cxnLst/>
              <a:rect l="l" t="t" r="r" b="b"/>
              <a:pathLst>
                <a:path w="206101" h="4816592">
                  <a:moveTo>
                    <a:pt x="0" y="0"/>
                  </a:moveTo>
                  <a:lnTo>
                    <a:pt x="206101" y="0"/>
                  </a:lnTo>
                  <a:lnTo>
                    <a:pt x="206101" y="4816592"/>
                  </a:lnTo>
                  <a:lnTo>
                    <a:pt x="0" y="4816592"/>
                  </a:lnTo>
                  <a:close/>
                </a:path>
              </a:pathLst>
            </a:custGeom>
            <a:solidFill>
              <a:srgbClr val="000000"/>
            </a:solidFill>
          </p:spPr>
        </p:sp>
        <p:sp>
          <p:nvSpPr>
            <p:cNvPr id="17" name="TextBox 17">
              <a:extLst>
                <a:ext uri="{FF2B5EF4-FFF2-40B4-BE49-F238E27FC236}">
                  <a16:creationId xmlns:a16="http://schemas.microsoft.com/office/drawing/2014/main" id="{14973B50-AE58-DF54-0E68-D5AF3CB7AD4D}"/>
                </a:ext>
              </a:extLst>
            </p:cNvPr>
            <p:cNvSpPr txBox="1"/>
            <p:nvPr/>
          </p:nvSpPr>
          <p:spPr>
            <a:xfrm>
              <a:off x="0" y="-76200"/>
              <a:ext cx="206101" cy="4892793"/>
            </a:xfrm>
            <a:prstGeom prst="rect">
              <a:avLst/>
            </a:prstGeom>
          </p:spPr>
          <p:txBody>
            <a:bodyPr lIns="33867" tIns="33867" rIns="33867" bIns="33867" rtlCol="0" anchor="ctr"/>
            <a:lstStyle/>
            <a:p>
              <a:pPr algn="ctr">
                <a:lnSpc>
                  <a:spcPts val="1816"/>
                </a:lnSpc>
              </a:pPr>
              <a:endParaRPr sz="1200"/>
            </a:p>
          </p:txBody>
        </p:sp>
      </p:grpSp>
      <p:sp>
        <p:nvSpPr>
          <p:cNvPr id="26" name="Subtitle 25">
            <a:extLst>
              <a:ext uri="{FF2B5EF4-FFF2-40B4-BE49-F238E27FC236}">
                <a16:creationId xmlns:a16="http://schemas.microsoft.com/office/drawing/2014/main" id="{D33354B8-D419-1081-23A1-75D1FC6E2A3E}"/>
              </a:ext>
            </a:extLst>
          </p:cNvPr>
          <p:cNvSpPr>
            <a:spLocks noGrp="1"/>
          </p:cNvSpPr>
          <p:nvPr>
            <p:ph type="subTitle" idx="1"/>
          </p:nvPr>
        </p:nvSpPr>
        <p:spPr>
          <a:xfrm>
            <a:off x="914400" y="2590800"/>
            <a:ext cx="10058400" cy="2768600"/>
          </a:xfrm>
        </p:spPr>
        <p:txBody>
          <a:bodyPr>
            <a:normAutofit fontScale="92500"/>
          </a:bodyPr>
          <a:lstStyle/>
          <a:p>
            <a:r>
              <a:rPr lang="en-US" dirty="0"/>
              <a:t>The objective of this project is to analyze the HR process, identify inefficiencies, and propose solutions to improve operational efficiency. By examining key HR functions such as recruitment, onboarding, performance management, and employee engagement, we aim to uncover areas of improvement.</a:t>
            </a:r>
          </a:p>
          <a:p>
            <a:r>
              <a:rPr lang="en-US" dirty="0"/>
              <a:t>Additionally, the project seeks to identify the key drivers of employee satisfaction and performance through data-driven insights. These insights will help the organization optimize its HR strategies, improve employee retention and productivity, and ensure that HR processes are aligned with business goals for long-term success.</a:t>
            </a:r>
          </a:p>
        </p:txBody>
      </p:sp>
      <p:sp>
        <p:nvSpPr>
          <p:cNvPr id="18" name="Rectangle: Rounded Corners 17">
            <a:extLst>
              <a:ext uri="{FF2B5EF4-FFF2-40B4-BE49-F238E27FC236}">
                <a16:creationId xmlns:a16="http://schemas.microsoft.com/office/drawing/2014/main" id="{ABBEDF84-A966-F1DA-D748-96D1CD95269E}"/>
              </a:ext>
            </a:extLst>
          </p:cNvPr>
          <p:cNvSpPr/>
          <p:nvPr/>
        </p:nvSpPr>
        <p:spPr>
          <a:xfrm>
            <a:off x="1016000" y="836952"/>
            <a:ext cx="3810000" cy="66164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dirty="0">
                <a:solidFill>
                  <a:srgbClr val="FFFFFF"/>
                </a:solidFill>
                <a:latin typeface="Nirmala UI Semilight" panose="020B0402040204020203" pitchFamily="34" charset="0"/>
                <a:ea typeface="Nirmala UI Semilight" panose="020B0402040204020203" pitchFamily="34" charset="0"/>
                <a:cs typeface="Nirmala UI Semilight" panose="020B0402040204020203" pitchFamily="34" charset="0"/>
                <a:sym typeface="Open Sauce"/>
              </a:rPr>
              <a:t>Project Objective </a:t>
            </a:r>
          </a:p>
          <a:p>
            <a:pPr algn="ctr"/>
            <a:endParaRPr lang="en-US" sz="1200" dirty="0"/>
          </a:p>
        </p:txBody>
      </p:sp>
    </p:spTree>
    <p:extLst>
      <p:ext uri="{BB962C8B-B14F-4D97-AF65-F5344CB8AC3E}">
        <p14:creationId xmlns:p14="http://schemas.microsoft.com/office/powerpoint/2010/main" val="96866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0" y="0"/>
            <a:ext cx="685800" cy="6858000"/>
            <a:chOff x="0" y="0"/>
            <a:chExt cx="270933" cy="2709333"/>
          </a:xfrm>
        </p:grpSpPr>
        <p:sp>
          <p:nvSpPr>
            <p:cNvPr id="12" name="Freeform 12"/>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14" name="TextBox 14"/>
          <p:cNvSpPr txBox="1"/>
          <p:nvPr/>
        </p:nvSpPr>
        <p:spPr>
          <a:xfrm>
            <a:off x="1316493" y="83039"/>
            <a:ext cx="9347200" cy="2039020"/>
          </a:xfrm>
          <a:prstGeom prst="rect">
            <a:avLst/>
          </a:prstGeom>
        </p:spPr>
        <p:txBody>
          <a:bodyPr wrap="square" lIns="0" tIns="0" rIns="0" bIns="0" rtlCol="0" anchor="t">
            <a:spAutoFit/>
          </a:bodyPr>
          <a:lstStyle/>
          <a:p>
            <a:pPr algn="ctr">
              <a:lnSpc>
                <a:spcPts val="5334"/>
              </a:lnSpc>
            </a:pPr>
            <a:r>
              <a:rPr lang="en-US" sz="5334" b="1" dirty="0">
                <a:solidFill>
                  <a:srgbClr val="000000"/>
                </a:solidFill>
                <a:latin typeface="Cooper Hewitt Bold"/>
                <a:ea typeface="Cooper Hewitt Bold"/>
                <a:cs typeface="Cooper Hewitt Bold"/>
                <a:sym typeface="Cooper Hewitt Bold"/>
              </a:rPr>
              <a:t>Data Cleaning and Preprocessing</a:t>
            </a:r>
          </a:p>
          <a:p>
            <a:pPr algn="ctr">
              <a:lnSpc>
                <a:spcPts val="5334"/>
              </a:lnSpc>
            </a:pPr>
            <a:endParaRPr lang="en-US" sz="5334" b="1" dirty="0">
              <a:solidFill>
                <a:srgbClr val="000000"/>
              </a:solidFill>
              <a:latin typeface="Cooper Hewitt Bold"/>
              <a:ea typeface="Cooper Hewitt Bold"/>
              <a:cs typeface="Cooper Hewitt Bold"/>
              <a:sym typeface="Cooper Hewitt Bold"/>
            </a:endParaRPr>
          </a:p>
        </p:txBody>
      </p:sp>
      <p:grpSp>
        <p:nvGrpSpPr>
          <p:cNvPr id="18" name="Group 18"/>
          <p:cNvGrpSpPr/>
          <p:nvPr/>
        </p:nvGrpSpPr>
        <p:grpSpPr>
          <a:xfrm>
            <a:off x="11506200" y="0"/>
            <a:ext cx="685800" cy="6858000"/>
            <a:chOff x="0" y="0"/>
            <a:chExt cx="270933" cy="2709333"/>
          </a:xfrm>
        </p:grpSpPr>
        <p:sp>
          <p:nvSpPr>
            <p:cNvPr id="19" name="Freeform 19"/>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5" name="Shape 1">
            <a:extLst>
              <a:ext uri="{FF2B5EF4-FFF2-40B4-BE49-F238E27FC236}">
                <a16:creationId xmlns:a16="http://schemas.microsoft.com/office/drawing/2014/main" id="{479EA59E-9B8D-231F-0DA9-72FBF662A211}"/>
              </a:ext>
            </a:extLst>
          </p:cNvPr>
          <p:cNvSpPr/>
          <p:nvPr/>
        </p:nvSpPr>
        <p:spPr>
          <a:xfrm>
            <a:off x="907225" y="1691640"/>
            <a:ext cx="316230" cy="316230"/>
          </a:xfrm>
          <a:prstGeom prst="roundRect">
            <a:avLst>
              <a:gd name="adj" fmla="val 6667"/>
            </a:avLst>
          </a:prstGeom>
          <a:solidFill>
            <a:srgbClr val="EEE8DD"/>
          </a:solidFill>
          <a:ln/>
        </p:spPr>
      </p:sp>
      <p:sp>
        <p:nvSpPr>
          <p:cNvPr id="26" name="Text 2">
            <a:extLst>
              <a:ext uri="{FF2B5EF4-FFF2-40B4-BE49-F238E27FC236}">
                <a16:creationId xmlns:a16="http://schemas.microsoft.com/office/drawing/2014/main" id="{80D3B127-1780-12A0-5991-377302F26211}"/>
              </a:ext>
            </a:extLst>
          </p:cNvPr>
          <p:cNvSpPr/>
          <p:nvPr/>
        </p:nvSpPr>
        <p:spPr>
          <a:xfrm>
            <a:off x="1037767" y="1748466"/>
            <a:ext cx="99457" cy="210820"/>
          </a:xfrm>
          <a:prstGeom prst="rect">
            <a:avLst/>
          </a:prstGeom>
          <a:noFill/>
          <a:ln/>
        </p:spPr>
        <p:txBody>
          <a:bodyPr wrap="none" lIns="0" tIns="0" rIns="0" bIns="0" rtlCol="0" anchor="t"/>
          <a:lstStyle/>
          <a:p>
            <a:pPr algn="ctr">
              <a:lnSpc>
                <a:spcPts val="1633"/>
              </a:lnSpc>
            </a:pPr>
            <a:r>
              <a:rPr lang="en-US" sz="1633" dirty="0">
                <a:solidFill>
                  <a:srgbClr val="746558"/>
                </a:solidFill>
                <a:latin typeface="Gelasio Semi Bold" pitchFamily="34" charset="0"/>
                <a:ea typeface="Gelasio Semi Bold" pitchFamily="34" charset="-122"/>
                <a:cs typeface="Gelasio Semi Bold" pitchFamily="34" charset="-120"/>
              </a:rPr>
              <a:t>1</a:t>
            </a:r>
            <a:endParaRPr lang="en-US" sz="1633" dirty="0"/>
          </a:p>
        </p:txBody>
      </p:sp>
      <p:sp>
        <p:nvSpPr>
          <p:cNvPr id="27" name="Text 3">
            <a:extLst>
              <a:ext uri="{FF2B5EF4-FFF2-40B4-BE49-F238E27FC236}">
                <a16:creationId xmlns:a16="http://schemas.microsoft.com/office/drawing/2014/main" id="{F7CE6407-6804-AE72-93B4-6606CC34D054}"/>
              </a:ext>
            </a:extLst>
          </p:cNvPr>
          <p:cNvSpPr/>
          <p:nvPr/>
        </p:nvSpPr>
        <p:spPr>
          <a:xfrm>
            <a:off x="1299211" y="1726882"/>
            <a:ext cx="2098278" cy="219551"/>
          </a:xfrm>
          <a:prstGeom prst="rect">
            <a:avLst/>
          </a:prstGeom>
          <a:noFill/>
          <a:ln/>
        </p:spPr>
        <p:txBody>
          <a:bodyPr wrap="none" lIns="0" tIns="0" rIns="0" bIns="0" rtlCol="0" anchor="t"/>
          <a:lstStyle/>
          <a:p>
            <a:pPr>
              <a:lnSpc>
                <a:spcPts val="1700"/>
              </a:lnSpc>
            </a:pPr>
            <a:r>
              <a:rPr lang="en-US" sz="1367" b="1" dirty="0">
                <a:solidFill>
                  <a:srgbClr val="746558"/>
                </a:solidFill>
                <a:latin typeface="Gelasio Semi Bold" pitchFamily="34" charset="0"/>
                <a:ea typeface="Gelasio Semi Bold" pitchFamily="34" charset="-122"/>
                <a:cs typeface="Gelasio Semi Bold" pitchFamily="34" charset="-120"/>
              </a:rPr>
              <a:t>Data Relationship Setup</a:t>
            </a:r>
            <a:endParaRPr lang="en-US" sz="1367" b="1" dirty="0"/>
          </a:p>
        </p:txBody>
      </p:sp>
      <p:sp>
        <p:nvSpPr>
          <p:cNvPr id="28" name="Text 4">
            <a:extLst>
              <a:ext uri="{FF2B5EF4-FFF2-40B4-BE49-F238E27FC236}">
                <a16:creationId xmlns:a16="http://schemas.microsoft.com/office/drawing/2014/main" id="{236E40DA-6377-C562-617C-1403A811A30F}"/>
              </a:ext>
            </a:extLst>
          </p:cNvPr>
          <p:cNvSpPr/>
          <p:nvPr/>
        </p:nvSpPr>
        <p:spPr>
          <a:xfrm>
            <a:off x="1316493" y="2146380"/>
            <a:ext cx="2372915" cy="2923302"/>
          </a:xfrm>
          <a:prstGeom prst="rect">
            <a:avLst/>
          </a:prstGeom>
          <a:noFill/>
          <a:ln/>
        </p:spPr>
        <p:txBody>
          <a:bodyPr wrap="square" lIns="0" tIns="0" rIns="0" bIns="0" rtlCol="0" anchor="t"/>
          <a:lstStyle/>
          <a:p>
            <a:pPr>
              <a:lnSpc>
                <a:spcPts val="1767"/>
              </a:lnSpc>
            </a:pPr>
            <a:r>
              <a:rPr lang="en-US" sz="1100" b="1" dirty="0">
                <a:solidFill>
                  <a:srgbClr val="746558"/>
                </a:solidFill>
                <a:latin typeface="Gelasio" pitchFamily="34" charset="0"/>
                <a:ea typeface="Gelasio" pitchFamily="34" charset="-122"/>
                <a:cs typeface="Gelasio" pitchFamily="34" charset="-120"/>
              </a:rPr>
              <a:t>The tables are related through primary keys. EmployeeID connects the Employee &amp; Performance Rating tables. SatisfactionID, RelationshipSatisfaction, EnvironmentSatisfaction, and JobSatisfaction connect Performance Rating &amp; Satisfied Level tables. RatingID, SelfRating, &amp; ManagerRating connect Performance Rating &amp; Rating Level tables. EducationLevelID connects the Employee &amp; Education Level tables.</a:t>
            </a:r>
            <a:endParaRPr lang="en-US" sz="1100" b="1" dirty="0"/>
          </a:p>
        </p:txBody>
      </p:sp>
      <p:sp>
        <p:nvSpPr>
          <p:cNvPr id="29" name="Shape 5">
            <a:extLst>
              <a:ext uri="{FF2B5EF4-FFF2-40B4-BE49-F238E27FC236}">
                <a16:creationId xmlns:a16="http://schemas.microsoft.com/office/drawing/2014/main" id="{DB65F6D2-146C-E864-ED90-08659C3459F9}"/>
              </a:ext>
            </a:extLst>
          </p:cNvPr>
          <p:cNvSpPr/>
          <p:nvPr/>
        </p:nvSpPr>
        <p:spPr>
          <a:xfrm>
            <a:off x="4053094" y="1799106"/>
            <a:ext cx="316230" cy="316230"/>
          </a:xfrm>
          <a:prstGeom prst="roundRect">
            <a:avLst>
              <a:gd name="adj" fmla="val 6667"/>
            </a:avLst>
          </a:prstGeom>
          <a:solidFill>
            <a:srgbClr val="EEE8DD"/>
          </a:solidFill>
          <a:ln/>
        </p:spPr>
        <p:txBody>
          <a:bodyPr/>
          <a:lstStyle/>
          <a:p>
            <a:endParaRPr lang="en-US" sz="1200" dirty="0"/>
          </a:p>
        </p:txBody>
      </p:sp>
      <p:sp>
        <p:nvSpPr>
          <p:cNvPr id="30" name="Text 6">
            <a:extLst>
              <a:ext uri="{FF2B5EF4-FFF2-40B4-BE49-F238E27FC236}">
                <a16:creationId xmlns:a16="http://schemas.microsoft.com/office/drawing/2014/main" id="{06E7F413-26B9-1E0B-8AA3-9DF1AADFFA63}"/>
              </a:ext>
            </a:extLst>
          </p:cNvPr>
          <p:cNvSpPr/>
          <p:nvPr/>
        </p:nvSpPr>
        <p:spPr>
          <a:xfrm>
            <a:off x="4119172" y="1893728"/>
            <a:ext cx="127794" cy="210820"/>
          </a:xfrm>
          <a:prstGeom prst="rect">
            <a:avLst/>
          </a:prstGeom>
          <a:noFill/>
          <a:ln/>
        </p:spPr>
        <p:txBody>
          <a:bodyPr wrap="none" lIns="0" tIns="0" rIns="0" bIns="0" rtlCol="0" anchor="t"/>
          <a:lstStyle/>
          <a:p>
            <a:pPr algn="ctr">
              <a:lnSpc>
                <a:spcPts val="1633"/>
              </a:lnSpc>
            </a:pPr>
            <a:r>
              <a:rPr lang="en-US" sz="1633" dirty="0">
                <a:solidFill>
                  <a:srgbClr val="746558"/>
                </a:solidFill>
                <a:latin typeface="Gelasio Semi Bold" pitchFamily="34" charset="0"/>
                <a:ea typeface="Gelasio Semi Bold" pitchFamily="34" charset="-122"/>
                <a:cs typeface="Gelasio Semi Bold" pitchFamily="34" charset="-120"/>
              </a:rPr>
              <a:t>2</a:t>
            </a:r>
            <a:endParaRPr lang="en-US" sz="1633" dirty="0"/>
          </a:p>
        </p:txBody>
      </p:sp>
      <p:sp>
        <p:nvSpPr>
          <p:cNvPr id="31" name="Text 7">
            <a:extLst>
              <a:ext uri="{FF2B5EF4-FFF2-40B4-BE49-F238E27FC236}">
                <a16:creationId xmlns:a16="http://schemas.microsoft.com/office/drawing/2014/main" id="{75E7E229-66F0-1706-56CF-3199E095C50E}"/>
              </a:ext>
            </a:extLst>
          </p:cNvPr>
          <p:cNvSpPr/>
          <p:nvPr/>
        </p:nvSpPr>
        <p:spPr>
          <a:xfrm>
            <a:off x="4755436" y="1788319"/>
            <a:ext cx="1756886" cy="219551"/>
          </a:xfrm>
          <a:prstGeom prst="rect">
            <a:avLst/>
          </a:prstGeom>
          <a:noFill/>
          <a:ln/>
        </p:spPr>
        <p:txBody>
          <a:bodyPr wrap="none" lIns="0" tIns="0" rIns="0" bIns="0" rtlCol="0" anchor="t"/>
          <a:lstStyle/>
          <a:p>
            <a:pPr>
              <a:lnSpc>
                <a:spcPts val="1700"/>
              </a:lnSpc>
            </a:pPr>
            <a:r>
              <a:rPr lang="en-US" sz="1367" b="1" dirty="0">
                <a:solidFill>
                  <a:srgbClr val="746558"/>
                </a:solidFill>
                <a:latin typeface="Gelasio Semi Bold" pitchFamily="34" charset="0"/>
                <a:ea typeface="Gelasio Semi Bold" pitchFamily="34" charset="-122"/>
                <a:cs typeface="Gelasio Semi Bold" pitchFamily="34" charset="-120"/>
              </a:rPr>
              <a:t>Data Formatting</a:t>
            </a:r>
            <a:endParaRPr lang="en-US" sz="1367" b="1" dirty="0"/>
          </a:p>
        </p:txBody>
      </p:sp>
      <p:sp>
        <p:nvSpPr>
          <p:cNvPr id="32" name="Text 8">
            <a:extLst>
              <a:ext uri="{FF2B5EF4-FFF2-40B4-BE49-F238E27FC236}">
                <a16:creationId xmlns:a16="http://schemas.microsoft.com/office/drawing/2014/main" id="{13EBF3BA-C853-BA47-0F52-9BB45611B6DC}"/>
              </a:ext>
            </a:extLst>
          </p:cNvPr>
          <p:cNvSpPr/>
          <p:nvPr/>
        </p:nvSpPr>
        <p:spPr>
          <a:xfrm>
            <a:off x="4650185" y="2115336"/>
            <a:ext cx="2372915" cy="2023825"/>
          </a:xfrm>
          <a:prstGeom prst="rect">
            <a:avLst/>
          </a:prstGeom>
          <a:noFill/>
          <a:ln/>
        </p:spPr>
        <p:txBody>
          <a:bodyPr wrap="square" lIns="0" tIns="0" rIns="0" bIns="0" rtlCol="0" anchor="t"/>
          <a:lstStyle/>
          <a:p>
            <a:pPr>
              <a:lnSpc>
                <a:spcPts val="1767"/>
              </a:lnSpc>
            </a:pPr>
            <a:r>
              <a:rPr lang="en-US" sz="1100" b="1" dirty="0">
                <a:solidFill>
                  <a:srgbClr val="746558"/>
                </a:solidFill>
                <a:latin typeface="Gelasio" pitchFamily="34" charset="0"/>
                <a:ea typeface="Gelasio" pitchFamily="34" charset="-122"/>
                <a:cs typeface="Gelasio" pitchFamily="34" charset="-120"/>
              </a:rPr>
              <a:t>Date fields (HireDate and ReviewDate) standardized to DD/MM/YYYY. Renaming columns (e.g., changing Education to EducationLevelID). Mapping values (e.g., changing Stock option Level codes 0-3 to meaningful labels: "None," "Low," "Medium," and "High").</a:t>
            </a:r>
            <a:endParaRPr lang="en-US" sz="1100" b="1" dirty="0"/>
          </a:p>
        </p:txBody>
      </p:sp>
      <p:sp>
        <p:nvSpPr>
          <p:cNvPr id="33" name="Shape 9">
            <a:extLst>
              <a:ext uri="{FF2B5EF4-FFF2-40B4-BE49-F238E27FC236}">
                <a16:creationId xmlns:a16="http://schemas.microsoft.com/office/drawing/2014/main" id="{A7F97D08-C8E7-3E52-1F0E-EDCE41CA6B68}"/>
              </a:ext>
            </a:extLst>
          </p:cNvPr>
          <p:cNvSpPr/>
          <p:nvPr/>
        </p:nvSpPr>
        <p:spPr>
          <a:xfrm>
            <a:off x="7429500" y="1788318"/>
            <a:ext cx="316230" cy="316230"/>
          </a:xfrm>
          <a:prstGeom prst="roundRect">
            <a:avLst>
              <a:gd name="adj" fmla="val 6667"/>
            </a:avLst>
          </a:prstGeom>
          <a:solidFill>
            <a:srgbClr val="EEE8DD"/>
          </a:solidFill>
          <a:ln/>
        </p:spPr>
        <p:txBody>
          <a:bodyPr/>
          <a:lstStyle/>
          <a:p>
            <a:endParaRPr lang="en-US" sz="1200" dirty="0"/>
          </a:p>
        </p:txBody>
      </p:sp>
      <p:sp>
        <p:nvSpPr>
          <p:cNvPr id="34" name="Text 10">
            <a:extLst>
              <a:ext uri="{FF2B5EF4-FFF2-40B4-BE49-F238E27FC236}">
                <a16:creationId xmlns:a16="http://schemas.microsoft.com/office/drawing/2014/main" id="{1E3064B9-C74E-E5DD-FB0B-851EA04F200C}"/>
              </a:ext>
            </a:extLst>
          </p:cNvPr>
          <p:cNvSpPr/>
          <p:nvPr/>
        </p:nvSpPr>
        <p:spPr>
          <a:xfrm>
            <a:off x="7415170" y="1841023"/>
            <a:ext cx="127079" cy="210820"/>
          </a:xfrm>
          <a:prstGeom prst="rect">
            <a:avLst/>
          </a:prstGeom>
          <a:noFill/>
          <a:ln/>
        </p:spPr>
        <p:txBody>
          <a:bodyPr wrap="none" lIns="0" tIns="0" rIns="0" bIns="0" rtlCol="0" anchor="t"/>
          <a:lstStyle/>
          <a:p>
            <a:pPr algn="ctr">
              <a:lnSpc>
                <a:spcPts val="1633"/>
              </a:lnSpc>
            </a:pPr>
            <a:r>
              <a:rPr lang="en-US" sz="1633" dirty="0">
                <a:solidFill>
                  <a:srgbClr val="746558"/>
                </a:solidFill>
                <a:latin typeface="Gelasio Semi Bold" pitchFamily="34" charset="0"/>
                <a:ea typeface="Gelasio Semi Bold" pitchFamily="34" charset="-122"/>
                <a:cs typeface="Gelasio Semi Bold" pitchFamily="34" charset="-120"/>
              </a:rPr>
              <a:t>3</a:t>
            </a:r>
            <a:endParaRPr lang="en-US" sz="1633" dirty="0"/>
          </a:p>
        </p:txBody>
      </p:sp>
      <p:sp>
        <p:nvSpPr>
          <p:cNvPr id="35" name="Text 11">
            <a:extLst>
              <a:ext uri="{FF2B5EF4-FFF2-40B4-BE49-F238E27FC236}">
                <a16:creationId xmlns:a16="http://schemas.microsoft.com/office/drawing/2014/main" id="{22FEA2E8-E402-DAE1-444A-FB6E46FC8B71}"/>
              </a:ext>
            </a:extLst>
          </p:cNvPr>
          <p:cNvSpPr/>
          <p:nvPr/>
        </p:nvSpPr>
        <p:spPr>
          <a:xfrm>
            <a:off x="8037513" y="1788319"/>
            <a:ext cx="1943497" cy="219551"/>
          </a:xfrm>
          <a:prstGeom prst="rect">
            <a:avLst/>
          </a:prstGeom>
          <a:noFill/>
          <a:ln/>
        </p:spPr>
        <p:txBody>
          <a:bodyPr wrap="none" lIns="0" tIns="0" rIns="0" bIns="0" rtlCol="0" anchor="t"/>
          <a:lstStyle/>
          <a:p>
            <a:pPr>
              <a:lnSpc>
                <a:spcPts val="1700"/>
              </a:lnSpc>
            </a:pPr>
            <a:r>
              <a:rPr lang="en-US" sz="1367" b="1" dirty="0">
                <a:solidFill>
                  <a:srgbClr val="746558"/>
                </a:solidFill>
                <a:latin typeface="Gelasio Semi Bold" pitchFamily="34" charset="0"/>
                <a:ea typeface="Gelasio Semi Bold" pitchFamily="34" charset="-122"/>
                <a:cs typeface="Gelasio Semi Bold" pitchFamily="34" charset="-120"/>
              </a:rPr>
              <a:t>Additional Formatting</a:t>
            </a:r>
            <a:endParaRPr lang="en-US" sz="1367" b="1" dirty="0"/>
          </a:p>
        </p:txBody>
      </p:sp>
      <p:sp>
        <p:nvSpPr>
          <p:cNvPr id="36" name="Text 12">
            <a:extLst>
              <a:ext uri="{FF2B5EF4-FFF2-40B4-BE49-F238E27FC236}">
                <a16:creationId xmlns:a16="http://schemas.microsoft.com/office/drawing/2014/main" id="{C49B91E0-9FF2-CBB8-0070-17AA9304122F}"/>
              </a:ext>
            </a:extLst>
          </p:cNvPr>
          <p:cNvSpPr/>
          <p:nvPr/>
        </p:nvSpPr>
        <p:spPr>
          <a:xfrm>
            <a:off x="8026401" y="2430716"/>
            <a:ext cx="2372915" cy="899477"/>
          </a:xfrm>
          <a:prstGeom prst="rect">
            <a:avLst/>
          </a:prstGeom>
          <a:noFill/>
          <a:ln/>
        </p:spPr>
        <p:txBody>
          <a:bodyPr wrap="square" lIns="0" tIns="0" rIns="0" bIns="0" rtlCol="0" anchor="t"/>
          <a:lstStyle/>
          <a:p>
            <a:pPr>
              <a:lnSpc>
                <a:spcPts val="1767"/>
              </a:lnSpc>
            </a:pPr>
            <a:r>
              <a:rPr lang="en-US" sz="1100" b="1" dirty="0">
                <a:solidFill>
                  <a:srgbClr val="746558"/>
                </a:solidFill>
                <a:latin typeface="Gelasio" pitchFamily="34" charset="0"/>
                <a:ea typeface="Gelasio" pitchFamily="34" charset="-122"/>
                <a:cs typeface="Gelasio" pitchFamily="34" charset="-120"/>
              </a:rPr>
              <a:t>State abbreviations mapped to full names (e.g., IL to Illinois, CA to California). Replacing one word of "Marketing" instead of 2 instances.</a:t>
            </a:r>
            <a:endParaRPr lang="en-US" sz="11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F2386-0393-F4AF-9EE0-D8D7DDAB830F}"/>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29330A6B-D48A-F79E-70F1-BA01F042B031}"/>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A675FB59-DD7A-A09A-ABBF-A23EA97A80F7}"/>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84149A83-84DE-3162-0482-3A7A12BF0BD1}"/>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1829D45D-4D25-2F29-38F9-C7359F7EC555}"/>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36C71101-FD78-FB04-3D6D-2D461DE61994}"/>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4164B636-7ED9-A2A2-C636-460DB1AD7023}"/>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 name="Text 0">
            <a:extLst>
              <a:ext uri="{FF2B5EF4-FFF2-40B4-BE49-F238E27FC236}">
                <a16:creationId xmlns:a16="http://schemas.microsoft.com/office/drawing/2014/main" id="{D7089607-D8D8-D97A-F5C6-89A5319FAE68}"/>
              </a:ext>
            </a:extLst>
          </p:cNvPr>
          <p:cNvSpPr/>
          <p:nvPr/>
        </p:nvSpPr>
        <p:spPr>
          <a:xfrm>
            <a:off x="766603" y="729749"/>
            <a:ext cx="4114800" cy="514350"/>
          </a:xfrm>
          <a:prstGeom prst="rect">
            <a:avLst/>
          </a:prstGeom>
          <a:noFill/>
          <a:ln/>
        </p:spPr>
        <p:txBody>
          <a:bodyPr wrap="none" lIns="0" tIns="0" rIns="0" bIns="0" rtlCol="0" anchor="t"/>
          <a:lstStyle/>
          <a:p>
            <a:pPr>
              <a:lnSpc>
                <a:spcPts val="4034"/>
              </a:lnSpc>
            </a:pPr>
            <a:r>
              <a:rPr lang="en-US" sz="5334" b="1" dirty="0">
                <a:solidFill>
                  <a:srgbClr val="000000"/>
                </a:solidFill>
                <a:latin typeface="Cooper Hewitt Bold"/>
                <a:ea typeface="Cooper Hewitt Bold"/>
              </a:rPr>
              <a:t>DAX</a:t>
            </a:r>
            <a:r>
              <a:rPr lang="en-US" sz="3233" dirty="0">
                <a:solidFill>
                  <a:srgbClr val="484237"/>
                </a:solidFill>
                <a:latin typeface="Gelasio Semi Bold" pitchFamily="34" charset="0"/>
                <a:ea typeface="Gelasio Semi Bold" pitchFamily="34" charset="-122"/>
                <a:cs typeface="Gelasio Semi Bold" pitchFamily="34" charset="-120"/>
              </a:rPr>
              <a:t> </a:t>
            </a:r>
            <a:r>
              <a:rPr lang="en-US" sz="5334" b="1" dirty="0">
                <a:solidFill>
                  <a:srgbClr val="000000"/>
                </a:solidFill>
                <a:latin typeface="Cooper Hewitt Bold"/>
                <a:ea typeface="Cooper Hewitt Bold"/>
              </a:rPr>
              <a:t>Calculations</a:t>
            </a:r>
          </a:p>
        </p:txBody>
      </p:sp>
      <p:sp>
        <p:nvSpPr>
          <p:cNvPr id="3" name="Text 1">
            <a:extLst>
              <a:ext uri="{FF2B5EF4-FFF2-40B4-BE49-F238E27FC236}">
                <a16:creationId xmlns:a16="http://schemas.microsoft.com/office/drawing/2014/main" id="{768D5125-B515-8805-4EA6-2AD34EF28BD3}"/>
              </a:ext>
            </a:extLst>
          </p:cNvPr>
          <p:cNvSpPr/>
          <p:nvPr/>
        </p:nvSpPr>
        <p:spPr>
          <a:xfrm>
            <a:off x="966289" y="1592292"/>
            <a:ext cx="2057400" cy="257175"/>
          </a:xfrm>
          <a:prstGeom prst="rect">
            <a:avLst/>
          </a:prstGeom>
          <a:noFill/>
          <a:ln/>
        </p:spPr>
        <p:txBody>
          <a:bodyPr wrap="none" lIns="0" tIns="0" rIns="0" bIns="0" rtlCol="0" anchor="t"/>
          <a:lstStyle/>
          <a:p>
            <a:pPr>
              <a:lnSpc>
                <a:spcPts val="2000"/>
              </a:lnSpc>
            </a:pPr>
            <a:r>
              <a:rPr lang="en-US" sz="1600" dirty="0">
                <a:solidFill>
                  <a:srgbClr val="484237"/>
                </a:solidFill>
                <a:latin typeface="Gelasio Semi Bold" pitchFamily="34" charset="0"/>
                <a:ea typeface="Gelasio Semi Bold" pitchFamily="34" charset="-122"/>
                <a:cs typeface="Gelasio Semi Bold" pitchFamily="34" charset="-120"/>
              </a:rPr>
              <a:t>Years at Company</a:t>
            </a:r>
            <a:endParaRPr lang="en-US" sz="1600" dirty="0"/>
          </a:p>
        </p:txBody>
      </p:sp>
      <p:sp>
        <p:nvSpPr>
          <p:cNvPr id="4" name="Text 2">
            <a:extLst>
              <a:ext uri="{FF2B5EF4-FFF2-40B4-BE49-F238E27FC236}">
                <a16:creationId xmlns:a16="http://schemas.microsoft.com/office/drawing/2014/main" id="{31BF2921-47C5-B59F-6C2F-E2FD0AE8655A}"/>
              </a:ext>
            </a:extLst>
          </p:cNvPr>
          <p:cNvSpPr/>
          <p:nvPr/>
        </p:nvSpPr>
        <p:spPr>
          <a:xfrm>
            <a:off x="947817" y="2015728"/>
            <a:ext cx="2599214" cy="2633663"/>
          </a:xfrm>
          <a:prstGeom prst="rect">
            <a:avLst/>
          </a:prstGeom>
          <a:noFill/>
          <a:ln/>
        </p:spPr>
        <p:txBody>
          <a:bodyPr wrap="square" lIns="0" tIns="0" rIns="0" bIns="0" rtlCol="0" anchor="t"/>
          <a:lstStyle/>
          <a:p>
            <a:pPr>
              <a:lnSpc>
                <a:spcPts val="2067"/>
              </a:lnSpc>
            </a:pPr>
            <a:r>
              <a:rPr lang="en-US" sz="1267" dirty="0">
                <a:solidFill>
                  <a:srgbClr val="746558"/>
                </a:solidFill>
                <a:latin typeface="Gelasio" pitchFamily="34" charset="0"/>
                <a:ea typeface="Gelasio" pitchFamily="34" charset="-122"/>
                <a:cs typeface="Gelasio" pitchFamily="34" charset="-120"/>
              </a:rPr>
              <a:t>DAX function calculates the number of years an employee has been at the company. VAR LatestReviewDate: It calculates the latest review date for an employee based on their EmployeeID. It uses CALCULATE with MAX to get the most recent review date from the PerformanceRating table, ignoring all filters except the employee.</a:t>
            </a:r>
            <a:endParaRPr lang="en-US" sz="1267" dirty="0"/>
          </a:p>
        </p:txBody>
      </p:sp>
      <p:sp>
        <p:nvSpPr>
          <p:cNvPr id="5" name="Text 3">
            <a:extLst>
              <a:ext uri="{FF2B5EF4-FFF2-40B4-BE49-F238E27FC236}">
                <a16:creationId xmlns:a16="http://schemas.microsoft.com/office/drawing/2014/main" id="{9ECC1121-E441-E56A-7151-9506E8FB5FFB}"/>
              </a:ext>
            </a:extLst>
          </p:cNvPr>
          <p:cNvSpPr/>
          <p:nvPr/>
        </p:nvSpPr>
        <p:spPr>
          <a:xfrm>
            <a:off x="3898341" y="1604328"/>
            <a:ext cx="2057400" cy="257175"/>
          </a:xfrm>
          <a:prstGeom prst="rect">
            <a:avLst/>
          </a:prstGeom>
          <a:noFill/>
          <a:ln/>
        </p:spPr>
        <p:txBody>
          <a:bodyPr wrap="none" lIns="0" tIns="0" rIns="0" bIns="0" rtlCol="0" anchor="t"/>
          <a:lstStyle/>
          <a:p>
            <a:pPr>
              <a:lnSpc>
                <a:spcPts val="2000"/>
              </a:lnSpc>
            </a:pPr>
            <a:r>
              <a:rPr lang="en-US" sz="1600" dirty="0">
                <a:solidFill>
                  <a:srgbClr val="484237"/>
                </a:solidFill>
                <a:latin typeface="Gelasio Semi Bold" pitchFamily="34" charset="0"/>
                <a:ea typeface="Gelasio Semi Bold" pitchFamily="34" charset="-122"/>
                <a:cs typeface="Gelasio Semi Bold" pitchFamily="34" charset="-120"/>
              </a:rPr>
              <a:t>Attrition Rate</a:t>
            </a:r>
            <a:endParaRPr lang="en-US" sz="1600" dirty="0"/>
          </a:p>
        </p:txBody>
      </p:sp>
      <p:sp>
        <p:nvSpPr>
          <p:cNvPr id="6" name="Text 4">
            <a:extLst>
              <a:ext uri="{FF2B5EF4-FFF2-40B4-BE49-F238E27FC236}">
                <a16:creationId xmlns:a16="http://schemas.microsoft.com/office/drawing/2014/main" id="{FA24FA0E-C991-4405-2A45-A4BDBB135147}"/>
              </a:ext>
            </a:extLst>
          </p:cNvPr>
          <p:cNvSpPr/>
          <p:nvPr/>
        </p:nvSpPr>
        <p:spPr>
          <a:xfrm>
            <a:off x="3650885" y="2015728"/>
            <a:ext cx="2599214" cy="2106930"/>
          </a:xfrm>
          <a:prstGeom prst="rect">
            <a:avLst/>
          </a:prstGeom>
          <a:noFill/>
          <a:ln/>
        </p:spPr>
        <p:txBody>
          <a:bodyPr wrap="square" lIns="0" tIns="0" rIns="0" bIns="0" rtlCol="0" anchor="t"/>
          <a:lstStyle/>
          <a:p>
            <a:pPr>
              <a:lnSpc>
                <a:spcPts val="2067"/>
              </a:lnSpc>
            </a:pPr>
            <a:r>
              <a:rPr lang="en-US" sz="1267" dirty="0">
                <a:solidFill>
                  <a:srgbClr val="746558"/>
                </a:solidFill>
                <a:latin typeface="Gelasio" pitchFamily="34" charset="0"/>
                <a:ea typeface="Gelasio" pitchFamily="34" charset="-122"/>
                <a:cs typeface="Gelasio" pitchFamily="34" charset="-120"/>
              </a:rPr>
              <a:t>DAX calculation for the proportion of employees who have left. Attrition Rate = CALCULATE(COUNT(Employee\[EmployeeID\]),Employee\[Attrition\]= "Yes") / COUNT(Employee\[EmployeeID\])</a:t>
            </a:r>
            <a:endParaRPr lang="en-US" sz="1267" dirty="0"/>
          </a:p>
        </p:txBody>
      </p:sp>
      <p:sp>
        <p:nvSpPr>
          <p:cNvPr id="7" name="Text 5">
            <a:extLst>
              <a:ext uri="{FF2B5EF4-FFF2-40B4-BE49-F238E27FC236}">
                <a16:creationId xmlns:a16="http://schemas.microsoft.com/office/drawing/2014/main" id="{92A83AE1-7948-97A6-83F1-BF1AEC9346C3}"/>
              </a:ext>
            </a:extLst>
          </p:cNvPr>
          <p:cNvSpPr/>
          <p:nvPr/>
        </p:nvSpPr>
        <p:spPr>
          <a:xfrm>
            <a:off x="6587569" y="1604328"/>
            <a:ext cx="2057400" cy="257175"/>
          </a:xfrm>
          <a:prstGeom prst="rect">
            <a:avLst/>
          </a:prstGeom>
          <a:noFill/>
          <a:ln/>
        </p:spPr>
        <p:txBody>
          <a:bodyPr wrap="none" lIns="0" tIns="0" rIns="0" bIns="0" rtlCol="0" anchor="t"/>
          <a:lstStyle/>
          <a:p>
            <a:pPr>
              <a:lnSpc>
                <a:spcPts val="2000"/>
              </a:lnSpc>
            </a:pPr>
            <a:r>
              <a:rPr lang="en-US" sz="1600" dirty="0">
                <a:solidFill>
                  <a:srgbClr val="484237"/>
                </a:solidFill>
                <a:latin typeface="Gelasio Semi Bold" pitchFamily="34" charset="0"/>
                <a:ea typeface="Gelasio Semi Bold" pitchFamily="34" charset="-122"/>
                <a:cs typeface="Gelasio Semi Bold" pitchFamily="34" charset="-120"/>
              </a:rPr>
              <a:t>Retention Rate</a:t>
            </a:r>
            <a:endParaRPr lang="en-US" sz="1600" dirty="0"/>
          </a:p>
        </p:txBody>
      </p:sp>
      <p:sp>
        <p:nvSpPr>
          <p:cNvPr id="8" name="Text 6">
            <a:extLst>
              <a:ext uri="{FF2B5EF4-FFF2-40B4-BE49-F238E27FC236}">
                <a16:creationId xmlns:a16="http://schemas.microsoft.com/office/drawing/2014/main" id="{FF4BEC01-FB00-DA87-7E7D-9B3E507AB34C}"/>
              </a:ext>
            </a:extLst>
          </p:cNvPr>
          <p:cNvSpPr/>
          <p:nvPr/>
        </p:nvSpPr>
        <p:spPr>
          <a:xfrm>
            <a:off x="6587570" y="2026047"/>
            <a:ext cx="2599214" cy="2106930"/>
          </a:xfrm>
          <a:prstGeom prst="rect">
            <a:avLst/>
          </a:prstGeom>
          <a:noFill/>
          <a:ln/>
        </p:spPr>
        <p:txBody>
          <a:bodyPr wrap="square" lIns="0" tIns="0" rIns="0" bIns="0" rtlCol="0" anchor="t"/>
          <a:lstStyle/>
          <a:p>
            <a:pPr>
              <a:lnSpc>
                <a:spcPts val="2067"/>
              </a:lnSpc>
            </a:pPr>
            <a:r>
              <a:rPr lang="en-US" sz="1267" dirty="0">
                <a:solidFill>
                  <a:srgbClr val="746558"/>
                </a:solidFill>
                <a:latin typeface="Gelasio" pitchFamily="34" charset="0"/>
                <a:ea typeface="Gelasio" pitchFamily="34" charset="-122"/>
                <a:cs typeface="Gelasio" pitchFamily="34" charset="-120"/>
              </a:rPr>
              <a:t>DAX calculation for the proportion of employees still with the company. Retention Rate = CALCULATE(COUNT(Employee\[EmployeeID\]),Employee\[Attrition\]= "No") / COUNT(Employee\[EmployeeID\])</a:t>
            </a:r>
            <a:endParaRPr lang="en-US" sz="1267" dirty="0"/>
          </a:p>
        </p:txBody>
      </p:sp>
    </p:spTree>
    <p:extLst>
      <p:ext uri="{BB962C8B-B14F-4D97-AF65-F5344CB8AC3E}">
        <p14:creationId xmlns:p14="http://schemas.microsoft.com/office/powerpoint/2010/main" val="236071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AECC4-0C97-3F79-1725-D17FF382DACD}"/>
            </a:ext>
          </a:extLst>
        </p:cNvPr>
        <p:cNvGrpSpPr/>
        <p:nvPr/>
      </p:nvGrpSpPr>
      <p:grpSpPr>
        <a:xfrm>
          <a:off x="0" y="0"/>
          <a:ext cx="0" cy="0"/>
          <a:chOff x="0" y="0"/>
          <a:chExt cx="0" cy="0"/>
        </a:xfrm>
      </p:grpSpPr>
      <p:grpSp>
        <p:nvGrpSpPr>
          <p:cNvPr id="11" name="Group 11">
            <a:extLst>
              <a:ext uri="{FF2B5EF4-FFF2-40B4-BE49-F238E27FC236}">
                <a16:creationId xmlns:a16="http://schemas.microsoft.com/office/drawing/2014/main" id="{02794BCF-AAB5-39FE-AC78-B8C70CA28A67}"/>
              </a:ext>
            </a:extLst>
          </p:cNvPr>
          <p:cNvGrpSpPr/>
          <p:nvPr/>
        </p:nvGrpSpPr>
        <p:grpSpPr>
          <a:xfrm>
            <a:off x="0" y="0"/>
            <a:ext cx="685800" cy="6858000"/>
            <a:chOff x="0" y="0"/>
            <a:chExt cx="270933" cy="2709333"/>
          </a:xfrm>
        </p:grpSpPr>
        <p:sp>
          <p:nvSpPr>
            <p:cNvPr id="12" name="Freeform 12">
              <a:extLst>
                <a:ext uri="{FF2B5EF4-FFF2-40B4-BE49-F238E27FC236}">
                  <a16:creationId xmlns:a16="http://schemas.microsoft.com/office/drawing/2014/main" id="{CE434141-5A83-FF07-DEDA-E6473D93DFD4}"/>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13" name="TextBox 13">
              <a:extLst>
                <a:ext uri="{FF2B5EF4-FFF2-40B4-BE49-F238E27FC236}">
                  <a16:creationId xmlns:a16="http://schemas.microsoft.com/office/drawing/2014/main" id="{E1674783-651A-8354-16E7-A3141C4F5D01}"/>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grpSp>
        <p:nvGrpSpPr>
          <p:cNvPr id="18" name="Group 18">
            <a:extLst>
              <a:ext uri="{FF2B5EF4-FFF2-40B4-BE49-F238E27FC236}">
                <a16:creationId xmlns:a16="http://schemas.microsoft.com/office/drawing/2014/main" id="{CEB3E1C4-4F05-7431-B70E-D54FC100C2F6}"/>
              </a:ext>
            </a:extLst>
          </p:cNvPr>
          <p:cNvGrpSpPr/>
          <p:nvPr/>
        </p:nvGrpSpPr>
        <p:grpSpPr>
          <a:xfrm>
            <a:off x="11506200" y="0"/>
            <a:ext cx="685800" cy="6858000"/>
            <a:chOff x="0" y="0"/>
            <a:chExt cx="270933" cy="2709333"/>
          </a:xfrm>
        </p:grpSpPr>
        <p:sp>
          <p:nvSpPr>
            <p:cNvPr id="19" name="Freeform 19">
              <a:extLst>
                <a:ext uri="{FF2B5EF4-FFF2-40B4-BE49-F238E27FC236}">
                  <a16:creationId xmlns:a16="http://schemas.microsoft.com/office/drawing/2014/main" id="{25710341-3FBC-843E-6712-80801C196C77}"/>
                </a:ext>
              </a:extLst>
            </p:cNvPr>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solidFill>
              <a:srgbClr val="000000"/>
            </a:solidFill>
          </p:spPr>
        </p:sp>
        <p:sp>
          <p:nvSpPr>
            <p:cNvPr id="20" name="TextBox 20">
              <a:extLst>
                <a:ext uri="{FF2B5EF4-FFF2-40B4-BE49-F238E27FC236}">
                  <a16:creationId xmlns:a16="http://schemas.microsoft.com/office/drawing/2014/main" id="{FEA5988E-8518-D3B1-B7CA-C9EFF6E9AA5D}"/>
                </a:ext>
              </a:extLst>
            </p:cNvPr>
            <p:cNvSpPr txBox="1"/>
            <p:nvPr/>
          </p:nvSpPr>
          <p:spPr>
            <a:xfrm>
              <a:off x="0" y="-76200"/>
              <a:ext cx="270933" cy="2785533"/>
            </a:xfrm>
            <a:prstGeom prst="rect">
              <a:avLst/>
            </a:prstGeom>
          </p:spPr>
          <p:txBody>
            <a:bodyPr lIns="33867" tIns="33867" rIns="33867" bIns="33867" rtlCol="0" anchor="ctr"/>
            <a:lstStyle/>
            <a:p>
              <a:pPr algn="ctr">
                <a:lnSpc>
                  <a:spcPts val="1816"/>
                </a:lnSpc>
              </a:pPr>
              <a:endParaRPr sz="1200"/>
            </a:p>
          </p:txBody>
        </p:sp>
      </p:grpSp>
      <p:sp>
        <p:nvSpPr>
          <p:cNvPr id="2" name="Text 0">
            <a:extLst>
              <a:ext uri="{FF2B5EF4-FFF2-40B4-BE49-F238E27FC236}">
                <a16:creationId xmlns:a16="http://schemas.microsoft.com/office/drawing/2014/main" id="{918A8CE5-54F8-17DC-3AA6-6A30DE0E2029}"/>
              </a:ext>
            </a:extLst>
          </p:cNvPr>
          <p:cNvSpPr/>
          <p:nvPr/>
        </p:nvSpPr>
        <p:spPr>
          <a:xfrm>
            <a:off x="766603" y="729749"/>
            <a:ext cx="4114800" cy="514350"/>
          </a:xfrm>
          <a:prstGeom prst="rect">
            <a:avLst/>
          </a:prstGeom>
          <a:noFill/>
          <a:ln/>
        </p:spPr>
        <p:txBody>
          <a:bodyPr wrap="none" lIns="0" tIns="0" rIns="0" bIns="0" rtlCol="0" anchor="t"/>
          <a:lstStyle/>
          <a:p>
            <a:pPr>
              <a:lnSpc>
                <a:spcPts val="4034"/>
              </a:lnSpc>
            </a:pPr>
            <a:r>
              <a:rPr lang="en-US" sz="5334" b="1" dirty="0">
                <a:solidFill>
                  <a:srgbClr val="000000"/>
                </a:solidFill>
                <a:latin typeface="Cooper Hewitt Bold"/>
                <a:ea typeface="Cooper Hewitt Bold"/>
              </a:rPr>
              <a:t>Data Modeling </a:t>
            </a:r>
          </a:p>
        </p:txBody>
      </p:sp>
      <p:pic>
        <p:nvPicPr>
          <p:cNvPr id="10" name="Picture 9">
            <a:extLst>
              <a:ext uri="{FF2B5EF4-FFF2-40B4-BE49-F238E27FC236}">
                <a16:creationId xmlns:a16="http://schemas.microsoft.com/office/drawing/2014/main" id="{9EA466D2-DDDF-BEE2-0DF8-A980CF60DFF7}"/>
              </a:ext>
            </a:extLst>
          </p:cNvPr>
          <p:cNvPicPr>
            <a:picLocks noChangeAspect="1"/>
          </p:cNvPicPr>
          <p:nvPr/>
        </p:nvPicPr>
        <p:blipFill>
          <a:blip r:embed="rId2"/>
          <a:stretch>
            <a:fillRect/>
          </a:stretch>
        </p:blipFill>
        <p:spPr>
          <a:xfrm>
            <a:off x="5470439" y="1447800"/>
            <a:ext cx="6035761" cy="5334000"/>
          </a:xfrm>
          <a:prstGeom prst="rect">
            <a:avLst/>
          </a:prstGeom>
        </p:spPr>
      </p:pic>
      <p:sp>
        <p:nvSpPr>
          <p:cNvPr id="15" name="TextBox 14">
            <a:extLst>
              <a:ext uri="{FF2B5EF4-FFF2-40B4-BE49-F238E27FC236}">
                <a16:creationId xmlns:a16="http://schemas.microsoft.com/office/drawing/2014/main" id="{BD15374F-4B90-5FFD-31E4-3E98747C43E4}"/>
              </a:ext>
            </a:extLst>
          </p:cNvPr>
          <p:cNvSpPr txBox="1"/>
          <p:nvPr/>
        </p:nvSpPr>
        <p:spPr>
          <a:xfrm>
            <a:off x="965200" y="2342354"/>
            <a:ext cx="3149600" cy="461665"/>
          </a:xfrm>
          <a:prstGeom prst="rect">
            <a:avLst/>
          </a:prstGeom>
          <a:noFill/>
        </p:spPr>
        <p:txBody>
          <a:bodyPr wrap="square">
            <a:spAutoFit/>
          </a:bodyPr>
          <a:lstStyle/>
          <a:p>
            <a:br>
              <a:rPr lang="en-US" sz="1200" dirty="0"/>
            </a:br>
            <a:endParaRPr lang="en-US" sz="1200" dirty="0"/>
          </a:p>
        </p:txBody>
      </p:sp>
      <p:sp>
        <p:nvSpPr>
          <p:cNvPr id="22" name="Content Placeholder 21">
            <a:extLst>
              <a:ext uri="{FF2B5EF4-FFF2-40B4-BE49-F238E27FC236}">
                <a16:creationId xmlns:a16="http://schemas.microsoft.com/office/drawing/2014/main" id="{F8738D4E-21D7-13A4-CE27-61E7B6BC2E6A}"/>
              </a:ext>
            </a:extLst>
          </p:cNvPr>
          <p:cNvSpPr>
            <a:spLocks noGrp="1"/>
          </p:cNvSpPr>
          <p:nvPr>
            <p:ph idx="1"/>
          </p:nvPr>
        </p:nvSpPr>
        <p:spPr>
          <a:xfrm>
            <a:off x="892914" y="1447800"/>
            <a:ext cx="3988489" cy="3569190"/>
          </a:xfrm>
        </p:spPr>
        <p:txBody>
          <a:bodyPr>
            <a:normAutofit fontScale="55000" lnSpcReduction="20000"/>
          </a:bodyPr>
          <a:lstStyle/>
          <a:p>
            <a:pPr marL="0" indent="0">
              <a:buNone/>
            </a:pPr>
            <a:r>
              <a:rPr lang="en-US" dirty="0"/>
              <a:t>The dataset include 5 tables : </a:t>
            </a:r>
          </a:p>
          <a:p>
            <a:r>
              <a:rPr lang="en-US" sz="2800" b="1" dirty="0">
                <a:solidFill>
                  <a:srgbClr val="000000"/>
                </a:solidFill>
                <a:latin typeface="Aptos" panose="020B0004020202020204" pitchFamily="34" charset="0"/>
              </a:rPr>
              <a:t>Data Relationship Setup</a:t>
            </a:r>
            <a:r>
              <a:rPr lang="en-US" sz="2800" dirty="0">
                <a:solidFill>
                  <a:srgbClr val="000000"/>
                </a:solidFill>
                <a:latin typeface="Aptos" panose="020B0004020202020204" pitchFamily="34" charset="0"/>
              </a:rPr>
              <a:t>:</a:t>
            </a:r>
          </a:p>
          <a:p>
            <a:r>
              <a:rPr lang="en-US" sz="2800" dirty="0">
                <a:solidFill>
                  <a:srgbClr val="000000"/>
                </a:solidFill>
                <a:latin typeface="Aptos" panose="020B0004020202020204" pitchFamily="34" charset="0"/>
              </a:rPr>
              <a:t>1. the tables are related through primary keys.</a:t>
            </a:r>
          </a:p>
          <a:p>
            <a:r>
              <a:rPr lang="en-US" sz="2800" dirty="0">
                <a:solidFill>
                  <a:srgbClr val="000000"/>
                </a:solidFill>
                <a:latin typeface="TimesNewRomanPSMT"/>
              </a:rPr>
              <a:t>- </a:t>
            </a:r>
            <a:r>
              <a:rPr lang="en-US" sz="2800" dirty="0" err="1">
                <a:solidFill>
                  <a:srgbClr val="000000"/>
                </a:solidFill>
                <a:latin typeface="Aptos" panose="020B0004020202020204" pitchFamily="34" charset="0"/>
              </a:rPr>
              <a:t>EmployeeID</a:t>
            </a:r>
            <a:r>
              <a:rPr lang="en-US" sz="2800" dirty="0">
                <a:solidFill>
                  <a:srgbClr val="000000"/>
                </a:solidFill>
                <a:latin typeface="Aptos" panose="020B0004020202020204" pitchFamily="34" charset="0"/>
              </a:rPr>
              <a:t> connects the Employee &amp; Performance Rating tables.</a:t>
            </a:r>
          </a:p>
          <a:p>
            <a:r>
              <a:rPr lang="en-US" sz="2800" dirty="0">
                <a:solidFill>
                  <a:srgbClr val="000000"/>
                </a:solidFill>
                <a:latin typeface="TimesNewRomanPSMT"/>
              </a:rPr>
              <a:t>- </a:t>
            </a:r>
            <a:r>
              <a:rPr lang="en-US" sz="2800" dirty="0" err="1">
                <a:solidFill>
                  <a:srgbClr val="000000"/>
                </a:solidFill>
                <a:latin typeface="Aptos" panose="020B0004020202020204" pitchFamily="34" charset="0"/>
              </a:rPr>
              <a:t>SatisfactionID</a:t>
            </a:r>
            <a:r>
              <a:rPr lang="en-US" sz="2800" dirty="0">
                <a:solidFill>
                  <a:srgbClr val="000000"/>
                </a:solidFill>
                <a:latin typeface="Aptos" panose="020B0004020202020204" pitchFamily="34" charset="0"/>
              </a:rPr>
              <a:t>, </a:t>
            </a:r>
            <a:r>
              <a:rPr lang="en-US" sz="2800" dirty="0" err="1">
                <a:solidFill>
                  <a:srgbClr val="000000"/>
                </a:solidFill>
                <a:latin typeface="Aptos" panose="020B0004020202020204" pitchFamily="34" charset="0"/>
              </a:rPr>
              <a:t>RelationshipSatisfaction</a:t>
            </a:r>
            <a:r>
              <a:rPr lang="en-US" sz="2800" dirty="0">
                <a:solidFill>
                  <a:srgbClr val="000000"/>
                </a:solidFill>
                <a:latin typeface="Aptos" panose="020B0004020202020204" pitchFamily="34" charset="0"/>
              </a:rPr>
              <a:t> , </a:t>
            </a:r>
            <a:r>
              <a:rPr lang="en-US" sz="2800" dirty="0" err="1">
                <a:solidFill>
                  <a:srgbClr val="000000"/>
                </a:solidFill>
                <a:latin typeface="Aptos" panose="020B0004020202020204" pitchFamily="34" charset="0"/>
              </a:rPr>
              <a:t>EnvironmentSatisfaction</a:t>
            </a:r>
            <a:r>
              <a:rPr lang="en-US" sz="2800" dirty="0">
                <a:solidFill>
                  <a:srgbClr val="000000"/>
                </a:solidFill>
                <a:latin typeface="Aptos" panose="020B0004020202020204" pitchFamily="34" charset="0"/>
              </a:rPr>
              <a:t> &amp;</a:t>
            </a:r>
          </a:p>
          <a:p>
            <a:r>
              <a:rPr lang="en-US" sz="2800" dirty="0" err="1">
                <a:solidFill>
                  <a:srgbClr val="000000"/>
                </a:solidFill>
                <a:latin typeface="Aptos" panose="020B0004020202020204" pitchFamily="34" charset="0"/>
              </a:rPr>
              <a:t>JobSatisfaction</a:t>
            </a:r>
            <a:r>
              <a:rPr lang="en-US" sz="2800" dirty="0">
                <a:solidFill>
                  <a:srgbClr val="000000"/>
                </a:solidFill>
                <a:latin typeface="Aptos" panose="020B0004020202020204" pitchFamily="34" charset="0"/>
              </a:rPr>
              <a:t> connects Performance Rating &amp; Satisfied Level tables</a:t>
            </a:r>
          </a:p>
          <a:p>
            <a:r>
              <a:rPr lang="en-US" sz="2800" dirty="0">
                <a:solidFill>
                  <a:srgbClr val="000000"/>
                </a:solidFill>
                <a:latin typeface="TimesNewRomanPSMT"/>
              </a:rPr>
              <a:t>- </a:t>
            </a:r>
            <a:r>
              <a:rPr lang="en-US" sz="2800" dirty="0" err="1">
                <a:solidFill>
                  <a:srgbClr val="000000"/>
                </a:solidFill>
                <a:latin typeface="Aptos" panose="020B0004020202020204" pitchFamily="34" charset="0"/>
              </a:rPr>
              <a:t>RatingID</a:t>
            </a:r>
            <a:r>
              <a:rPr lang="en-US" sz="2800" dirty="0">
                <a:solidFill>
                  <a:srgbClr val="000000"/>
                </a:solidFill>
                <a:latin typeface="Aptos" panose="020B0004020202020204" pitchFamily="34" charset="0"/>
              </a:rPr>
              <a:t> , </a:t>
            </a:r>
            <a:r>
              <a:rPr lang="en-US" sz="2800" dirty="0" err="1">
                <a:solidFill>
                  <a:srgbClr val="000000"/>
                </a:solidFill>
                <a:latin typeface="Aptos" panose="020B0004020202020204" pitchFamily="34" charset="0"/>
              </a:rPr>
              <a:t>SelfRating</a:t>
            </a:r>
            <a:r>
              <a:rPr lang="en-US" sz="2800" dirty="0">
                <a:solidFill>
                  <a:srgbClr val="000000"/>
                </a:solidFill>
                <a:latin typeface="Aptos" panose="020B0004020202020204" pitchFamily="34" charset="0"/>
              </a:rPr>
              <a:t>, &amp; </a:t>
            </a:r>
            <a:r>
              <a:rPr lang="en-US" sz="2800" dirty="0" err="1">
                <a:solidFill>
                  <a:srgbClr val="000000"/>
                </a:solidFill>
                <a:latin typeface="Aptos" panose="020B0004020202020204" pitchFamily="34" charset="0"/>
              </a:rPr>
              <a:t>ManagerRating</a:t>
            </a:r>
            <a:r>
              <a:rPr lang="en-US" sz="2800" dirty="0">
                <a:solidFill>
                  <a:srgbClr val="000000"/>
                </a:solidFill>
                <a:latin typeface="Aptos" panose="020B0004020202020204" pitchFamily="34" charset="0"/>
              </a:rPr>
              <a:t> connects Performance Rating</a:t>
            </a:r>
          </a:p>
          <a:p>
            <a:r>
              <a:rPr lang="en-US" sz="2800" dirty="0">
                <a:solidFill>
                  <a:srgbClr val="000000"/>
                </a:solidFill>
                <a:latin typeface="Aptos" panose="020B0004020202020204" pitchFamily="34" charset="0"/>
              </a:rPr>
              <a:t>&amp; Rating Level tables</a:t>
            </a:r>
          </a:p>
          <a:p>
            <a:r>
              <a:rPr lang="en-US" sz="2800" dirty="0">
                <a:solidFill>
                  <a:srgbClr val="000000"/>
                </a:solidFill>
                <a:latin typeface="TimesNewRomanPSMT"/>
              </a:rPr>
              <a:t>- </a:t>
            </a:r>
            <a:r>
              <a:rPr lang="en-US" sz="2800" dirty="0" err="1">
                <a:solidFill>
                  <a:srgbClr val="000000"/>
                </a:solidFill>
                <a:latin typeface="Aptos" panose="020B0004020202020204" pitchFamily="34" charset="0"/>
              </a:rPr>
              <a:t>EducationLevelID</a:t>
            </a:r>
            <a:r>
              <a:rPr lang="en-US" sz="2800" dirty="0">
                <a:solidFill>
                  <a:srgbClr val="000000"/>
                </a:solidFill>
                <a:latin typeface="Aptos" panose="020B0004020202020204" pitchFamily="34" charset="0"/>
              </a:rPr>
              <a:t> connects the Employee &amp; Education Level tables</a:t>
            </a:r>
            <a:endParaRPr lang="en-US" dirty="0"/>
          </a:p>
        </p:txBody>
      </p:sp>
    </p:spTree>
    <p:extLst>
      <p:ext uri="{BB962C8B-B14F-4D97-AF65-F5344CB8AC3E}">
        <p14:creationId xmlns:p14="http://schemas.microsoft.com/office/powerpoint/2010/main" val="3595941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1141</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Aptos</vt:lpstr>
      <vt:lpstr>Arial</vt:lpstr>
      <vt:lpstr>Calibri</vt:lpstr>
      <vt:lpstr>Calibri Light</vt:lpstr>
      <vt:lpstr>Cooper Hewitt Bold</vt:lpstr>
      <vt:lpstr>DM Sans</vt:lpstr>
      <vt:lpstr>Gelasio</vt:lpstr>
      <vt:lpstr>Gelasio Semi Bold</vt:lpstr>
      <vt:lpstr>Libre Baskerville</vt:lpstr>
      <vt:lpstr>Nirmala UI Semilight</vt:lpstr>
      <vt:lpstr>Open Sauce</vt:lpstr>
      <vt:lpstr>Open Sauce Bold</vt:lpstr>
      <vt:lpstr>TimesNewRomanPSMT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insights from In Depth profile overview </vt:lpstr>
      <vt:lpstr>Key insights  Satisfaction, Rating, and Work-Life Balance Metrics</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esraa nagy</dc:creator>
  <cp:lastModifiedBy>esraa nagy</cp:lastModifiedBy>
  <cp:revision>16</cp:revision>
  <dcterms:created xsi:type="dcterms:W3CDTF">2024-10-16T19:37:53Z</dcterms:created>
  <dcterms:modified xsi:type="dcterms:W3CDTF">2024-10-17T19:00:43Z</dcterms:modified>
</cp:coreProperties>
</file>