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7B1A-7BF1-F8E9-96F7-E9EA18E9C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27223-F479-925F-724A-6FAA624CF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9E486-D11C-FCBE-13DE-895CC546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AE1-0AE0-4378-8918-F245635A937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A882A-2B5C-9480-D264-E38FCAAC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2B055-CB20-9796-AF4C-19627EF1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E71F-5895-4F4D-BEF6-CC885B1B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66CA-48D0-7FCD-82AC-7ACB506B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75376-FBE1-5DB6-FBC5-A6DC17817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AF720-EC13-E89E-6E8C-E125A92F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AE1-0AE0-4378-8918-F245635A937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D525-8085-EFC2-E723-FDC92FC2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3CD6-E191-0370-846D-0410157C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E71F-5895-4F4D-BEF6-CC885B1B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8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81AFD-DA08-7E0C-E9D4-47814A706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88494-CABF-509B-4939-BB245E1A2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82451-A6FA-B3AC-2943-B972862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AE1-0AE0-4378-8918-F245635A937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97707-2003-6774-5432-AAE91F54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BE665-B857-2826-0218-717859DB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E71F-5895-4F4D-BEF6-CC885B1B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40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FA5F-F0C9-0A31-1F03-96E61AD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BB2E7-DB1A-3941-FA34-DAFC67A1D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32B21-70F2-08B6-C07B-17ADF0F5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AE1-0AE0-4378-8918-F245635A937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6FEBE-0490-3894-E571-26B58813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3421-0445-A123-6770-1CA0775D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E71F-5895-4F4D-BEF6-CC885B1B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4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E227-8CC8-673F-E8F3-EB49ADBD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F296-8DF7-6A40-B450-B485C3C80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B36B-CEBA-3428-C38C-BAEF4FA3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AE1-0AE0-4378-8918-F245635A937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BD9D2-1D6A-16B9-5896-4C203AE8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69A9-C166-35F8-3166-01127E4C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E71F-5895-4F4D-BEF6-CC885B1B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6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C436-47E1-7D15-ABF5-33425052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00ECD-6DD9-8E70-58D7-4ED4794C3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E4EE3-B998-B64F-6723-54EB1F51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AE1-0AE0-4378-8918-F245635A937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378F0-03A0-4D13-F5D4-333F4D88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174A-701F-0435-D4AE-F23EA337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E71F-5895-4F4D-BEF6-CC885B1B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3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0212-1156-DB22-A62F-AEAC03C0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1330-EAA3-4D41-4B96-89D66B0F7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533BF-FFCE-147F-822A-AFAFDBDDA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2324C-8CF6-631B-9ECF-398B06B5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AE1-0AE0-4378-8918-F245635A937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0FEB8-8CEA-F73B-8946-A20C7C92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C8FB8-4F07-D02C-1D95-C9EBC540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E71F-5895-4F4D-BEF6-CC885B1B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4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CBEC-F687-1058-6A93-58067773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46C67-C766-BEF4-FA82-7DAFF8F43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80147-2B88-E215-6874-975C72DB0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01D6E-298D-A41D-AC2B-41FA4E123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E579B-3E76-D873-8734-1A2FA198D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C9F05-0F53-B237-07DA-20982C1A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AE1-0AE0-4378-8918-F245635A937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D5697-2181-2DA5-9DEA-299E5253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5FA0E-C957-6B67-966A-FED878D1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E71F-5895-4F4D-BEF6-CC885B1B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1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ED41-3352-B784-3457-CD388052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9BAE4-0287-EFCF-03B2-176D7091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AE1-0AE0-4378-8918-F245635A937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8E2AD-0091-1F28-57F9-1864AEFB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4D43F-6A9F-3002-54BC-FC2EEAF8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E71F-5895-4F4D-BEF6-CC885B1B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0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83B6B-43E5-7AFA-7781-DD566439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AE1-0AE0-4378-8918-F245635A937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7AC54-0C16-67BA-D5D3-3B14038B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F40F8-940A-7952-395B-A4B32F1F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E71F-5895-4F4D-BEF6-CC885B1B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5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98C9-DA4B-B81B-796E-294CA4F6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AA4A-603C-9390-8148-148A24E9C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2926C-7300-93C2-7EC2-B68FEFBB6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6A826-8582-78F0-CAA2-2B6838B2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AE1-0AE0-4378-8918-F245635A937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3D12D-216A-A85B-63E2-A88632D2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A4E95-FAC6-FAD0-E06D-90D0D802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E71F-5895-4F4D-BEF6-CC885B1B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5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6B72-12A3-2CA9-765C-EC67B195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E772F-6056-83A5-AFE5-2DCD2E368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8EADB-C29B-1679-F558-95D05A1B6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2B5D3-999E-C088-49A1-CCA57479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AE1-0AE0-4378-8918-F245635A937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77622-1997-A5D1-10A0-E361AD35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C46C9-7D63-82AD-AF9A-DD6D52EE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E71F-5895-4F4D-BEF6-CC885B1B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2C423-6ADF-D8D8-EC1B-ACB15FD0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D779-38C1-BCFF-8D04-6557EE6F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593FE-0853-09D7-B145-BEDB00B5E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CD8AE1-0AE0-4378-8918-F245635A937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074F6-DF81-D58F-4183-85F421581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518F-E502-04FD-4DD4-D8A982AD1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FE71F-5895-4F4D-BEF6-CC885B1B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9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DF029-2D9D-F37C-0F0B-47E666B25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400">
                <a:solidFill>
                  <a:schemeClr val="tx2"/>
                </a:solidFill>
              </a:rPr>
              <a:t>Social Key Performance Indicators (KPIs) for Egypt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CB81F-61E3-64FA-D223-7889EF17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Presented by: Hamza Khaled</a:t>
            </a:r>
          </a:p>
          <a:p>
            <a:pPr algn="l"/>
            <a:r>
              <a:rPr lang="en-US" sz="2000">
                <a:solidFill>
                  <a:schemeClr val="tx2"/>
                </a:solidFill>
              </a:rPr>
              <a:t>Date: September 2024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BB68AE48-4AF1-7A03-C7E6-A002E52B9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5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040FEC-00F2-4AA4-2C8B-976BF4B7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Poverty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A0D0-EB1A-85A3-F658-70A55C10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Definition: Percentage of the population below the poverty line.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Importance: Reflects economic inequality.</a:t>
            </a:r>
          </a:p>
        </p:txBody>
      </p:sp>
    </p:spTree>
    <p:extLst>
      <p:ext uri="{BB962C8B-B14F-4D97-AF65-F5344CB8AC3E}">
        <p14:creationId xmlns:p14="http://schemas.microsoft.com/office/powerpoint/2010/main" val="25044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BB0F6E-DF77-54A4-FD7B-83D47A08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Employment Rate &amp; Labor Force Participation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FC507-CF9C-162A-0529-C5DC4C27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Definition: Proportion of the population employed or seeking work.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Importance: Reflects economic activity and social stability.</a:t>
            </a:r>
          </a:p>
        </p:txBody>
      </p:sp>
    </p:spTree>
    <p:extLst>
      <p:ext uri="{BB962C8B-B14F-4D97-AF65-F5344CB8AC3E}">
        <p14:creationId xmlns:p14="http://schemas.microsoft.com/office/powerpoint/2010/main" val="398375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1CC33-B027-99A9-F4B6-5CC62635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Income Inequality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10696-1564-8F4B-F854-417271BA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Definition: A measure of income distribution.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Importance: Indicates income disparity.</a:t>
            </a:r>
          </a:p>
        </p:txBody>
      </p:sp>
    </p:spTree>
    <p:extLst>
      <p:ext uri="{BB962C8B-B14F-4D97-AF65-F5344CB8AC3E}">
        <p14:creationId xmlns:p14="http://schemas.microsoft.com/office/powerpoint/2010/main" val="1108963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FFFE2A-A4B0-7595-A73D-A32774CE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Crime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0A3C1-5188-5077-966B-D867E6FA0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Definition: Number of reported crimes per 100,000 people.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Importance: Reflects public safety and social stability.</a:t>
            </a:r>
          </a:p>
        </p:txBody>
      </p:sp>
    </p:spTree>
    <p:extLst>
      <p:ext uri="{BB962C8B-B14F-4D97-AF65-F5344CB8AC3E}">
        <p14:creationId xmlns:p14="http://schemas.microsoft.com/office/powerpoint/2010/main" val="140927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1CA6E6-30FA-15C9-3FC3-A5808BB5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Urbanization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68AD2-F4A4-2C41-57B0-7446C3816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Definition: Percentage of the population living in urban areas.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Importance: Reflects infrastructure and social services development.</a:t>
            </a:r>
          </a:p>
        </p:txBody>
      </p:sp>
    </p:spTree>
    <p:extLst>
      <p:ext uri="{BB962C8B-B14F-4D97-AF65-F5344CB8AC3E}">
        <p14:creationId xmlns:p14="http://schemas.microsoft.com/office/powerpoint/2010/main" val="221953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F0D9E9-7B85-B6A8-70CE-00918DDB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Youth Unemployment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B7B5-D43F-8985-0135-9BE66511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Definition: Unemployment rate for people aged 15-24.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Importance: Reflects economic challenges faced by youth.</a:t>
            </a:r>
          </a:p>
        </p:txBody>
      </p:sp>
    </p:spTree>
    <p:extLst>
      <p:ext uri="{BB962C8B-B14F-4D97-AF65-F5344CB8AC3E}">
        <p14:creationId xmlns:p14="http://schemas.microsoft.com/office/powerpoint/2010/main" val="3971535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F0B3B8-4DF8-402F-20AE-0154758A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Public Transportation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DEF18-16EB-F0FF-3B49-15BD21808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Definition: Percentage of the population with access to public transportation.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Importance: Reflects mobility and infrastructure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336188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944EE3-D30B-0670-C54C-657A32E9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Story Telling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9F9210B-385E-9ECA-9EC3-8D44E650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This presentation highlights critical social KPIs that track Egypt's social development in healthcare, education, and social welfare.</a:t>
            </a:r>
          </a:p>
        </p:txBody>
      </p:sp>
    </p:spTree>
    <p:extLst>
      <p:ext uri="{BB962C8B-B14F-4D97-AF65-F5344CB8AC3E}">
        <p14:creationId xmlns:p14="http://schemas.microsoft.com/office/powerpoint/2010/main" val="254362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AFB859-0E8E-C336-BB81-B821CF95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Life Expectancy at Birth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CC096-9EF8-C79C-D90D-A7DE25CD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Definition: Average number of years a newborn is expected to live.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Importance: Reflects health, living conditions, and healthcare quality.</a:t>
            </a:r>
          </a:p>
        </p:txBody>
      </p:sp>
    </p:spTree>
    <p:extLst>
      <p:ext uri="{BB962C8B-B14F-4D97-AF65-F5344CB8AC3E}">
        <p14:creationId xmlns:p14="http://schemas.microsoft.com/office/powerpoint/2010/main" val="223265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071263-8D94-6442-7093-04050AF5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Infant Mortality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6ACCC-DEA1-F499-CC19-0FB0FC32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Definition: Number of deaths of infants.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Importance: Measures healthcare system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179607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810F90-56B8-4C87-939C-1CF9DAEE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School Enrollment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F3E2A-C224-6192-E5E6-C58630BD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Definition: Percentage of children enrolled in primary and secondary education.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Importance: Reflects access to education and literacy.</a:t>
            </a:r>
          </a:p>
        </p:txBody>
      </p:sp>
    </p:spTree>
    <p:extLst>
      <p:ext uri="{BB962C8B-B14F-4D97-AF65-F5344CB8AC3E}">
        <p14:creationId xmlns:p14="http://schemas.microsoft.com/office/powerpoint/2010/main" val="75267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7C31C0-FB86-3023-7A6B-272D22F5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Literacy Rate (Adult &amp; Youth)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F0CBA-AC3D-8888-31A5-FA373DC3C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Definition: Percentage of adults and youth who can read and write.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Importance: Key to workforce development.</a:t>
            </a:r>
          </a:p>
        </p:txBody>
      </p:sp>
    </p:spTree>
    <p:extLst>
      <p:ext uri="{BB962C8B-B14F-4D97-AF65-F5344CB8AC3E}">
        <p14:creationId xmlns:p14="http://schemas.microsoft.com/office/powerpoint/2010/main" val="329560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265C37-453A-E90D-7D79-8934D2C8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Gender Parity Index (Education &amp; Employment)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7C807-A199-58A6-D047-8C38F2C8E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Definition: Ratio of females to males in education and employment.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Importance: Measures gender equality and promotes inclusive growth.</a:t>
            </a:r>
          </a:p>
        </p:txBody>
      </p:sp>
    </p:spTree>
    <p:extLst>
      <p:ext uri="{BB962C8B-B14F-4D97-AF65-F5344CB8AC3E}">
        <p14:creationId xmlns:p14="http://schemas.microsoft.com/office/powerpoint/2010/main" val="16996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8ECE94-DACF-2472-F13B-20455033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Health Expenditure Per Capita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DAAB5-A3EB-78C1-E4FA-5ECFB8487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Definition: Average spending on healthcare services per person.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Importance: Reflects public investment in healthcare.</a:t>
            </a:r>
          </a:p>
        </p:txBody>
      </p:sp>
    </p:spTree>
    <p:extLst>
      <p:ext uri="{BB962C8B-B14F-4D97-AF65-F5344CB8AC3E}">
        <p14:creationId xmlns:p14="http://schemas.microsoft.com/office/powerpoint/2010/main" val="96295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A538E5-67EC-8A54-91CF-0CC0E9D0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Access to Healthcare (Physicians &amp; Hospital Beds)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02029-4EFF-4E10-B720-0D5F6E746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Definition: Number of physicians and hospital beds.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Importance: Indicates access to healthcare services.</a:t>
            </a:r>
          </a:p>
        </p:txBody>
      </p:sp>
    </p:spTree>
    <p:extLst>
      <p:ext uri="{BB962C8B-B14F-4D97-AF65-F5344CB8AC3E}">
        <p14:creationId xmlns:p14="http://schemas.microsoft.com/office/powerpoint/2010/main" val="115390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364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Social Key Performance Indicators (KPIs) for Egypt</vt:lpstr>
      <vt:lpstr>Story Telling</vt:lpstr>
      <vt:lpstr>Life Expectancy at Birth</vt:lpstr>
      <vt:lpstr>Infant Mortality Rate</vt:lpstr>
      <vt:lpstr>School Enrollment Rates</vt:lpstr>
      <vt:lpstr>Literacy Rate (Adult &amp; Youth)</vt:lpstr>
      <vt:lpstr>Gender Parity Index (Education &amp; Employment)</vt:lpstr>
      <vt:lpstr>Health Expenditure Per Capita</vt:lpstr>
      <vt:lpstr>Access to Healthcare (Physicians &amp; Hospital Beds)</vt:lpstr>
      <vt:lpstr>Poverty Rate</vt:lpstr>
      <vt:lpstr>Employment Rate &amp; Labor Force Participation</vt:lpstr>
      <vt:lpstr>Income Inequality</vt:lpstr>
      <vt:lpstr>Crime Rate</vt:lpstr>
      <vt:lpstr>Urbanization Rate</vt:lpstr>
      <vt:lpstr>Youth Unemployment Rate</vt:lpstr>
      <vt:lpstr>Public Transportation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es-Mezo.elshaeer21</dc:creator>
  <cp:lastModifiedBy>es-Mezo.elshaeer21</cp:lastModifiedBy>
  <cp:revision>1</cp:revision>
  <dcterms:created xsi:type="dcterms:W3CDTF">2024-09-18T16:00:08Z</dcterms:created>
  <dcterms:modified xsi:type="dcterms:W3CDTF">2024-09-18T16:09:00Z</dcterms:modified>
</cp:coreProperties>
</file>