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5" r:id="rId9"/>
    <p:sldId id="269" r:id="rId10"/>
    <p:sldId id="268" r:id="rId11"/>
    <p:sldId id="264" r:id="rId12"/>
    <p:sldId id="266" r:id="rId13"/>
    <p:sldId id="267" r:id="rId14"/>
    <p:sldId id="263"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B70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68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F5A5B1-D56C-4163-BD37-A3A3BF500CAB}" type="datetimeFigureOut">
              <a:rPr lang="en-US" smtClean="0"/>
              <a:t>10/4/2024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C0DB7E-5A32-4EF2-9F3C-9649453C81BE}" type="slidenum">
              <a:rPr lang="en-US" smtClean="0"/>
              <a:t>‹#›</a:t>
            </a:fld>
            <a:endParaRPr lang="en-US"/>
          </a:p>
        </p:txBody>
      </p:sp>
    </p:spTree>
    <p:extLst>
      <p:ext uri="{BB962C8B-B14F-4D97-AF65-F5344CB8AC3E}">
        <p14:creationId xmlns:p14="http://schemas.microsoft.com/office/powerpoint/2010/main" val="2637999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1F5A5B1-D56C-4163-BD37-A3A3BF500CAB}" type="datetimeFigureOut">
              <a:rPr lang="en-US" smtClean="0"/>
              <a:t>10/4/2024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C0DB7E-5A32-4EF2-9F3C-9649453C81BE}" type="slidenum">
              <a:rPr lang="en-US" smtClean="0"/>
              <a:t>‹#›</a:t>
            </a:fld>
            <a:endParaRPr lang="en-US"/>
          </a:p>
        </p:txBody>
      </p:sp>
    </p:spTree>
    <p:extLst>
      <p:ext uri="{BB962C8B-B14F-4D97-AF65-F5344CB8AC3E}">
        <p14:creationId xmlns:p14="http://schemas.microsoft.com/office/powerpoint/2010/main" val="222515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1F5A5B1-D56C-4163-BD37-A3A3BF500CAB}" type="datetimeFigureOut">
              <a:rPr lang="en-US" smtClean="0"/>
              <a:t>10/4/2024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C0DB7E-5A32-4EF2-9F3C-9649453C81BE}" type="slidenum">
              <a:rPr lang="en-US" smtClean="0"/>
              <a:t>‹#›</a:t>
            </a:fld>
            <a:endParaRPr lang="en-US"/>
          </a:p>
        </p:txBody>
      </p:sp>
    </p:spTree>
    <p:extLst>
      <p:ext uri="{BB962C8B-B14F-4D97-AF65-F5344CB8AC3E}">
        <p14:creationId xmlns:p14="http://schemas.microsoft.com/office/powerpoint/2010/main" val="4002370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F5A5B1-D56C-4163-BD37-A3A3BF500CAB}" type="datetimeFigureOut">
              <a:rPr lang="en-US" smtClean="0"/>
              <a:t>10/4/2024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C0DB7E-5A32-4EF2-9F3C-9649453C81BE}" type="slidenum">
              <a:rPr lang="en-US" smtClean="0"/>
              <a:t>‹#›</a:t>
            </a:fld>
            <a:endParaRPr lang="en-US"/>
          </a:p>
        </p:txBody>
      </p:sp>
    </p:spTree>
    <p:extLst>
      <p:ext uri="{BB962C8B-B14F-4D97-AF65-F5344CB8AC3E}">
        <p14:creationId xmlns:p14="http://schemas.microsoft.com/office/powerpoint/2010/main" val="1578911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F5A5B1-D56C-4163-BD37-A3A3BF500CAB}" type="datetimeFigureOut">
              <a:rPr lang="en-US" smtClean="0"/>
              <a:t>10/4/2024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C0DB7E-5A32-4EF2-9F3C-9649453C81BE}" type="slidenum">
              <a:rPr lang="en-US" smtClean="0"/>
              <a:t>‹#›</a:t>
            </a:fld>
            <a:endParaRPr lang="en-US"/>
          </a:p>
        </p:txBody>
      </p:sp>
    </p:spTree>
    <p:extLst>
      <p:ext uri="{BB962C8B-B14F-4D97-AF65-F5344CB8AC3E}">
        <p14:creationId xmlns:p14="http://schemas.microsoft.com/office/powerpoint/2010/main" val="2652837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91F5A5B1-D56C-4163-BD37-A3A3BF500CAB}" type="datetimeFigureOut">
              <a:rPr lang="en-US" smtClean="0"/>
              <a:t>10/4/2024</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20C0DB7E-5A32-4EF2-9F3C-9649453C81BE}" type="slidenum">
              <a:rPr lang="en-US" smtClean="0"/>
              <a:t>‹#›</a:t>
            </a:fld>
            <a:endParaRPr lang="en-US"/>
          </a:p>
        </p:txBody>
      </p:sp>
    </p:spTree>
    <p:extLst>
      <p:ext uri="{BB962C8B-B14F-4D97-AF65-F5344CB8AC3E}">
        <p14:creationId xmlns:p14="http://schemas.microsoft.com/office/powerpoint/2010/main" val="26406385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91F5A5B1-D56C-4163-BD37-A3A3BF500CAB}" type="datetimeFigureOut">
              <a:rPr lang="en-US" smtClean="0"/>
              <a:t>10/4/2024</a:t>
            </a:fld>
            <a:endParaRPr lang="en-US"/>
          </a:p>
        </p:txBody>
      </p:sp>
      <p:sp>
        <p:nvSpPr>
          <p:cNvPr id="11" name="Footer Placeholder 10"/>
          <p:cNvSpPr>
            <a:spLocks noGrp="1"/>
          </p:cNvSpPr>
          <p:nvPr>
            <p:ph type="ftr" sz="quarter" idx="11"/>
          </p:nvPr>
        </p:nvSpPr>
        <p:spPr/>
        <p:txBody>
          <a:bodyPr/>
          <a:lstStyle/>
          <a:p>
            <a:endParaRPr lang="en-US"/>
          </a:p>
        </p:txBody>
      </p:sp>
      <p:sp>
        <p:nvSpPr>
          <p:cNvPr id="12" name="Slide Number Placeholder 11"/>
          <p:cNvSpPr>
            <a:spLocks noGrp="1"/>
          </p:cNvSpPr>
          <p:nvPr>
            <p:ph type="sldNum" sz="quarter" idx="12"/>
          </p:nvPr>
        </p:nvSpPr>
        <p:spPr/>
        <p:txBody>
          <a:bodyPr/>
          <a:lstStyle/>
          <a:p>
            <a:fld id="{20C0DB7E-5A32-4EF2-9F3C-9649453C81BE}" type="slidenum">
              <a:rPr lang="en-US" smtClean="0"/>
              <a:t>‹#›</a:t>
            </a:fld>
            <a:endParaRPr lang="en-US"/>
          </a:p>
        </p:txBody>
      </p:sp>
    </p:spTree>
    <p:extLst>
      <p:ext uri="{BB962C8B-B14F-4D97-AF65-F5344CB8AC3E}">
        <p14:creationId xmlns:p14="http://schemas.microsoft.com/office/powerpoint/2010/main" val="1244609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91F5A5B1-D56C-4163-BD37-A3A3BF500CAB}" type="datetimeFigureOut">
              <a:rPr lang="en-US" smtClean="0"/>
              <a:t>10/4/2024</a:t>
            </a:fld>
            <a:endParaRPr lang="en-US"/>
          </a:p>
        </p:txBody>
      </p:sp>
      <p:sp>
        <p:nvSpPr>
          <p:cNvPr id="7" name="Footer Placeholder 6"/>
          <p:cNvSpPr>
            <a:spLocks noGrp="1"/>
          </p:cNvSpPr>
          <p:nvPr>
            <p:ph type="ftr" sz="quarter" idx="11"/>
          </p:nvPr>
        </p:nvSpPr>
        <p:spPr/>
        <p:txBody>
          <a:bodyPr/>
          <a:lstStyle/>
          <a:p>
            <a:endParaRPr lang="en-US"/>
          </a:p>
        </p:txBody>
      </p:sp>
      <p:sp>
        <p:nvSpPr>
          <p:cNvPr id="8" name="Slide Number Placeholder 7"/>
          <p:cNvSpPr>
            <a:spLocks noGrp="1"/>
          </p:cNvSpPr>
          <p:nvPr>
            <p:ph type="sldNum" sz="quarter" idx="12"/>
          </p:nvPr>
        </p:nvSpPr>
        <p:spPr/>
        <p:txBody>
          <a:bodyPr/>
          <a:lstStyle/>
          <a:p>
            <a:fld id="{20C0DB7E-5A32-4EF2-9F3C-9649453C81BE}" type="slidenum">
              <a:rPr lang="en-US" smtClean="0"/>
              <a:t>‹#›</a:t>
            </a:fld>
            <a:endParaRPr lang="en-US"/>
          </a:p>
        </p:txBody>
      </p:sp>
    </p:spTree>
    <p:extLst>
      <p:ext uri="{BB962C8B-B14F-4D97-AF65-F5344CB8AC3E}">
        <p14:creationId xmlns:p14="http://schemas.microsoft.com/office/powerpoint/2010/main" val="36234562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91F5A5B1-D56C-4163-BD37-A3A3BF500CAB}" type="datetimeFigureOut">
              <a:rPr lang="en-US" smtClean="0"/>
              <a:t>10/4/2024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C0DB7E-5A32-4EF2-9F3C-9649453C81BE}" type="slidenum">
              <a:rPr lang="en-US" smtClean="0"/>
              <a:t>‹#›</a:t>
            </a:fld>
            <a:endParaRPr lang="en-US"/>
          </a:p>
        </p:txBody>
      </p:sp>
    </p:spTree>
    <p:extLst>
      <p:ext uri="{BB962C8B-B14F-4D97-AF65-F5344CB8AC3E}">
        <p14:creationId xmlns:p14="http://schemas.microsoft.com/office/powerpoint/2010/main" val="19565571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91F5A5B1-D56C-4163-BD37-A3A3BF500CAB}" type="datetimeFigureOut">
              <a:rPr lang="en-US" smtClean="0"/>
              <a:t>10/4/2024</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20C0DB7E-5A32-4EF2-9F3C-9649453C81BE}" type="slidenum">
              <a:rPr lang="en-US" smtClean="0"/>
              <a:t>‹#›</a:t>
            </a:fld>
            <a:endParaRPr lang="en-US"/>
          </a:p>
        </p:txBody>
      </p:sp>
    </p:spTree>
    <p:extLst>
      <p:ext uri="{BB962C8B-B14F-4D97-AF65-F5344CB8AC3E}">
        <p14:creationId xmlns:p14="http://schemas.microsoft.com/office/powerpoint/2010/main" val="394066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91F5A5B1-D56C-4163-BD37-A3A3BF500CAB}" type="datetimeFigureOut">
              <a:rPr lang="en-US" smtClean="0"/>
              <a:t>10/4/2024</a:t>
            </a:fld>
            <a:endParaRPr lang="en-US"/>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20C0DB7E-5A32-4EF2-9F3C-9649453C81BE}" type="slidenum">
              <a:rPr lang="en-US" smtClean="0"/>
              <a:t>‹#›</a:t>
            </a:fld>
            <a:endParaRPr lang="en-US"/>
          </a:p>
        </p:txBody>
      </p:sp>
    </p:spTree>
    <p:extLst>
      <p:ext uri="{BB962C8B-B14F-4D97-AF65-F5344CB8AC3E}">
        <p14:creationId xmlns:p14="http://schemas.microsoft.com/office/powerpoint/2010/main" val="17975416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91F5A5B1-D56C-4163-BD37-A3A3BF500CAB}" type="datetimeFigureOut">
              <a:rPr lang="en-US" smtClean="0"/>
              <a:t>10/4/2024</a:t>
            </a:fld>
            <a:endParaRPr lang="en-US"/>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20C0DB7E-5A32-4EF2-9F3C-9649453C81BE}" type="slidenum">
              <a:rPr lang="en-US" smtClean="0"/>
              <a:t>‹#›</a:t>
            </a:fld>
            <a:endParaRPr lang="en-US"/>
          </a:p>
        </p:txBody>
      </p:sp>
    </p:spTree>
    <p:extLst>
      <p:ext uri="{BB962C8B-B14F-4D97-AF65-F5344CB8AC3E}">
        <p14:creationId xmlns:p14="http://schemas.microsoft.com/office/powerpoint/2010/main" val="18152004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kaggle.com/datasets/josephcheng123456/olympic-historical-dataset-from-olympediaorg/data"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F3F67-43A7-FFF7-DEC7-D5258DABB498}"/>
              </a:ext>
            </a:extLst>
          </p:cNvPr>
          <p:cNvSpPr>
            <a:spLocks noGrp="1"/>
          </p:cNvSpPr>
          <p:nvPr>
            <p:ph type="ctrTitle"/>
          </p:nvPr>
        </p:nvSpPr>
        <p:spPr>
          <a:xfrm>
            <a:off x="572698" y="2847511"/>
            <a:ext cx="7315200" cy="1162975"/>
          </a:xfrm>
        </p:spPr>
        <p:txBody>
          <a:bodyPr>
            <a:normAutofit/>
          </a:bodyPr>
          <a:lstStyle/>
          <a:p>
            <a:pPr algn="ctr"/>
            <a:r>
              <a:rPr lang="en-US" b="1" i="0" dirty="0">
                <a:solidFill>
                  <a:srgbClr val="F2B705"/>
                </a:solidFill>
                <a:effectLst/>
                <a:latin typeface="Google Sans"/>
              </a:rPr>
              <a:t>Olympic Games</a:t>
            </a:r>
            <a:endParaRPr lang="en-US" b="1" dirty="0">
              <a:solidFill>
                <a:srgbClr val="F2B705"/>
              </a:solidFill>
            </a:endParaRPr>
          </a:p>
        </p:txBody>
      </p:sp>
      <p:pic>
        <p:nvPicPr>
          <p:cNvPr id="7" name="Picture 6" descr="A group of colorful rings&#10;&#10;Description automatically generated">
            <a:extLst>
              <a:ext uri="{FF2B5EF4-FFF2-40B4-BE49-F238E27FC236}">
                <a16:creationId xmlns:a16="http://schemas.microsoft.com/office/drawing/2014/main" id="{EAFB41A1-C592-BA24-5666-AC9A113B84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62786" y="2234226"/>
            <a:ext cx="2866132" cy="2389546"/>
          </a:xfrm>
          <a:prstGeom prst="rect">
            <a:avLst/>
          </a:prstGeom>
        </p:spPr>
      </p:pic>
    </p:spTree>
    <p:extLst>
      <p:ext uri="{BB962C8B-B14F-4D97-AF65-F5344CB8AC3E}">
        <p14:creationId xmlns:p14="http://schemas.microsoft.com/office/powerpoint/2010/main" val="36271227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F3F67-43A7-FFF7-DEC7-D5258DABB498}"/>
              </a:ext>
            </a:extLst>
          </p:cNvPr>
          <p:cNvSpPr>
            <a:spLocks noGrp="1"/>
          </p:cNvSpPr>
          <p:nvPr>
            <p:ph type="ctrTitle"/>
          </p:nvPr>
        </p:nvSpPr>
        <p:spPr>
          <a:xfrm>
            <a:off x="63081" y="2847511"/>
            <a:ext cx="9066539" cy="1162975"/>
          </a:xfrm>
        </p:spPr>
        <p:txBody>
          <a:bodyPr>
            <a:normAutofit/>
          </a:bodyPr>
          <a:lstStyle/>
          <a:p>
            <a:pPr algn="ctr"/>
            <a:r>
              <a:rPr lang="en-US" sz="5000" b="1" i="0" dirty="0">
                <a:solidFill>
                  <a:srgbClr val="F2B705"/>
                </a:solidFill>
                <a:effectLst/>
                <a:latin typeface="Google Sans"/>
              </a:rPr>
              <a:t>Key Insights from the dashboard</a:t>
            </a:r>
            <a:endParaRPr lang="en-US" sz="5000" b="1" dirty="0">
              <a:solidFill>
                <a:srgbClr val="F2B705"/>
              </a:solidFill>
            </a:endParaRPr>
          </a:p>
        </p:txBody>
      </p:sp>
      <p:pic>
        <p:nvPicPr>
          <p:cNvPr id="7" name="Picture 6" descr="A group of colorful rings&#10;&#10;Description automatically generated">
            <a:extLst>
              <a:ext uri="{FF2B5EF4-FFF2-40B4-BE49-F238E27FC236}">
                <a16:creationId xmlns:a16="http://schemas.microsoft.com/office/drawing/2014/main" id="{EAFB41A1-C592-BA24-5666-AC9A113B84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62786" y="2234226"/>
            <a:ext cx="2866132" cy="2389546"/>
          </a:xfrm>
          <a:prstGeom prst="rect">
            <a:avLst/>
          </a:prstGeom>
        </p:spPr>
      </p:pic>
    </p:spTree>
    <p:extLst>
      <p:ext uri="{BB962C8B-B14F-4D97-AF65-F5344CB8AC3E}">
        <p14:creationId xmlns:p14="http://schemas.microsoft.com/office/powerpoint/2010/main" val="5760389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E3234DA-D7C7-82E6-D644-E192A82B9B80}"/>
              </a:ext>
            </a:extLst>
          </p:cNvPr>
          <p:cNvSpPr txBox="1"/>
          <p:nvPr/>
        </p:nvSpPr>
        <p:spPr>
          <a:xfrm>
            <a:off x="417250" y="1713398"/>
            <a:ext cx="6339189" cy="1246495"/>
          </a:xfrm>
          <a:prstGeom prst="rect">
            <a:avLst/>
          </a:prstGeom>
          <a:noFill/>
        </p:spPr>
        <p:txBody>
          <a:bodyPr wrap="square" rtlCol="0">
            <a:spAutoFit/>
          </a:bodyPr>
          <a:lstStyle/>
          <a:p>
            <a:pPr marL="285750" indent="-285750">
              <a:buFont typeface="Arial" panose="020B0604020202020204" pitchFamily="34" charset="0"/>
              <a:buChar char="•"/>
            </a:pPr>
            <a:r>
              <a:rPr lang="en-US" sz="1500" dirty="0">
                <a:solidFill>
                  <a:srgbClr val="F2B705"/>
                </a:solidFill>
                <a:latin typeface="Comic Sans MS" panose="030F0702030302020204" pitchFamily="66" charset="0"/>
              </a:rPr>
              <a:t>Total Medals: 20,654</a:t>
            </a:r>
          </a:p>
          <a:p>
            <a:pPr marL="285750" indent="-285750">
              <a:buFont typeface="Arial" panose="020B0604020202020204" pitchFamily="34" charset="0"/>
              <a:buChar char="•"/>
            </a:pPr>
            <a:r>
              <a:rPr lang="en-US" sz="1500" dirty="0">
                <a:solidFill>
                  <a:srgbClr val="F2B705"/>
                </a:solidFill>
                <a:latin typeface="Comic Sans MS" panose="030F0702030302020204" pitchFamily="66" charset="0"/>
              </a:rPr>
              <a:t>Top Countries:</a:t>
            </a:r>
          </a:p>
          <a:p>
            <a:pPr marL="285750" indent="-285750">
              <a:buFont typeface="Courier New" panose="02070309020205020404" pitchFamily="49" charset="0"/>
              <a:buChar char="o"/>
            </a:pPr>
            <a:r>
              <a:rPr lang="en-US" sz="1500" dirty="0">
                <a:solidFill>
                  <a:srgbClr val="F2B705"/>
                </a:solidFill>
                <a:latin typeface="Comic Sans MS" panose="030F0702030302020204" pitchFamily="66" charset="0"/>
              </a:rPr>
              <a:t>USA leads the medal count with a significant margin.</a:t>
            </a:r>
          </a:p>
          <a:p>
            <a:pPr marL="285750" indent="-285750">
              <a:buFont typeface="Courier New" panose="02070309020205020404" pitchFamily="49" charset="0"/>
              <a:buChar char="o"/>
            </a:pPr>
            <a:r>
              <a:rPr lang="en-US" sz="1500" dirty="0">
                <a:solidFill>
                  <a:srgbClr val="F2B705"/>
                </a:solidFill>
                <a:latin typeface="Comic Sans MS" panose="030F0702030302020204" pitchFamily="66" charset="0"/>
              </a:rPr>
              <a:t>Followed by the Soviet Union, Germany, and Great Britain.</a:t>
            </a:r>
          </a:p>
          <a:p>
            <a:pPr marL="285750" indent="-285750">
              <a:buFont typeface="Arial" panose="020B0604020202020204" pitchFamily="34" charset="0"/>
              <a:buChar char="•"/>
            </a:pPr>
            <a:r>
              <a:rPr lang="en-US" sz="1500" dirty="0">
                <a:solidFill>
                  <a:srgbClr val="F2B705"/>
                </a:solidFill>
                <a:latin typeface="Comic Sans MS" panose="030F0702030302020204" pitchFamily="66" charset="0"/>
              </a:rPr>
              <a:t>Total Athletes: 155,867 participants.</a:t>
            </a:r>
          </a:p>
        </p:txBody>
      </p:sp>
      <p:pic>
        <p:nvPicPr>
          <p:cNvPr id="6" name="Picture 5" descr="A group of colorful rings&#10;&#10;Description automatically generated">
            <a:extLst>
              <a:ext uri="{FF2B5EF4-FFF2-40B4-BE49-F238E27FC236}">
                <a16:creationId xmlns:a16="http://schemas.microsoft.com/office/drawing/2014/main" id="{214C313E-A839-B2FE-E372-CC5D713B17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62786" y="2234226"/>
            <a:ext cx="2866132" cy="2389546"/>
          </a:xfrm>
          <a:prstGeom prst="rect">
            <a:avLst/>
          </a:prstGeom>
        </p:spPr>
      </p:pic>
      <p:sp>
        <p:nvSpPr>
          <p:cNvPr id="7" name="TextBox 6">
            <a:extLst>
              <a:ext uri="{FF2B5EF4-FFF2-40B4-BE49-F238E27FC236}">
                <a16:creationId xmlns:a16="http://schemas.microsoft.com/office/drawing/2014/main" id="{E1BC4336-86A6-5CFE-F683-57AE9E560EC5}"/>
              </a:ext>
            </a:extLst>
          </p:cNvPr>
          <p:cNvSpPr txBox="1"/>
          <p:nvPr/>
        </p:nvSpPr>
        <p:spPr>
          <a:xfrm>
            <a:off x="168674" y="1236344"/>
            <a:ext cx="8041481" cy="477054"/>
          </a:xfrm>
          <a:prstGeom prst="rect">
            <a:avLst/>
          </a:prstGeom>
          <a:noFill/>
        </p:spPr>
        <p:txBody>
          <a:bodyPr wrap="square" rtlCol="0">
            <a:spAutoFit/>
          </a:bodyPr>
          <a:lstStyle/>
          <a:p>
            <a:r>
              <a:rPr lang="en-US" sz="2500" b="1" dirty="0">
                <a:solidFill>
                  <a:srgbClr val="F2B705"/>
                </a:solidFill>
              </a:rPr>
              <a:t>Olympic Medals and Athlete Participation Overview</a:t>
            </a:r>
          </a:p>
        </p:txBody>
      </p:sp>
      <p:sp>
        <p:nvSpPr>
          <p:cNvPr id="9" name="TextBox 8">
            <a:extLst>
              <a:ext uri="{FF2B5EF4-FFF2-40B4-BE49-F238E27FC236}">
                <a16:creationId xmlns:a16="http://schemas.microsoft.com/office/drawing/2014/main" id="{E36536CA-CF40-38A4-4064-27F11AA67913}"/>
              </a:ext>
            </a:extLst>
          </p:cNvPr>
          <p:cNvSpPr txBox="1"/>
          <p:nvPr/>
        </p:nvSpPr>
        <p:spPr>
          <a:xfrm>
            <a:off x="168672" y="3671627"/>
            <a:ext cx="6339189" cy="477054"/>
          </a:xfrm>
          <a:prstGeom prst="rect">
            <a:avLst/>
          </a:prstGeom>
          <a:noFill/>
        </p:spPr>
        <p:txBody>
          <a:bodyPr wrap="square" rtlCol="0">
            <a:spAutoFit/>
          </a:bodyPr>
          <a:lstStyle/>
          <a:p>
            <a:r>
              <a:rPr lang="en-US" sz="2500" b="1" dirty="0">
                <a:solidFill>
                  <a:srgbClr val="F2B705"/>
                </a:solidFill>
              </a:rPr>
              <a:t>Growth in Medals and Athletes Over Time</a:t>
            </a:r>
          </a:p>
        </p:txBody>
      </p:sp>
      <p:sp>
        <p:nvSpPr>
          <p:cNvPr id="3" name="TextBox 2">
            <a:extLst>
              <a:ext uri="{FF2B5EF4-FFF2-40B4-BE49-F238E27FC236}">
                <a16:creationId xmlns:a16="http://schemas.microsoft.com/office/drawing/2014/main" id="{F3C8CC73-624F-D132-4C46-A4FAC7EFAC1C}"/>
              </a:ext>
            </a:extLst>
          </p:cNvPr>
          <p:cNvSpPr txBox="1"/>
          <p:nvPr/>
        </p:nvSpPr>
        <p:spPr>
          <a:xfrm>
            <a:off x="417250" y="4294874"/>
            <a:ext cx="6339189" cy="1246495"/>
          </a:xfrm>
          <a:prstGeom prst="rect">
            <a:avLst/>
          </a:prstGeom>
          <a:noFill/>
        </p:spPr>
        <p:txBody>
          <a:bodyPr wrap="square" rtlCol="0">
            <a:spAutoFit/>
          </a:bodyPr>
          <a:lstStyle/>
          <a:p>
            <a:pPr marL="285750" indent="-285750">
              <a:buFont typeface="Arial" panose="020B0604020202020204" pitchFamily="34" charset="0"/>
              <a:buChar char="•"/>
            </a:pPr>
            <a:r>
              <a:rPr lang="en-US" sz="1500" dirty="0">
                <a:solidFill>
                  <a:srgbClr val="F2B705"/>
                </a:solidFill>
                <a:latin typeface="Comic Sans MS" panose="030F0702030302020204" pitchFamily="66" charset="0"/>
              </a:rPr>
              <a:t>Medals Growth: Significant rise in medals awarded since 1950.</a:t>
            </a:r>
          </a:p>
          <a:p>
            <a:pPr marL="285750" indent="-285750">
              <a:buFont typeface="Arial" panose="020B0604020202020204" pitchFamily="34" charset="0"/>
              <a:buChar char="•"/>
            </a:pPr>
            <a:r>
              <a:rPr lang="en-US" sz="1500" dirty="0">
                <a:solidFill>
                  <a:srgbClr val="F2B705"/>
                </a:solidFill>
                <a:latin typeface="Comic Sans MS" panose="030F0702030302020204" pitchFamily="66" charset="0"/>
              </a:rPr>
              <a:t>Athlete Participation: Rapid increase in the number of athletes, with over 12K athletes in recent Olympics.</a:t>
            </a:r>
          </a:p>
          <a:p>
            <a:pPr marL="285750" indent="-285750">
              <a:buFont typeface="Arial" panose="020B0604020202020204" pitchFamily="34" charset="0"/>
              <a:buChar char="•"/>
            </a:pPr>
            <a:r>
              <a:rPr lang="en-US" sz="1500" dirty="0">
                <a:solidFill>
                  <a:srgbClr val="F2B705"/>
                </a:solidFill>
                <a:latin typeface="Comic Sans MS" panose="030F0702030302020204" pitchFamily="66" charset="0"/>
              </a:rPr>
              <a:t>Expanding Events: As the number of sports and events grew (112 sports, 964 events), so did the medal count.</a:t>
            </a:r>
          </a:p>
        </p:txBody>
      </p:sp>
    </p:spTree>
    <p:extLst>
      <p:ext uri="{BB962C8B-B14F-4D97-AF65-F5344CB8AC3E}">
        <p14:creationId xmlns:p14="http://schemas.microsoft.com/office/powerpoint/2010/main" val="38571415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E3234DA-D7C7-82E6-D644-E192A82B9B80}"/>
              </a:ext>
            </a:extLst>
          </p:cNvPr>
          <p:cNvSpPr txBox="1"/>
          <p:nvPr/>
        </p:nvSpPr>
        <p:spPr>
          <a:xfrm>
            <a:off x="417250" y="1853359"/>
            <a:ext cx="6339189" cy="784830"/>
          </a:xfrm>
          <a:prstGeom prst="rect">
            <a:avLst/>
          </a:prstGeom>
          <a:noFill/>
        </p:spPr>
        <p:txBody>
          <a:bodyPr wrap="square" rtlCol="0">
            <a:spAutoFit/>
          </a:bodyPr>
          <a:lstStyle/>
          <a:p>
            <a:pPr marL="285750" indent="-285750">
              <a:buFont typeface="Arial" panose="020B0604020202020204" pitchFamily="34" charset="0"/>
              <a:buChar char="•"/>
            </a:pPr>
            <a:r>
              <a:rPr lang="en-US" sz="1500" dirty="0">
                <a:solidFill>
                  <a:srgbClr val="F2B705"/>
                </a:solidFill>
                <a:latin typeface="Comic Sans MS" panose="030F0702030302020204" pitchFamily="66" charset="0"/>
              </a:rPr>
              <a:t>Michael Phelps (USA, Swimming): 28 medals (23 gold).</a:t>
            </a:r>
          </a:p>
          <a:p>
            <a:pPr marL="285750" indent="-285750">
              <a:buFont typeface="Arial" panose="020B0604020202020204" pitchFamily="34" charset="0"/>
              <a:buChar char="•"/>
            </a:pPr>
            <a:r>
              <a:rPr lang="en-US" sz="1500" dirty="0">
                <a:solidFill>
                  <a:srgbClr val="F2B705"/>
                </a:solidFill>
                <a:latin typeface="Comic Sans MS" panose="030F0702030302020204" pitchFamily="66" charset="0"/>
              </a:rPr>
              <a:t>Larisa Latynina (Soviet Union, Gymnastics): 18 medals.</a:t>
            </a:r>
          </a:p>
          <a:p>
            <a:pPr marL="285750" indent="-285750">
              <a:buFont typeface="Arial" panose="020B0604020202020204" pitchFamily="34" charset="0"/>
              <a:buChar char="•"/>
            </a:pPr>
            <a:r>
              <a:rPr lang="en-US" sz="1500" dirty="0" err="1">
                <a:solidFill>
                  <a:srgbClr val="F2B705"/>
                </a:solidFill>
                <a:latin typeface="Comic Sans MS" panose="030F0702030302020204" pitchFamily="66" charset="0"/>
              </a:rPr>
              <a:t>Marit</a:t>
            </a:r>
            <a:r>
              <a:rPr lang="en-US" sz="1500" dirty="0">
                <a:solidFill>
                  <a:srgbClr val="F2B705"/>
                </a:solidFill>
                <a:latin typeface="Comic Sans MS" panose="030F0702030302020204" pitchFamily="66" charset="0"/>
              </a:rPr>
              <a:t> </a:t>
            </a:r>
            <a:r>
              <a:rPr lang="en-US" sz="1500" dirty="0" err="1">
                <a:solidFill>
                  <a:srgbClr val="F2B705"/>
                </a:solidFill>
                <a:latin typeface="Comic Sans MS" panose="030F0702030302020204" pitchFamily="66" charset="0"/>
              </a:rPr>
              <a:t>Bjørgen</a:t>
            </a:r>
            <a:r>
              <a:rPr lang="en-US" sz="1500" dirty="0">
                <a:solidFill>
                  <a:srgbClr val="F2B705"/>
                </a:solidFill>
                <a:latin typeface="Comic Sans MS" panose="030F0702030302020204" pitchFamily="66" charset="0"/>
              </a:rPr>
              <a:t> (Norway, Skiing): 15 medals.</a:t>
            </a:r>
          </a:p>
        </p:txBody>
      </p:sp>
      <p:pic>
        <p:nvPicPr>
          <p:cNvPr id="6" name="Picture 5" descr="A group of colorful rings&#10;&#10;Description automatically generated">
            <a:extLst>
              <a:ext uri="{FF2B5EF4-FFF2-40B4-BE49-F238E27FC236}">
                <a16:creationId xmlns:a16="http://schemas.microsoft.com/office/drawing/2014/main" id="{214C313E-A839-B2FE-E372-CC5D713B17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62786" y="2234226"/>
            <a:ext cx="2866132" cy="2389546"/>
          </a:xfrm>
          <a:prstGeom prst="rect">
            <a:avLst/>
          </a:prstGeom>
        </p:spPr>
      </p:pic>
      <p:sp>
        <p:nvSpPr>
          <p:cNvPr id="7" name="TextBox 6">
            <a:extLst>
              <a:ext uri="{FF2B5EF4-FFF2-40B4-BE49-F238E27FC236}">
                <a16:creationId xmlns:a16="http://schemas.microsoft.com/office/drawing/2014/main" id="{E1BC4336-86A6-5CFE-F683-57AE9E560EC5}"/>
              </a:ext>
            </a:extLst>
          </p:cNvPr>
          <p:cNvSpPr txBox="1"/>
          <p:nvPr/>
        </p:nvSpPr>
        <p:spPr>
          <a:xfrm>
            <a:off x="168674" y="1236344"/>
            <a:ext cx="8041481" cy="477054"/>
          </a:xfrm>
          <a:prstGeom prst="rect">
            <a:avLst/>
          </a:prstGeom>
          <a:noFill/>
        </p:spPr>
        <p:txBody>
          <a:bodyPr wrap="square" rtlCol="0">
            <a:spAutoFit/>
          </a:bodyPr>
          <a:lstStyle/>
          <a:p>
            <a:r>
              <a:rPr lang="en-US" sz="2500" b="1" dirty="0">
                <a:solidFill>
                  <a:srgbClr val="F2B705"/>
                </a:solidFill>
              </a:rPr>
              <a:t>Top Olympic Athletes</a:t>
            </a:r>
          </a:p>
        </p:txBody>
      </p:sp>
      <p:sp>
        <p:nvSpPr>
          <p:cNvPr id="9" name="TextBox 8">
            <a:extLst>
              <a:ext uri="{FF2B5EF4-FFF2-40B4-BE49-F238E27FC236}">
                <a16:creationId xmlns:a16="http://schemas.microsoft.com/office/drawing/2014/main" id="{E36536CA-CF40-38A4-4064-27F11AA67913}"/>
              </a:ext>
            </a:extLst>
          </p:cNvPr>
          <p:cNvSpPr txBox="1"/>
          <p:nvPr/>
        </p:nvSpPr>
        <p:spPr>
          <a:xfrm>
            <a:off x="168672" y="3429000"/>
            <a:ext cx="6339189" cy="477054"/>
          </a:xfrm>
          <a:prstGeom prst="rect">
            <a:avLst/>
          </a:prstGeom>
          <a:noFill/>
        </p:spPr>
        <p:txBody>
          <a:bodyPr wrap="square" rtlCol="0">
            <a:spAutoFit/>
          </a:bodyPr>
          <a:lstStyle/>
          <a:p>
            <a:r>
              <a:rPr lang="en-US" sz="2500" b="1" dirty="0">
                <a:solidFill>
                  <a:srgbClr val="F2B705"/>
                </a:solidFill>
              </a:rPr>
              <a:t>Olympic Sports and Event Highlights</a:t>
            </a:r>
          </a:p>
        </p:txBody>
      </p:sp>
      <p:sp>
        <p:nvSpPr>
          <p:cNvPr id="3" name="TextBox 2">
            <a:extLst>
              <a:ext uri="{FF2B5EF4-FFF2-40B4-BE49-F238E27FC236}">
                <a16:creationId xmlns:a16="http://schemas.microsoft.com/office/drawing/2014/main" id="{F3C8CC73-624F-D132-4C46-A4FAC7EFAC1C}"/>
              </a:ext>
            </a:extLst>
          </p:cNvPr>
          <p:cNvSpPr txBox="1"/>
          <p:nvPr/>
        </p:nvSpPr>
        <p:spPr>
          <a:xfrm>
            <a:off x="417250" y="4052247"/>
            <a:ext cx="6339189" cy="1477328"/>
          </a:xfrm>
          <a:prstGeom prst="rect">
            <a:avLst/>
          </a:prstGeom>
          <a:noFill/>
        </p:spPr>
        <p:txBody>
          <a:bodyPr wrap="square" rtlCol="0">
            <a:spAutoFit/>
          </a:bodyPr>
          <a:lstStyle/>
          <a:p>
            <a:pPr marL="285750" indent="-285750">
              <a:buFont typeface="Arial" panose="020B0604020202020204" pitchFamily="34" charset="0"/>
              <a:buChar char="•"/>
            </a:pPr>
            <a:r>
              <a:rPr lang="en-US" sz="1500" dirty="0">
                <a:solidFill>
                  <a:srgbClr val="F2B705"/>
                </a:solidFill>
                <a:latin typeface="Comic Sans MS" panose="030F0702030302020204" pitchFamily="66" charset="0"/>
              </a:rPr>
              <a:t>Top Sports by Medals:</a:t>
            </a:r>
          </a:p>
          <a:p>
            <a:pPr marL="285750" indent="-285750">
              <a:buFont typeface="Courier New" panose="02070309020205020404" pitchFamily="49" charset="0"/>
              <a:buChar char="o"/>
            </a:pPr>
            <a:r>
              <a:rPr lang="en-US" sz="1500" dirty="0">
                <a:solidFill>
                  <a:srgbClr val="F2B705"/>
                </a:solidFill>
                <a:latin typeface="Comic Sans MS" panose="030F0702030302020204" pitchFamily="66" charset="0"/>
              </a:rPr>
              <a:t>Athletics: 4.5K medals.</a:t>
            </a:r>
          </a:p>
          <a:p>
            <a:pPr marL="285750" indent="-285750">
              <a:buFont typeface="Courier New" panose="02070309020205020404" pitchFamily="49" charset="0"/>
              <a:buChar char="o"/>
            </a:pPr>
            <a:r>
              <a:rPr lang="en-US" sz="1500" dirty="0">
                <a:solidFill>
                  <a:srgbClr val="F2B705"/>
                </a:solidFill>
                <a:latin typeface="Comic Sans MS" panose="030F0702030302020204" pitchFamily="66" charset="0"/>
              </a:rPr>
              <a:t>Swimming: 3.3K medals.</a:t>
            </a:r>
          </a:p>
          <a:p>
            <a:pPr marL="285750" indent="-285750">
              <a:buFont typeface="Courier New" panose="02070309020205020404" pitchFamily="49" charset="0"/>
              <a:buChar char="o"/>
            </a:pPr>
            <a:r>
              <a:rPr lang="en-US" sz="1500" dirty="0">
                <a:solidFill>
                  <a:srgbClr val="F2B705"/>
                </a:solidFill>
                <a:latin typeface="Comic Sans MS" panose="030F0702030302020204" pitchFamily="66" charset="0"/>
              </a:rPr>
              <a:t>Rowing: 3.1K medals.</a:t>
            </a:r>
          </a:p>
          <a:p>
            <a:pPr marL="285750" indent="-285750">
              <a:buFont typeface="Arial" panose="020B0604020202020204" pitchFamily="34" charset="0"/>
              <a:buChar char="•"/>
            </a:pPr>
            <a:r>
              <a:rPr lang="en-US" sz="1500" dirty="0">
                <a:solidFill>
                  <a:srgbClr val="F2B705"/>
                </a:solidFill>
                <a:latin typeface="Comic Sans MS" panose="030F0702030302020204" pitchFamily="66" charset="0"/>
              </a:rPr>
              <a:t>Team Events: Account for the majority of medals (29K team vs. 15K individual).</a:t>
            </a:r>
          </a:p>
        </p:txBody>
      </p:sp>
    </p:spTree>
    <p:extLst>
      <p:ext uri="{BB962C8B-B14F-4D97-AF65-F5344CB8AC3E}">
        <p14:creationId xmlns:p14="http://schemas.microsoft.com/office/powerpoint/2010/main" val="39982934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E3234DA-D7C7-82E6-D644-E192A82B9B80}"/>
              </a:ext>
            </a:extLst>
          </p:cNvPr>
          <p:cNvSpPr txBox="1"/>
          <p:nvPr/>
        </p:nvSpPr>
        <p:spPr>
          <a:xfrm>
            <a:off x="417250" y="1853359"/>
            <a:ext cx="6339189" cy="1477328"/>
          </a:xfrm>
          <a:prstGeom prst="rect">
            <a:avLst/>
          </a:prstGeom>
          <a:noFill/>
        </p:spPr>
        <p:txBody>
          <a:bodyPr wrap="square" rtlCol="0">
            <a:spAutoFit/>
          </a:bodyPr>
          <a:lstStyle/>
          <a:p>
            <a:pPr marL="285750" indent="-285750">
              <a:buFont typeface="Arial" panose="020B0604020202020204" pitchFamily="34" charset="0"/>
              <a:buChar char="•"/>
            </a:pPr>
            <a:r>
              <a:rPr lang="en-US" sz="1500" dirty="0">
                <a:solidFill>
                  <a:srgbClr val="F2B705"/>
                </a:solidFill>
                <a:latin typeface="Comic Sans MS" panose="030F0702030302020204" pitchFamily="66" charset="0"/>
              </a:rPr>
              <a:t>Gender Participation:</a:t>
            </a:r>
          </a:p>
          <a:p>
            <a:pPr marL="285750" indent="-285750">
              <a:buFont typeface="Courier New" panose="02070309020205020404" pitchFamily="49" charset="0"/>
              <a:buChar char="o"/>
            </a:pPr>
            <a:r>
              <a:rPr lang="en-US" sz="1500" dirty="0">
                <a:solidFill>
                  <a:srgbClr val="F2B705"/>
                </a:solidFill>
                <a:latin typeface="Comic Sans MS" panose="030F0702030302020204" pitchFamily="66" charset="0"/>
              </a:rPr>
              <a:t>Male: 115K athletes</a:t>
            </a:r>
          </a:p>
          <a:p>
            <a:pPr marL="285750" indent="-285750">
              <a:buFont typeface="Courier New" panose="02070309020205020404" pitchFamily="49" charset="0"/>
              <a:buChar char="o"/>
            </a:pPr>
            <a:r>
              <a:rPr lang="en-US" sz="1500" dirty="0">
                <a:solidFill>
                  <a:srgbClr val="F2B705"/>
                </a:solidFill>
                <a:latin typeface="Comic Sans MS" panose="030F0702030302020204" pitchFamily="66" charset="0"/>
              </a:rPr>
              <a:t>Female: 40K athletes (gender gap decreasing in recent years).</a:t>
            </a:r>
          </a:p>
          <a:p>
            <a:pPr marL="285750" indent="-285750">
              <a:buFont typeface="Arial" panose="020B0604020202020204" pitchFamily="34" charset="0"/>
              <a:buChar char="•"/>
            </a:pPr>
            <a:r>
              <a:rPr lang="en-US" sz="1500" dirty="0">
                <a:solidFill>
                  <a:srgbClr val="F2B705"/>
                </a:solidFill>
                <a:latin typeface="Comic Sans MS" panose="030F0702030302020204" pitchFamily="66" charset="0"/>
              </a:rPr>
              <a:t>Age Range:</a:t>
            </a:r>
          </a:p>
          <a:p>
            <a:pPr marL="285750" indent="-285750">
              <a:buFont typeface="Courier New" panose="02070309020205020404" pitchFamily="49" charset="0"/>
              <a:buChar char="o"/>
            </a:pPr>
            <a:r>
              <a:rPr lang="en-US" sz="1500" dirty="0">
                <a:solidFill>
                  <a:srgbClr val="F2B705"/>
                </a:solidFill>
                <a:latin typeface="Comic Sans MS" panose="030F0702030302020204" pitchFamily="66" charset="0"/>
              </a:rPr>
              <a:t>Youngest: 11 years</a:t>
            </a:r>
          </a:p>
          <a:p>
            <a:pPr marL="285750" indent="-285750">
              <a:buFont typeface="Courier New" panose="02070309020205020404" pitchFamily="49" charset="0"/>
              <a:buChar char="o"/>
            </a:pPr>
            <a:r>
              <a:rPr lang="en-US" sz="1500" dirty="0">
                <a:solidFill>
                  <a:srgbClr val="F2B705"/>
                </a:solidFill>
                <a:latin typeface="Comic Sans MS" panose="030F0702030302020204" pitchFamily="66" charset="0"/>
              </a:rPr>
              <a:t>Oldest: 98 years</a:t>
            </a:r>
          </a:p>
        </p:txBody>
      </p:sp>
      <p:pic>
        <p:nvPicPr>
          <p:cNvPr id="6" name="Picture 5" descr="A group of colorful rings&#10;&#10;Description automatically generated">
            <a:extLst>
              <a:ext uri="{FF2B5EF4-FFF2-40B4-BE49-F238E27FC236}">
                <a16:creationId xmlns:a16="http://schemas.microsoft.com/office/drawing/2014/main" id="{214C313E-A839-B2FE-E372-CC5D713B17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62786" y="2234226"/>
            <a:ext cx="2866132" cy="2389546"/>
          </a:xfrm>
          <a:prstGeom prst="rect">
            <a:avLst/>
          </a:prstGeom>
        </p:spPr>
      </p:pic>
      <p:sp>
        <p:nvSpPr>
          <p:cNvPr id="7" name="TextBox 6">
            <a:extLst>
              <a:ext uri="{FF2B5EF4-FFF2-40B4-BE49-F238E27FC236}">
                <a16:creationId xmlns:a16="http://schemas.microsoft.com/office/drawing/2014/main" id="{E1BC4336-86A6-5CFE-F683-57AE9E560EC5}"/>
              </a:ext>
            </a:extLst>
          </p:cNvPr>
          <p:cNvSpPr txBox="1"/>
          <p:nvPr/>
        </p:nvSpPr>
        <p:spPr>
          <a:xfrm>
            <a:off x="168674" y="1236344"/>
            <a:ext cx="8041481" cy="477054"/>
          </a:xfrm>
          <a:prstGeom prst="rect">
            <a:avLst/>
          </a:prstGeom>
          <a:noFill/>
        </p:spPr>
        <p:txBody>
          <a:bodyPr wrap="square" rtlCol="0">
            <a:spAutoFit/>
          </a:bodyPr>
          <a:lstStyle/>
          <a:p>
            <a:r>
              <a:rPr lang="en-US" sz="2500" b="1" dirty="0">
                <a:solidFill>
                  <a:srgbClr val="F2B705"/>
                </a:solidFill>
              </a:rPr>
              <a:t>Athlete Demographics</a:t>
            </a:r>
          </a:p>
        </p:txBody>
      </p:sp>
      <p:sp>
        <p:nvSpPr>
          <p:cNvPr id="9" name="TextBox 8">
            <a:extLst>
              <a:ext uri="{FF2B5EF4-FFF2-40B4-BE49-F238E27FC236}">
                <a16:creationId xmlns:a16="http://schemas.microsoft.com/office/drawing/2014/main" id="{E36536CA-CF40-38A4-4064-27F11AA67913}"/>
              </a:ext>
            </a:extLst>
          </p:cNvPr>
          <p:cNvSpPr txBox="1"/>
          <p:nvPr/>
        </p:nvSpPr>
        <p:spPr>
          <a:xfrm>
            <a:off x="168672" y="3429000"/>
            <a:ext cx="6339189" cy="477054"/>
          </a:xfrm>
          <a:prstGeom prst="rect">
            <a:avLst/>
          </a:prstGeom>
          <a:noFill/>
        </p:spPr>
        <p:txBody>
          <a:bodyPr wrap="square" rtlCol="0">
            <a:spAutoFit/>
          </a:bodyPr>
          <a:lstStyle/>
          <a:p>
            <a:r>
              <a:rPr lang="en-US" sz="2500" b="1" dirty="0">
                <a:solidFill>
                  <a:srgbClr val="F2B705"/>
                </a:solidFill>
              </a:rPr>
              <a:t>Key Insights</a:t>
            </a:r>
          </a:p>
        </p:txBody>
      </p:sp>
      <p:sp>
        <p:nvSpPr>
          <p:cNvPr id="3" name="TextBox 2">
            <a:extLst>
              <a:ext uri="{FF2B5EF4-FFF2-40B4-BE49-F238E27FC236}">
                <a16:creationId xmlns:a16="http://schemas.microsoft.com/office/drawing/2014/main" id="{F3C8CC73-624F-D132-4C46-A4FAC7EFAC1C}"/>
              </a:ext>
            </a:extLst>
          </p:cNvPr>
          <p:cNvSpPr txBox="1"/>
          <p:nvPr/>
        </p:nvSpPr>
        <p:spPr>
          <a:xfrm>
            <a:off x="417250" y="4052247"/>
            <a:ext cx="6339189" cy="1246495"/>
          </a:xfrm>
          <a:prstGeom prst="rect">
            <a:avLst/>
          </a:prstGeom>
          <a:noFill/>
        </p:spPr>
        <p:txBody>
          <a:bodyPr wrap="square" rtlCol="0">
            <a:spAutoFit/>
          </a:bodyPr>
          <a:lstStyle/>
          <a:p>
            <a:pPr marL="285750" indent="-285750">
              <a:buFont typeface="Arial" panose="020B0604020202020204" pitchFamily="34" charset="0"/>
              <a:buChar char="•"/>
            </a:pPr>
            <a:r>
              <a:rPr lang="en-US" sz="1500" dirty="0">
                <a:solidFill>
                  <a:srgbClr val="F2B705"/>
                </a:solidFill>
                <a:latin typeface="Comic Sans MS" panose="030F0702030302020204" pitchFamily="66" charset="0"/>
              </a:rPr>
              <a:t>USA dominance in medals across the Olympics.</a:t>
            </a:r>
          </a:p>
          <a:p>
            <a:pPr marL="285750" indent="-285750">
              <a:buFont typeface="Arial" panose="020B0604020202020204" pitchFamily="34" charset="0"/>
              <a:buChar char="•"/>
            </a:pPr>
            <a:r>
              <a:rPr lang="en-US" sz="1500" dirty="0">
                <a:solidFill>
                  <a:srgbClr val="F2B705"/>
                </a:solidFill>
                <a:latin typeface="Comic Sans MS" panose="030F0702030302020204" pitchFamily="66" charset="0"/>
              </a:rPr>
              <a:t>Increased Athlete Participation and Medal Growth over time.</a:t>
            </a:r>
          </a:p>
          <a:p>
            <a:pPr marL="285750" indent="-285750">
              <a:buFont typeface="Arial" panose="020B0604020202020204" pitchFamily="34" charset="0"/>
              <a:buChar char="•"/>
            </a:pPr>
            <a:r>
              <a:rPr lang="en-US" sz="1500" dirty="0">
                <a:solidFill>
                  <a:srgbClr val="F2B705"/>
                </a:solidFill>
                <a:latin typeface="Comic Sans MS" panose="030F0702030302020204" pitchFamily="66" charset="0"/>
              </a:rPr>
              <a:t>Individual Athlete Excellence, especially from Phelps, Latynina, and </a:t>
            </a:r>
            <a:r>
              <a:rPr lang="en-US" sz="1500" dirty="0" err="1">
                <a:solidFill>
                  <a:srgbClr val="F2B705"/>
                </a:solidFill>
                <a:latin typeface="Comic Sans MS" panose="030F0702030302020204" pitchFamily="66" charset="0"/>
              </a:rPr>
              <a:t>Bjørgen</a:t>
            </a:r>
            <a:r>
              <a:rPr lang="en-US" sz="1500" dirty="0">
                <a:solidFill>
                  <a:srgbClr val="F2B705"/>
                </a:solidFill>
                <a:latin typeface="Comic Sans MS" panose="030F0702030302020204" pitchFamily="66" charset="0"/>
              </a:rPr>
              <a:t>.</a:t>
            </a:r>
          </a:p>
          <a:p>
            <a:pPr marL="285750" indent="-285750">
              <a:buFont typeface="Arial" panose="020B0604020202020204" pitchFamily="34" charset="0"/>
              <a:buChar char="•"/>
            </a:pPr>
            <a:r>
              <a:rPr lang="en-US" sz="1500" dirty="0">
                <a:solidFill>
                  <a:srgbClr val="F2B705"/>
                </a:solidFill>
                <a:latin typeface="Comic Sans MS" panose="030F0702030302020204" pitchFamily="66" charset="0"/>
              </a:rPr>
              <a:t>Team Sports play a huge role in the Olympic medal tally.</a:t>
            </a:r>
          </a:p>
        </p:txBody>
      </p:sp>
    </p:spTree>
    <p:extLst>
      <p:ext uri="{BB962C8B-B14F-4D97-AF65-F5344CB8AC3E}">
        <p14:creationId xmlns:p14="http://schemas.microsoft.com/office/powerpoint/2010/main" val="29822975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F3F67-43A7-FFF7-DEC7-D5258DABB498}"/>
              </a:ext>
            </a:extLst>
          </p:cNvPr>
          <p:cNvSpPr>
            <a:spLocks noGrp="1"/>
          </p:cNvSpPr>
          <p:nvPr>
            <p:ph type="ctrTitle"/>
          </p:nvPr>
        </p:nvSpPr>
        <p:spPr>
          <a:xfrm>
            <a:off x="572698" y="2847511"/>
            <a:ext cx="7315200" cy="1162975"/>
          </a:xfrm>
        </p:spPr>
        <p:txBody>
          <a:bodyPr>
            <a:normAutofit/>
          </a:bodyPr>
          <a:lstStyle/>
          <a:p>
            <a:pPr algn="ctr"/>
            <a:r>
              <a:rPr lang="en-US" b="1" i="0" dirty="0">
                <a:solidFill>
                  <a:srgbClr val="F2B705"/>
                </a:solidFill>
                <a:effectLst/>
                <a:latin typeface="Google Sans"/>
              </a:rPr>
              <a:t>Thank You</a:t>
            </a:r>
            <a:endParaRPr lang="en-US" b="1" dirty="0">
              <a:solidFill>
                <a:srgbClr val="F2B705"/>
              </a:solidFill>
            </a:endParaRPr>
          </a:p>
        </p:txBody>
      </p:sp>
      <p:pic>
        <p:nvPicPr>
          <p:cNvPr id="7" name="Picture 6" descr="A group of colorful rings&#10;&#10;Description automatically generated">
            <a:extLst>
              <a:ext uri="{FF2B5EF4-FFF2-40B4-BE49-F238E27FC236}">
                <a16:creationId xmlns:a16="http://schemas.microsoft.com/office/drawing/2014/main" id="{EAFB41A1-C592-BA24-5666-AC9A113B84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62786" y="2234226"/>
            <a:ext cx="2866132" cy="2389546"/>
          </a:xfrm>
          <a:prstGeom prst="rect">
            <a:avLst/>
          </a:prstGeom>
        </p:spPr>
      </p:pic>
    </p:spTree>
    <p:extLst>
      <p:ext uri="{BB962C8B-B14F-4D97-AF65-F5344CB8AC3E}">
        <p14:creationId xmlns:p14="http://schemas.microsoft.com/office/powerpoint/2010/main" val="33771113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E3234DA-D7C7-82E6-D644-E192A82B9B80}"/>
              </a:ext>
            </a:extLst>
          </p:cNvPr>
          <p:cNvSpPr txBox="1"/>
          <p:nvPr/>
        </p:nvSpPr>
        <p:spPr>
          <a:xfrm>
            <a:off x="346229" y="2672179"/>
            <a:ext cx="6339189" cy="1754326"/>
          </a:xfrm>
          <a:prstGeom prst="rect">
            <a:avLst/>
          </a:prstGeom>
          <a:noFill/>
        </p:spPr>
        <p:txBody>
          <a:bodyPr wrap="square" rtlCol="0">
            <a:spAutoFit/>
          </a:bodyPr>
          <a:lstStyle/>
          <a:p>
            <a:r>
              <a:rPr lang="en-US" dirty="0">
                <a:solidFill>
                  <a:srgbClr val="F2B705"/>
                </a:solidFill>
                <a:latin typeface="Comic Sans MS" panose="030F0702030302020204" pitchFamily="66" charset="0"/>
              </a:rPr>
              <a:t>This dataset presents a comprehensive archive of Olympic history, spanning 126 years from the first modern Olympic Games in Athens in 1896 to the Beijing Winter Olympics. It provides athlete-level results, detailed biographical information, and performance metrics,</a:t>
            </a:r>
          </a:p>
        </p:txBody>
      </p:sp>
      <p:pic>
        <p:nvPicPr>
          <p:cNvPr id="6" name="Picture 5" descr="A group of colorful rings&#10;&#10;Description automatically generated">
            <a:extLst>
              <a:ext uri="{FF2B5EF4-FFF2-40B4-BE49-F238E27FC236}">
                <a16:creationId xmlns:a16="http://schemas.microsoft.com/office/drawing/2014/main" id="{214C313E-A839-B2FE-E372-CC5D713B17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62786" y="2234226"/>
            <a:ext cx="2866132" cy="2389546"/>
          </a:xfrm>
          <a:prstGeom prst="rect">
            <a:avLst/>
          </a:prstGeom>
        </p:spPr>
      </p:pic>
      <p:sp>
        <p:nvSpPr>
          <p:cNvPr id="7" name="TextBox 6">
            <a:extLst>
              <a:ext uri="{FF2B5EF4-FFF2-40B4-BE49-F238E27FC236}">
                <a16:creationId xmlns:a16="http://schemas.microsoft.com/office/drawing/2014/main" id="{E1BC4336-86A6-5CFE-F683-57AE9E560EC5}"/>
              </a:ext>
            </a:extLst>
          </p:cNvPr>
          <p:cNvSpPr txBox="1"/>
          <p:nvPr/>
        </p:nvSpPr>
        <p:spPr>
          <a:xfrm>
            <a:off x="346229" y="1680228"/>
            <a:ext cx="2423604" cy="553998"/>
          </a:xfrm>
          <a:prstGeom prst="rect">
            <a:avLst/>
          </a:prstGeom>
          <a:noFill/>
        </p:spPr>
        <p:txBody>
          <a:bodyPr wrap="square" rtlCol="0">
            <a:spAutoFit/>
          </a:bodyPr>
          <a:lstStyle/>
          <a:p>
            <a:r>
              <a:rPr lang="en-US" sz="3000" b="1" u="sng" dirty="0">
                <a:solidFill>
                  <a:srgbClr val="F2B705"/>
                </a:solidFill>
              </a:rPr>
              <a:t>Description:</a:t>
            </a:r>
          </a:p>
        </p:txBody>
      </p:sp>
    </p:spTree>
    <p:extLst>
      <p:ext uri="{BB962C8B-B14F-4D97-AF65-F5344CB8AC3E}">
        <p14:creationId xmlns:p14="http://schemas.microsoft.com/office/powerpoint/2010/main" val="8980137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E3234DA-D7C7-82E6-D644-E192A82B9B80}"/>
              </a:ext>
            </a:extLst>
          </p:cNvPr>
          <p:cNvSpPr txBox="1"/>
          <p:nvPr/>
        </p:nvSpPr>
        <p:spPr>
          <a:xfrm>
            <a:off x="346229" y="2672179"/>
            <a:ext cx="6339189" cy="3185487"/>
          </a:xfrm>
          <a:prstGeom prst="rect">
            <a:avLst/>
          </a:prstGeom>
          <a:noFill/>
        </p:spPr>
        <p:txBody>
          <a:bodyPr wrap="square" rtlCol="0">
            <a:spAutoFit/>
          </a:bodyPr>
          <a:lstStyle/>
          <a:p>
            <a:r>
              <a:rPr lang="en-US" dirty="0">
                <a:solidFill>
                  <a:srgbClr val="F2B705"/>
                </a:solidFill>
                <a:latin typeface="Comic Sans MS" panose="030F0702030302020204" pitchFamily="66" charset="0"/>
              </a:rPr>
              <a:t>The dataset consists of 7 Excel files: </a:t>
            </a:r>
            <a:r>
              <a:rPr lang="en-US" dirty="0">
                <a:solidFill>
                  <a:srgbClr val="F2B705"/>
                </a:solidFill>
                <a:latin typeface="Comic Sans MS" panose="030F0702030302020204" pitchFamily="66" charset="0"/>
                <a:hlinkClick r:id="rId2"/>
              </a:rPr>
              <a:t>Link</a:t>
            </a:r>
            <a:endParaRPr lang="en-US" dirty="0">
              <a:solidFill>
                <a:srgbClr val="F2B705"/>
              </a:solidFill>
              <a:latin typeface="Comic Sans MS" panose="030F0702030302020204" pitchFamily="66" charset="0"/>
            </a:endParaRPr>
          </a:p>
          <a:p>
            <a:endParaRPr lang="en-US" dirty="0">
              <a:solidFill>
                <a:srgbClr val="F2B705"/>
              </a:solidFill>
              <a:latin typeface="Comic Sans MS" panose="030F0702030302020204" pitchFamily="66" charset="0"/>
            </a:endParaRPr>
          </a:p>
          <a:p>
            <a:pPr marL="285750" indent="-285750">
              <a:buFont typeface="Arial" panose="020B0604020202020204" pitchFamily="34" charset="0"/>
              <a:buChar char="•"/>
            </a:pPr>
            <a:r>
              <a:rPr lang="en-US" sz="1500" dirty="0">
                <a:solidFill>
                  <a:srgbClr val="F2B705"/>
                </a:solidFill>
                <a:latin typeface="Comic Sans MS" panose="030F0702030302020204" pitchFamily="66" charset="0"/>
              </a:rPr>
              <a:t>Olympic Athlete Bio</a:t>
            </a:r>
          </a:p>
          <a:p>
            <a:pPr marL="285750" indent="-285750">
              <a:buFont typeface="Arial" panose="020B0604020202020204" pitchFamily="34" charset="0"/>
              <a:buChar char="•"/>
            </a:pPr>
            <a:endParaRPr lang="en-US" sz="1500" dirty="0">
              <a:solidFill>
                <a:srgbClr val="F2B705"/>
              </a:solidFill>
              <a:latin typeface="Comic Sans MS" panose="030F0702030302020204" pitchFamily="66" charset="0"/>
            </a:endParaRPr>
          </a:p>
          <a:p>
            <a:pPr marL="285750" indent="-285750">
              <a:buFont typeface="Arial" panose="020B0604020202020204" pitchFamily="34" charset="0"/>
              <a:buChar char="•"/>
            </a:pPr>
            <a:r>
              <a:rPr lang="en-US" sz="1500" dirty="0">
                <a:solidFill>
                  <a:srgbClr val="F2B705"/>
                </a:solidFill>
                <a:latin typeface="Comic Sans MS" panose="030F0702030302020204" pitchFamily="66" charset="0"/>
              </a:rPr>
              <a:t>Olympic Athlete Event Results</a:t>
            </a:r>
          </a:p>
          <a:p>
            <a:pPr marL="285750" indent="-285750">
              <a:buFont typeface="Arial" panose="020B0604020202020204" pitchFamily="34" charset="0"/>
              <a:buChar char="•"/>
            </a:pPr>
            <a:endParaRPr lang="en-US" sz="1500" dirty="0">
              <a:solidFill>
                <a:srgbClr val="F2B705"/>
              </a:solidFill>
              <a:latin typeface="Comic Sans MS" panose="030F0702030302020204" pitchFamily="66" charset="0"/>
            </a:endParaRPr>
          </a:p>
          <a:p>
            <a:pPr marL="285750" indent="-285750">
              <a:buFont typeface="Arial" panose="020B0604020202020204" pitchFamily="34" charset="0"/>
              <a:buChar char="•"/>
            </a:pPr>
            <a:r>
              <a:rPr lang="en-US" sz="1500" dirty="0">
                <a:solidFill>
                  <a:srgbClr val="F2B705"/>
                </a:solidFill>
                <a:latin typeface="Comic Sans MS" panose="030F0702030302020204" pitchFamily="66" charset="0"/>
              </a:rPr>
              <a:t>Olympic Games Medal Tally</a:t>
            </a:r>
          </a:p>
          <a:p>
            <a:pPr marL="285750" indent="-285750">
              <a:buFont typeface="Arial" panose="020B0604020202020204" pitchFamily="34" charset="0"/>
              <a:buChar char="•"/>
            </a:pPr>
            <a:endParaRPr lang="en-US" sz="1500" dirty="0">
              <a:solidFill>
                <a:srgbClr val="F2B705"/>
              </a:solidFill>
              <a:latin typeface="Comic Sans MS" panose="030F0702030302020204" pitchFamily="66" charset="0"/>
            </a:endParaRPr>
          </a:p>
          <a:p>
            <a:pPr marL="285750" indent="-285750">
              <a:buFont typeface="Arial" panose="020B0604020202020204" pitchFamily="34" charset="0"/>
              <a:buChar char="•"/>
            </a:pPr>
            <a:r>
              <a:rPr lang="en-US" sz="1500" dirty="0">
                <a:solidFill>
                  <a:srgbClr val="F2B705"/>
                </a:solidFill>
                <a:latin typeface="Comic Sans MS" panose="030F0702030302020204" pitchFamily="66" charset="0"/>
              </a:rPr>
              <a:t>Olympic Results</a:t>
            </a:r>
          </a:p>
          <a:p>
            <a:pPr marL="285750" indent="-285750">
              <a:buFont typeface="Arial" panose="020B0604020202020204" pitchFamily="34" charset="0"/>
              <a:buChar char="•"/>
            </a:pPr>
            <a:endParaRPr lang="en-US" sz="1500" dirty="0">
              <a:solidFill>
                <a:srgbClr val="F2B705"/>
              </a:solidFill>
              <a:latin typeface="Comic Sans MS" panose="030F0702030302020204" pitchFamily="66" charset="0"/>
            </a:endParaRPr>
          </a:p>
          <a:p>
            <a:pPr marL="285750" indent="-285750">
              <a:buFont typeface="Arial" panose="020B0604020202020204" pitchFamily="34" charset="0"/>
              <a:buChar char="•"/>
            </a:pPr>
            <a:r>
              <a:rPr lang="en-US" sz="1500" dirty="0">
                <a:solidFill>
                  <a:srgbClr val="F2B705"/>
                </a:solidFill>
                <a:latin typeface="Comic Sans MS" panose="030F0702030302020204" pitchFamily="66" charset="0"/>
              </a:rPr>
              <a:t>Olympics Country</a:t>
            </a:r>
          </a:p>
          <a:p>
            <a:pPr marL="285750" indent="-285750">
              <a:buFont typeface="Arial" panose="020B0604020202020204" pitchFamily="34" charset="0"/>
              <a:buChar char="•"/>
            </a:pPr>
            <a:endParaRPr lang="en-US" sz="1500" dirty="0">
              <a:solidFill>
                <a:srgbClr val="F2B705"/>
              </a:solidFill>
              <a:latin typeface="Comic Sans MS" panose="030F0702030302020204" pitchFamily="66" charset="0"/>
            </a:endParaRPr>
          </a:p>
          <a:p>
            <a:pPr marL="285750" indent="-285750">
              <a:buFont typeface="Arial" panose="020B0604020202020204" pitchFamily="34" charset="0"/>
              <a:buChar char="•"/>
            </a:pPr>
            <a:r>
              <a:rPr lang="en-US" sz="1500" dirty="0">
                <a:solidFill>
                  <a:srgbClr val="F2B705"/>
                </a:solidFill>
                <a:latin typeface="Comic Sans MS" panose="030F0702030302020204" pitchFamily="66" charset="0"/>
              </a:rPr>
              <a:t>Olympics Games</a:t>
            </a:r>
          </a:p>
        </p:txBody>
      </p:sp>
      <p:pic>
        <p:nvPicPr>
          <p:cNvPr id="6" name="Picture 5" descr="A group of colorful rings&#10;&#10;Description automatically generated">
            <a:extLst>
              <a:ext uri="{FF2B5EF4-FFF2-40B4-BE49-F238E27FC236}">
                <a16:creationId xmlns:a16="http://schemas.microsoft.com/office/drawing/2014/main" id="{214C313E-A839-B2FE-E372-CC5D713B17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62786" y="2234226"/>
            <a:ext cx="2866132" cy="2389546"/>
          </a:xfrm>
          <a:prstGeom prst="rect">
            <a:avLst/>
          </a:prstGeom>
        </p:spPr>
      </p:pic>
      <p:sp>
        <p:nvSpPr>
          <p:cNvPr id="7" name="TextBox 6">
            <a:extLst>
              <a:ext uri="{FF2B5EF4-FFF2-40B4-BE49-F238E27FC236}">
                <a16:creationId xmlns:a16="http://schemas.microsoft.com/office/drawing/2014/main" id="{E1BC4336-86A6-5CFE-F683-57AE9E560EC5}"/>
              </a:ext>
            </a:extLst>
          </p:cNvPr>
          <p:cNvSpPr txBox="1"/>
          <p:nvPr/>
        </p:nvSpPr>
        <p:spPr>
          <a:xfrm>
            <a:off x="346229" y="1680228"/>
            <a:ext cx="2423604" cy="553998"/>
          </a:xfrm>
          <a:prstGeom prst="rect">
            <a:avLst/>
          </a:prstGeom>
          <a:noFill/>
        </p:spPr>
        <p:txBody>
          <a:bodyPr wrap="square" rtlCol="0">
            <a:spAutoFit/>
          </a:bodyPr>
          <a:lstStyle/>
          <a:p>
            <a:r>
              <a:rPr lang="en-US" sz="3000" b="1" u="sng" dirty="0">
                <a:solidFill>
                  <a:srgbClr val="F2B705"/>
                </a:solidFill>
              </a:rPr>
              <a:t>contains:</a:t>
            </a:r>
          </a:p>
        </p:txBody>
      </p:sp>
    </p:spTree>
    <p:extLst>
      <p:ext uri="{BB962C8B-B14F-4D97-AF65-F5344CB8AC3E}">
        <p14:creationId xmlns:p14="http://schemas.microsoft.com/office/powerpoint/2010/main" val="6083778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F3F67-43A7-FFF7-DEC7-D5258DABB498}"/>
              </a:ext>
            </a:extLst>
          </p:cNvPr>
          <p:cNvSpPr>
            <a:spLocks noGrp="1"/>
          </p:cNvSpPr>
          <p:nvPr>
            <p:ph type="ctrTitle"/>
          </p:nvPr>
        </p:nvSpPr>
        <p:spPr>
          <a:xfrm>
            <a:off x="63081" y="2847511"/>
            <a:ext cx="9066539" cy="1162975"/>
          </a:xfrm>
        </p:spPr>
        <p:txBody>
          <a:bodyPr>
            <a:normAutofit/>
          </a:bodyPr>
          <a:lstStyle/>
          <a:p>
            <a:pPr algn="ctr"/>
            <a:r>
              <a:rPr lang="en-US" sz="5000" b="1" i="0" dirty="0">
                <a:solidFill>
                  <a:srgbClr val="F2B705"/>
                </a:solidFill>
                <a:effectLst/>
                <a:latin typeface="Google Sans"/>
              </a:rPr>
              <a:t>Key Performance Indicators (KPIs)</a:t>
            </a:r>
            <a:endParaRPr lang="en-US" sz="5000" b="1" dirty="0">
              <a:solidFill>
                <a:srgbClr val="F2B705"/>
              </a:solidFill>
            </a:endParaRPr>
          </a:p>
        </p:txBody>
      </p:sp>
      <p:pic>
        <p:nvPicPr>
          <p:cNvPr id="7" name="Picture 6" descr="A group of colorful rings&#10;&#10;Description automatically generated">
            <a:extLst>
              <a:ext uri="{FF2B5EF4-FFF2-40B4-BE49-F238E27FC236}">
                <a16:creationId xmlns:a16="http://schemas.microsoft.com/office/drawing/2014/main" id="{EAFB41A1-C592-BA24-5666-AC9A113B84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62786" y="2234226"/>
            <a:ext cx="2866132" cy="2389546"/>
          </a:xfrm>
          <a:prstGeom prst="rect">
            <a:avLst/>
          </a:prstGeom>
        </p:spPr>
      </p:pic>
    </p:spTree>
    <p:extLst>
      <p:ext uri="{BB962C8B-B14F-4D97-AF65-F5344CB8AC3E}">
        <p14:creationId xmlns:p14="http://schemas.microsoft.com/office/powerpoint/2010/main" val="3833989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E3234DA-D7C7-82E6-D644-E192A82B9B80}"/>
              </a:ext>
            </a:extLst>
          </p:cNvPr>
          <p:cNvSpPr txBox="1"/>
          <p:nvPr/>
        </p:nvSpPr>
        <p:spPr>
          <a:xfrm>
            <a:off x="417250" y="1713398"/>
            <a:ext cx="6339189" cy="553998"/>
          </a:xfrm>
          <a:prstGeom prst="rect">
            <a:avLst/>
          </a:prstGeom>
          <a:noFill/>
        </p:spPr>
        <p:txBody>
          <a:bodyPr wrap="square" rtlCol="0">
            <a:spAutoFit/>
          </a:bodyPr>
          <a:lstStyle/>
          <a:p>
            <a:r>
              <a:rPr lang="en-US" sz="1500" dirty="0">
                <a:solidFill>
                  <a:srgbClr val="F2B705"/>
                </a:solidFill>
                <a:latin typeface="Comic Sans MS" panose="030F0702030302020204" pitchFamily="66" charset="0"/>
              </a:rPr>
              <a:t>The total number of medals (gold, silver, bronze) won by a country or an athlete.</a:t>
            </a:r>
          </a:p>
        </p:txBody>
      </p:sp>
      <p:pic>
        <p:nvPicPr>
          <p:cNvPr id="6" name="Picture 5" descr="A group of colorful rings&#10;&#10;Description automatically generated">
            <a:extLst>
              <a:ext uri="{FF2B5EF4-FFF2-40B4-BE49-F238E27FC236}">
                <a16:creationId xmlns:a16="http://schemas.microsoft.com/office/drawing/2014/main" id="{214C313E-A839-B2FE-E372-CC5D713B17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62786" y="2234226"/>
            <a:ext cx="2866132" cy="2389546"/>
          </a:xfrm>
          <a:prstGeom prst="rect">
            <a:avLst/>
          </a:prstGeom>
        </p:spPr>
      </p:pic>
      <p:sp>
        <p:nvSpPr>
          <p:cNvPr id="7" name="TextBox 6">
            <a:extLst>
              <a:ext uri="{FF2B5EF4-FFF2-40B4-BE49-F238E27FC236}">
                <a16:creationId xmlns:a16="http://schemas.microsoft.com/office/drawing/2014/main" id="{E1BC4336-86A6-5CFE-F683-57AE9E560EC5}"/>
              </a:ext>
            </a:extLst>
          </p:cNvPr>
          <p:cNvSpPr txBox="1"/>
          <p:nvPr/>
        </p:nvSpPr>
        <p:spPr>
          <a:xfrm>
            <a:off x="168675" y="1236344"/>
            <a:ext cx="3027286" cy="477054"/>
          </a:xfrm>
          <a:prstGeom prst="rect">
            <a:avLst/>
          </a:prstGeom>
          <a:noFill/>
        </p:spPr>
        <p:txBody>
          <a:bodyPr wrap="square" rtlCol="0">
            <a:spAutoFit/>
          </a:bodyPr>
          <a:lstStyle/>
          <a:p>
            <a:r>
              <a:rPr lang="en-US" sz="2500" b="1" dirty="0">
                <a:solidFill>
                  <a:srgbClr val="F2B705"/>
                </a:solidFill>
              </a:rPr>
              <a:t>1. Total Medals Won</a:t>
            </a:r>
          </a:p>
        </p:txBody>
      </p:sp>
      <p:sp>
        <p:nvSpPr>
          <p:cNvPr id="5" name="TextBox 4">
            <a:extLst>
              <a:ext uri="{FF2B5EF4-FFF2-40B4-BE49-F238E27FC236}">
                <a16:creationId xmlns:a16="http://schemas.microsoft.com/office/drawing/2014/main" id="{92F3B655-750E-1B6E-2248-49B02FB19367}"/>
              </a:ext>
            </a:extLst>
          </p:cNvPr>
          <p:cNvSpPr txBox="1"/>
          <p:nvPr/>
        </p:nvSpPr>
        <p:spPr>
          <a:xfrm>
            <a:off x="168674" y="2598256"/>
            <a:ext cx="6339189" cy="477054"/>
          </a:xfrm>
          <a:prstGeom prst="rect">
            <a:avLst/>
          </a:prstGeom>
          <a:noFill/>
        </p:spPr>
        <p:txBody>
          <a:bodyPr wrap="square" rtlCol="0">
            <a:spAutoFit/>
          </a:bodyPr>
          <a:lstStyle/>
          <a:p>
            <a:r>
              <a:rPr lang="en-US" sz="2500" b="1" dirty="0">
                <a:solidFill>
                  <a:srgbClr val="F2B705"/>
                </a:solidFill>
              </a:rPr>
              <a:t>2. Medals by Type (Gold, Silver, Bronze)</a:t>
            </a:r>
          </a:p>
        </p:txBody>
      </p:sp>
      <p:sp>
        <p:nvSpPr>
          <p:cNvPr id="8" name="TextBox 7">
            <a:extLst>
              <a:ext uri="{FF2B5EF4-FFF2-40B4-BE49-F238E27FC236}">
                <a16:creationId xmlns:a16="http://schemas.microsoft.com/office/drawing/2014/main" id="{BD68DAFF-C82D-E5F2-04E1-3A01D8FA503B}"/>
              </a:ext>
            </a:extLst>
          </p:cNvPr>
          <p:cNvSpPr txBox="1"/>
          <p:nvPr/>
        </p:nvSpPr>
        <p:spPr>
          <a:xfrm>
            <a:off x="417250" y="3075310"/>
            <a:ext cx="6339189" cy="553998"/>
          </a:xfrm>
          <a:prstGeom prst="rect">
            <a:avLst/>
          </a:prstGeom>
          <a:noFill/>
        </p:spPr>
        <p:txBody>
          <a:bodyPr wrap="square" rtlCol="0">
            <a:spAutoFit/>
          </a:bodyPr>
          <a:lstStyle/>
          <a:p>
            <a:r>
              <a:rPr lang="en-US" sz="1500" dirty="0">
                <a:solidFill>
                  <a:srgbClr val="F2B705"/>
                </a:solidFill>
                <a:latin typeface="Comic Sans MS" panose="030F0702030302020204" pitchFamily="66" charset="0"/>
              </a:rPr>
              <a:t>Breaks down the total medal count by the type of medal (gold, silver, bronze).</a:t>
            </a:r>
          </a:p>
        </p:txBody>
      </p:sp>
      <p:sp>
        <p:nvSpPr>
          <p:cNvPr id="9" name="TextBox 8">
            <a:extLst>
              <a:ext uri="{FF2B5EF4-FFF2-40B4-BE49-F238E27FC236}">
                <a16:creationId xmlns:a16="http://schemas.microsoft.com/office/drawing/2014/main" id="{E36536CA-CF40-38A4-4064-27F11AA67913}"/>
              </a:ext>
            </a:extLst>
          </p:cNvPr>
          <p:cNvSpPr txBox="1"/>
          <p:nvPr/>
        </p:nvSpPr>
        <p:spPr>
          <a:xfrm>
            <a:off x="168674" y="3960168"/>
            <a:ext cx="6339189" cy="477054"/>
          </a:xfrm>
          <a:prstGeom prst="rect">
            <a:avLst/>
          </a:prstGeom>
          <a:noFill/>
        </p:spPr>
        <p:txBody>
          <a:bodyPr wrap="square" rtlCol="0">
            <a:spAutoFit/>
          </a:bodyPr>
          <a:lstStyle/>
          <a:p>
            <a:r>
              <a:rPr lang="en-US" sz="2500" b="1" dirty="0">
                <a:solidFill>
                  <a:srgbClr val="F2B705"/>
                </a:solidFill>
              </a:rPr>
              <a:t>3. Medal Efficiency</a:t>
            </a:r>
          </a:p>
        </p:txBody>
      </p:sp>
      <p:sp>
        <p:nvSpPr>
          <p:cNvPr id="12" name="TextBox 11">
            <a:extLst>
              <a:ext uri="{FF2B5EF4-FFF2-40B4-BE49-F238E27FC236}">
                <a16:creationId xmlns:a16="http://schemas.microsoft.com/office/drawing/2014/main" id="{2EBC5DEF-DD6A-E6E8-C684-2F29AB7185AB}"/>
              </a:ext>
            </a:extLst>
          </p:cNvPr>
          <p:cNvSpPr txBox="1"/>
          <p:nvPr/>
        </p:nvSpPr>
        <p:spPr>
          <a:xfrm>
            <a:off x="417250" y="4421833"/>
            <a:ext cx="6339189" cy="323165"/>
          </a:xfrm>
          <a:prstGeom prst="rect">
            <a:avLst/>
          </a:prstGeom>
          <a:noFill/>
        </p:spPr>
        <p:txBody>
          <a:bodyPr wrap="square" rtlCol="0">
            <a:spAutoFit/>
          </a:bodyPr>
          <a:lstStyle/>
          <a:p>
            <a:r>
              <a:rPr lang="en-US" sz="1500" dirty="0">
                <a:solidFill>
                  <a:srgbClr val="F2B705"/>
                </a:solidFill>
                <a:latin typeface="Comic Sans MS" panose="030F0702030302020204" pitchFamily="66" charset="0"/>
              </a:rPr>
              <a:t>The percentage of medals won per athlete or per event.</a:t>
            </a:r>
          </a:p>
        </p:txBody>
      </p:sp>
      <p:sp>
        <p:nvSpPr>
          <p:cNvPr id="13" name="TextBox 12">
            <a:extLst>
              <a:ext uri="{FF2B5EF4-FFF2-40B4-BE49-F238E27FC236}">
                <a16:creationId xmlns:a16="http://schemas.microsoft.com/office/drawing/2014/main" id="{3A6AA74E-5E84-A102-7BCC-9271E25CF68E}"/>
              </a:ext>
            </a:extLst>
          </p:cNvPr>
          <p:cNvSpPr txBox="1"/>
          <p:nvPr/>
        </p:nvSpPr>
        <p:spPr>
          <a:xfrm>
            <a:off x="417250" y="4960039"/>
            <a:ext cx="8371643" cy="323165"/>
          </a:xfrm>
          <a:prstGeom prst="rect">
            <a:avLst/>
          </a:prstGeom>
          <a:noFill/>
        </p:spPr>
        <p:txBody>
          <a:bodyPr wrap="square" rtlCol="0">
            <a:spAutoFit/>
          </a:bodyPr>
          <a:lstStyle/>
          <a:p>
            <a:r>
              <a:rPr lang="en-US" sz="1500" dirty="0">
                <a:solidFill>
                  <a:srgbClr val="F2B705"/>
                </a:solidFill>
                <a:latin typeface="Comic Sans MS" panose="030F0702030302020204" pitchFamily="66" charset="0"/>
              </a:rPr>
              <a:t>Medal Efficiency= Events Total Medals Won / Number of Athletes </a:t>
            </a:r>
          </a:p>
        </p:txBody>
      </p:sp>
    </p:spTree>
    <p:extLst>
      <p:ext uri="{BB962C8B-B14F-4D97-AF65-F5344CB8AC3E}">
        <p14:creationId xmlns:p14="http://schemas.microsoft.com/office/powerpoint/2010/main" val="13662119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E3234DA-D7C7-82E6-D644-E192A82B9B80}"/>
              </a:ext>
            </a:extLst>
          </p:cNvPr>
          <p:cNvSpPr txBox="1"/>
          <p:nvPr/>
        </p:nvSpPr>
        <p:spPr>
          <a:xfrm>
            <a:off x="417250" y="1713398"/>
            <a:ext cx="6339189" cy="553998"/>
          </a:xfrm>
          <a:prstGeom prst="rect">
            <a:avLst/>
          </a:prstGeom>
          <a:noFill/>
        </p:spPr>
        <p:txBody>
          <a:bodyPr wrap="square" rtlCol="0">
            <a:spAutoFit/>
          </a:bodyPr>
          <a:lstStyle/>
          <a:p>
            <a:r>
              <a:rPr lang="en-US" sz="1500" dirty="0">
                <a:solidFill>
                  <a:srgbClr val="F2B705"/>
                </a:solidFill>
                <a:latin typeface="Comic Sans MS" panose="030F0702030302020204" pitchFamily="66" charset="0"/>
              </a:rPr>
              <a:t>The total number of athletes participating from each country over the years.</a:t>
            </a:r>
          </a:p>
        </p:txBody>
      </p:sp>
      <p:pic>
        <p:nvPicPr>
          <p:cNvPr id="6" name="Picture 5" descr="A group of colorful rings&#10;&#10;Description automatically generated">
            <a:extLst>
              <a:ext uri="{FF2B5EF4-FFF2-40B4-BE49-F238E27FC236}">
                <a16:creationId xmlns:a16="http://schemas.microsoft.com/office/drawing/2014/main" id="{214C313E-A839-B2FE-E372-CC5D713B17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62786" y="2234226"/>
            <a:ext cx="2866132" cy="2389546"/>
          </a:xfrm>
          <a:prstGeom prst="rect">
            <a:avLst/>
          </a:prstGeom>
        </p:spPr>
      </p:pic>
      <p:sp>
        <p:nvSpPr>
          <p:cNvPr id="7" name="TextBox 6">
            <a:extLst>
              <a:ext uri="{FF2B5EF4-FFF2-40B4-BE49-F238E27FC236}">
                <a16:creationId xmlns:a16="http://schemas.microsoft.com/office/drawing/2014/main" id="{E1BC4336-86A6-5CFE-F683-57AE9E560EC5}"/>
              </a:ext>
            </a:extLst>
          </p:cNvPr>
          <p:cNvSpPr txBox="1"/>
          <p:nvPr/>
        </p:nvSpPr>
        <p:spPr>
          <a:xfrm>
            <a:off x="168675" y="1236344"/>
            <a:ext cx="3568824" cy="477054"/>
          </a:xfrm>
          <a:prstGeom prst="rect">
            <a:avLst/>
          </a:prstGeom>
          <a:noFill/>
        </p:spPr>
        <p:txBody>
          <a:bodyPr wrap="square" rtlCol="0">
            <a:spAutoFit/>
          </a:bodyPr>
          <a:lstStyle/>
          <a:p>
            <a:r>
              <a:rPr lang="en-US" sz="2500" b="1" dirty="0">
                <a:solidFill>
                  <a:srgbClr val="F2B705"/>
                </a:solidFill>
              </a:rPr>
              <a:t>6. Athletes per Country</a:t>
            </a:r>
          </a:p>
        </p:txBody>
      </p:sp>
      <p:sp>
        <p:nvSpPr>
          <p:cNvPr id="5" name="TextBox 4">
            <a:extLst>
              <a:ext uri="{FF2B5EF4-FFF2-40B4-BE49-F238E27FC236}">
                <a16:creationId xmlns:a16="http://schemas.microsoft.com/office/drawing/2014/main" id="{92F3B655-750E-1B6E-2248-49B02FB19367}"/>
              </a:ext>
            </a:extLst>
          </p:cNvPr>
          <p:cNvSpPr txBox="1"/>
          <p:nvPr/>
        </p:nvSpPr>
        <p:spPr>
          <a:xfrm>
            <a:off x="168674" y="2598256"/>
            <a:ext cx="6339189" cy="477054"/>
          </a:xfrm>
          <a:prstGeom prst="rect">
            <a:avLst/>
          </a:prstGeom>
          <a:noFill/>
        </p:spPr>
        <p:txBody>
          <a:bodyPr wrap="square" rtlCol="0">
            <a:spAutoFit/>
          </a:bodyPr>
          <a:lstStyle/>
          <a:p>
            <a:r>
              <a:rPr lang="en-US" sz="2500" b="1" dirty="0">
                <a:solidFill>
                  <a:srgbClr val="F2B705"/>
                </a:solidFill>
              </a:rPr>
              <a:t>7. Top 5/10 Countries by Total Medals</a:t>
            </a:r>
          </a:p>
        </p:txBody>
      </p:sp>
      <p:sp>
        <p:nvSpPr>
          <p:cNvPr id="8" name="TextBox 7">
            <a:extLst>
              <a:ext uri="{FF2B5EF4-FFF2-40B4-BE49-F238E27FC236}">
                <a16:creationId xmlns:a16="http://schemas.microsoft.com/office/drawing/2014/main" id="{BD68DAFF-C82D-E5F2-04E1-3A01D8FA503B}"/>
              </a:ext>
            </a:extLst>
          </p:cNvPr>
          <p:cNvSpPr txBox="1"/>
          <p:nvPr/>
        </p:nvSpPr>
        <p:spPr>
          <a:xfrm>
            <a:off x="417250" y="3075310"/>
            <a:ext cx="6339189" cy="553998"/>
          </a:xfrm>
          <a:prstGeom prst="rect">
            <a:avLst/>
          </a:prstGeom>
          <a:noFill/>
        </p:spPr>
        <p:txBody>
          <a:bodyPr wrap="square" rtlCol="0">
            <a:spAutoFit/>
          </a:bodyPr>
          <a:lstStyle/>
          <a:p>
            <a:r>
              <a:rPr lang="en-US" sz="1500" dirty="0">
                <a:solidFill>
                  <a:srgbClr val="F2B705"/>
                </a:solidFill>
                <a:latin typeface="Comic Sans MS" panose="030F0702030302020204" pitchFamily="66" charset="0"/>
              </a:rPr>
              <a:t>The countries that consistently rank in the top 5 or 10 by total medal count across various Olympics.</a:t>
            </a:r>
          </a:p>
        </p:txBody>
      </p:sp>
      <p:sp>
        <p:nvSpPr>
          <p:cNvPr id="9" name="TextBox 8">
            <a:extLst>
              <a:ext uri="{FF2B5EF4-FFF2-40B4-BE49-F238E27FC236}">
                <a16:creationId xmlns:a16="http://schemas.microsoft.com/office/drawing/2014/main" id="{E36536CA-CF40-38A4-4064-27F11AA67913}"/>
              </a:ext>
            </a:extLst>
          </p:cNvPr>
          <p:cNvSpPr txBox="1"/>
          <p:nvPr/>
        </p:nvSpPr>
        <p:spPr>
          <a:xfrm>
            <a:off x="168672" y="3671627"/>
            <a:ext cx="6339189" cy="477054"/>
          </a:xfrm>
          <a:prstGeom prst="rect">
            <a:avLst/>
          </a:prstGeom>
          <a:noFill/>
        </p:spPr>
        <p:txBody>
          <a:bodyPr wrap="square" rtlCol="0">
            <a:spAutoFit/>
          </a:bodyPr>
          <a:lstStyle/>
          <a:p>
            <a:r>
              <a:rPr lang="en-US" sz="2500" b="1" dirty="0">
                <a:solidFill>
                  <a:srgbClr val="F2B705"/>
                </a:solidFill>
              </a:rPr>
              <a:t>8. Medals per Event</a:t>
            </a:r>
          </a:p>
        </p:txBody>
      </p:sp>
      <p:sp>
        <p:nvSpPr>
          <p:cNvPr id="12" name="TextBox 11">
            <a:extLst>
              <a:ext uri="{FF2B5EF4-FFF2-40B4-BE49-F238E27FC236}">
                <a16:creationId xmlns:a16="http://schemas.microsoft.com/office/drawing/2014/main" id="{2EBC5DEF-DD6A-E6E8-C684-2F29AB7185AB}"/>
              </a:ext>
            </a:extLst>
          </p:cNvPr>
          <p:cNvSpPr txBox="1"/>
          <p:nvPr/>
        </p:nvSpPr>
        <p:spPr>
          <a:xfrm>
            <a:off x="392305" y="4253011"/>
            <a:ext cx="6339189" cy="323165"/>
          </a:xfrm>
          <a:prstGeom prst="rect">
            <a:avLst/>
          </a:prstGeom>
          <a:noFill/>
        </p:spPr>
        <p:txBody>
          <a:bodyPr wrap="square" rtlCol="0">
            <a:spAutoFit/>
          </a:bodyPr>
          <a:lstStyle/>
          <a:p>
            <a:r>
              <a:rPr lang="en-US" sz="1500" dirty="0">
                <a:solidFill>
                  <a:srgbClr val="F2B705"/>
                </a:solidFill>
                <a:latin typeface="Comic Sans MS" panose="030F0702030302020204" pitchFamily="66" charset="0"/>
              </a:rPr>
              <a:t>The number of medals won in a specific event.</a:t>
            </a:r>
          </a:p>
        </p:txBody>
      </p:sp>
      <p:sp>
        <p:nvSpPr>
          <p:cNvPr id="2" name="TextBox 1">
            <a:extLst>
              <a:ext uri="{FF2B5EF4-FFF2-40B4-BE49-F238E27FC236}">
                <a16:creationId xmlns:a16="http://schemas.microsoft.com/office/drawing/2014/main" id="{020285E1-BC33-E1D3-6F32-3BE40A3C377A}"/>
              </a:ext>
            </a:extLst>
          </p:cNvPr>
          <p:cNvSpPr txBox="1"/>
          <p:nvPr/>
        </p:nvSpPr>
        <p:spPr>
          <a:xfrm>
            <a:off x="168673" y="4845026"/>
            <a:ext cx="6339189" cy="477054"/>
          </a:xfrm>
          <a:prstGeom prst="rect">
            <a:avLst/>
          </a:prstGeom>
          <a:noFill/>
        </p:spPr>
        <p:txBody>
          <a:bodyPr wrap="square" rtlCol="0">
            <a:spAutoFit/>
          </a:bodyPr>
          <a:lstStyle/>
          <a:p>
            <a:r>
              <a:rPr lang="en-US" sz="2500" b="1" dirty="0">
                <a:solidFill>
                  <a:srgbClr val="F2B705"/>
                </a:solidFill>
              </a:rPr>
              <a:t>9. Medals by Gender</a:t>
            </a:r>
          </a:p>
        </p:txBody>
      </p:sp>
      <p:sp>
        <p:nvSpPr>
          <p:cNvPr id="10" name="TextBox 9">
            <a:extLst>
              <a:ext uri="{FF2B5EF4-FFF2-40B4-BE49-F238E27FC236}">
                <a16:creationId xmlns:a16="http://schemas.microsoft.com/office/drawing/2014/main" id="{19404A7D-1FCB-FC40-228B-0C9862CE6DF2}"/>
              </a:ext>
            </a:extLst>
          </p:cNvPr>
          <p:cNvSpPr txBox="1"/>
          <p:nvPr/>
        </p:nvSpPr>
        <p:spPr>
          <a:xfrm>
            <a:off x="392305" y="5322080"/>
            <a:ext cx="6339189" cy="323165"/>
          </a:xfrm>
          <a:prstGeom prst="rect">
            <a:avLst/>
          </a:prstGeom>
          <a:noFill/>
        </p:spPr>
        <p:txBody>
          <a:bodyPr wrap="square" rtlCol="0">
            <a:spAutoFit/>
          </a:bodyPr>
          <a:lstStyle/>
          <a:p>
            <a:r>
              <a:rPr lang="en-US" sz="1500" dirty="0">
                <a:solidFill>
                  <a:srgbClr val="F2B705"/>
                </a:solidFill>
                <a:latin typeface="Comic Sans MS" panose="030F0702030302020204" pitchFamily="66" charset="0"/>
              </a:rPr>
              <a:t>Total number of medals won by male and female athletes.</a:t>
            </a:r>
          </a:p>
        </p:txBody>
      </p:sp>
    </p:spTree>
    <p:extLst>
      <p:ext uri="{BB962C8B-B14F-4D97-AF65-F5344CB8AC3E}">
        <p14:creationId xmlns:p14="http://schemas.microsoft.com/office/powerpoint/2010/main" val="26747275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E3234DA-D7C7-82E6-D644-E192A82B9B80}"/>
              </a:ext>
            </a:extLst>
          </p:cNvPr>
          <p:cNvSpPr txBox="1"/>
          <p:nvPr/>
        </p:nvSpPr>
        <p:spPr>
          <a:xfrm>
            <a:off x="417250" y="1713398"/>
            <a:ext cx="6339189" cy="553998"/>
          </a:xfrm>
          <a:prstGeom prst="rect">
            <a:avLst/>
          </a:prstGeom>
          <a:noFill/>
        </p:spPr>
        <p:txBody>
          <a:bodyPr wrap="square" rtlCol="0">
            <a:spAutoFit/>
          </a:bodyPr>
          <a:lstStyle/>
          <a:p>
            <a:r>
              <a:rPr lang="en-US" sz="1500" dirty="0">
                <a:solidFill>
                  <a:srgbClr val="F2B705"/>
                </a:solidFill>
                <a:latin typeface="Comic Sans MS" panose="030F0702030302020204" pitchFamily="66" charset="0"/>
              </a:rPr>
              <a:t>The number of athletes from each country as a percentage of the total number of participants.</a:t>
            </a:r>
          </a:p>
        </p:txBody>
      </p:sp>
      <p:pic>
        <p:nvPicPr>
          <p:cNvPr id="6" name="Picture 5" descr="A group of colorful rings&#10;&#10;Description automatically generated">
            <a:extLst>
              <a:ext uri="{FF2B5EF4-FFF2-40B4-BE49-F238E27FC236}">
                <a16:creationId xmlns:a16="http://schemas.microsoft.com/office/drawing/2014/main" id="{214C313E-A839-B2FE-E372-CC5D713B17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62786" y="2234226"/>
            <a:ext cx="2866132" cy="2389546"/>
          </a:xfrm>
          <a:prstGeom prst="rect">
            <a:avLst/>
          </a:prstGeom>
        </p:spPr>
      </p:pic>
      <p:sp>
        <p:nvSpPr>
          <p:cNvPr id="7" name="TextBox 6">
            <a:extLst>
              <a:ext uri="{FF2B5EF4-FFF2-40B4-BE49-F238E27FC236}">
                <a16:creationId xmlns:a16="http://schemas.microsoft.com/office/drawing/2014/main" id="{E1BC4336-86A6-5CFE-F683-57AE9E560EC5}"/>
              </a:ext>
            </a:extLst>
          </p:cNvPr>
          <p:cNvSpPr txBox="1"/>
          <p:nvPr/>
        </p:nvSpPr>
        <p:spPr>
          <a:xfrm>
            <a:off x="168675" y="1236344"/>
            <a:ext cx="5655076" cy="477054"/>
          </a:xfrm>
          <a:prstGeom prst="rect">
            <a:avLst/>
          </a:prstGeom>
          <a:noFill/>
        </p:spPr>
        <p:txBody>
          <a:bodyPr wrap="square" rtlCol="0">
            <a:spAutoFit/>
          </a:bodyPr>
          <a:lstStyle/>
          <a:p>
            <a:r>
              <a:rPr lang="en-US" sz="2500" b="1" dirty="0">
                <a:solidFill>
                  <a:srgbClr val="F2B705"/>
                </a:solidFill>
              </a:rPr>
              <a:t>10. Participation Rate by Country</a:t>
            </a:r>
          </a:p>
        </p:txBody>
      </p:sp>
      <p:sp>
        <p:nvSpPr>
          <p:cNvPr id="5" name="TextBox 4">
            <a:extLst>
              <a:ext uri="{FF2B5EF4-FFF2-40B4-BE49-F238E27FC236}">
                <a16:creationId xmlns:a16="http://schemas.microsoft.com/office/drawing/2014/main" id="{92F3B655-750E-1B6E-2248-49B02FB19367}"/>
              </a:ext>
            </a:extLst>
          </p:cNvPr>
          <p:cNvSpPr txBox="1"/>
          <p:nvPr/>
        </p:nvSpPr>
        <p:spPr>
          <a:xfrm>
            <a:off x="168674" y="2598256"/>
            <a:ext cx="6339189" cy="477054"/>
          </a:xfrm>
          <a:prstGeom prst="rect">
            <a:avLst/>
          </a:prstGeom>
          <a:noFill/>
        </p:spPr>
        <p:txBody>
          <a:bodyPr wrap="square" rtlCol="0">
            <a:spAutoFit/>
          </a:bodyPr>
          <a:lstStyle/>
          <a:p>
            <a:r>
              <a:rPr lang="en-US" sz="2500" b="1" dirty="0">
                <a:solidFill>
                  <a:srgbClr val="F2B705"/>
                </a:solidFill>
              </a:rPr>
              <a:t>11. Events per Olympics</a:t>
            </a:r>
          </a:p>
        </p:txBody>
      </p:sp>
      <p:sp>
        <p:nvSpPr>
          <p:cNvPr id="8" name="TextBox 7">
            <a:extLst>
              <a:ext uri="{FF2B5EF4-FFF2-40B4-BE49-F238E27FC236}">
                <a16:creationId xmlns:a16="http://schemas.microsoft.com/office/drawing/2014/main" id="{BD68DAFF-C82D-E5F2-04E1-3A01D8FA503B}"/>
              </a:ext>
            </a:extLst>
          </p:cNvPr>
          <p:cNvSpPr txBox="1"/>
          <p:nvPr/>
        </p:nvSpPr>
        <p:spPr>
          <a:xfrm>
            <a:off x="417250" y="3075310"/>
            <a:ext cx="6339189" cy="323165"/>
          </a:xfrm>
          <a:prstGeom prst="rect">
            <a:avLst/>
          </a:prstGeom>
          <a:noFill/>
        </p:spPr>
        <p:txBody>
          <a:bodyPr wrap="square" rtlCol="0">
            <a:spAutoFit/>
          </a:bodyPr>
          <a:lstStyle/>
          <a:p>
            <a:r>
              <a:rPr lang="en-US" sz="1500" dirty="0">
                <a:solidFill>
                  <a:srgbClr val="F2B705"/>
                </a:solidFill>
                <a:latin typeface="Comic Sans MS" panose="030F0702030302020204" pitchFamily="66" charset="0"/>
              </a:rPr>
              <a:t>The total number of sporting events held in each Olympic Games.</a:t>
            </a:r>
          </a:p>
        </p:txBody>
      </p:sp>
      <p:sp>
        <p:nvSpPr>
          <p:cNvPr id="9" name="TextBox 8">
            <a:extLst>
              <a:ext uri="{FF2B5EF4-FFF2-40B4-BE49-F238E27FC236}">
                <a16:creationId xmlns:a16="http://schemas.microsoft.com/office/drawing/2014/main" id="{E36536CA-CF40-38A4-4064-27F11AA67913}"/>
              </a:ext>
            </a:extLst>
          </p:cNvPr>
          <p:cNvSpPr txBox="1"/>
          <p:nvPr/>
        </p:nvSpPr>
        <p:spPr>
          <a:xfrm>
            <a:off x="168672" y="3671627"/>
            <a:ext cx="6339189" cy="477054"/>
          </a:xfrm>
          <a:prstGeom prst="rect">
            <a:avLst/>
          </a:prstGeom>
          <a:noFill/>
        </p:spPr>
        <p:txBody>
          <a:bodyPr wrap="square" rtlCol="0">
            <a:spAutoFit/>
          </a:bodyPr>
          <a:lstStyle/>
          <a:p>
            <a:r>
              <a:rPr lang="en-US" sz="2500" b="1" dirty="0">
                <a:solidFill>
                  <a:srgbClr val="F2B705"/>
                </a:solidFill>
              </a:rPr>
              <a:t>12. Country Rank by Medal Points</a:t>
            </a:r>
          </a:p>
        </p:txBody>
      </p:sp>
      <p:sp>
        <p:nvSpPr>
          <p:cNvPr id="12" name="TextBox 11">
            <a:extLst>
              <a:ext uri="{FF2B5EF4-FFF2-40B4-BE49-F238E27FC236}">
                <a16:creationId xmlns:a16="http://schemas.microsoft.com/office/drawing/2014/main" id="{2EBC5DEF-DD6A-E6E8-C684-2F29AB7185AB}"/>
              </a:ext>
            </a:extLst>
          </p:cNvPr>
          <p:cNvSpPr txBox="1"/>
          <p:nvPr/>
        </p:nvSpPr>
        <p:spPr>
          <a:xfrm>
            <a:off x="392305" y="4253011"/>
            <a:ext cx="8041481" cy="553998"/>
          </a:xfrm>
          <a:prstGeom prst="rect">
            <a:avLst/>
          </a:prstGeom>
          <a:noFill/>
        </p:spPr>
        <p:txBody>
          <a:bodyPr wrap="square" rtlCol="0">
            <a:spAutoFit/>
          </a:bodyPr>
          <a:lstStyle/>
          <a:p>
            <a:r>
              <a:rPr lang="en-US" sz="1500" dirty="0">
                <a:solidFill>
                  <a:srgbClr val="F2B705"/>
                </a:solidFill>
                <a:latin typeface="Comic Sans MS" panose="030F0702030302020204" pitchFamily="66" charset="0"/>
              </a:rPr>
              <a:t>A weighted ranking system where gold, silver, and bronze medals are assigned points, and countries are ranked based on their total points.</a:t>
            </a:r>
          </a:p>
        </p:txBody>
      </p:sp>
      <p:sp>
        <p:nvSpPr>
          <p:cNvPr id="2" name="TextBox 1">
            <a:extLst>
              <a:ext uri="{FF2B5EF4-FFF2-40B4-BE49-F238E27FC236}">
                <a16:creationId xmlns:a16="http://schemas.microsoft.com/office/drawing/2014/main" id="{020285E1-BC33-E1D3-6F32-3BE40A3C377A}"/>
              </a:ext>
            </a:extLst>
          </p:cNvPr>
          <p:cNvSpPr txBox="1"/>
          <p:nvPr/>
        </p:nvSpPr>
        <p:spPr>
          <a:xfrm>
            <a:off x="168673" y="4845026"/>
            <a:ext cx="6339189" cy="477054"/>
          </a:xfrm>
          <a:prstGeom prst="rect">
            <a:avLst/>
          </a:prstGeom>
          <a:noFill/>
        </p:spPr>
        <p:txBody>
          <a:bodyPr wrap="square" rtlCol="0">
            <a:spAutoFit/>
          </a:bodyPr>
          <a:lstStyle/>
          <a:p>
            <a:r>
              <a:rPr lang="en-US" sz="2500" b="1" dirty="0">
                <a:solidFill>
                  <a:srgbClr val="F2B705"/>
                </a:solidFill>
              </a:rPr>
              <a:t>13. Youngest and Oldest Medal Winners</a:t>
            </a:r>
          </a:p>
        </p:txBody>
      </p:sp>
      <p:sp>
        <p:nvSpPr>
          <p:cNvPr id="10" name="TextBox 9">
            <a:extLst>
              <a:ext uri="{FF2B5EF4-FFF2-40B4-BE49-F238E27FC236}">
                <a16:creationId xmlns:a16="http://schemas.microsoft.com/office/drawing/2014/main" id="{19404A7D-1FCB-FC40-228B-0C9862CE6DF2}"/>
              </a:ext>
            </a:extLst>
          </p:cNvPr>
          <p:cNvSpPr txBox="1"/>
          <p:nvPr/>
        </p:nvSpPr>
        <p:spPr>
          <a:xfrm>
            <a:off x="392305" y="5322080"/>
            <a:ext cx="6339189" cy="323165"/>
          </a:xfrm>
          <a:prstGeom prst="rect">
            <a:avLst/>
          </a:prstGeom>
          <a:noFill/>
        </p:spPr>
        <p:txBody>
          <a:bodyPr wrap="square" rtlCol="0">
            <a:spAutoFit/>
          </a:bodyPr>
          <a:lstStyle/>
          <a:p>
            <a:r>
              <a:rPr lang="en-US" sz="1500" dirty="0">
                <a:solidFill>
                  <a:srgbClr val="F2B705"/>
                </a:solidFill>
                <a:latin typeface="Comic Sans MS" panose="030F0702030302020204" pitchFamily="66" charset="0"/>
              </a:rPr>
              <a:t>the youngest and oldest athletes who win medals in each edition</a:t>
            </a:r>
          </a:p>
        </p:txBody>
      </p:sp>
    </p:spTree>
    <p:extLst>
      <p:ext uri="{BB962C8B-B14F-4D97-AF65-F5344CB8AC3E}">
        <p14:creationId xmlns:p14="http://schemas.microsoft.com/office/powerpoint/2010/main" val="34988670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F3F67-43A7-FFF7-DEC7-D5258DABB498}"/>
              </a:ext>
            </a:extLst>
          </p:cNvPr>
          <p:cNvSpPr>
            <a:spLocks noGrp="1"/>
          </p:cNvSpPr>
          <p:nvPr>
            <p:ph type="ctrTitle"/>
          </p:nvPr>
        </p:nvSpPr>
        <p:spPr>
          <a:xfrm>
            <a:off x="63081" y="2847511"/>
            <a:ext cx="9066539" cy="1162975"/>
          </a:xfrm>
        </p:spPr>
        <p:txBody>
          <a:bodyPr>
            <a:normAutofit/>
          </a:bodyPr>
          <a:lstStyle/>
          <a:p>
            <a:pPr algn="ctr"/>
            <a:r>
              <a:rPr lang="en-US" sz="5000" b="1" i="0" dirty="0">
                <a:solidFill>
                  <a:srgbClr val="F2B705"/>
                </a:solidFill>
                <a:effectLst/>
                <a:latin typeface="Google Sans"/>
              </a:rPr>
              <a:t>Storyboard</a:t>
            </a:r>
            <a:endParaRPr lang="en-US" sz="5000" b="1" dirty="0">
              <a:solidFill>
                <a:srgbClr val="F2B705"/>
              </a:solidFill>
            </a:endParaRPr>
          </a:p>
        </p:txBody>
      </p:sp>
      <p:pic>
        <p:nvPicPr>
          <p:cNvPr id="7" name="Picture 6" descr="A group of colorful rings&#10;&#10;Description automatically generated">
            <a:extLst>
              <a:ext uri="{FF2B5EF4-FFF2-40B4-BE49-F238E27FC236}">
                <a16:creationId xmlns:a16="http://schemas.microsoft.com/office/drawing/2014/main" id="{EAFB41A1-C592-BA24-5666-AC9A113B84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62786" y="2234226"/>
            <a:ext cx="2866132" cy="2389546"/>
          </a:xfrm>
          <a:prstGeom prst="rect">
            <a:avLst/>
          </a:prstGeom>
        </p:spPr>
      </p:pic>
    </p:spTree>
    <p:extLst>
      <p:ext uri="{BB962C8B-B14F-4D97-AF65-F5344CB8AC3E}">
        <p14:creationId xmlns:p14="http://schemas.microsoft.com/office/powerpoint/2010/main" val="14111377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E3234DA-D7C7-82E6-D644-E192A82B9B80}"/>
              </a:ext>
            </a:extLst>
          </p:cNvPr>
          <p:cNvSpPr txBox="1"/>
          <p:nvPr/>
        </p:nvSpPr>
        <p:spPr>
          <a:xfrm>
            <a:off x="133792" y="1260829"/>
            <a:ext cx="8880899" cy="2585323"/>
          </a:xfrm>
          <a:prstGeom prst="rect">
            <a:avLst/>
          </a:prstGeom>
          <a:noFill/>
        </p:spPr>
        <p:txBody>
          <a:bodyPr wrap="square" rtlCol="0">
            <a:spAutoFit/>
          </a:bodyPr>
          <a:lstStyle/>
          <a:p>
            <a:r>
              <a:rPr lang="en-US" dirty="0">
                <a:solidFill>
                  <a:srgbClr val="F2B705"/>
                </a:solidFill>
                <a:latin typeface="Comic Sans MS" panose="030F0702030302020204" pitchFamily="66" charset="0"/>
              </a:rPr>
              <a:t>This Olympic storyboard highlights the incredible evolution of the Games over time, showcasing the dominance of top nations like the USA, the Soviet Union, and Germany in medal counts. It reveals a steady rise in both the number of medals awarded and athlete participation, with over 155,000 athletes competing across 112 sports. The analysis also celebrates individual excellence, with iconic figures like Michael Phelps and Larisa Latynina earning multiple medals. The storyboard also touches on the diversity of sports, the significant role of team events, and the progress in gender representation, reflecting the rich history and growth of the Olympics.</a:t>
            </a:r>
          </a:p>
        </p:txBody>
      </p:sp>
      <p:pic>
        <p:nvPicPr>
          <p:cNvPr id="6" name="Picture 5" descr="A group of colorful rings&#10;&#10;Description automatically generated">
            <a:extLst>
              <a:ext uri="{FF2B5EF4-FFF2-40B4-BE49-F238E27FC236}">
                <a16:creationId xmlns:a16="http://schemas.microsoft.com/office/drawing/2014/main" id="{214C313E-A839-B2FE-E372-CC5D713B17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62786" y="2234226"/>
            <a:ext cx="2866132" cy="2389546"/>
          </a:xfrm>
          <a:prstGeom prst="rect">
            <a:avLst/>
          </a:prstGeom>
        </p:spPr>
      </p:pic>
    </p:spTree>
    <p:extLst>
      <p:ext uri="{BB962C8B-B14F-4D97-AF65-F5344CB8AC3E}">
        <p14:creationId xmlns:p14="http://schemas.microsoft.com/office/powerpoint/2010/main" val="3872518192"/>
      </p:ext>
    </p:extLst>
  </p:cSld>
  <p:clrMapOvr>
    <a:masterClrMapping/>
  </p:clrMapOvr>
</p:sld>
</file>

<file path=ppt/theme/theme1.xml><?xml version="1.0" encoding="utf-8"?>
<a:theme xmlns:a="http://schemas.openxmlformats.org/drawingml/2006/main" name="Frame">
  <a:themeElements>
    <a:clrScheme name="Custom 6">
      <a:dk1>
        <a:srgbClr val="000000"/>
      </a:dk1>
      <a:lt1>
        <a:srgbClr val="000000"/>
      </a:lt1>
      <a:dk2>
        <a:srgbClr val="545454"/>
      </a:dk2>
      <a:lt2>
        <a:srgbClr val="BFBFBF"/>
      </a:lt2>
      <a:accent1>
        <a:srgbClr val="D9042B"/>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TM03457475[[fn=Frame]]</Template>
  <TotalTime>127</TotalTime>
  <Words>705</Words>
  <Application>Microsoft Office PowerPoint</Application>
  <PresentationFormat>Widescreen</PresentationFormat>
  <Paragraphs>77</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Comic Sans MS</vt:lpstr>
      <vt:lpstr>Corbel</vt:lpstr>
      <vt:lpstr>Courier New</vt:lpstr>
      <vt:lpstr>Google Sans</vt:lpstr>
      <vt:lpstr>Wingdings 2</vt:lpstr>
      <vt:lpstr>Frame</vt:lpstr>
      <vt:lpstr>Olympic Games</vt:lpstr>
      <vt:lpstr>PowerPoint Presentation</vt:lpstr>
      <vt:lpstr>PowerPoint Presentation</vt:lpstr>
      <vt:lpstr>Key Performance Indicators (KPIs)</vt:lpstr>
      <vt:lpstr>PowerPoint Presentation</vt:lpstr>
      <vt:lpstr>PowerPoint Presentation</vt:lpstr>
      <vt:lpstr>PowerPoint Presentation</vt:lpstr>
      <vt:lpstr>Storyboard</vt:lpstr>
      <vt:lpstr>PowerPoint Presentation</vt:lpstr>
      <vt:lpstr>Key Insights from the dashboard</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Abdelrahman Ahmed</dc:creator>
  <cp:lastModifiedBy>Abdelrahman Ahmed</cp:lastModifiedBy>
  <cp:revision>3</cp:revision>
  <dcterms:created xsi:type="dcterms:W3CDTF">2024-09-08T02:58:10Z</dcterms:created>
  <dcterms:modified xsi:type="dcterms:W3CDTF">2024-10-04T12:19:58Z</dcterms:modified>
</cp:coreProperties>
</file>