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Lato" panose="020F0502020204030203" pitchFamily="34" charset="0"/>
      <p:regular r:id="rId17"/>
      <p:bold r:id="rId18"/>
      <p:italic r:id="rId19"/>
      <p:boldItalic r:id="rId20"/>
    </p:embeddedFont>
    <p:embeddedFont>
      <p:font typeface="Lato Black" panose="020F0502020204030203" pitchFamily="34" charset="0"/>
      <p:bold r:id="rId21"/>
      <p:boldItalic r:id="rId22"/>
    </p:embeddedFont>
    <p:embeddedFont>
      <p:font typeface="Trebuchet MS" panose="020B0603020202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730"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08295282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buffy1256/cheque_processing"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256294"/>
            <a:ext cx="6192300" cy="630912"/>
          </a:xfrm>
          <a:prstGeom prst="rect">
            <a:avLst/>
          </a:prstGeom>
          <a:noFill/>
          <a:ln>
            <a:noFill/>
          </a:ln>
        </p:spPr>
        <p:txBody>
          <a:bodyPr spcFirstLastPara="1" wrap="square" lIns="91425" tIns="91425" rIns="91425" bIns="91425" anchor="t" anchorCtr="0">
            <a:spAutoFit/>
          </a:bodyPr>
          <a:lstStyle/>
          <a:p>
            <a:pPr lvl="0">
              <a:buSzPts val="3600"/>
            </a:pPr>
            <a:r>
              <a:rPr lang="en" sz="2900" b="1" i="0" u="none" strike="noStrike" cap="none" dirty="0">
                <a:solidFill>
                  <a:schemeClr val="lt1"/>
                </a:solidFill>
                <a:latin typeface="Trebuchet MS"/>
                <a:ea typeface="Trebuchet MS"/>
                <a:cs typeface="Trebuchet MS"/>
                <a:sym typeface="Trebuchet MS"/>
              </a:rPr>
              <a:t>Your Team Name : </a:t>
            </a:r>
            <a:r>
              <a:rPr lang="en-US" sz="2400" b="1" dirty="0"/>
              <a:t>The Brain Trust</a:t>
            </a:r>
            <a:endParaRPr sz="28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158562" y="2992500"/>
            <a:ext cx="4559100" cy="377700"/>
          </a:xfrm>
          <a:prstGeom prst="rect">
            <a:avLst/>
          </a:prstGeom>
          <a:noFill/>
          <a:ln>
            <a:noFill/>
          </a:ln>
        </p:spPr>
        <p:txBody>
          <a:bodyPr spcFirstLastPara="1" wrap="square" lIns="91425" tIns="91425" rIns="91425" bIns="91425" anchor="t" anchorCtr="0">
            <a:noAutofit/>
          </a:bodyPr>
          <a:lstStyle/>
          <a:p>
            <a:pPr lvl="0">
              <a:lnSpc>
                <a:spcPct val="150000"/>
              </a:lnSpc>
              <a:buSzPts val="1800"/>
            </a:pPr>
            <a:r>
              <a:rPr lang="en" sz="1700" i="0" u="none" strike="noStrike" cap="none" dirty="0">
                <a:solidFill>
                  <a:schemeClr val="lt1"/>
                </a:solidFill>
                <a:latin typeface="Trebuchet MS"/>
                <a:ea typeface="Trebuchet MS"/>
                <a:cs typeface="Trebuchet MS"/>
                <a:sym typeface="Trebuchet MS"/>
              </a:rPr>
              <a:t>Your team bio : </a:t>
            </a:r>
            <a:r>
              <a:rPr lang="en-US" sz="1800" b="1" dirty="0"/>
              <a:t>We use the tech to initiate our idea which is a real world problem and to solve  preferably</a:t>
            </a:r>
            <a:endParaRPr sz="1700" b="1" i="0" u="none" strike="noStrike" cap="none" dirty="0">
              <a:solidFill>
                <a:schemeClr val="lt1"/>
              </a:solidFill>
              <a:latin typeface="Trebuchet MS"/>
              <a:ea typeface="Trebuchet MS"/>
              <a:cs typeface="Trebuchet MS"/>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200" i="0" u="none" strike="noStrike" cap="none" dirty="0">
                <a:solidFill>
                  <a:schemeClr val="lt1"/>
                </a:solidFill>
                <a:latin typeface="Trebuchet MS"/>
                <a:ea typeface="Trebuchet MS"/>
                <a:cs typeface="Trebuchet MS"/>
                <a:sym typeface="Trebuchet MS"/>
              </a:rPr>
              <a:t>Date : 18 SEPTEMBER 2022</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rgbClr val="222222"/>
                </a:solidFill>
                <a:highlight>
                  <a:srgbClr val="FFFFFF"/>
                </a:highlight>
                <a:latin typeface="Lato"/>
                <a:ea typeface="Lato"/>
                <a:cs typeface="Lato"/>
                <a:sym typeface="Lato"/>
              </a:rPr>
              <a:t>Why did you decide to solve this Problem statement?</a:t>
            </a: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sym typeface="Lato"/>
            </a:endParaRPr>
          </a:p>
          <a:p>
            <a:pPr marL="285750" marR="0" lvl="0" indent="-285750" algn="just" rtl="0">
              <a:lnSpc>
                <a:spcPct val="100000"/>
              </a:lnSpc>
              <a:spcBef>
                <a:spcPts val="0"/>
              </a:spcBef>
              <a:spcAft>
                <a:spcPts val="0"/>
              </a:spcAft>
              <a:buClr>
                <a:srgbClr val="000000"/>
              </a:buClr>
              <a:buSzPts val="1400"/>
              <a:buFont typeface="Arial" pitchFamily="34" charset="0"/>
              <a:buChar char="•"/>
            </a:pPr>
            <a:r>
              <a:rPr lang="en-IN" b="1" dirty="0">
                <a:solidFill>
                  <a:srgbClr val="222222"/>
                </a:solidFill>
                <a:highlight>
                  <a:srgbClr val="FFFFFF"/>
                </a:highlight>
                <a:latin typeface="Calibri" panose="020F0502020204030204" pitchFamily="34" charset="0"/>
                <a:ea typeface="Lato"/>
                <a:cs typeface="Calibri" panose="020F0502020204030204" pitchFamily="34" charset="0"/>
                <a:sym typeface="Lato"/>
              </a:rPr>
              <a:t>I</a:t>
            </a:r>
            <a:r>
              <a:rPr lang="en" b="1" dirty="0">
                <a:solidFill>
                  <a:srgbClr val="222222"/>
                </a:solidFill>
                <a:highlight>
                  <a:srgbClr val="FFFFFF"/>
                </a:highlight>
                <a:latin typeface="Calibri" panose="020F0502020204030204" pitchFamily="34" charset="0"/>
                <a:ea typeface="Lato"/>
                <a:cs typeface="Calibri" panose="020F0502020204030204" pitchFamily="34" charset="0"/>
                <a:sym typeface="Lato"/>
              </a:rPr>
              <a:t>nstant Credit: </a:t>
            </a:r>
            <a:r>
              <a:rPr lang="en" dirty="0">
                <a:solidFill>
                  <a:srgbClr val="222222"/>
                </a:solidFill>
                <a:highlight>
                  <a:srgbClr val="FFFFFF"/>
                </a:highlight>
                <a:latin typeface="Calibri" panose="020F0502020204030204" pitchFamily="34" charset="0"/>
                <a:ea typeface="Lato"/>
                <a:cs typeface="Calibri" panose="020F0502020204030204" pitchFamily="34" charset="0"/>
                <a:sym typeface="Lato"/>
              </a:rPr>
              <a:t>This method provide the instant credit to the customers. </a:t>
            </a:r>
          </a:p>
          <a:p>
            <a:pPr marL="285750" marR="0" lvl="0" indent="-285750" algn="just" rtl="0">
              <a:lnSpc>
                <a:spcPct val="100000"/>
              </a:lnSpc>
              <a:spcBef>
                <a:spcPts val="0"/>
              </a:spcBef>
              <a:spcAft>
                <a:spcPts val="0"/>
              </a:spcAft>
              <a:buClr>
                <a:srgbClr val="000000"/>
              </a:buClr>
              <a:buSzPts val="1400"/>
              <a:buFont typeface="Arial" pitchFamily="34" charset="0"/>
              <a:buChar char="•"/>
            </a:pPr>
            <a:r>
              <a:rPr lang="en-US" sz="1400" b="1" i="0" u="none" strike="noStrike" cap="none" dirty="0">
                <a:solidFill>
                  <a:srgbClr val="222222"/>
                </a:solidFill>
                <a:highlight>
                  <a:srgbClr val="FFFFFF"/>
                </a:highlight>
                <a:latin typeface="Calibri" panose="020F0502020204030204" pitchFamily="34" charset="0"/>
                <a:ea typeface="Lato"/>
                <a:cs typeface="Calibri" panose="020F0502020204030204" pitchFamily="34" charset="0"/>
                <a:sym typeface="Lato"/>
              </a:rPr>
              <a:t>Automatic Payment:</a:t>
            </a:r>
            <a:r>
              <a:rPr lang="en-US" sz="1400" b="0" i="0" u="none" strike="noStrike" cap="none" dirty="0">
                <a:solidFill>
                  <a:srgbClr val="222222"/>
                </a:solidFill>
                <a:highlight>
                  <a:srgbClr val="FFFFFF"/>
                </a:highlight>
                <a:latin typeface="Calibri" panose="020F0502020204030204" pitchFamily="34" charset="0"/>
                <a:ea typeface="Lato"/>
                <a:cs typeface="Calibri" panose="020F0502020204030204" pitchFamily="34" charset="0"/>
                <a:sym typeface="Lato"/>
              </a:rPr>
              <a:t> I</a:t>
            </a:r>
            <a:r>
              <a:rPr lang="en" sz="1400" b="0" i="0" u="none" strike="noStrike" cap="none" dirty="0">
                <a:solidFill>
                  <a:srgbClr val="222222"/>
                </a:solidFill>
                <a:highlight>
                  <a:srgbClr val="FFFFFF"/>
                </a:highlight>
                <a:latin typeface="Calibri" panose="020F0502020204030204" pitchFamily="34" charset="0"/>
                <a:ea typeface="Lato"/>
                <a:cs typeface="Calibri" panose="020F0502020204030204" pitchFamily="34" charset="0"/>
                <a:sym typeface="Lato"/>
              </a:rPr>
              <a:t>t also makes the automatic payment in a efficient way.</a:t>
            </a:r>
          </a:p>
          <a:p>
            <a:pPr marL="285750" marR="0" lvl="0" indent="-285750" algn="just" rtl="0">
              <a:lnSpc>
                <a:spcPct val="100000"/>
              </a:lnSpc>
              <a:spcBef>
                <a:spcPts val="0"/>
              </a:spcBef>
              <a:spcAft>
                <a:spcPts val="0"/>
              </a:spcAft>
              <a:buClr>
                <a:srgbClr val="000000"/>
              </a:buClr>
              <a:buSzPts val="1400"/>
              <a:buFont typeface="Arial" pitchFamily="34" charset="0"/>
              <a:buChar char="•"/>
            </a:pPr>
            <a:r>
              <a:rPr lang="en-US" b="1" dirty="0">
                <a:solidFill>
                  <a:srgbClr val="222222"/>
                </a:solidFill>
                <a:highlight>
                  <a:srgbClr val="FFFFFF"/>
                </a:highlight>
                <a:latin typeface="Calibri" panose="020F0502020204030204" pitchFamily="34" charset="0"/>
                <a:ea typeface="Lato"/>
                <a:cs typeface="Calibri" panose="020F0502020204030204" pitchFamily="34" charset="0"/>
                <a:sym typeface="Lato"/>
              </a:rPr>
              <a:t>Originality: </a:t>
            </a:r>
            <a:r>
              <a:rPr lang="en-US" dirty="0">
                <a:solidFill>
                  <a:srgbClr val="222222"/>
                </a:solidFill>
                <a:highlight>
                  <a:srgbClr val="FFFFFF"/>
                </a:highlight>
                <a:latin typeface="Calibri" panose="020F0502020204030204" pitchFamily="34" charset="0"/>
                <a:ea typeface="Lato"/>
                <a:cs typeface="Calibri" panose="020F0502020204030204" pitchFamily="34" charset="0"/>
                <a:sym typeface="Lato"/>
              </a:rPr>
              <a:t>T</a:t>
            </a:r>
            <a:r>
              <a:rPr lang="en" dirty="0">
                <a:solidFill>
                  <a:srgbClr val="222222"/>
                </a:solidFill>
                <a:highlight>
                  <a:srgbClr val="FFFFFF"/>
                </a:highlight>
                <a:latin typeface="Calibri" panose="020F0502020204030204" pitchFamily="34" charset="0"/>
                <a:ea typeface="Lato"/>
                <a:cs typeface="Calibri" panose="020F0502020204030204" pitchFamily="34" charset="0"/>
                <a:sym typeface="Lato"/>
              </a:rPr>
              <a:t>his method also help to check the originality of the cheque.</a:t>
            </a:r>
          </a:p>
          <a:p>
            <a:pPr marL="285750" marR="0" lvl="0" indent="-285750" algn="just" rtl="0">
              <a:lnSpc>
                <a:spcPct val="100000"/>
              </a:lnSpc>
              <a:spcBef>
                <a:spcPts val="0"/>
              </a:spcBef>
              <a:spcAft>
                <a:spcPts val="0"/>
              </a:spcAft>
              <a:buClr>
                <a:srgbClr val="000000"/>
              </a:buClr>
              <a:buSzPts val="1400"/>
              <a:buFont typeface="Arial" pitchFamily="34" charset="0"/>
              <a:buChar char="•"/>
            </a:pPr>
            <a:r>
              <a:rPr lang="en-US" b="1" dirty="0">
                <a:solidFill>
                  <a:srgbClr val="222222"/>
                </a:solidFill>
                <a:highlight>
                  <a:srgbClr val="FFFFFF"/>
                </a:highlight>
                <a:latin typeface="Calibri" panose="020F0502020204030204" pitchFamily="34" charset="0"/>
                <a:ea typeface="Lato"/>
                <a:cs typeface="Calibri" panose="020F0502020204030204" pitchFamily="34" charset="0"/>
                <a:sym typeface="Lato"/>
              </a:rPr>
              <a:t>Authorization:</a:t>
            </a:r>
            <a:r>
              <a:rPr lang="en-US" dirty="0">
                <a:solidFill>
                  <a:srgbClr val="222222"/>
                </a:solidFill>
                <a:highlight>
                  <a:srgbClr val="FFFFFF"/>
                </a:highlight>
                <a:latin typeface="Calibri" panose="020F0502020204030204" pitchFamily="34" charset="0"/>
                <a:ea typeface="Lato"/>
                <a:cs typeface="Calibri" panose="020F0502020204030204" pitchFamily="34" charset="0"/>
                <a:sym typeface="Lato"/>
              </a:rPr>
              <a:t> T</a:t>
            </a:r>
            <a:r>
              <a:rPr lang="en" dirty="0">
                <a:solidFill>
                  <a:srgbClr val="222222"/>
                </a:solidFill>
                <a:highlight>
                  <a:srgbClr val="FFFFFF"/>
                </a:highlight>
                <a:latin typeface="Calibri" panose="020F0502020204030204" pitchFamily="34" charset="0"/>
                <a:ea typeface="Lato"/>
                <a:cs typeface="Calibri" panose="020F0502020204030204" pitchFamily="34" charset="0"/>
                <a:sym typeface="Lato"/>
              </a:rPr>
              <a:t>his is beneficial in security of the bank database, to check the authorization.</a:t>
            </a:r>
          </a:p>
          <a:p>
            <a:pPr marL="285750" marR="0" lvl="0" indent="-285750" algn="just" rtl="0">
              <a:lnSpc>
                <a:spcPct val="100000"/>
              </a:lnSpc>
              <a:spcBef>
                <a:spcPts val="0"/>
              </a:spcBef>
              <a:spcAft>
                <a:spcPts val="0"/>
              </a:spcAft>
              <a:buClr>
                <a:srgbClr val="000000"/>
              </a:buClr>
              <a:buSzPts val="1400"/>
              <a:buFont typeface="Arial" pitchFamily="34" charset="0"/>
              <a:buChar char="•"/>
            </a:pPr>
            <a:r>
              <a:rPr lang="en-US" sz="1400" b="1" i="0" u="none" strike="noStrike" cap="none" dirty="0">
                <a:solidFill>
                  <a:srgbClr val="222222"/>
                </a:solidFill>
                <a:highlight>
                  <a:srgbClr val="FFFFFF"/>
                </a:highlight>
                <a:latin typeface="Calibri" panose="020F0502020204030204" pitchFamily="34" charset="0"/>
                <a:ea typeface="Lato"/>
                <a:cs typeface="Calibri" panose="020F0502020204030204" pitchFamily="34" charset="0"/>
                <a:sym typeface="Lato"/>
              </a:rPr>
              <a:t>Employment Decreased: </a:t>
            </a:r>
            <a:r>
              <a:rPr lang="en-US" sz="1400" b="0" i="0" u="none" strike="noStrike" cap="none" dirty="0">
                <a:solidFill>
                  <a:srgbClr val="222222"/>
                </a:solidFill>
                <a:highlight>
                  <a:srgbClr val="FFFFFF"/>
                </a:highlight>
                <a:latin typeface="Calibri" panose="020F0502020204030204" pitchFamily="34" charset="0"/>
                <a:ea typeface="Lato"/>
                <a:cs typeface="Calibri" panose="020F0502020204030204" pitchFamily="34" charset="0"/>
                <a:sym typeface="Lato"/>
              </a:rPr>
              <a:t>T</a:t>
            </a:r>
            <a:r>
              <a:rPr lang="en" sz="1400" b="0" i="0" u="none" strike="noStrike" cap="none" dirty="0">
                <a:solidFill>
                  <a:srgbClr val="222222"/>
                </a:solidFill>
                <a:highlight>
                  <a:srgbClr val="FFFFFF"/>
                </a:highlight>
                <a:latin typeface="Calibri" panose="020F0502020204030204" pitchFamily="34" charset="0"/>
                <a:ea typeface="Lato"/>
                <a:cs typeface="Calibri" panose="020F0502020204030204" pitchFamily="34" charset="0"/>
                <a:sym typeface="Lato"/>
              </a:rPr>
              <a:t>his also helps in adaption of new technology by which manual work is decreased.</a:t>
            </a:r>
          </a:p>
          <a:p>
            <a:pPr marL="285750" marR="0" lvl="0" indent="-285750" algn="just" rtl="0">
              <a:lnSpc>
                <a:spcPct val="100000"/>
              </a:lnSpc>
              <a:spcBef>
                <a:spcPts val="0"/>
              </a:spcBef>
              <a:spcAft>
                <a:spcPts val="0"/>
              </a:spcAft>
              <a:buClr>
                <a:srgbClr val="000000"/>
              </a:buClr>
              <a:buSzPts val="1400"/>
              <a:buFont typeface="Arial" pitchFamily="34" charset="0"/>
              <a:buChar char="•"/>
            </a:pPr>
            <a:r>
              <a:rPr lang="en-US" b="1" dirty="0">
                <a:solidFill>
                  <a:srgbClr val="222222"/>
                </a:solidFill>
                <a:highlight>
                  <a:srgbClr val="FFFFFF"/>
                </a:highlight>
                <a:latin typeface="Calibri" panose="020F0502020204030204" pitchFamily="34" charset="0"/>
                <a:ea typeface="Lato"/>
                <a:cs typeface="Calibri" panose="020F0502020204030204" pitchFamily="34" charset="0"/>
                <a:sym typeface="Lato"/>
              </a:rPr>
              <a:t>Time Management: </a:t>
            </a:r>
            <a:r>
              <a:rPr lang="en-US" dirty="0">
                <a:solidFill>
                  <a:srgbClr val="222222"/>
                </a:solidFill>
                <a:highlight>
                  <a:srgbClr val="FFFFFF"/>
                </a:highlight>
                <a:latin typeface="Calibri" panose="020F0502020204030204" pitchFamily="34" charset="0"/>
                <a:ea typeface="Lato"/>
                <a:cs typeface="Calibri" panose="020F0502020204030204" pitchFamily="34" charset="0"/>
                <a:sym typeface="Lato"/>
              </a:rPr>
              <a:t>A</a:t>
            </a:r>
            <a:r>
              <a:rPr lang="en" dirty="0">
                <a:solidFill>
                  <a:srgbClr val="222222"/>
                </a:solidFill>
                <a:highlight>
                  <a:srgbClr val="FFFFFF"/>
                </a:highlight>
                <a:latin typeface="Calibri" panose="020F0502020204030204" pitchFamily="34" charset="0"/>
                <a:ea typeface="Lato"/>
                <a:cs typeface="Calibri" panose="020F0502020204030204" pitchFamily="34" charset="0"/>
                <a:sym typeface="Lato"/>
              </a:rPr>
              <a:t>lso heps in time managment of the employees.</a:t>
            </a:r>
          </a:p>
          <a:p>
            <a:pPr marL="285750" marR="0" lvl="0" indent="-285750" algn="just" rtl="0">
              <a:lnSpc>
                <a:spcPct val="100000"/>
              </a:lnSpc>
              <a:spcBef>
                <a:spcPts val="0"/>
              </a:spcBef>
              <a:spcAft>
                <a:spcPts val="0"/>
              </a:spcAft>
              <a:buClr>
                <a:srgbClr val="000000"/>
              </a:buClr>
              <a:buSzPts val="1400"/>
              <a:buFont typeface="Arial" pitchFamily="34" charset="0"/>
              <a:buChar char="•"/>
            </a:pPr>
            <a:r>
              <a:rPr lang="en" b="1" dirty="0">
                <a:solidFill>
                  <a:srgbClr val="222222"/>
                </a:solidFill>
                <a:highlight>
                  <a:srgbClr val="FFFFFF"/>
                </a:highlight>
                <a:latin typeface="Calibri" panose="020F0502020204030204" pitchFamily="34" charset="0"/>
                <a:ea typeface="Lato"/>
                <a:cs typeface="Calibri" panose="020F0502020204030204" pitchFamily="34" charset="0"/>
                <a:sym typeface="Lato"/>
              </a:rPr>
              <a:t>Accessibility:</a:t>
            </a:r>
            <a:r>
              <a:rPr lang="en" dirty="0">
                <a:solidFill>
                  <a:srgbClr val="222222"/>
                </a:solidFill>
                <a:highlight>
                  <a:srgbClr val="FFFFFF"/>
                </a:highlight>
                <a:latin typeface="Calibri" panose="020F0502020204030204" pitchFamily="34" charset="0"/>
                <a:ea typeface="Lato"/>
                <a:cs typeface="Calibri" panose="020F0502020204030204" pitchFamily="34" charset="0"/>
                <a:sym typeface="Lato"/>
              </a:rPr>
              <a:t> E</a:t>
            </a:r>
            <a:r>
              <a:rPr lang="en" sz="1400" b="0" i="0" u="none" strike="noStrike" cap="none" dirty="0">
                <a:solidFill>
                  <a:srgbClr val="222222"/>
                </a:solidFill>
                <a:highlight>
                  <a:srgbClr val="FFFFFF"/>
                </a:highlight>
                <a:latin typeface="Calibri" panose="020F0502020204030204" pitchFamily="34" charset="0"/>
                <a:ea typeface="Lato"/>
                <a:cs typeface="Calibri" panose="020F0502020204030204" pitchFamily="34" charset="0"/>
                <a:sym typeface="Lato"/>
              </a:rPr>
              <a:t>asily runnable in portable devices. Also allowing quicker access to the digital</a:t>
            </a:r>
            <a:r>
              <a:rPr lang="en-US" b="0" i="0" dirty="0">
                <a:solidFill>
                  <a:srgbClr val="333333"/>
                </a:solidFill>
                <a:effectLst/>
                <a:latin typeface="Calibri" panose="020F0502020204030204" pitchFamily="34" charset="0"/>
                <a:cs typeface="Calibri" panose="020F0502020204030204" pitchFamily="34" charset="0"/>
              </a:rPr>
              <a:t> image of their processed cheques.</a:t>
            </a:r>
          </a:p>
          <a:p>
            <a:pPr marL="285750" indent="-285750" algn="just" fontAlgn="base">
              <a:buFont typeface="Arial" panose="020B0604020202020204" pitchFamily="34" charset="0"/>
              <a:buChar char="•"/>
            </a:pPr>
            <a:r>
              <a:rPr lang="en-US" b="1" i="0" dirty="0">
                <a:solidFill>
                  <a:srgbClr val="333333"/>
                </a:solidFill>
                <a:effectLst/>
                <a:latin typeface="Calibri" panose="020F0502020204030204" pitchFamily="34" charset="0"/>
                <a:cs typeface="Calibri" panose="020F0502020204030204" pitchFamily="34" charset="0"/>
              </a:rPr>
              <a:t>Digging-in</a:t>
            </a:r>
            <a:r>
              <a:rPr lang="en-US" dirty="0">
                <a:solidFill>
                  <a:srgbClr val="333333"/>
                </a:solidFill>
                <a:latin typeface="Calibri" panose="020F0502020204030204" pitchFamily="34" charset="0"/>
                <a:cs typeface="Calibri" panose="020F0502020204030204" pitchFamily="34" charset="0"/>
              </a:rPr>
              <a:t>-</a:t>
            </a:r>
            <a:r>
              <a:rPr lang="en-US" b="1" i="0" dirty="0">
                <a:solidFill>
                  <a:srgbClr val="333333"/>
                </a:solidFill>
                <a:effectLst/>
                <a:latin typeface="Calibri" panose="020F0502020204030204" pitchFamily="34" charset="0"/>
                <a:cs typeface="Calibri" panose="020F0502020204030204" pitchFamily="34" charset="0"/>
              </a:rPr>
              <a:t>Scam:</a:t>
            </a:r>
            <a:r>
              <a:rPr lang="en-US" b="0" i="0" dirty="0">
                <a:solidFill>
                  <a:srgbClr val="333333"/>
                </a:solidFill>
                <a:effectLst/>
                <a:latin typeface="Calibri" panose="020F0502020204030204" pitchFamily="34" charset="0"/>
                <a:cs typeface="Calibri" panose="020F0502020204030204" pitchFamily="34" charset="0"/>
              </a:rPr>
              <a:t> Detecting the potential fraud like Accounting fraud, Demand </a:t>
            </a:r>
            <a:r>
              <a:rPr lang="en-US" dirty="0">
                <a:solidFill>
                  <a:srgbClr val="333333"/>
                </a:solidFill>
                <a:latin typeface="Calibri" panose="020F0502020204030204" pitchFamily="34" charset="0"/>
                <a:cs typeface="Calibri" panose="020F0502020204030204" pitchFamily="34" charset="0"/>
              </a:rPr>
              <a:t>D</a:t>
            </a:r>
            <a:r>
              <a:rPr lang="en-US" b="0" i="0" dirty="0">
                <a:solidFill>
                  <a:srgbClr val="333333"/>
                </a:solidFill>
                <a:effectLst/>
                <a:latin typeface="Calibri" panose="020F0502020204030204" pitchFamily="34" charset="0"/>
                <a:cs typeface="Calibri" panose="020F0502020204030204" pitchFamily="34" charset="0"/>
              </a:rPr>
              <a:t>raft fraud, </a:t>
            </a:r>
            <a:r>
              <a:rPr lang="en-IN" i="0" dirty="0">
                <a:solidFill>
                  <a:srgbClr val="333333"/>
                </a:solidFill>
                <a:effectLst/>
                <a:latin typeface="Calibri" panose="020F0502020204030204" pitchFamily="34" charset="0"/>
                <a:cs typeface="Calibri" panose="020F0502020204030204" pitchFamily="34" charset="0"/>
              </a:rPr>
              <a:t>Bill Detecting fraud.</a:t>
            </a:r>
          </a:p>
          <a:p>
            <a:pPr marL="285750" indent="-285750" algn="just" fontAlgn="base">
              <a:buFont typeface="Arial" panose="020B0604020202020204" pitchFamily="34" charset="0"/>
              <a:buChar char="•"/>
            </a:pPr>
            <a:r>
              <a:rPr lang="en-US" b="1" i="0" dirty="0">
                <a:solidFill>
                  <a:srgbClr val="333333"/>
                </a:solidFill>
                <a:effectLst/>
                <a:latin typeface="Calibri" panose="020F0502020204030204" pitchFamily="34" charset="0"/>
                <a:cs typeface="Calibri" panose="020F0502020204030204" pitchFamily="34" charset="0"/>
              </a:rPr>
              <a:t>Transfer of Funds: </a:t>
            </a:r>
            <a:r>
              <a:rPr lang="en-US" b="0" i="0" dirty="0">
                <a:solidFill>
                  <a:srgbClr val="333333"/>
                </a:solidFill>
                <a:effectLst/>
                <a:latin typeface="Calibri" panose="020F0502020204030204" pitchFamily="34" charset="0"/>
                <a:cs typeface="Calibri" panose="020F0502020204030204" pitchFamily="34" charset="0"/>
              </a:rPr>
              <a:t>Making funds available faster.</a:t>
            </a:r>
          </a:p>
          <a:p>
            <a:pPr algn="l" fontAlgn="base"/>
            <a:endParaRPr lang="en-US" b="0" i="0" dirty="0">
              <a:solidFill>
                <a:srgbClr val="333333"/>
              </a:solidFill>
              <a:effectLst/>
              <a:latin typeface="inherit"/>
            </a:endParaRPr>
          </a:p>
          <a:p>
            <a:pPr marR="0" lvl="0" algn="l" rtl="0">
              <a:lnSpc>
                <a:spcPct val="100000"/>
              </a:lnSpc>
              <a:spcBef>
                <a:spcPts val="0"/>
              </a:spcBef>
              <a:spcAft>
                <a:spcPts val="0"/>
              </a:spcAft>
              <a:buClr>
                <a:srgbClr val="000000"/>
              </a:buClr>
              <a:buSzPts val="1400"/>
            </a:pPr>
            <a:endParaRPr lang="en" sz="1400" b="0" i="0" u="none" strike="noStrike" cap="none" dirty="0">
              <a:solidFill>
                <a:srgbClr val="222222"/>
              </a:solidFill>
              <a:highlight>
                <a:srgbClr val="FFFFFF"/>
              </a:highlight>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36029" y="112395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1" i="0" u="none" strike="noStrike" cap="none" dirty="0">
                <a:solidFill>
                  <a:srgbClr val="222222"/>
                </a:solidFill>
                <a:highlight>
                  <a:srgbClr val="FFFFFF"/>
                </a:highlight>
                <a:latin typeface="Lato"/>
                <a:ea typeface="Lato"/>
                <a:cs typeface="Lato"/>
                <a:sym typeface="Lato"/>
              </a:rPr>
              <a:t>Which user /advertiser segment would be early adopter of your product &amp; why?</a:t>
            </a:r>
          </a:p>
          <a:p>
            <a:pPr marL="285750" marR="0" lvl="0" indent="-285750" algn="l" rtl="0">
              <a:lnSpc>
                <a:spcPct val="115000"/>
              </a:lnSpc>
              <a:spcBef>
                <a:spcPts val="1000"/>
              </a:spcBef>
              <a:spcAft>
                <a:spcPts val="0"/>
              </a:spcAft>
              <a:buClr>
                <a:srgbClr val="000000"/>
              </a:buClr>
              <a:buSzPts val="1400"/>
              <a:buFont typeface="Arial" pitchFamily="34" charset="0"/>
              <a:buChar char="•"/>
            </a:pPr>
            <a:r>
              <a:rPr lang="en-US" dirty="0">
                <a:solidFill>
                  <a:srgbClr val="222222"/>
                </a:solidFill>
                <a:highlight>
                  <a:srgbClr val="FFFFFF"/>
                </a:highlight>
                <a:latin typeface="Lato"/>
                <a:ea typeface="Lato"/>
                <a:cs typeface="Lato"/>
                <a:sym typeface="Lato"/>
              </a:rPr>
              <a:t>H</a:t>
            </a:r>
            <a:r>
              <a:rPr lang="en" dirty="0">
                <a:solidFill>
                  <a:srgbClr val="222222"/>
                </a:solidFill>
                <a:highlight>
                  <a:srgbClr val="FFFFFF"/>
                </a:highlight>
                <a:latin typeface="Lato"/>
                <a:ea typeface="Lato"/>
                <a:cs typeface="Lato"/>
                <a:sym typeface="Lato"/>
              </a:rPr>
              <a:t>ospitals</a:t>
            </a:r>
          </a:p>
          <a:p>
            <a:pPr marL="285750" marR="0" lvl="0" indent="-285750" algn="l" rtl="0">
              <a:lnSpc>
                <a:spcPct val="115000"/>
              </a:lnSpc>
              <a:spcBef>
                <a:spcPts val="1000"/>
              </a:spcBef>
              <a:spcAft>
                <a:spcPts val="0"/>
              </a:spcAft>
              <a:buClr>
                <a:srgbClr val="000000"/>
              </a:buClr>
              <a:buSzPts val="1400"/>
              <a:buFont typeface="Arial" pitchFamily="34" charset="0"/>
              <a:buChar char="•"/>
            </a:pPr>
            <a:r>
              <a:rPr lang="en-US" sz="1400" b="0" i="0" u="none" strike="noStrike" cap="none" dirty="0">
                <a:solidFill>
                  <a:srgbClr val="222222"/>
                </a:solidFill>
                <a:highlight>
                  <a:srgbClr val="FFFFFF"/>
                </a:highlight>
                <a:latin typeface="Lato"/>
                <a:ea typeface="Lato"/>
                <a:cs typeface="Lato"/>
                <a:sym typeface="Lato"/>
              </a:rPr>
              <a:t>C</a:t>
            </a:r>
            <a:r>
              <a:rPr lang="en" sz="1400" b="0" i="0" u="none" strike="noStrike" cap="none" dirty="0">
                <a:solidFill>
                  <a:srgbClr val="222222"/>
                </a:solidFill>
                <a:highlight>
                  <a:srgbClr val="FFFFFF"/>
                </a:highlight>
                <a:latin typeface="Lato"/>
                <a:ea typeface="Lato"/>
                <a:cs typeface="Lato"/>
                <a:sym typeface="Lato"/>
              </a:rPr>
              <a:t>olleges/Institutions</a:t>
            </a:r>
          </a:p>
          <a:p>
            <a:pPr marL="285750" marR="0" lvl="0" indent="-285750" algn="l" rtl="0">
              <a:lnSpc>
                <a:spcPct val="115000"/>
              </a:lnSpc>
              <a:spcBef>
                <a:spcPts val="1000"/>
              </a:spcBef>
              <a:spcAft>
                <a:spcPts val="0"/>
              </a:spcAft>
              <a:buClr>
                <a:srgbClr val="000000"/>
              </a:buClr>
              <a:buSzPts val="1400"/>
              <a:buFont typeface="Arial" pitchFamily="34" charset="0"/>
              <a:buChar char="•"/>
            </a:pPr>
            <a:r>
              <a:rPr lang="en-US" dirty="0">
                <a:solidFill>
                  <a:srgbClr val="222222"/>
                </a:solidFill>
                <a:highlight>
                  <a:srgbClr val="FFFFFF"/>
                </a:highlight>
                <a:latin typeface="Lato"/>
                <a:ea typeface="Lato"/>
                <a:cs typeface="Lato"/>
                <a:sym typeface="Lato"/>
              </a:rPr>
              <a:t>B</a:t>
            </a:r>
            <a:r>
              <a:rPr lang="en" dirty="0">
                <a:solidFill>
                  <a:srgbClr val="222222"/>
                </a:solidFill>
                <a:highlight>
                  <a:srgbClr val="FFFFFF"/>
                </a:highlight>
                <a:latin typeface="Lato"/>
                <a:ea typeface="Lato"/>
                <a:cs typeface="Lato"/>
                <a:sym typeface="Lato"/>
              </a:rPr>
              <a:t>anks</a:t>
            </a:r>
          </a:p>
          <a:p>
            <a:pPr marL="285750" marR="0" lvl="0" indent="-285750" algn="l" rtl="0">
              <a:lnSpc>
                <a:spcPct val="115000"/>
              </a:lnSpc>
              <a:spcBef>
                <a:spcPts val="1000"/>
              </a:spcBef>
              <a:spcAft>
                <a:spcPts val="0"/>
              </a:spcAft>
              <a:buClr>
                <a:srgbClr val="000000"/>
              </a:buClr>
              <a:buSzPts val="1400"/>
              <a:buFont typeface="Arial" pitchFamily="34" charset="0"/>
              <a:buChar char="•"/>
            </a:pPr>
            <a:r>
              <a:rPr lang="en" sz="1400" b="0" i="0" u="none" strike="noStrike" cap="none" dirty="0">
                <a:solidFill>
                  <a:srgbClr val="222222"/>
                </a:solidFill>
                <a:highlight>
                  <a:srgbClr val="FFFFFF"/>
                </a:highlight>
                <a:latin typeface="Lato"/>
                <a:ea typeface="Lato"/>
                <a:cs typeface="Lato"/>
                <a:sym typeface="Lato"/>
              </a:rPr>
              <a:t>MNCs</a:t>
            </a:r>
          </a:p>
          <a:p>
            <a:pPr marL="285750" marR="0" lvl="0" indent="-285750" algn="l" rtl="0">
              <a:lnSpc>
                <a:spcPct val="115000"/>
              </a:lnSpc>
              <a:spcBef>
                <a:spcPts val="1000"/>
              </a:spcBef>
              <a:spcAft>
                <a:spcPts val="0"/>
              </a:spcAft>
              <a:buClr>
                <a:srgbClr val="000000"/>
              </a:buClr>
              <a:buSzPts val="1400"/>
              <a:buFont typeface="Arial" pitchFamily="34" charset="0"/>
              <a:buChar char="•"/>
            </a:pPr>
            <a:r>
              <a:rPr lang="en-US" dirty="0">
                <a:solidFill>
                  <a:srgbClr val="222222"/>
                </a:solidFill>
                <a:highlight>
                  <a:srgbClr val="FFFFFF"/>
                </a:highlight>
                <a:latin typeface="Lato"/>
                <a:ea typeface="Lato"/>
                <a:cs typeface="Lato"/>
                <a:sym typeface="Lato"/>
              </a:rPr>
              <a:t>C</a:t>
            </a:r>
            <a:r>
              <a:rPr lang="en" dirty="0">
                <a:solidFill>
                  <a:srgbClr val="222222"/>
                </a:solidFill>
                <a:highlight>
                  <a:srgbClr val="FFFFFF"/>
                </a:highlight>
                <a:latin typeface="Lato"/>
                <a:ea typeface="Lato"/>
                <a:cs typeface="Lato"/>
                <a:sym typeface="Lato"/>
              </a:rPr>
              <a:t>harated Accountened</a:t>
            </a:r>
          </a:p>
          <a:p>
            <a:pPr marL="285750" marR="0" lvl="0" indent="-285750" algn="l" rtl="0">
              <a:lnSpc>
                <a:spcPct val="115000"/>
              </a:lnSpc>
              <a:spcBef>
                <a:spcPts val="1000"/>
              </a:spcBef>
              <a:spcAft>
                <a:spcPts val="0"/>
              </a:spcAft>
              <a:buClr>
                <a:srgbClr val="000000"/>
              </a:buClr>
              <a:buSzPts val="1400"/>
              <a:buFont typeface="Arial" pitchFamily="34" charset="0"/>
              <a:buChar char="•"/>
            </a:pPr>
            <a:r>
              <a:rPr lang="en-US" sz="1400" b="0" i="0" u="none" strike="noStrike" cap="none" dirty="0">
                <a:solidFill>
                  <a:srgbClr val="222222"/>
                </a:solidFill>
                <a:highlight>
                  <a:srgbClr val="FFFFFF"/>
                </a:highlight>
                <a:latin typeface="Lato"/>
                <a:ea typeface="Lato"/>
                <a:cs typeface="Lato"/>
                <a:sym typeface="Lato"/>
              </a:rPr>
              <a:t>I</a:t>
            </a:r>
            <a:r>
              <a:rPr lang="en" sz="1400" b="0" i="0" u="none" strike="noStrike" cap="none" dirty="0">
                <a:solidFill>
                  <a:srgbClr val="222222"/>
                </a:solidFill>
                <a:highlight>
                  <a:srgbClr val="FFFFFF"/>
                </a:highlight>
                <a:latin typeface="Lato"/>
                <a:ea typeface="Lato"/>
                <a:cs typeface="Lato"/>
                <a:sym typeface="Lato"/>
              </a:rPr>
              <a:t>ncome Tax  Commisioner/ Tax  Collector</a:t>
            </a:r>
          </a:p>
          <a:p>
            <a:pPr marL="285750" marR="0" lvl="0" indent="-285750" algn="l" rtl="0">
              <a:lnSpc>
                <a:spcPct val="115000"/>
              </a:lnSpc>
              <a:spcBef>
                <a:spcPts val="1000"/>
              </a:spcBef>
              <a:spcAft>
                <a:spcPts val="0"/>
              </a:spcAft>
              <a:buClr>
                <a:srgbClr val="000000"/>
              </a:buClr>
              <a:buSzPts val="1400"/>
              <a:buFont typeface="Arial" pitchFamily="34" charset="0"/>
              <a:buChar char="•"/>
            </a:pPr>
            <a:endParaRPr lang="en" sz="1400" b="0" i="0" u="none" strike="noStrike" cap="none" dirty="0">
              <a:solidFill>
                <a:srgbClr val="222222"/>
              </a:solidFill>
              <a:highlight>
                <a:srgbClr val="FFFFFF"/>
              </a:highlight>
              <a:latin typeface="Lato"/>
              <a:ea typeface="Lato"/>
              <a:cs typeface="Lato"/>
              <a:sym typeface="Lato"/>
            </a:endParaRPr>
          </a:p>
          <a:p>
            <a:pPr marL="285750" marR="0" lvl="0" indent="-285750" algn="l" rtl="0">
              <a:lnSpc>
                <a:spcPct val="115000"/>
              </a:lnSpc>
              <a:spcBef>
                <a:spcPts val="1000"/>
              </a:spcBef>
              <a:spcAft>
                <a:spcPts val="0"/>
              </a:spcAft>
              <a:buClr>
                <a:srgbClr val="000000"/>
              </a:buClr>
              <a:buSzPts val="1400"/>
              <a:buFont typeface="Arial" pitchFamily="34" charset="0"/>
              <a:buChar char="•"/>
            </a:pPr>
            <a:endParaRPr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1"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p>
          <a:p>
            <a:pPr lvl="0">
              <a:lnSpc>
                <a:spcPct val="115000"/>
              </a:lnSpc>
              <a:spcBef>
                <a:spcPts val="1000"/>
              </a:spcBef>
              <a:spcAft>
                <a:spcPts val="1000"/>
              </a:spcAft>
              <a:buSzPts val="1400"/>
            </a:pPr>
            <a:r>
              <a:rPr lang="en-US" dirty="0">
                <a:solidFill>
                  <a:srgbClr val="222222"/>
                </a:solidFill>
                <a:highlight>
                  <a:srgbClr val="FFFFFF"/>
                </a:highlight>
                <a:latin typeface="Lato"/>
                <a:ea typeface="Lato"/>
                <a:cs typeface="Lato"/>
                <a:sym typeface="Lato"/>
              </a:rPr>
              <a:t>A</a:t>
            </a:r>
            <a:r>
              <a:rPr lang="en" dirty="0">
                <a:solidFill>
                  <a:srgbClr val="222222"/>
                </a:solidFill>
                <a:highlight>
                  <a:srgbClr val="FFFFFF"/>
                </a:highlight>
                <a:latin typeface="Lato"/>
                <a:ea typeface="Lato"/>
                <a:cs typeface="Lato"/>
                <a:sym typeface="Lato"/>
              </a:rPr>
              <a:t> signature verification system</a:t>
            </a:r>
          </a:p>
          <a:p>
            <a:pPr lvl="0">
              <a:lnSpc>
                <a:spcPct val="115000"/>
              </a:lnSpc>
              <a:spcBef>
                <a:spcPts val="1000"/>
              </a:spcBef>
              <a:spcAft>
                <a:spcPts val="1000"/>
              </a:spcAft>
              <a:buSzPts val="1400"/>
            </a:pPr>
            <a:r>
              <a:rPr lang="en" dirty="0">
                <a:solidFill>
                  <a:srgbClr val="222222"/>
                </a:solidFill>
                <a:highlight>
                  <a:srgbClr val="FFFFFF"/>
                </a:highlight>
                <a:latin typeface="Lato"/>
                <a:ea typeface="Lato"/>
                <a:cs typeface="Lato"/>
                <a:sym typeface="Lato"/>
              </a:rPr>
              <a:t>Forgery detection system</a:t>
            </a:r>
          </a:p>
          <a:p>
            <a:pPr lvl="0">
              <a:lnSpc>
                <a:spcPct val="115000"/>
              </a:lnSpc>
              <a:spcBef>
                <a:spcPts val="1000"/>
              </a:spcBef>
              <a:spcAft>
                <a:spcPts val="1000"/>
              </a:spcAft>
              <a:buSzPts val="1400"/>
            </a:pPr>
            <a:r>
              <a:rPr lang="en" dirty="0">
                <a:solidFill>
                  <a:srgbClr val="222222"/>
                </a:solidFill>
                <a:highlight>
                  <a:srgbClr val="FFFFFF"/>
                </a:highlight>
                <a:latin typeface="Lato"/>
                <a:ea typeface="Lato"/>
                <a:cs typeface="Lato"/>
                <a:sym typeface="Lato"/>
              </a:rPr>
              <a:t>Store the data in Bank Database </a:t>
            </a:r>
          </a:p>
          <a:p>
            <a:pPr marL="0" marR="0" lvl="0" indent="0" algn="l" rtl="0">
              <a:lnSpc>
                <a:spcPct val="115000"/>
              </a:lnSpc>
              <a:spcBef>
                <a:spcPts val="1000"/>
              </a:spcBef>
              <a:spcAft>
                <a:spcPts val="100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4A4548"/>
                </a:solidFill>
                <a:highlight>
                  <a:srgbClr val="FFFFFF"/>
                </a:highlight>
              </a:rPr>
              <a:t>Azure tools or resources</a:t>
            </a:r>
            <a:endParaRPr sz="2000"/>
          </a:p>
        </p:txBody>
      </p:sp>
      <p:sp>
        <p:nvSpPr>
          <p:cNvPr id="366" name="Google Shape;366;p5"/>
          <p:cNvSpPr txBox="1">
            <a:spLocks noGrp="1"/>
          </p:cNvSpPr>
          <p:nvPr>
            <p:ph type="title"/>
          </p:nvPr>
        </p:nvSpPr>
        <p:spPr>
          <a:xfrm>
            <a:off x="4" y="2019824"/>
            <a:ext cx="8280000" cy="2533125"/>
          </a:xfrm>
          <a:prstGeom prst="rect">
            <a:avLst/>
          </a:prstGeom>
          <a:noFill/>
          <a:ln>
            <a:noFill/>
          </a:ln>
        </p:spPr>
        <p:txBody>
          <a:bodyPr spcFirstLastPara="1" wrap="square" lIns="91425" tIns="91425" rIns="91425" bIns="91425" anchor="t" anchorCtr="0">
            <a:noAutofit/>
          </a:bodyPr>
          <a:lstStyle/>
          <a:p>
            <a:pPr lvl="0" algn="l" rtl="0">
              <a:lnSpc>
                <a:spcPct val="100000"/>
              </a:lnSpc>
              <a:spcBef>
                <a:spcPts val="0"/>
              </a:spcBef>
              <a:spcAft>
                <a:spcPts val="0"/>
              </a:spcAft>
              <a:buSzPts val="2800"/>
            </a:pPr>
            <a:r>
              <a:rPr lang="en" sz="1400" dirty="0">
                <a:solidFill>
                  <a:schemeClr val="tx1"/>
                </a:solidFill>
                <a:highlight>
                  <a:srgbClr val="FFFFFF"/>
                </a:highlight>
              </a:rPr>
              <a:t>Azure tools or resources which are likely to be used by you for the prototype, if your idea gets selected</a:t>
            </a:r>
            <a:br>
              <a:rPr lang="en" sz="1400" dirty="0">
                <a:solidFill>
                  <a:schemeClr val="tx1"/>
                </a:solidFill>
                <a:highlight>
                  <a:srgbClr val="FFFFFF"/>
                </a:highlight>
              </a:rPr>
            </a:br>
            <a:br>
              <a:rPr lang="en" sz="1400" dirty="0">
                <a:solidFill>
                  <a:schemeClr val="tx1"/>
                </a:solidFill>
                <a:highlight>
                  <a:srgbClr val="FFFFFF"/>
                </a:highlight>
              </a:rPr>
            </a:br>
            <a:r>
              <a:rPr lang="en-IN" sz="1400" dirty="0">
                <a:solidFill>
                  <a:schemeClr val="tx1"/>
                </a:solidFill>
                <a:highlight>
                  <a:srgbClr val="FFFFFF"/>
                </a:highlight>
              </a:rPr>
              <a:t>Resources used :- </a:t>
            </a:r>
            <a:br>
              <a:rPr lang="en-IN" sz="1400" dirty="0">
                <a:solidFill>
                  <a:schemeClr val="tx1"/>
                </a:solidFill>
                <a:highlight>
                  <a:srgbClr val="FFFFFF"/>
                </a:highlight>
              </a:rPr>
            </a:br>
            <a:r>
              <a:rPr lang="en-IN" sz="1400" b="0" dirty="0" err="1">
                <a:solidFill>
                  <a:schemeClr val="tx1"/>
                </a:solidFill>
                <a:highlight>
                  <a:srgbClr val="FFFFFF"/>
                </a:highlight>
              </a:rPr>
              <a:t>Jupyter</a:t>
            </a:r>
            <a:r>
              <a:rPr lang="en-IN" sz="1400" b="0" dirty="0">
                <a:solidFill>
                  <a:schemeClr val="tx1"/>
                </a:solidFill>
                <a:highlight>
                  <a:srgbClr val="FFFFFF"/>
                </a:highlight>
              </a:rPr>
              <a:t>    </a:t>
            </a:r>
            <a:br>
              <a:rPr lang="en-IN" sz="1400" b="0" dirty="0">
                <a:solidFill>
                  <a:schemeClr val="tx1"/>
                </a:solidFill>
                <a:highlight>
                  <a:srgbClr val="FFFFFF"/>
                </a:highlight>
              </a:rPr>
            </a:br>
            <a:r>
              <a:rPr lang="en-IN" sz="1400" b="0" dirty="0" err="1">
                <a:solidFill>
                  <a:schemeClr val="tx1"/>
                </a:solidFill>
                <a:highlight>
                  <a:srgbClr val="FFFFFF"/>
                </a:highlight>
              </a:rPr>
              <a:t>spyder</a:t>
            </a:r>
            <a:br>
              <a:rPr lang="en-IN" sz="1400" b="0" dirty="0">
                <a:solidFill>
                  <a:schemeClr val="tx1"/>
                </a:solidFill>
                <a:highlight>
                  <a:srgbClr val="FFFFFF"/>
                </a:highlight>
              </a:rPr>
            </a:br>
            <a:r>
              <a:rPr lang="en-IN" sz="1400" b="0" dirty="0" err="1">
                <a:solidFill>
                  <a:schemeClr val="tx1"/>
                </a:solidFill>
                <a:highlight>
                  <a:srgbClr val="FFFFFF"/>
                </a:highlight>
              </a:rPr>
              <a:t>github</a:t>
            </a:r>
            <a:br>
              <a:rPr lang="en-IN" sz="1400" b="0" dirty="0">
                <a:solidFill>
                  <a:schemeClr val="tx1"/>
                </a:solidFill>
                <a:highlight>
                  <a:srgbClr val="FFFFFF"/>
                </a:highlight>
              </a:rPr>
            </a:br>
            <a:r>
              <a:rPr lang="en-IN" sz="1400" b="0" dirty="0">
                <a:solidFill>
                  <a:schemeClr val="tx1"/>
                </a:solidFill>
                <a:highlight>
                  <a:srgbClr val="FFFFFF"/>
                </a:highlight>
              </a:rPr>
              <a:t>DBMS  </a:t>
            </a:r>
            <a:br>
              <a:rPr lang="en" sz="1400" b="0" dirty="0">
                <a:solidFill>
                  <a:schemeClr val="tx1"/>
                </a:solidFill>
                <a:highlight>
                  <a:srgbClr val="FFFFFF"/>
                </a:highlight>
              </a:rPr>
            </a:br>
            <a:endParaRPr sz="1400" b="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512375" y="742950"/>
            <a:ext cx="82386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Present your solution, talk about methodology, architecture &amp; scalability</a:t>
            </a:r>
          </a:p>
          <a:p>
            <a:pPr lvl="0">
              <a:buSzPts val="1400"/>
            </a:pPr>
            <a:r>
              <a:rPr lang="en-US" dirty="0">
                <a:solidFill>
                  <a:srgbClr val="222222"/>
                </a:solidFill>
                <a:highlight>
                  <a:srgbClr val="FFFFFF"/>
                </a:highlight>
                <a:latin typeface="Lato"/>
                <a:ea typeface="Lato"/>
                <a:cs typeface="Lato"/>
                <a:sym typeface="Lato"/>
              </a:rPr>
              <a:t>M</a:t>
            </a:r>
            <a:r>
              <a:rPr lang="en" dirty="0">
                <a:solidFill>
                  <a:srgbClr val="222222"/>
                </a:solidFill>
                <a:highlight>
                  <a:srgbClr val="FFFFFF"/>
                </a:highlight>
                <a:latin typeface="Lato"/>
                <a:ea typeface="Lato"/>
                <a:cs typeface="Lato"/>
                <a:sym typeface="Lato"/>
              </a:rPr>
              <a:t>ethodology :- firstly image convreted to greycode format(black-n-white image) .</a:t>
            </a:r>
          </a:p>
          <a:p>
            <a:pPr lvl="0">
              <a:buSzPts val="1400"/>
            </a:pPr>
            <a:r>
              <a:rPr lang="en" dirty="0">
                <a:solidFill>
                  <a:srgbClr val="222222"/>
                </a:solidFill>
                <a:highlight>
                  <a:srgbClr val="FFFFFF"/>
                </a:highlight>
                <a:latin typeface="Lato"/>
                <a:ea typeface="Lato"/>
                <a:cs typeface="Lato"/>
                <a:sym typeface="Lato"/>
              </a:rPr>
              <a:t>                                -&gt; Then features of image extracted.</a:t>
            </a:r>
          </a:p>
          <a:p>
            <a:pPr lvl="0">
              <a:buSzPts val="1400"/>
            </a:pPr>
            <a:r>
              <a:rPr lang="en" dirty="0">
                <a:solidFill>
                  <a:srgbClr val="222222"/>
                </a:solidFill>
                <a:highlight>
                  <a:srgbClr val="FFFFFF"/>
                </a:highlight>
                <a:latin typeface="Lato"/>
                <a:ea typeface="Lato"/>
                <a:cs typeface="Lato"/>
                <a:sym typeface="Lato"/>
              </a:rPr>
              <a:t>                               -&gt;using these features forgery is </a:t>
            </a:r>
            <a:endParaRPr sz="14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4" name="Picture 3"/>
          <p:cNvPicPr/>
          <p:nvPr/>
        </p:nvPicPr>
        <p:blipFill rotWithShape="1">
          <a:blip r:embed="rId3">
            <a:extLst>
              <a:ext uri="{28A0092B-C50C-407E-A947-70E740481C1C}">
                <a14:useLocalDpi xmlns:a14="http://schemas.microsoft.com/office/drawing/2010/main" val="0"/>
              </a:ext>
            </a:extLst>
          </a:blip>
          <a:srcRect l="17473" t="23222" r="28199" b="10486"/>
          <a:stretch/>
        </p:blipFill>
        <p:spPr bwMode="auto">
          <a:xfrm>
            <a:off x="2133600" y="1809750"/>
            <a:ext cx="4419600" cy="2895601"/>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473364" y="80555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rgbClr val="222222"/>
                </a:solidFill>
                <a:highlight>
                  <a:srgbClr val="FFFFFF"/>
                </a:highlight>
                <a:latin typeface="Lato"/>
                <a:ea typeface="Lato"/>
                <a:cs typeface="Lato"/>
                <a:sym typeface="Lato"/>
              </a:rPr>
              <a:t>How is your solution better than alternatives and how do you plan to build adoption?</a:t>
            </a:r>
          </a:p>
          <a:p>
            <a:pPr marL="0" marR="0" lvl="0" indent="0" algn="l" rtl="0">
              <a:lnSpc>
                <a:spcPct val="100000"/>
              </a:lnSpc>
              <a:spcBef>
                <a:spcPts val="0"/>
              </a:spcBef>
              <a:spcAft>
                <a:spcPts val="0"/>
              </a:spcAft>
              <a:buClr>
                <a:srgbClr val="000000"/>
              </a:buClr>
              <a:buSzPts val="1400"/>
              <a:buFont typeface="Arial"/>
              <a:buNone/>
            </a:pPr>
            <a:r>
              <a:rPr lang="en-US" sz="1200" dirty="0"/>
              <a:t>We consider a scenario where a payer issues a cheque to a payee who is a customer of another bank. There are four role model namely payer, payee, cheque submitting bank (A) and cheque clearing bank (B). Here the payer issues a cheque to a payee. The payee submits that cheque using his smartphone in his servicing bank ‘A’, who submits that cheque for clearance to payer’s servicing bank, B. If the cheque is cleared, funds are transferred from payer’s account to payee’s account. The cheque clearance model has a protocol consisting of the following five steps:</a:t>
            </a:r>
          </a:p>
          <a:p>
            <a:pPr marL="228600" marR="0" lvl="0" indent="-228600" algn="l" rtl="0">
              <a:lnSpc>
                <a:spcPct val="100000"/>
              </a:lnSpc>
              <a:spcBef>
                <a:spcPts val="0"/>
              </a:spcBef>
              <a:spcAft>
                <a:spcPts val="0"/>
              </a:spcAft>
              <a:buClr>
                <a:srgbClr val="000000"/>
              </a:buClr>
              <a:buSzPts val="1400"/>
              <a:buFont typeface="+mj-lt"/>
              <a:buAutoNum type="arabicParenR"/>
            </a:pPr>
            <a:r>
              <a:rPr lang="en-IN" sz="1200" b="1" dirty="0"/>
              <a:t>Request for cheque book</a:t>
            </a:r>
          </a:p>
          <a:p>
            <a:pPr marL="228600" marR="0" lvl="0" indent="-228600" algn="l" rtl="0">
              <a:lnSpc>
                <a:spcPct val="100000"/>
              </a:lnSpc>
              <a:spcBef>
                <a:spcPts val="0"/>
              </a:spcBef>
              <a:spcAft>
                <a:spcPts val="0"/>
              </a:spcAft>
              <a:buClr>
                <a:srgbClr val="000000"/>
              </a:buClr>
              <a:buSzPts val="1400"/>
              <a:buFont typeface="+mj-lt"/>
              <a:buAutoNum type="arabicParenR"/>
            </a:pPr>
            <a:r>
              <a:rPr lang="en-US" sz="1200" b="1" dirty="0"/>
              <a:t>Payer fills down the cheque details</a:t>
            </a:r>
          </a:p>
          <a:p>
            <a:pPr marL="228600" marR="0" lvl="0" indent="-228600" algn="l" rtl="0">
              <a:lnSpc>
                <a:spcPct val="100000"/>
              </a:lnSpc>
              <a:spcBef>
                <a:spcPts val="0"/>
              </a:spcBef>
              <a:spcAft>
                <a:spcPts val="0"/>
              </a:spcAft>
              <a:buClr>
                <a:srgbClr val="000000"/>
              </a:buClr>
              <a:buSzPts val="1400"/>
              <a:buFont typeface="+mj-lt"/>
              <a:buAutoNum type="arabicParenR"/>
            </a:pPr>
            <a:r>
              <a:rPr lang="en-US" sz="1200" b="1" dirty="0"/>
              <a:t>The payee can deposit a cheque in a bank by entering the cheque details in the smartphone application or Attach the front and back picture of the cheque.</a:t>
            </a:r>
          </a:p>
          <a:p>
            <a:pPr marL="228600" marR="0" lvl="0" indent="-228600" algn="l" rtl="0">
              <a:lnSpc>
                <a:spcPct val="100000"/>
              </a:lnSpc>
              <a:spcBef>
                <a:spcPts val="0"/>
              </a:spcBef>
              <a:spcAft>
                <a:spcPts val="0"/>
              </a:spcAft>
              <a:buClr>
                <a:srgbClr val="000000"/>
              </a:buClr>
              <a:buSzPts val="1400"/>
              <a:buFont typeface="+mj-lt"/>
              <a:buAutoNum type="arabicParenR"/>
            </a:pPr>
            <a:r>
              <a:rPr lang="en-IN" sz="1200" b="1" dirty="0"/>
              <a:t>Verification of cheque</a:t>
            </a:r>
          </a:p>
          <a:p>
            <a:pPr marL="228600" marR="0" lvl="0" indent="-228600" algn="l" rtl="0">
              <a:lnSpc>
                <a:spcPct val="100000"/>
              </a:lnSpc>
              <a:spcBef>
                <a:spcPts val="0"/>
              </a:spcBef>
              <a:spcAft>
                <a:spcPts val="0"/>
              </a:spcAft>
              <a:buClr>
                <a:srgbClr val="000000"/>
              </a:buClr>
              <a:buSzPts val="1400"/>
              <a:buFont typeface="+mj-lt"/>
              <a:buAutoNum type="arabicParenR"/>
            </a:pPr>
            <a:r>
              <a:rPr lang="en-IN" sz="1200" b="1" dirty="0"/>
              <a:t>Clearance of cheque</a:t>
            </a:r>
          </a:p>
          <a:p>
            <a:pPr marR="0" lvl="0" algn="l" rtl="0">
              <a:lnSpc>
                <a:spcPct val="100000"/>
              </a:lnSpc>
              <a:spcBef>
                <a:spcPts val="0"/>
              </a:spcBef>
              <a:spcAft>
                <a:spcPts val="0"/>
              </a:spcAft>
              <a:buClr>
                <a:srgbClr val="000000"/>
              </a:buClr>
              <a:buSzPts val="1400"/>
            </a:pPr>
            <a:endParaRPr sz="1050" b="1" i="0" u="none" strike="noStrike" cap="none" dirty="0">
              <a:solidFill>
                <a:srgbClr val="000000"/>
              </a:solidFill>
              <a:latin typeface="Lato"/>
              <a:ea typeface="Lato"/>
              <a:cs typeface="Lato"/>
              <a:sym typeface="Lato"/>
            </a:endParaRPr>
          </a:p>
        </p:txBody>
      </p:sp>
      <p:pic>
        <p:nvPicPr>
          <p:cNvPr id="3" name="Picture 2">
            <a:extLst>
              <a:ext uri="{FF2B5EF4-FFF2-40B4-BE49-F238E27FC236}">
                <a16:creationId xmlns:a16="http://schemas.microsoft.com/office/drawing/2014/main" id="{D1A66089-31F7-A00E-7783-268DC876E87A}"/>
              </a:ext>
            </a:extLst>
          </p:cNvPr>
          <p:cNvPicPr>
            <a:picLocks noChangeAspect="1"/>
          </p:cNvPicPr>
          <p:nvPr/>
        </p:nvPicPr>
        <p:blipFill>
          <a:blip r:embed="rId3"/>
          <a:stretch>
            <a:fillRect/>
          </a:stretch>
        </p:blipFill>
        <p:spPr>
          <a:xfrm>
            <a:off x="2009042" y="3177539"/>
            <a:ext cx="5125916" cy="196596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0" y="1047750"/>
            <a:ext cx="8386200" cy="830966"/>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rgbClr val="222222"/>
                </a:solidFill>
                <a:highlight>
                  <a:srgbClr val="FFFFFF"/>
                </a:highlight>
                <a:latin typeface="Lato"/>
                <a:ea typeface="Lato"/>
                <a:cs typeface="Lato"/>
                <a:sym typeface="Lato"/>
              </a:rPr>
              <a:t>How far it can go?</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err="1">
                <a:solidFill>
                  <a:srgbClr val="000000"/>
                </a:solidFill>
                <a:latin typeface="Lato"/>
                <a:ea typeface="Lato"/>
                <a:cs typeface="Lato"/>
                <a:sym typeface="Lato"/>
              </a:rPr>
              <a:t>github</a:t>
            </a:r>
            <a:r>
              <a:rPr lang="en-US" sz="1400" b="0" i="0" u="none" strike="noStrike" cap="none" dirty="0">
                <a:solidFill>
                  <a:srgbClr val="000000"/>
                </a:solidFill>
                <a:latin typeface="Lato"/>
                <a:ea typeface="Lato"/>
                <a:cs typeface="Lato"/>
                <a:sym typeface="Lato"/>
              </a:rPr>
              <a:t> repository link :- </a:t>
            </a:r>
            <a:r>
              <a:rPr lang="en-US" sz="1400" b="0" i="0" u="none" strike="noStrike" cap="none" dirty="0">
                <a:solidFill>
                  <a:schemeClr val="bg2">
                    <a:lumMod val="75000"/>
                    <a:lumOff val="25000"/>
                  </a:schemeClr>
                </a:solidFill>
                <a:latin typeface="Lato"/>
                <a:ea typeface="Lato"/>
                <a:cs typeface="Lato"/>
                <a:sym typeface="Lato"/>
                <a:hlinkClick r:id="rId3"/>
              </a:rPr>
              <a:t>https://github.com/buffy1256/cheque_processing</a:t>
            </a:r>
            <a:endParaRPr sz="1400" b="0" i="0" u="none" strike="noStrike" cap="none" dirty="0">
              <a:solidFill>
                <a:schemeClr val="bg2">
                  <a:lumMod val="75000"/>
                  <a:lumOff val="25000"/>
                </a:schemeClr>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Team member names</a:t>
            </a:r>
          </a:p>
          <a:p>
            <a:pPr marL="0" lvl="0" indent="0" algn="l" rtl="0">
              <a:lnSpc>
                <a:spcPct val="150000"/>
              </a:lnSpc>
              <a:spcBef>
                <a:spcPts val="0"/>
              </a:spcBef>
              <a:spcAft>
                <a:spcPts val="1600"/>
              </a:spcAft>
              <a:buSzPts val="1800"/>
              <a:buNone/>
            </a:pPr>
            <a:r>
              <a:rPr lang="en" sz="1000" dirty="0"/>
              <a:t>Yatika Nagar</a:t>
            </a:r>
          </a:p>
          <a:p>
            <a:pPr marL="0" lvl="0" indent="0" algn="l" rtl="0">
              <a:lnSpc>
                <a:spcPct val="150000"/>
              </a:lnSpc>
              <a:spcBef>
                <a:spcPts val="0"/>
              </a:spcBef>
              <a:spcAft>
                <a:spcPts val="1600"/>
              </a:spcAft>
              <a:buSzPts val="1800"/>
              <a:buNone/>
            </a:pPr>
            <a:r>
              <a:rPr lang="en" sz="1000" dirty="0"/>
              <a:t>Harshit Sharma</a:t>
            </a:r>
          </a:p>
          <a:p>
            <a:pPr marL="0" lvl="0" indent="0" algn="l" rtl="0">
              <a:lnSpc>
                <a:spcPct val="150000"/>
              </a:lnSpc>
              <a:spcBef>
                <a:spcPts val="0"/>
              </a:spcBef>
              <a:spcAft>
                <a:spcPts val="1600"/>
              </a:spcAft>
              <a:buSzPts val="1800"/>
              <a:buNone/>
            </a:pPr>
            <a:r>
              <a:rPr lang="en" sz="1000" dirty="0"/>
              <a:t>Sahil Saxena</a:t>
            </a:r>
          </a:p>
          <a:p>
            <a:pPr marL="0" lvl="0" indent="0" algn="l" rtl="0">
              <a:lnSpc>
                <a:spcPct val="150000"/>
              </a:lnSpc>
              <a:spcBef>
                <a:spcPts val="0"/>
              </a:spcBef>
              <a:spcAft>
                <a:spcPts val="1600"/>
              </a:spcAft>
              <a:buSzPts val="1800"/>
              <a:buNone/>
            </a:pPr>
            <a:r>
              <a:rPr lang="en" sz="1000" dirty="0"/>
              <a:t>Khushi</a:t>
            </a:r>
          </a:p>
          <a:p>
            <a:pPr marL="0" lvl="0" indent="0" algn="l" rtl="0">
              <a:lnSpc>
                <a:spcPct val="150000"/>
              </a:lnSpc>
              <a:spcBef>
                <a:spcPts val="0"/>
              </a:spcBef>
              <a:spcAft>
                <a:spcPts val="1600"/>
              </a:spcAft>
              <a:buSzPts val="1800"/>
              <a:buNone/>
            </a:pPr>
            <a:endParaRPr sz="1500" dirty="0"/>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TotalTime>
  <Words>569</Words>
  <Application>Microsoft Office PowerPoint</Application>
  <PresentationFormat>On-screen Show (16:9)</PresentationFormat>
  <Paragraphs>56</Paragraphs>
  <Slides>9</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Lato</vt:lpstr>
      <vt:lpstr>Trebuchet MS</vt:lpstr>
      <vt:lpstr>inherit</vt:lpstr>
      <vt:lpstr>Calibri</vt:lpstr>
      <vt:lpstr>Arial</vt:lpstr>
      <vt:lpstr>Lato Black</vt:lpstr>
      <vt:lpstr>TI Template</vt:lpstr>
      <vt:lpstr>TI Template</vt:lpstr>
      <vt:lpstr>Bank of Baroda Hackathon - 2022                       </vt:lpstr>
      <vt:lpstr>Problem Statement?</vt:lpstr>
      <vt:lpstr>User Segment &amp; Pain Points</vt:lpstr>
      <vt:lpstr>Pre-Requisite</vt:lpstr>
      <vt:lpstr>Azure tools or resources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hp</dc:creator>
  <cp:lastModifiedBy>khushi gupta</cp:lastModifiedBy>
  <cp:revision>14</cp:revision>
  <dcterms:modified xsi:type="dcterms:W3CDTF">2022-09-21T01:11:58Z</dcterms:modified>
</cp:coreProperties>
</file>