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301" r:id="rId3"/>
    <p:sldId id="302" r:id="rId4"/>
    <p:sldId id="266" r:id="rId5"/>
    <p:sldId id="304" r:id="rId6"/>
    <p:sldId id="303" r:id="rId7"/>
    <p:sldId id="272" r:id="rId8"/>
    <p:sldId id="273" r:id="rId9"/>
    <p:sldId id="305" r:id="rId10"/>
    <p:sldId id="282" r:id="rId11"/>
    <p:sldId id="286" r:id="rId12"/>
    <p:sldId id="306" r:id="rId13"/>
    <p:sldId id="307" r:id="rId14"/>
    <p:sldId id="308" r:id="rId15"/>
    <p:sldId id="309" r:id="rId16"/>
    <p:sldId id="293" r:id="rId1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10" autoAdjust="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6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9F922E-7945-432A-9D31-3F9D57CB5C5C}" type="datetime1">
              <a:rPr lang="fr-FR" smtClean="0"/>
              <a:t>21/03/2021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D2DFAA7-D3C3-4D01-9299-453E25D16D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A65FAC-8D00-4B8B-BF17-28514BAF2ABF}" type="datetime1">
              <a:rPr lang="fr-FR" noProof="0" smtClean="0"/>
              <a:t>21/03/2021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C51814-3B91-4036-94D2-3977634EE214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11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107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218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73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876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884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865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582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040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213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064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515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300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26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rtlCol="0"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rtlCol="0" anchor="ctr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76250"/>
            <a:ext cx="5795963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rtlCol="0" anchor="b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9198" y="3073967"/>
            <a:ext cx="5272764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rtlCol="0" anchor="ctr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489370" y="1783832"/>
            <a:ext cx="4402592" cy="3290338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68071"/>
            <a:ext cx="10515600" cy="805542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Rectangle 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rtlCol="0"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rtlCol="0"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rtlCol="0"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026" y="1724025"/>
            <a:ext cx="314325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451282" y="1712119"/>
            <a:ext cx="314280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1357414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48474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rtlCol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3808206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08236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rtlCol="0" anchor="b">
            <a:no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09563" y="3118775"/>
            <a:ext cx="2927311" cy="3081999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1475" y="3118776"/>
            <a:ext cx="2926800" cy="308192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1" name="Rectangle 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rtlCol="0" anchor="ctr">
            <a:noAutofit/>
          </a:bodyPr>
          <a:lstStyle>
            <a:lvl1pPr algn="ctr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8091" y="2424864"/>
            <a:ext cx="4132800" cy="28332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22820" y="2424864"/>
            <a:ext cx="4131850" cy="2832101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Espace réservé d’image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5" name="Espace réservé d’image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04445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04445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786099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786099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3636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3636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830620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830620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rtlCol="0"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8" y="2910543"/>
            <a:ext cx="5058000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8" y="3523420"/>
            <a:ext cx="5058000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142" y="2910543"/>
            <a:ext cx="5058397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95142" y="3523420"/>
            <a:ext cx="5058397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7" y="3634443"/>
            <a:ext cx="5630165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7" y="4247320"/>
            <a:ext cx="5630165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1476" y="3634443"/>
            <a:ext cx="5582064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71476" y="4247320"/>
            <a:ext cx="5582064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6" name="Espace réservé d’image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610169" y="3956706"/>
            <a:ext cx="5109021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610169" y="4569583"/>
            <a:ext cx="5109021" cy="141211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9836" y="1462743"/>
            <a:ext cx="5108400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9836" y="2075621"/>
            <a:ext cx="5108400" cy="13914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’image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’image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6300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5" name="Espace réservé d’image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9813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6" name="Espace réservé d’image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44524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8" name="Espace réservé d’image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59235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3" name="Espace réservé du texte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6168473" cy="758824"/>
          </a:xfrm>
        </p:spPr>
        <p:txBody>
          <a:bodyPr rtlCol="0"/>
          <a:lstStyle/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9" name="Triangle isocè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4" name="Triangle isocè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5" name="Espace réservé d’image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33588" y="561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6" name="Espace réservé d’image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421034" y="2847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7" name="Espace réservé d’image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33588" y="5133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8" name="Espace réservé d’image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u texte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8" name="Espace réservé du texte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9" name="Espace réservé du texte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4079083"/>
            <a:ext cx="4416424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du sous-titre du masque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8" name="Espace réservé d’image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20" name="Espace réservé d’image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66711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’image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08135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6" name="Espace réservé d’image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4955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’image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43508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8" name="Espace réservé du texte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8" name="Espace réservé d’image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space réservé du texte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27571" y="1437538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4" name="Espace réservé d’image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227571" y="27156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5" name="Espace réservé d’image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227571" y="4043892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6" name="Espace réservé d’image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27571" y="53682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473" y="1713955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9" name="Espace réservé du texte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5" name="Espace réservé du texte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9" name="Espace réservé du texte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50" name="Espace réservé du texte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51" name="Espace réservé d’image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15473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2" name="Espace réservé d’image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15151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3" name="Espace réservé d’image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415151" y="1713954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1" name="Rectangle 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420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8" name="Espace réservé d’image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12045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9" name="Espace réservé d’image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56669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0" name="Espace réservé d’image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01294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1" name="Espace réservé du texte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3" name="Espace réservé du texte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7" name="Espace réservé du texte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8" name="Espace réservé du texte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4" name="Espace réservé du texte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420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8" name="Espace réservé d’image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12045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9" name="Espace réservé d’image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56669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0" name="Espace réservé d’image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01294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1" name="Espace réservé du texte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3" name="Espace réservé du texte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7" name="Espace réservé du texte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8" name="Espace réservé du texte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4" name="Espace réservé du texte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900613" y="1233488"/>
            <a:ext cx="699135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6100" y="1450975"/>
            <a:ext cx="4065588" cy="4552950"/>
          </a:xfrm>
        </p:spPr>
        <p:txBody>
          <a:bodyPr rtlCol="0">
            <a:normAutofit/>
          </a:bodyPr>
          <a:lstStyle>
            <a:lvl1pPr>
              <a:buNone/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115204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7450621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0675" y="1233488"/>
            <a:ext cx="39512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81415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7" name="Espace réservé de graphique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379473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10622" y="1362696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9" name="Espace réservé de graphique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00682" y="3781218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0" name="Espace réservé de graphique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208643" y="1367561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1" name="Espace réservé de graphique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 hasCustomPrompt="1"/>
          </p:nvPr>
        </p:nvSpPr>
        <p:spPr>
          <a:xfrm>
            <a:off x="6198703" y="3786083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rtlCol="0"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 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510507" y="5130801"/>
            <a:ext cx="9242424" cy="53340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du sous-titre du masque</a:t>
            </a:r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rtlCol="0"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ln>
                <a:noFill/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 rtlCol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6100" y="1638299"/>
            <a:ext cx="5346700" cy="438150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2603500"/>
            <a:ext cx="5495926" cy="357346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’image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fr-FR" noProof="0"/>
              <a:t>Ajoutez une image ici</a:t>
            </a:r>
          </a:p>
        </p:txBody>
      </p:sp>
      <p:sp>
        <p:nvSpPr>
          <p:cNvPr id="7" name="Espace réservé d’image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fr-FR" noProof="0"/>
              <a:t>Ajoutez une image ici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3619500"/>
            <a:ext cx="3997325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4" name="Espace réservé d’image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03DC2DEF-D2FE-4B45-ABA4-9F153FD1C98A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4" y="1512889"/>
            <a:ext cx="5156237" cy="3262311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Paris -  Venues cluster for </a:t>
            </a:r>
            <a:r>
              <a:rPr lang="fr-FR" dirty="0" err="1"/>
              <a:t>Tourist</a:t>
            </a:r>
            <a:r>
              <a:rPr lang="fr-FR" dirty="0"/>
              <a:t> </a:t>
            </a:r>
            <a:r>
              <a:rPr lang="fr-FR" dirty="0" err="1"/>
              <a:t>agency</a:t>
            </a:r>
            <a:endParaRPr lang="fr-FR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Younes </a:t>
            </a:r>
            <a:r>
              <a:rPr lang="fr-FR" dirty="0" err="1"/>
              <a:t>Younsi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4">
            <a:extLst>
              <a:ext uri="{FF2B5EF4-FFF2-40B4-BE49-F238E27FC236}">
                <a16:creationId xmlns:a16="http://schemas.microsoft.com/office/drawing/2014/main" id="{E8179F73-6F6B-4AFE-A832-27064E59B711}"/>
              </a:ext>
            </a:extLst>
          </p:cNvPr>
          <p:cNvSpPr txBox="1">
            <a:spLocks/>
          </p:cNvSpPr>
          <p:nvPr/>
        </p:nvSpPr>
        <p:spPr>
          <a:xfrm>
            <a:off x="185737" y="0"/>
            <a:ext cx="11520487" cy="755649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Ten</a:t>
            </a:r>
            <a:r>
              <a:rPr lang="fr-FR" dirty="0"/>
              <a:t> Paris clusters</a:t>
            </a:r>
          </a:p>
        </p:txBody>
      </p:sp>
      <p:pic>
        <p:nvPicPr>
          <p:cNvPr id="9" name="Espace réservé pour une image  8" descr="Une image contenant carte&#10;&#10;Description générée automatiquement">
            <a:extLst>
              <a:ext uri="{FF2B5EF4-FFF2-40B4-BE49-F238E27FC236}">
                <a16:creationId xmlns:a16="http://schemas.microsoft.com/office/drawing/2014/main" id="{C03A4C9C-EAC8-4B48-9BE0-7F2FFC48B0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7083" b="7083"/>
          <a:stretch>
            <a:fillRect/>
          </a:stretch>
        </p:blipFill>
        <p:spPr>
          <a:xfrm>
            <a:off x="76200" y="1228725"/>
            <a:ext cx="9902479" cy="5246688"/>
          </a:xfrm>
        </p:spPr>
      </p:pic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 anchor="ctr">
            <a:normAutofit/>
          </a:bodyPr>
          <a:lstStyle/>
          <a:p>
            <a:pPr rtl="0"/>
            <a:r>
              <a:rPr lang="fr-FR" dirty="0"/>
              <a:t>Clusters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fr-FR" sz="8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fr-FR" sz="80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4241C871-580D-4A29-A334-0208A8E47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rtlCol="0" anchor="ctr">
            <a:normAutofit/>
          </a:bodyPr>
          <a:lstStyle/>
          <a:p>
            <a:pPr rtl="0"/>
            <a:r>
              <a:rPr lang="fr-FR" dirty="0"/>
              <a:t>Cluster 2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dirty="0"/>
              <a:t>-  contains 78 Supermarket and 29 hotels and 29 bars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rtlCol="0" anchor="ctr">
            <a:normAutofit/>
          </a:bodyPr>
          <a:lstStyle/>
          <a:p>
            <a:pPr rtl="0"/>
            <a:r>
              <a:rPr lang="fr-FR" dirty="0"/>
              <a:t>Cluster 1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b="1" dirty="0"/>
              <a:t>-  contains 206 hotels and 54 shops</a:t>
            </a:r>
          </a:p>
        </p:txBody>
      </p:sp>
      <p:pic>
        <p:nvPicPr>
          <p:cNvPr id="15" name="Espace réservé pour une image  14">
            <a:extLst>
              <a:ext uri="{FF2B5EF4-FFF2-40B4-BE49-F238E27FC236}">
                <a16:creationId xmlns:a16="http://schemas.microsoft.com/office/drawing/2014/main" id="{6C48C60D-BBEE-401D-8AC4-B01649446DE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3166" r="26806" b="1"/>
          <a:stretch/>
        </p:blipFill>
        <p:spPr>
          <a:xfrm>
            <a:off x="6309898" y="1610454"/>
            <a:ext cx="5582064" cy="1929569"/>
          </a:xfrm>
          <a:noFill/>
        </p:spPr>
      </p:pic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AFF2749C-22DF-4B02-9DF3-60708326EA0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r="13937" b="1"/>
          <a:stretch/>
        </p:blipFill>
        <p:spPr>
          <a:xfrm>
            <a:off x="223838" y="1610453"/>
            <a:ext cx="5582064" cy="1929569"/>
          </a:xfrm>
          <a:noFill/>
        </p:spPr>
      </p:pic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Clusters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12</a:t>
            </a:fld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4241C871-580D-4A29-A334-0208A8E47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fr-FR" dirty="0"/>
              <a:t>Cluster 4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en-US" dirty="0"/>
              <a:t>contains 83 hotels and 84 coffee shop and 87 wine bars 61 parks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Cluster 3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n-US" dirty="0"/>
              <a:t>contains 293 bars and 76 Pizza Place</a:t>
            </a:r>
            <a:endParaRPr lang="fr-FR" dirty="0"/>
          </a:p>
        </p:txBody>
      </p:sp>
      <p:pic>
        <p:nvPicPr>
          <p:cNvPr id="8" name="Espace réservé pour une image 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96E14D05-433B-46F6-88AD-254E4538F53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2907" b="12907"/>
          <a:stretch>
            <a:fillRect/>
          </a:stretch>
        </p:blipFill>
        <p:spPr/>
      </p:pic>
      <p:pic>
        <p:nvPicPr>
          <p:cNvPr id="15" name="Espace réservé pour une image  14">
            <a:extLst>
              <a:ext uri="{FF2B5EF4-FFF2-40B4-BE49-F238E27FC236}">
                <a16:creationId xmlns:a16="http://schemas.microsoft.com/office/drawing/2014/main" id="{D03B7F0B-6CBC-4A24-B616-CE7A8257D83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t="2732" b="27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28982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Clusters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13</a:t>
            </a:fld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4241C871-580D-4A29-A334-0208A8E47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fr-FR" dirty="0"/>
              <a:t>Cluster 6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fr-FR" dirty="0" err="1"/>
              <a:t>contains</a:t>
            </a:r>
            <a:r>
              <a:rPr lang="fr-FR" dirty="0"/>
              <a:t> 232 </a:t>
            </a:r>
            <a:r>
              <a:rPr lang="fr-FR" dirty="0" err="1"/>
              <a:t>plaza</a:t>
            </a:r>
            <a:r>
              <a:rPr lang="fr-FR" dirty="0"/>
              <a:t> 76 </a:t>
            </a:r>
            <a:r>
              <a:rPr lang="fr-FR" dirty="0" err="1"/>
              <a:t>hotels</a:t>
            </a:r>
            <a:r>
              <a:rPr lang="fr-FR" dirty="0"/>
              <a:t>, 57 cafés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Cluster 5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n-US" dirty="0"/>
              <a:t>contains 158 coffee shop and 58 wine bars</a:t>
            </a:r>
            <a:endParaRPr lang="fr-FR" dirty="0"/>
          </a:p>
        </p:txBody>
      </p:sp>
      <p:pic>
        <p:nvPicPr>
          <p:cNvPr id="8" name="Espace réservé pour une image 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F3E65523-2376-4922-8E13-E92C2F53C38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0753" b="20753"/>
          <a:stretch>
            <a:fillRect/>
          </a:stretch>
        </p:blipFill>
        <p:spPr/>
      </p:pic>
      <p:pic>
        <p:nvPicPr>
          <p:cNvPr id="15" name="Espace réservé pour une image  14" descr="Une image contenant table&#10;&#10;Description générée automatiquement">
            <a:extLst>
              <a:ext uri="{FF2B5EF4-FFF2-40B4-BE49-F238E27FC236}">
                <a16:creationId xmlns:a16="http://schemas.microsoft.com/office/drawing/2014/main" id="{E195FEF5-8768-4C36-BC70-3924FF24C8A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t="14994" b="149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32606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Clusters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14</a:t>
            </a:fld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4241C871-580D-4A29-A334-0208A8E47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fr-FR" dirty="0"/>
              <a:t>Cluster 8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en-US" dirty="0"/>
              <a:t>contains 94 cocktail bar 29 hotel and 29 </a:t>
            </a:r>
            <a:r>
              <a:rPr lang="en-US" dirty="0" err="1"/>
              <a:t>thai</a:t>
            </a:r>
            <a:r>
              <a:rPr lang="en-US" dirty="0"/>
              <a:t> restaurant.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Cluster 7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r>
              <a:rPr lang="en-US" dirty="0"/>
              <a:t>contains 94 </a:t>
            </a:r>
            <a:r>
              <a:rPr lang="en-US" dirty="0" err="1"/>
              <a:t>italian</a:t>
            </a:r>
            <a:r>
              <a:rPr lang="en-US" dirty="0"/>
              <a:t> restaurant 94 hotels and 49 plaza </a:t>
            </a:r>
            <a:endParaRPr lang="fr-FR" dirty="0"/>
          </a:p>
        </p:txBody>
      </p:sp>
      <p:pic>
        <p:nvPicPr>
          <p:cNvPr id="8" name="Espace réservé pour une image 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CF11890F-36AB-4056-A38D-371BF412867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6022" b="6022"/>
          <a:stretch>
            <a:fillRect/>
          </a:stretch>
        </p:blipFill>
        <p:spPr/>
      </p:pic>
      <p:pic>
        <p:nvPicPr>
          <p:cNvPr id="15" name="Espace réservé pour une image  14">
            <a:extLst>
              <a:ext uri="{FF2B5EF4-FFF2-40B4-BE49-F238E27FC236}">
                <a16:creationId xmlns:a16="http://schemas.microsoft.com/office/drawing/2014/main" id="{3832F9F0-7029-4904-BF9A-8FD3067CA2C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15233" r="152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1925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Clusters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15</a:t>
            </a:fld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4241C871-580D-4A29-A334-0208A8E47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fr-FR" dirty="0"/>
              <a:t>Cluster 10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en-US" dirty="0"/>
              <a:t> contains 59 garden and 56 </a:t>
            </a:r>
            <a:r>
              <a:rPr lang="en-US" dirty="0" err="1"/>
              <a:t>meseum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Cluster 9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n-US" dirty="0"/>
              <a:t>contains 204 bars and 76 pizza place</a:t>
            </a:r>
            <a:endParaRPr lang="fr-FR" dirty="0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EAEB44C8-F30B-429E-B716-834E72CE721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4740" r="4740"/>
          <a:stretch>
            <a:fillRect/>
          </a:stretch>
        </p:blipFill>
        <p:spPr/>
      </p:pic>
      <p:pic>
        <p:nvPicPr>
          <p:cNvPr id="15" name="Espace réservé pour une image  14">
            <a:extLst>
              <a:ext uri="{FF2B5EF4-FFF2-40B4-BE49-F238E27FC236}">
                <a16:creationId xmlns:a16="http://schemas.microsoft.com/office/drawing/2014/main" id="{4A3A146C-6767-4FC1-ABC3-B2A6538C11B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17387" r="173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1715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pic>
        <p:nvPicPr>
          <p:cNvPr id="22" name="Espace réservé d’image 21" descr="Dormir contour">
            <a:extLst>
              <a:ext uri="{FF2B5EF4-FFF2-40B4-BE49-F238E27FC236}">
                <a16:creationId xmlns:a16="http://schemas.microsoft.com/office/drawing/2014/main" id="{0F5C8F58-81B2-4162-9563-70C679CF8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8647" b="8647"/>
          <a:stretch/>
        </p:blipFill>
        <p:spPr>
          <a:xfrm>
            <a:off x="876300" y="1739900"/>
            <a:ext cx="1689100" cy="1397000"/>
          </a:xfrm>
        </p:spPr>
      </p:pic>
      <p:pic>
        <p:nvPicPr>
          <p:cNvPr id="26" name="Espace réservé d’image 25" descr="Cuisse de poulet avec un remplissage uni">
            <a:extLst>
              <a:ext uri="{FF2B5EF4-FFF2-40B4-BE49-F238E27FC236}">
                <a16:creationId xmlns:a16="http://schemas.microsoft.com/office/drawing/2014/main" id="{2AD0E03E-80ED-4CBF-B567-3E1EAB01F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8647" b="8647"/>
          <a:stretch/>
        </p:blipFill>
        <p:spPr>
          <a:xfrm>
            <a:off x="3961717" y="4263232"/>
            <a:ext cx="1557196" cy="1287906"/>
          </a:xfrm>
        </p:spPr>
      </p:pic>
      <p:pic>
        <p:nvPicPr>
          <p:cNvPr id="24" name="Espace réservé d’image 23" descr="École contour">
            <a:extLst>
              <a:ext uri="{FF2B5EF4-FFF2-40B4-BE49-F238E27FC236}">
                <a16:creationId xmlns:a16="http://schemas.microsoft.com/office/drawing/2014/main" id="{F1E0AF3E-867C-4F0D-8325-9DC9A985B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8647" b="8647"/>
          <a:stretch/>
        </p:blipFill>
        <p:spPr>
          <a:xfrm>
            <a:off x="6744524" y="1739900"/>
            <a:ext cx="1689100" cy="1397000"/>
          </a:xfrm>
        </p:spPr>
      </p:pic>
      <p:pic>
        <p:nvPicPr>
          <p:cNvPr id="28" name="Espace réservé d’image 27" descr="Coupes à champagne avec un remplissage uni">
            <a:extLst>
              <a:ext uri="{FF2B5EF4-FFF2-40B4-BE49-F238E27FC236}">
                <a16:creationId xmlns:a16="http://schemas.microsoft.com/office/drawing/2014/main" id="{43BC7054-E269-4210-98F5-65D4850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8647" b="8647"/>
          <a:stretch/>
        </p:blipFill>
        <p:spPr>
          <a:xfrm>
            <a:off x="9659235" y="4263231"/>
            <a:ext cx="1683215" cy="1392133"/>
          </a:xfr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901B6E4D-6942-45C5-99A9-6B769E890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fr-FR" sz="2600" b="1" dirty="0" err="1"/>
              <a:t>Hotel</a:t>
            </a:r>
            <a:endParaRPr lang="fr-FR" sz="2600" b="1" dirty="0"/>
          </a:p>
          <a:p>
            <a:pPr rtl="0"/>
            <a:r>
              <a:rPr lang="fr-FR" dirty="0"/>
              <a:t>Cluster 1,4,6,7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D269992-EA9D-41F6-85C3-B789218471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 anchor="b"/>
          <a:lstStyle/>
          <a:p>
            <a:pPr rtl="0"/>
            <a:r>
              <a:rPr lang="fr-FR" sz="2800" b="1" dirty="0"/>
              <a:t>Plaza</a:t>
            </a:r>
          </a:p>
          <a:p>
            <a:pPr rtl="0"/>
            <a:r>
              <a:rPr lang="fr-FR" dirty="0"/>
              <a:t>Cluster 6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6DFAA7E0-5467-48C2-A0A1-08FFCDD0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fr-FR" sz="2600" b="1" dirty="0"/>
              <a:t>Museum and </a:t>
            </a:r>
            <a:r>
              <a:rPr lang="fr-FR" sz="2600" b="1" dirty="0" err="1"/>
              <a:t>garden</a:t>
            </a:r>
            <a:endParaRPr lang="fr-FR" sz="2600" b="1" dirty="0"/>
          </a:p>
          <a:p>
            <a:pPr rtl="0"/>
            <a:r>
              <a:rPr lang="fr-FR" dirty="0"/>
              <a:t>Clusters 10</a:t>
            </a:r>
          </a:p>
          <a:p>
            <a:pPr rtl="0"/>
            <a:endParaRPr lang="fr-FR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26CD0F95-69FE-4CD4-B47D-11711D3942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 anchor="b"/>
          <a:lstStyle/>
          <a:p>
            <a:pPr rtl="0"/>
            <a:r>
              <a:rPr lang="fr-FR" sz="2600" dirty="0"/>
              <a:t>Bar</a:t>
            </a:r>
          </a:p>
          <a:p>
            <a:pPr rtl="0"/>
            <a:r>
              <a:rPr lang="fr-FR" dirty="0"/>
              <a:t>Clusters 3,5,8,9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90693674-5922-4646-BC47-CBF4D83EFE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799" y="1"/>
            <a:ext cx="6034088" cy="6857999"/>
          </a:xfrm>
        </p:spPr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286676A-EE80-44A9-88A8-051F9D832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Probleme</a:t>
            </a:r>
            <a:r>
              <a:rPr lang="fr-FR" dirty="0"/>
              <a:t> description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8757F281-F377-4E09-9666-BF34319F2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091" y="2655888"/>
            <a:ext cx="4986338" cy="97631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As a tourism agency we need to know which venues are the same to</a:t>
            </a: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optimise</a:t>
            </a:r>
            <a:r>
              <a:rPr lang="en-US" b="1" dirty="0">
                <a:solidFill>
                  <a:schemeClr val="tx1"/>
                </a:solidFill>
              </a:rPr>
              <a:t> the customer journey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45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405C7310-4D5E-4781-9769-CD58A053DC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F6C755A-58CD-4DBD-BC79-EE6CDE2E5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Target Audience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F6C5D29A-25F7-48DB-9D67-508C21914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198" y="1138184"/>
            <a:ext cx="5358691" cy="200586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My Client is a tourism agency, so I will focus on Paris borough during my analysis. The objective is to </a:t>
            </a:r>
            <a:r>
              <a:rPr lang="en-US" sz="2000" dirty="0" err="1">
                <a:solidFill>
                  <a:schemeClr val="tx1"/>
                </a:solidFill>
              </a:rPr>
              <a:t>determin</a:t>
            </a:r>
            <a:r>
              <a:rPr lang="en-US" sz="2000" dirty="0">
                <a:solidFill>
                  <a:schemeClr val="tx1"/>
                </a:solidFill>
              </a:rPr>
              <a:t> the  4 types of  neighborhood of </a:t>
            </a:r>
            <a:r>
              <a:rPr lang="en-US" sz="2000" dirty="0" err="1">
                <a:solidFill>
                  <a:schemeClr val="tx1"/>
                </a:solidFill>
              </a:rPr>
              <a:t>paris</a:t>
            </a:r>
            <a:r>
              <a:rPr lang="en-US" sz="2000" dirty="0">
                <a:solidFill>
                  <a:schemeClr val="tx1"/>
                </a:solidFill>
              </a:rPr>
              <a:t> city .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how many Boroughs and </a:t>
            </a:r>
            <a:r>
              <a:rPr lang="en-US" sz="2000" dirty="0" err="1">
                <a:solidFill>
                  <a:schemeClr val="tx1"/>
                </a:solidFill>
              </a:rPr>
              <a:t>neighberhoods</a:t>
            </a:r>
            <a:r>
              <a:rPr lang="en-US" sz="2000" dirty="0">
                <a:solidFill>
                  <a:schemeClr val="tx1"/>
                </a:solidFill>
              </a:rPr>
              <a:t> are in </a:t>
            </a:r>
            <a:r>
              <a:rPr lang="en-US" sz="2000" dirty="0" err="1">
                <a:solidFill>
                  <a:schemeClr val="tx1"/>
                </a:solidFill>
              </a:rPr>
              <a:t>paris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how much venues are in each cluster.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what are the particularities of each cluster.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What are the best 5 cluster to visit</a:t>
            </a:r>
            <a:endParaRPr lang="fr-F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0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Neighberhood</a:t>
            </a:r>
            <a:r>
              <a:rPr lang="fr-FR" dirty="0"/>
              <a:t> Data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 the data for </a:t>
            </a:r>
            <a:r>
              <a:rPr lang="en-US" dirty="0" err="1"/>
              <a:t>paris</a:t>
            </a:r>
            <a:r>
              <a:rPr lang="en-US" dirty="0"/>
              <a:t> borough, Neighborhood, </a:t>
            </a:r>
            <a:r>
              <a:rPr lang="en-US" dirty="0" err="1"/>
              <a:t>coordonates</a:t>
            </a:r>
            <a:r>
              <a:rPr lang="en-US" dirty="0"/>
              <a:t> from the official web site of the Paris town :</a:t>
            </a:r>
          </a:p>
          <a:p>
            <a:pPr marL="0" indent="0" rtl="0">
              <a:buNone/>
            </a:pPr>
            <a:r>
              <a:rPr lang="en-US" b="1" dirty="0">
                <a:solidFill>
                  <a:schemeClr val="accent1"/>
                </a:solidFill>
              </a:rPr>
              <a:t>https://opendata.paris.fr/explore/dataset/quartier_paris/information/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4</a:t>
            </a:fld>
            <a:endParaRPr lang="fr-FR"/>
          </a:p>
        </p:txBody>
      </p:sp>
      <p:pic>
        <p:nvPicPr>
          <p:cNvPr id="11" name="Espace réservé pour une image  10" descr="Une image contenant table&#10;&#10;Description générée automatiquement">
            <a:extLst>
              <a:ext uri="{FF2B5EF4-FFF2-40B4-BE49-F238E27FC236}">
                <a16:creationId xmlns:a16="http://schemas.microsoft.com/office/drawing/2014/main" id="{AD9B3E60-9F2C-4BE0-9BF5-8D6FE43CDC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40" r="340"/>
          <a:stretch>
            <a:fillRect/>
          </a:stretch>
        </p:blipFill>
        <p:spPr>
          <a:xfrm>
            <a:off x="1270001" y="1035050"/>
            <a:ext cx="5138058" cy="4978400"/>
          </a:xfrm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Neighberhood</a:t>
            </a:r>
            <a:r>
              <a:rPr lang="fr-FR" dirty="0"/>
              <a:t>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 create map of Paris using latitude and longitude values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5</a:t>
            </a:fld>
            <a:endParaRPr lang="fr-FR"/>
          </a:p>
        </p:txBody>
      </p:sp>
      <p:pic>
        <p:nvPicPr>
          <p:cNvPr id="11" name="Espace réservé pour une image  10">
            <a:extLst>
              <a:ext uri="{FF2B5EF4-FFF2-40B4-BE49-F238E27FC236}">
                <a16:creationId xmlns:a16="http://schemas.microsoft.com/office/drawing/2014/main" id="{AD9B3E60-9F2C-4BE0-9BF5-8D6FE43CDC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8963" r="18963"/>
          <a:stretch/>
        </p:blipFill>
        <p:spPr>
          <a:xfrm>
            <a:off x="1172346" y="1017294"/>
            <a:ext cx="5138058" cy="4978400"/>
          </a:xfrm>
        </p:spPr>
      </p:pic>
    </p:spTree>
    <p:extLst>
      <p:ext uri="{BB962C8B-B14F-4D97-AF65-F5344CB8AC3E}">
        <p14:creationId xmlns:p14="http://schemas.microsoft.com/office/powerpoint/2010/main" val="136211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rtlCol="0" anchor="ctr">
            <a:normAutofit/>
          </a:bodyPr>
          <a:lstStyle/>
          <a:p>
            <a:pPr rtl="0"/>
            <a:r>
              <a:rPr lang="fr-FR" dirty="0"/>
              <a:t>Venues Data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275" y="1855096"/>
            <a:ext cx="5795963" cy="2557463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 Getting 30 first venues of each </a:t>
            </a:r>
            <a:r>
              <a:rPr lang="en-US" dirty="0" err="1"/>
              <a:t>neighberhood</a:t>
            </a:r>
            <a:r>
              <a:rPr lang="en-US" dirty="0"/>
              <a:t> on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  <a:p>
            <a:pPr marL="0" indent="0" rtl="0">
              <a:buNone/>
            </a:pPr>
            <a:r>
              <a:rPr lang="en-US" dirty="0"/>
              <a:t> Source : </a:t>
            </a:r>
            <a:r>
              <a:rPr lang="en-US" b="1" dirty="0"/>
              <a:t>(Foursquare)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fr-FR" sz="8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fr-FR" sz="800"/>
          </a:p>
        </p:txBody>
      </p:sp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3602C989-4ADB-432B-9016-E36FDA20B8C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r="-1" b="33109"/>
          <a:stretch/>
        </p:blipFill>
        <p:spPr>
          <a:xfrm>
            <a:off x="371476" y="3233941"/>
            <a:ext cx="11520486" cy="2966833"/>
          </a:xfrm>
          <a:noFill/>
        </p:spPr>
      </p:pic>
    </p:spTree>
    <p:extLst>
      <p:ext uri="{BB962C8B-B14F-4D97-AF65-F5344CB8AC3E}">
        <p14:creationId xmlns:p14="http://schemas.microsoft.com/office/powerpoint/2010/main" val="332373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Data analyses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7</a:t>
            </a:fld>
            <a:endParaRPr lang="fr-FR"/>
          </a:p>
        </p:txBody>
      </p:sp>
      <p:pic>
        <p:nvPicPr>
          <p:cNvPr id="8" name="Espace réservé d’image 7">
            <a:extLst>
              <a:ext uri="{FF2B5EF4-FFF2-40B4-BE49-F238E27FC236}">
                <a16:creationId xmlns:a16="http://schemas.microsoft.com/office/drawing/2014/main" id="{2DE860BC-070C-49AE-AF30-7F05D5940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6">
            <a:extLst>
              <a:ext uri="{FF2B5EF4-FFF2-40B4-BE49-F238E27FC236}">
                <a16:creationId xmlns:a16="http://schemas.microsoft.com/office/drawing/2014/main" id="{AB1D68BE-1177-4D49-A5AB-3CFFA2264E78}"/>
              </a:ext>
            </a:extLst>
          </p:cNvPr>
          <p:cNvSpPr txBox="1">
            <a:spLocks/>
          </p:cNvSpPr>
          <p:nvPr/>
        </p:nvSpPr>
        <p:spPr>
          <a:xfrm>
            <a:off x="8389398" y="1556542"/>
            <a:ext cx="3502564" cy="2557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There are 30 venues for each Neighborhood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exept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12 of them , this because they are small ones.</a:t>
            </a:r>
          </a:p>
          <a:p>
            <a:r>
              <a:rPr lang="en-US" dirty="0" err="1"/>
              <a:t>alues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3" name="Espace réservé du contenu 6">
            <a:extLst>
              <a:ext uri="{FF2B5EF4-FFF2-40B4-BE49-F238E27FC236}">
                <a16:creationId xmlns:a16="http://schemas.microsoft.com/office/drawing/2014/main" id="{6976C40A-299A-467F-82F7-EBFD38FF2204}"/>
              </a:ext>
            </a:extLst>
          </p:cNvPr>
          <p:cNvSpPr txBox="1">
            <a:spLocks/>
          </p:cNvSpPr>
          <p:nvPr/>
        </p:nvSpPr>
        <p:spPr>
          <a:xfrm>
            <a:off x="6619198" y="3073967"/>
            <a:ext cx="5272764" cy="2557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create map of Paris using latitude and longitude values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 anchor="ctr">
            <a:normAutofit/>
          </a:bodyPr>
          <a:lstStyle/>
          <a:p>
            <a:pPr rtl="0"/>
            <a:r>
              <a:rPr lang="fr-FR" dirty="0"/>
              <a:t>Groupe data by </a:t>
            </a:r>
            <a:r>
              <a:rPr lang="fr-FR" dirty="0" err="1"/>
              <a:t>Neighborhood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fr-FR" sz="8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fr-FR" sz="80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AE076A-DA3A-45C6-9214-CC87D0BB0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00" y="1630362"/>
            <a:ext cx="8011752" cy="4967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6">
            <a:extLst>
              <a:ext uri="{FF2B5EF4-FFF2-40B4-BE49-F238E27FC236}">
                <a16:creationId xmlns:a16="http://schemas.microsoft.com/office/drawing/2014/main" id="{AB1D68BE-1177-4D49-A5AB-3CFFA2264E78}"/>
              </a:ext>
            </a:extLst>
          </p:cNvPr>
          <p:cNvSpPr txBox="1">
            <a:spLocks/>
          </p:cNvSpPr>
          <p:nvPr/>
        </p:nvSpPr>
        <p:spPr>
          <a:xfrm>
            <a:off x="8389398" y="1556542"/>
            <a:ext cx="3502564" cy="2557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Top 10 Category show that the most Paris have  à lot of restaurant, Hotel, Bar.</a:t>
            </a:r>
          </a:p>
          <a:p>
            <a:r>
              <a:rPr lang="en-US" dirty="0" err="1"/>
              <a:t>alues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3" name="Espace réservé du contenu 6">
            <a:extLst>
              <a:ext uri="{FF2B5EF4-FFF2-40B4-BE49-F238E27FC236}">
                <a16:creationId xmlns:a16="http://schemas.microsoft.com/office/drawing/2014/main" id="{6976C40A-299A-467F-82F7-EBFD38FF2204}"/>
              </a:ext>
            </a:extLst>
          </p:cNvPr>
          <p:cNvSpPr txBox="1">
            <a:spLocks/>
          </p:cNvSpPr>
          <p:nvPr/>
        </p:nvSpPr>
        <p:spPr>
          <a:xfrm>
            <a:off x="6619198" y="3073967"/>
            <a:ext cx="5272764" cy="2557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create map of Paris using latitude and longitude values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 anchor="ctr">
            <a:normAutofit/>
          </a:bodyPr>
          <a:lstStyle/>
          <a:p>
            <a:pPr rtl="0"/>
            <a:r>
              <a:rPr lang="en-US" dirty="0"/>
              <a:t>Group data by Venues </a:t>
            </a:r>
            <a:r>
              <a:rPr lang="en-US" dirty="0" err="1"/>
              <a:t>cathegory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fr-FR" sz="8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fr-FR" sz="80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A375E1F-E04C-4478-9D83-557B07401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8" y="1515834"/>
            <a:ext cx="7883471" cy="477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33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119_TF34126823" id="{1BA66332-570E-41C7-9121-94BD9CA98AED}" vid="{18C98CCA-5AC5-4C8A-A942-2AFB0327D88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attrayante classique en blocs</Template>
  <TotalTime>215</TotalTime>
  <Words>399</Words>
  <Application>Microsoft Office PowerPoint</Application>
  <PresentationFormat>Grand écran</PresentationFormat>
  <Paragraphs>90</Paragraphs>
  <Slides>16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Thème Office</vt:lpstr>
      <vt:lpstr>Paris -  Venues cluster for Tourist agency</vt:lpstr>
      <vt:lpstr>Probleme description</vt:lpstr>
      <vt:lpstr>Target Audience</vt:lpstr>
      <vt:lpstr>Neighberhood Data</vt:lpstr>
      <vt:lpstr>Neighberhood map</vt:lpstr>
      <vt:lpstr>Venues Data</vt:lpstr>
      <vt:lpstr>Data analyses</vt:lpstr>
      <vt:lpstr>Groupe data by Neighborhood</vt:lpstr>
      <vt:lpstr>Group data by Venues cathegory</vt:lpstr>
      <vt:lpstr>Présentation PowerPoint</vt:lpstr>
      <vt:lpstr>Clusters</vt:lpstr>
      <vt:lpstr>Clusters</vt:lpstr>
      <vt:lpstr>Clusters</vt:lpstr>
      <vt:lpstr>Clusters</vt:lpstr>
      <vt:lpstr>Clusters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Paris -  Neighberhood cluster for Tourist agency</dc:title>
  <dc:creator>Younes YOUNSI</dc:creator>
  <cp:lastModifiedBy>Younes YOUNSI</cp:lastModifiedBy>
  <cp:revision>11</cp:revision>
  <dcterms:created xsi:type="dcterms:W3CDTF">2021-03-18T19:12:58Z</dcterms:created>
  <dcterms:modified xsi:type="dcterms:W3CDTF">2021-03-21T21:52:01Z</dcterms:modified>
</cp:coreProperties>
</file>