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7"/>
  </p:notesMasterIdLst>
  <p:sldIdLst>
    <p:sldId id="256" r:id="rId27"/>
    <p:sldId id="257" r:id="rId28"/>
    <p:sldId id="258" r:id="rId29"/>
    <p:sldId id="259" r:id="rId30"/>
    <p:sldId id="260" r:id="rId31"/>
    <p:sldId id="261" r:id="rId32"/>
    <p:sldId id="262" r:id="rId33"/>
    <p:sldId id="263" r:id="rId34"/>
    <p:sldId id="264" r:id="rId35"/>
    <p:sldId id="265"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chivo Black" charset="1" panose="020B0A03020202020B04"/>
      <p:regular r:id="rId10"/>
    </p:embeddedFont>
    <p:embeddedFont>
      <p:font typeface="Arial" charset="1" panose="020B0502020202020204"/>
      <p:regular r:id="rId11"/>
    </p:embeddedFont>
    <p:embeddedFont>
      <p:font typeface="Arial Bold" charset="1" panose="020B0802020202020204"/>
      <p:regular r:id="rId12"/>
    </p:embeddedFont>
    <p:embeddedFont>
      <p:font typeface="Arial Italics" charset="1" panose="020B0502020202090204"/>
      <p:regular r:id="rId13"/>
    </p:embeddedFont>
    <p:embeddedFont>
      <p:font typeface="Arial Bold Italics" charset="1" panose="020B0802020202090204"/>
      <p:regular r:id="rId14"/>
    </p:embeddedFont>
    <p:embeddedFont>
      <p:font typeface="Trebuchet MS" charset="1" panose="020B0603020202020204"/>
      <p:regular r:id="rId15"/>
    </p:embeddedFont>
    <p:embeddedFont>
      <p:font typeface="Trebuchet MS Bold" charset="1" panose="020B0703020202020204"/>
      <p:regular r:id="rId16"/>
    </p:embeddedFont>
    <p:embeddedFont>
      <p:font typeface="Trebuchet MS Italics" charset="1" panose="020B0603020202090204"/>
      <p:regular r:id="rId17"/>
    </p:embeddedFont>
    <p:embeddedFont>
      <p:font typeface="Trebuchet MS Bold Italics" charset="1" panose="020B0703020202090204"/>
      <p:regular r:id="rId18"/>
    </p:embeddedFont>
    <p:embeddedFont>
      <p:font typeface="TT Rounds Condensed" charset="1" panose="02000506030000020003"/>
      <p:regular r:id="rId19"/>
    </p:embeddedFont>
    <p:embeddedFont>
      <p:font typeface="TT Rounds Condensed Bold" charset="1" panose="02000806030000020003"/>
      <p:regular r:id="rId20"/>
    </p:embeddedFont>
    <p:embeddedFont>
      <p:font typeface="TT Rounds Condensed Italics" charset="1" panose="02000506030000090003"/>
      <p:regular r:id="rId21"/>
    </p:embeddedFont>
    <p:embeddedFont>
      <p:font typeface="TT Rounds Condensed Bold Italics" charset="1" panose="02000806030000090003"/>
      <p:regular r:id="rId22"/>
    </p:embeddedFont>
    <p:embeddedFont>
      <p:font typeface="TT Rounds Condensed Thin" charset="1" panose="02000503020000020003"/>
      <p:regular r:id="rId23"/>
    </p:embeddedFont>
    <p:embeddedFont>
      <p:font typeface="TT Rounds Condensed Thin Italics" charset="1" panose="02000503020000090003"/>
      <p:regular r:id="rId24"/>
    </p:embeddedFont>
    <p:embeddedFont>
      <p:font typeface="TT Rounds Condensed Heavy" charset="1" panose="02000506030000020003"/>
      <p:regular r:id="rId25"/>
    </p:embeddedFont>
    <p:embeddedFont>
      <p:font typeface="TT Rounds Condensed Heavy Italics" charset="1" panose="0200050600000009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notesMasters/notesMaster1.xml" Type="http://schemas.openxmlformats.org/officeDocument/2006/relationships/notesMaster"/><Relationship Id="rId38" Target="theme/theme2.xml" Type="http://schemas.openxmlformats.org/officeDocument/2006/relationships/theme"/><Relationship Id="rId39" Target="notesSlides/notesSlide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3.png" Type="http://schemas.openxmlformats.org/officeDocument/2006/relationships/image"/><Relationship Id="rId6"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114425" y="165735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9595102" y="3107943"/>
            <a:ext cx="3899535" cy="733425"/>
          </a:xfrm>
          <a:prstGeom prst="rect">
            <a:avLst/>
          </a:prstGeom>
        </p:spPr>
        <p:txBody>
          <a:bodyPr anchor="t" rtlCol="false" tIns="0" lIns="0" bIns="0" rIns="0">
            <a:spAutoFit/>
          </a:bodyPr>
          <a:lstStyle/>
          <a:p>
            <a:pPr algn="l">
              <a:lnSpc>
                <a:spcPts val="5759"/>
              </a:lnSpc>
            </a:pPr>
            <a:r>
              <a:rPr lang="en-US" sz="4800">
                <a:solidFill>
                  <a:srgbClr val="000000"/>
                </a:solidFill>
                <a:latin typeface="Trebuchet MS"/>
              </a:rPr>
              <a:t>ARJUN Y</a:t>
            </a:r>
          </a:p>
        </p:txBody>
      </p:sp>
      <p:sp>
        <p:nvSpPr>
          <p:cNvPr name="TextBox 28" id="28"/>
          <p:cNvSpPr txBox="true"/>
          <p:nvPr/>
        </p:nvSpPr>
        <p:spPr>
          <a:xfrm rot="0">
            <a:off x="9726930" y="4226083"/>
            <a:ext cx="2788920" cy="594042"/>
          </a:xfrm>
          <a:prstGeom prst="rect">
            <a:avLst/>
          </a:prstGeom>
        </p:spPr>
        <p:txBody>
          <a:bodyPr anchor="t" rtlCol="false" tIns="0" lIns="0" bIns="0" rIns="0">
            <a:spAutoFit/>
          </a:bodyPr>
          <a:lstStyle/>
          <a:p>
            <a:pPr algn="l">
              <a:lnSpc>
                <a:spcPts val="4320"/>
              </a:lnSpc>
            </a:pPr>
            <a:r>
              <a:rPr lang="en-US" sz="3600" spc="-15">
                <a:solidFill>
                  <a:srgbClr val="2D936B"/>
                </a:solidFill>
                <a:latin typeface="Trebuchet MS Bold"/>
              </a:rPr>
              <a:t>Final Project</a:t>
            </a:r>
          </a:p>
        </p:txBody>
      </p:sp>
      <p:sp>
        <p:nvSpPr>
          <p:cNvPr name="Freeform 29" id="2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TextBox 30" id="30"/>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75">
                <a:solidFill>
                  <a:srgbClr val="2D936B"/>
                </a:solidFill>
                <a:latin typeface="Trebuchet M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7" id="27"/>
          <p:cNvSpPr txBox="true"/>
          <p:nvPr/>
        </p:nvSpPr>
        <p:spPr>
          <a:xfrm rot="0">
            <a:off x="837248" y="572451"/>
            <a:ext cx="14646593" cy="1689258"/>
          </a:xfrm>
          <a:prstGeom prst="rect">
            <a:avLst/>
          </a:prstGeom>
        </p:spPr>
        <p:txBody>
          <a:bodyPr anchor="t" rtlCol="false" tIns="0" lIns="0" bIns="0" rIns="0">
            <a:spAutoFit/>
          </a:bodyPr>
          <a:lstStyle/>
          <a:p>
            <a:pPr algn="l">
              <a:lnSpc>
                <a:spcPts val="8640"/>
              </a:lnSpc>
            </a:pPr>
            <a:r>
              <a:rPr lang="en-US" sz="7200" spc="-89">
                <a:solidFill>
                  <a:srgbClr val="000000"/>
                </a:solidFill>
                <a:latin typeface="Trebuchet MS Bold"/>
              </a:rPr>
              <a:t>RESULTS</a:t>
            </a:r>
          </a:p>
        </p:txBody>
      </p:sp>
      <p:sp>
        <p:nvSpPr>
          <p:cNvPr name="TextBox 28" id="28"/>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37">
                <a:solidFill>
                  <a:srgbClr val="2D936B"/>
                </a:solidFill>
                <a:latin typeface="Trebuchet MS"/>
              </a:rPr>
              <a:t>10</a:t>
            </a:r>
          </a:p>
        </p:txBody>
      </p:sp>
      <p:sp>
        <p:nvSpPr>
          <p:cNvPr name="TextBox 29" id="29"/>
          <p:cNvSpPr txBox="true"/>
          <p:nvPr/>
        </p:nvSpPr>
        <p:spPr>
          <a:xfrm rot="0">
            <a:off x="1920240" y="2169795"/>
            <a:ext cx="12154376" cy="2581275"/>
          </a:xfrm>
          <a:prstGeom prst="rect">
            <a:avLst/>
          </a:prstGeom>
        </p:spPr>
        <p:txBody>
          <a:bodyPr anchor="t" rtlCol="false" tIns="0" lIns="0" bIns="0" rIns="0">
            <a:spAutoFit/>
          </a:bodyPr>
          <a:lstStyle/>
          <a:p>
            <a:pPr algn="just">
              <a:lnSpc>
                <a:spcPts val="2879"/>
              </a:lnSpc>
            </a:pPr>
            <a:r>
              <a:rPr lang="en-US" sz="2400">
                <a:solidFill>
                  <a:srgbClr val="000000"/>
                </a:solidFill>
                <a:latin typeface="Arial"/>
              </a:rPr>
              <a:t>Our GAN model achieves impressive fidelity and diversity in generating landscape images, surpassing baseline models. Evaluation metrics and human assessments confirm the lifelike appearance and varied angles of the generated landscapes. Additionally, the model demonstrates consistency and robustness across multiple runs, showcasing its effectiveness and versatility. These results highlight the potential for creative applications and user engagement with our GAN-based approach.</a:t>
            </a:r>
          </a:p>
          <a:p>
            <a:pPr algn="just">
              <a:lnSpc>
                <a:spcPts val="287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3" y="1041203"/>
            <a:ext cx="14374177" cy="628650"/>
          </a:xfrm>
          <a:prstGeom prst="rect">
            <a:avLst/>
          </a:prstGeom>
        </p:spPr>
        <p:txBody>
          <a:bodyPr anchor="t" rtlCol="false" tIns="0" lIns="0" bIns="0" rIns="0">
            <a:spAutoFit/>
          </a:bodyPr>
          <a:lstStyle/>
          <a:p>
            <a:pPr algn="l">
              <a:lnSpc>
                <a:spcPts val="4946"/>
              </a:lnSpc>
            </a:pPr>
            <a:r>
              <a:rPr lang="en-US" sz="4121">
                <a:solidFill>
                  <a:srgbClr val="000000"/>
                </a:solidFill>
                <a:latin typeface="Archivo Black"/>
              </a:rPr>
              <a:t>LANDSCAPE GENERATION USING GAN</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6"/>
            <a:stretch>
              <a:fillRect l="0" t="-124" r="0" b="-124"/>
            </a:stretch>
          </a:blipFill>
        </p:spPr>
      </p:sp>
      <p:sp>
        <p:nvSpPr>
          <p:cNvPr name="TextBox 16" id="16"/>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75">
                <a:solidFill>
                  <a:srgbClr val="2D936B"/>
                </a:solidFill>
                <a:latin typeface="Trebuchet MS"/>
              </a:rPr>
              <a:t>2</a:t>
            </a:r>
          </a:p>
        </p:txBody>
      </p:sp>
      <p:sp>
        <p:nvSpPr>
          <p:cNvPr name="TextBox 17" id="17"/>
          <p:cNvSpPr txBox="true"/>
          <p:nvPr/>
        </p:nvSpPr>
        <p:spPr>
          <a:xfrm rot="0">
            <a:off x="1805940" y="3266052"/>
            <a:ext cx="14029221" cy="4647318"/>
          </a:xfrm>
          <a:prstGeom prst="rect">
            <a:avLst/>
          </a:prstGeom>
        </p:spPr>
        <p:txBody>
          <a:bodyPr anchor="t" rtlCol="false" tIns="0" lIns="0" bIns="0" rIns="0">
            <a:spAutoFit/>
          </a:bodyPr>
          <a:lstStyle/>
          <a:p>
            <a:pPr algn="just">
              <a:lnSpc>
                <a:spcPts val="3320"/>
              </a:lnSpc>
            </a:pPr>
            <a:r>
              <a:rPr lang="en-US" sz="2766">
                <a:solidFill>
                  <a:srgbClr val="000000"/>
                </a:solidFill>
                <a:latin typeface="Arial"/>
              </a:rPr>
              <a:t>Generative Adversarial Networks (GANs) have gained significant attention for their ability to generate realistic data, including images. They consist of two neural networks, the generator and the discriminator, engaged in a two-player minimax game.</a:t>
            </a:r>
          </a:p>
          <a:p>
            <a:pPr algn="just">
              <a:lnSpc>
                <a:spcPts val="3320"/>
              </a:lnSpc>
            </a:pPr>
          </a:p>
          <a:p>
            <a:pPr algn="just">
              <a:lnSpc>
                <a:spcPts val="3320"/>
              </a:lnSpc>
            </a:pPr>
            <a:r>
              <a:rPr lang="en-US" sz="2766">
                <a:solidFill>
                  <a:srgbClr val="000000"/>
                </a:solidFill>
                <a:latin typeface="Arial"/>
              </a:rPr>
              <a:t>Generator: This network takes random noise as input and generates data samples, in this case, landscape images. Initially, its output is random noise, but through training, it learns to generate images that increasingly resemble real landscape images.</a:t>
            </a:r>
          </a:p>
          <a:p>
            <a:pPr algn="just">
              <a:lnSpc>
                <a:spcPts val="3320"/>
              </a:lnSpc>
            </a:pPr>
          </a:p>
          <a:p>
            <a:pPr algn="just">
              <a:lnSpc>
                <a:spcPts val="3320"/>
              </a:lnSpc>
            </a:pPr>
            <a:r>
              <a:rPr lang="en-US" sz="2766">
                <a:solidFill>
                  <a:srgbClr val="000000"/>
                </a:solidFill>
                <a:latin typeface="Arial"/>
              </a:rPr>
              <a:t>Discriminator: This network tries to distinguish between real landscape images and fake images generated by the generator. It's trained on a dataset of real landscape images and learns to differentiate between real and generated images.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776" y="-67362"/>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a:solidFill>
                  <a:srgbClr val="2D83C3"/>
                </a:solidFill>
                <a:latin typeface="Trebuchet MS"/>
              </a:rPr>
              <a:t>3/21/2024  </a:t>
            </a:r>
            <a:r>
              <a:rPr lang="en-US" sz="1650">
                <a:solidFill>
                  <a:srgbClr val="2D83C3"/>
                </a:solidFill>
                <a:latin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837248" y="632395"/>
            <a:ext cx="14646593" cy="1629314"/>
          </a:xfrm>
          <a:prstGeom prst="rect">
            <a:avLst/>
          </a:prstGeom>
        </p:spPr>
        <p:txBody>
          <a:bodyPr anchor="t" rtlCol="false" tIns="0" lIns="0" bIns="0" rIns="0">
            <a:spAutoFit/>
          </a:bodyPr>
          <a:lstStyle/>
          <a:p>
            <a:pPr algn="l">
              <a:lnSpc>
                <a:spcPts val="8640"/>
              </a:lnSpc>
            </a:pPr>
            <a:r>
              <a:rPr lang="en-US" sz="7200" spc="-15">
                <a:solidFill>
                  <a:srgbClr val="000000"/>
                </a:solidFill>
                <a:latin typeface="Trebuchet MS Bold"/>
              </a:rPr>
              <a:t>AGENDA</a:t>
            </a:r>
          </a:p>
        </p:txBody>
      </p:sp>
      <p:sp>
        <p:nvSpPr>
          <p:cNvPr name="TextBox 15" id="15"/>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75">
                <a:solidFill>
                  <a:srgbClr val="2D936B"/>
                </a:solidFill>
                <a:latin typeface="Trebuchet MS"/>
              </a:rPr>
              <a:t>3</a:t>
            </a:r>
          </a:p>
        </p:txBody>
      </p:sp>
      <p:sp>
        <p:nvSpPr>
          <p:cNvPr name="TextBox 16" id="16"/>
          <p:cNvSpPr txBox="true"/>
          <p:nvPr/>
        </p:nvSpPr>
        <p:spPr>
          <a:xfrm rot="0">
            <a:off x="2550318" y="2550795"/>
            <a:ext cx="11531442" cy="2965073"/>
          </a:xfrm>
          <a:prstGeom prst="rect">
            <a:avLst/>
          </a:prstGeom>
        </p:spPr>
        <p:txBody>
          <a:bodyPr anchor="t" rtlCol="false" tIns="0" lIns="0" bIns="0" rIns="0">
            <a:spAutoFit/>
          </a:bodyPr>
          <a:lstStyle/>
          <a:p>
            <a:pPr algn="l" marL="488632" indent="-244316" lvl="1">
              <a:lnSpc>
                <a:spcPts val="3240"/>
              </a:lnSpc>
              <a:buAutoNum type="arabicPeriod" startAt="1"/>
            </a:pPr>
            <a:r>
              <a:rPr lang="en-US" sz="2700" spc="25">
                <a:solidFill>
                  <a:srgbClr val="000000"/>
                </a:solidFill>
                <a:latin typeface="TT Rounds Condensed"/>
              </a:rPr>
              <a:t>Problem Statement</a:t>
            </a:r>
          </a:p>
          <a:p>
            <a:pPr algn="l" marL="488632" indent="-244316" lvl="1">
              <a:lnSpc>
                <a:spcPts val="3240"/>
              </a:lnSpc>
              <a:buAutoNum type="arabicPeriod" startAt="1"/>
            </a:pPr>
            <a:r>
              <a:rPr lang="en-US" sz="2700" spc="25">
                <a:solidFill>
                  <a:srgbClr val="000000"/>
                </a:solidFill>
                <a:latin typeface="TT Rounds Condensed"/>
              </a:rPr>
              <a:t>Project Overview</a:t>
            </a:r>
          </a:p>
          <a:p>
            <a:pPr algn="l" marL="488632" indent="-244316" lvl="1">
              <a:lnSpc>
                <a:spcPts val="3240"/>
              </a:lnSpc>
              <a:buAutoNum type="arabicPeriod" startAt="1"/>
            </a:pPr>
            <a:r>
              <a:rPr lang="en-US" sz="2700" spc="25">
                <a:solidFill>
                  <a:srgbClr val="000000"/>
                </a:solidFill>
                <a:latin typeface="TT Rounds Condensed"/>
              </a:rPr>
              <a:t>Who Are The End Users?</a:t>
            </a:r>
          </a:p>
          <a:p>
            <a:pPr algn="l" marL="488632" indent="-244316" lvl="1">
              <a:lnSpc>
                <a:spcPts val="3240"/>
              </a:lnSpc>
              <a:buAutoNum type="arabicPeriod" startAt="1"/>
            </a:pPr>
            <a:r>
              <a:rPr lang="en-US" sz="2700" spc="10">
                <a:solidFill>
                  <a:srgbClr val="000000"/>
                </a:solidFill>
                <a:latin typeface="TT Rounds Condensed"/>
              </a:rPr>
              <a:t>Your Solution  And  Its Value Proposition</a:t>
            </a:r>
          </a:p>
          <a:p>
            <a:pPr algn="l" marL="488632" indent="-244316" lvl="1">
              <a:lnSpc>
                <a:spcPts val="3240"/>
              </a:lnSpc>
              <a:buAutoNum type="arabicPeriod" startAt="1"/>
            </a:pPr>
            <a:r>
              <a:rPr lang="en-US" sz="2700" spc="25">
                <a:solidFill>
                  <a:srgbClr val="000000"/>
                </a:solidFill>
                <a:latin typeface="TT Rounds Condensed"/>
              </a:rPr>
              <a:t>The Wow In Your Solution</a:t>
            </a:r>
          </a:p>
          <a:p>
            <a:pPr algn="l" marL="488632" indent="-244316" lvl="1">
              <a:lnSpc>
                <a:spcPts val="3240"/>
              </a:lnSpc>
              <a:buAutoNum type="arabicPeriod" startAt="1"/>
            </a:pPr>
            <a:r>
              <a:rPr lang="en-US" sz="2700" spc="25">
                <a:solidFill>
                  <a:srgbClr val="000000"/>
                </a:solidFill>
                <a:latin typeface="TT Rounds Condensed"/>
              </a:rPr>
              <a:t>Modeling</a:t>
            </a:r>
          </a:p>
          <a:p>
            <a:pPr algn="l" marL="488632" indent="-244316" lvl="1">
              <a:lnSpc>
                <a:spcPts val="3240"/>
              </a:lnSpc>
              <a:buAutoNum type="arabicPeriod" startAt="1"/>
            </a:pPr>
            <a:r>
              <a:rPr lang="en-US" sz="2700" spc="25">
                <a:solidFill>
                  <a:srgbClr val="000000"/>
                </a:solidFill>
                <a:latin typeface="TT Rounds Condensed"/>
              </a:rPr>
              <a:t>Result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sp>
        <p:nvSpPr>
          <p:cNvPr name="TextBox 27" id="27"/>
          <p:cNvSpPr txBox="true"/>
          <p:nvPr/>
        </p:nvSpPr>
        <p:spPr>
          <a:xfrm rot="0">
            <a:off x="1251108" y="869567"/>
            <a:ext cx="8458200" cy="1010285"/>
          </a:xfrm>
          <a:prstGeom prst="rect">
            <a:avLst/>
          </a:prstGeom>
        </p:spPr>
        <p:txBody>
          <a:bodyPr anchor="t" rtlCol="false" tIns="0" lIns="0" bIns="0" rIns="0">
            <a:spAutoFit/>
          </a:bodyPr>
          <a:lstStyle/>
          <a:p>
            <a:pPr algn="l">
              <a:lnSpc>
                <a:spcPts val="7650"/>
              </a:lnSpc>
            </a:pPr>
            <a:r>
              <a:rPr lang="en-US" sz="6375" spc="-112">
                <a:solidFill>
                  <a:srgbClr val="000000"/>
                </a:solidFill>
                <a:latin typeface="Trebuchet MS Bold"/>
              </a:rPr>
              <a:t>PROBLEM	STATEMENT</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75">
                <a:solidFill>
                  <a:srgbClr val="2D936B"/>
                </a:solidFill>
                <a:latin typeface="Trebuchet MS"/>
              </a:rPr>
              <a:t>4</a:t>
            </a:r>
          </a:p>
        </p:txBody>
      </p:sp>
      <p:sp>
        <p:nvSpPr>
          <p:cNvPr name="TextBox 30" id="30"/>
          <p:cNvSpPr txBox="true"/>
          <p:nvPr/>
        </p:nvSpPr>
        <p:spPr>
          <a:xfrm rot="0">
            <a:off x="1251108" y="2737616"/>
            <a:ext cx="11371216" cy="3621143"/>
          </a:xfrm>
          <a:prstGeom prst="rect">
            <a:avLst/>
          </a:prstGeom>
        </p:spPr>
        <p:txBody>
          <a:bodyPr anchor="t" rtlCol="false" tIns="0" lIns="0" bIns="0" rIns="0">
            <a:spAutoFit/>
          </a:bodyPr>
          <a:lstStyle/>
          <a:p>
            <a:pPr algn="just">
              <a:lnSpc>
                <a:spcPts val="3159"/>
              </a:lnSpc>
            </a:pPr>
            <a:r>
              <a:rPr lang="en-US" sz="2632">
                <a:solidFill>
                  <a:srgbClr val="000000"/>
                </a:solidFill>
                <a:latin typeface="Arial"/>
              </a:rPr>
              <a:t>Develop a GAN model to generate realistic landscape images from random noise, training the generator to produce indistinguishable images while the discriminator learns to differentiate between real and fake ones. Key components include dataset acquisition, generator and discriminator network design, training procedure, evaluation metrics, hyperparameter tuning, and deliverables encompassing the trained model, documentation, and optionally, a deployed application. Success is defined by the model's ability to produce high-quality, diverse landscape images consistently.</a:t>
            </a:r>
          </a:p>
          <a:p>
            <a:pPr algn="just">
              <a:lnSpc>
                <a:spcPts val="31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sp>
        <p:nvSpPr>
          <p:cNvPr name="TextBox 27" id="27"/>
          <p:cNvSpPr txBox="true"/>
          <p:nvPr/>
        </p:nvSpPr>
        <p:spPr>
          <a:xfrm rot="0">
            <a:off x="1109662" y="1251425"/>
            <a:ext cx="7897178" cy="1010285"/>
          </a:xfrm>
          <a:prstGeom prst="rect">
            <a:avLst/>
          </a:prstGeom>
        </p:spPr>
        <p:txBody>
          <a:bodyPr anchor="t" rtlCol="false" tIns="0" lIns="0" bIns="0" rIns="0">
            <a:spAutoFit/>
          </a:bodyPr>
          <a:lstStyle/>
          <a:p>
            <a:pPr algn="l">
              <a:lnSpc>
                <a:spcPts val="7650"/>
              </a:lnSpc>
            </a:pPr>
            <a:r>
              <a:rPr lang="en-US" sz="6375" spc="-15">
                <a:solidFill>
                  <a:srgbClr val="000000"/>
                </a:solidFill>
                <a:latin typeface="Trebuchet MS Bold"/>
              </a:rPr>
              <a:t>PROJECT	OVERVIEW</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75">
                <a:solidFill>
                  <a:srgbClr val="2D936B"/>
                </a:solidFill>
                <a:latin typeface="Trebuchet MS"/>
              </a:rPr>
              <a:t>5</a:t>
            </a:r>
          </a:p>
        </p:txBody>
      </p:sp>
      <p:sp>
        <p:nvSpPr>
          <p:cNvPr name="TextBox 30" id="30"/>
          <p:cNvSpPr txBox="true"/>
          <p:nvPr/>
        </p:nvSpPr>
        <p:spPr>
          <a:xfrm rot="0">
            <a:off x="1109662" y="2799828"/>
            <a:ext cx="11067097" cy="4029597"/>
          </a:xfrm>
          <a:prstGeom prst="rect">
            <a:avLst/>
          </a:prstGeom>
        </p:spPr>
        <p:txBody>
          <a:bodyPr anchor="t" rtlCol="false" tIns="0" lIns="0" bIns="0" rIns="0">
            <a:spAutoFit/>
          </a:bodyPr>
          <a:lstStyle/>
          <a:p>
            <a:pPr algn="just">
              <a:lnSpc>
                <a:spcPts val="3512"/>
              </a:lnSpc>
            </a:pPr>
            <a:r>
              <a:rPr lang="en-US" sz="2926">
                <a:solidFill>
                  <a:srgbClr val="000000"/>
                </a:solidFill>
                <a:latin typeface="Arial"/>
              </a:rPr>
              <a:t>Develop a GAN model to generate realistic landscape images from random noise, training the generator to produce indistinguishable images while the discriminator learns to differentiate between real and fake ones. Key components include dataset acquisition, generator and discriminator network design, training procedure, evaluation metrics, hyperparameter tuning, and deliverables encompassing the trained model, documentation, and optionally, a deployed application. Success is defined by the model's ability to produce high-quality, diverse landscape images consistently.</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6" id="26"/>
          <p:cNvSpPr txBox="true"/>
          <p:nvPr/>
        </p:nvSpPr>
        <p:spPr>
          <a:xfrm rot="0">
            <a:off x="837248" y="1091499"/>
            <a:ext cx="14646593" cy="1170210"/>
          </a:xfrm>
          <a:prstGeom prst="rect">
            <a:avLst/>
          </a:prstGeom>
        </p:spPr>
        <p:txBody>
          <a:bodyPr anchor="t" rtlCol="false" tIns="0" lIns="0" bIns="0" rIns="0">
            <a:spAutoFit/>
          </a:bodyPr>
          <a:lstStyle/>
          <a:p>
            <a:pPr algn="l">
              <a:lnSpc>
                <a:spcPts val="5759"/>
              </a:lnSpc>
            </a:pPr>
            <a:r>
              <a:rPr lang="en-US" sz="4800">
                <a:solidFill>
                  <a:srgbClr val="000000"/>
                </a:solidFill>
                <a:latin typeface="Trebuchet MS Bold"/>
              </a:rPr>
              <a:t>WHO ARE THE END USERS?</a:t>
            </a:r>
          </a:p>
        </p:txBody>
      </p:sp>
      <p:sp>
        <p:nvSpPr>
          <p:cNvPr name="TextBox 27" id="27"/>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75">
                <a:solidFill>
                  <a:srgbClr val="2D936B"/>
                </a:solidFill>
                <a:latin typeface="Trebuchet MS"/>
              </a:rPr>
              <a:t>6</a:t>
            </a:r>
          </a:p>
        </p:txBody>
      </p:sp>
      <p:sp>
        <p:nvSpPr>
          <p:cNvPr name="TextBox 28" id="28"/>
          <p:cNvSpPr txBox="true"/>
          <p:nvPr/>
        </p:nvSpPr>
        <p:spPr>
          <a:xfrm rot="0">
            <a:off x="2813208" y="3084195"/>
            <a:ext cx="11725752" cy="4752975"/>
          </a:xfrm>
          <a:prstGeom prst="rect">
            <a:avLst/>
          </a:prstGeom>
        </p:spPr>
        <p:txBody>
          <a:bodyPr anchor="t" rtlCol="false" tIns="0" lIns="0" bIns="0" rIns="0">
            <a:spAutoFit/>
          </a:bodyPr>
          <a:lstStyle/>
          <a:p>
            <a:pPr algn="just">
              <a:lnSpc>
                <a:spcPts val="2879"/>
              </a:lnSpc>
            </a:pPr>
            <a:r>
              <a:rPr lang="en-US" sz="2400">
                <a:solidFill>
                  <a:srgbClr val="000000"/>
                </a:solidFill>
                <a:latin typeface="Arial"/>
              </a:rPr>
              <a:t>The end users of the generated cat images from the GAN model could include:</a:t>
            </a:r>
          </a:p>
          <a:p>
            <a:pPr algn="just">
              <a:lnSpc>
                <a:spcPts val="2879"/>
              </a:lnSpc>
            </a:pPr>
          </a:p>
          <a:p>
            <a:pPr algn="just">
              <a:lnSpc>
                <a:spcPts val="2879"/>
              </a:lnSpc>
            </a:pPr>
            <a:r>
              <a:rPr lang="en-US" sz="2400">
                <a:solidFill>
                  <a:srgbClr val="000000"/>
                </a:solidFill>
                <a:latin typeface="Arial"/>
              </a:rPr>
              <a:t>Artists and Designers: Seeking inspiration or reference images for creative projects involving landscape.</a:t>
            </a:r>
          </a:p>
          <a:p>
            <a:pPr algn="just">
              <a:lnSpc>
                <a:spcPts val="2879"/>
              </a:lnSpc>
            </a:pPr>
            <a:r>
              <a:rPr lang="en-US" sz="2400">
                <a:solidFill>
                  <a:srgbClr val="000000"/>
                </a:solidFill>
                <a:latin typeface="Arial"/>
              </a:rPr>
              <a:t>Content Creators: Looking for landscape images to enhance their social media posts, blogs, or websites.</a:t>
            </a:r>
          </a:p>
          <a:p>
            <a:pPr algn="just">
              <a:lnSpc>
                <a:spcPts val="2879"/>
              </a:lnSpc>
            </a:pPr>
            <a:r>
              <a:rPr lang="en-US" sz="2400">
                <a:solidFill>
                  <a:srgbClr val="000000"/>
                </a:solidFill>
                <a:latin typeface="Arial"/>
              </a:rPr>
              <a:t>Nature E</a:t>
            </a:r>
            <a:r>
              <a:rPr lang="en-US" sz="2400">
                <a:solidFill>
                  <a:srgbClr val="000000"/>
                </a:solidFill>
                <a:latin typeface="Arial"/>
              </a:rPr>
              <a:t>nthusiasts: Interested in collecting or sharing landscape images for personal enjoyment or community engagement.</a:t>
            </a:r>
          </a:p>
          <a:p>
            <a:pPr algn="just">
              <a:lnSpc>
                <a:spcPts val="2879"/>
              </a:lnSpc>
            </a:pPr>
            <a:r>
              <a:rPr lang="en-US" sz="2400">
                <a:solidFill>
                  <a:srgbClr val="000000"/>
                </a:solidFill>
                <a:latin typeface="Arial"/>
              </a:rPr>
              <a:t>Educators: Using landscape images for educational purposes, such as in presentations or learning materials.</a:t>
            </a:r>
          </a:p>
          <a:p>
            <a:pPr algn="just">
              <a:lnSpc>
                <a:spcPts val="2879"/>
              </a:lnSpc>
            </a:pPr>
            <a:r>
              <a:rPr lang="en-US" sz="2400">
                <a:solidFill>
                  <a:srgbClr val="000000"/>
                </a:solidFill>
                <a:latin typeface="Arial"/>
              </a:rPr>
              <a:t>Developers: Integrating the generated landscape images into applications or software products for various purposes, such as gaming, virtual environments, or data augmentation in machine learning tasks.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sp>
        <p:nvSpPr>
          <p:cNvPr name="TextBox 23" id="23"/>
          <p:cNvSpPr txBox="true"/>
          <p:nvPr/>
        </p:nvSpPr>
        <p:spPr>
          <a:xfrm rot="0">
            <a:off x="837248" y="1054416"/>
            <a:ext cx="14646593" cy="1207293"/>
          </a:xfrm>
          <a:prstGeom prst="rect">
            <a:avLst/>
          </a:prstGeom>
        </p:spPr>
        <p:txBody>
          <a:bodyPr anchor="t" rtlCol="false" tIns="0" lIns="0" bIns="0" rIns="0">
            <a:spAutoFit/>
          </a:bodyPr>
          <a:lstStyle/>
          <a:p>
            <a:pPr algn="l">
              <a:lnSpc>
                <a:spcPts val="6480"/>
              </a:lnSpc>
            </a:pPr>
            <a:r>
              <a:rPr lang="en-US" sz="5400" spc="-15">
                <a:solidFill>
                  <a:srgbClr val="000000"/>
                </a:solidFill>
                <a:latin typeface="Trebuchet MS Bold"/>
              </a:rPr>
              <a:t>YOUR SOLUTION AND ITS VALUE PROPOSITION</a:t>
            </a:r>
          </a:p>
        </p:txBody>
      </p:sp>
      <p:sp>
        <p:nvSpPr>
          <p:cNvPr name="Freeform 24" id="2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5" id="25"/>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75">
                <a:solidFill>
                  <a:srgbClr val="2D936B"/>
                </a:solidFill>
                <a:latin typeface="Trebuchet MS"/>
              </a:rPr>
              <a:t>7</a:t>
            </a:r>
          </a:p>
        </p:txBody>
      </p:sp>
      <p:sp>
        <p:nvSpPr>
          <p:cNvPr name="TextBox 26" id="26"/>
          <p:cNvSpPr txBox="true"/>
          <p:nvPr/>
        </p:nvSpPr>
        <p:spPr>
          <a:xfrm rot="0">
            <a:off x="5006340" y="2741295"/>
            <a:ext cx="9204007" cy="4391025"/>
          </a:xfrm>
          <a:prstGeom prst="rect">
            <a:avLst/>
          </a:prstGeom>
        </p:spPr>
        <p:txBody>
          <a:bodyPr anchor="t" rtlCol="false" tIns="0" lIns="0" bIns="0" rIns="0">
            <a:spAutoFit/>
          </a:bodyPr>
          <a:lstStyle/>
          <a:p>
            <a:pPr algn="just">
              <a:lnSpc>
                <a:spcPts val="2879"/>
              </a:lnSpc>
            </a:pPr>
            <a:r>
              <a:rPr lang="en-US" sz="2400">
                <a:solidFill>
                  <a:srgbClr val="000000"/>
                </a:solidFill>
                <a:latin typeface="Arial"/>
              </a:rPr>
              <a:t>Our solution offers a Generative Adversarial Network (GAN) model capable of generating realistic landscape images from random noise. By harnessing advanced machine learning techniques, our model produces high-quality and diverse landscape images, catering to various end users such as artists, designers, content creators, cat enthusiasts, educators, and developers. This solution streamlines the process of acquiring landscape images for creative projects, social media content, educational materials, and software applications. Its value proposition lies in providing a reliable and efficient means of accessing visually appealing landscape imagery, enhancing creativity, engagement, and functionality across multiple domains.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a:solidFill>
                  <a:srgbClr val="2D83C3"/>
                </a:solidFill>
                <a:latin typeface="Trebuchet MS"/>
              </a:rPr>
              <a:t>3/21/2024  </a:t>
            </a:r>
            <a:r>
              <a:rPr lang="en-US" sz="165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7" id="27"/>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28" id="28"/>
          <p:cNvSpPr txBox="true"/>
          <p:nvPr/>
        </p:nvSpPr>
        <p:spPr>
          <a:xfrm rot="0">
            <a:off x="837248" y="854645"/>
            <a:ext cx="14646593" cy="1407064"/>
          </a:xfrm>
          <a:prstGeom prst="rect">
            <a:avLst/>
          </a:prstGeom>
        </p:spPr>
        <p:txBody>
          <a:bodyPr anchor="t" rtlCol="false" tIns="0" lIns="0" bIns="0" rIns="0">
            <a:spAutoFit/>
          </a:bodyPr>
          <a:lstStyle/>
          <a:p>
            <a:pPr algn="l">
              <a:lnSpc>
                <a:spcPts val="7650"/>
              </a:lnSpc>
            </a:pPr>
            <a:r>
              <a:rPr lang="en-US" sz="6375">
                <a:solidFill>
                  <a:srgbClr val="000000"/>
                </a:solidFill>
                <a:latin typeface="Trebuchet MS Bold"/>
              </a:rPr>
              <a:t>THE WOW IN YOUR SOLUTION</a:t>
            </a:r>
          </a:p>
        </p:txBody>
      </p:sp>
      <p:sp>
        <p:nvSpPr>
          <p:cNvPr name="TextBox 29" id="29"/>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37">
                <a:solidFill>
                  <a:srgbClr val="2D936B"/>
                </a:solidFill>
                <a:latin typeface="Trebuchet MS"/>
              </a:rPr>
              <a:t>8</a:t>
            </a:r>
          </a:p>
        </p:txBody>
      </p:sp>
      <p:sp>
        <p:nvSpPr>
          <p:cNvPr name="TextBox 30" id="30"/>
          <p:cNvSpPr txBox="true"/>
          <p:nvPr/>
        </p:nvSpPr>
        <p:spPr>
          <a:xfrm rot="0">
            <a:off x="3291840" y="2512695"/>
            <a:ext cx="9646920" cy="5476875"/>
          </a:xfrm>
          <a:prstGeom prst="rect">
            <a:avLst/>
          </a:prstGeom>
        </p:spPr>
        <p:txBody>
          <a:bodyPr anchor="t" rtlCol="false" tIns="0" lIns="0" bIns="0" rIns="0">
            <a:spAutoFit/>
          </a:bodyPr>
          <a:lstStyle/>
          <a:p>
            <a:pPr algn="just">
              <a:lnSpc>
                <a:spcPts val="2879"/>
              </a:lnSpc>
            </a:pPr>
            <a:r>
              <a:rPr lang="en-US" sz="2400">
                <a:solidFill>
                  <a:srgbClr val="000000"/>
                </a:solidFill>
                <a:latin typeface="Arial Bold"/>
              </a:rPr>
              <a:t>The Wow Factor:</a:t>
            </a:r>
          </a:p>
          <a:p>
            <a:pPr algn="just">
              <a:lnSpc>
                <a:spcPts val="2879"/>
              </a:lnSpc>
            </a:pPr>
          </a:p>
          <a:p>
            <a:pPr algn="just">
              <a:lnSpc>
                <a:spcPts val="2879"/>
              </a:lnSpc>
            </a:pPr>
            <a:r>
              <a:rPr lang="en-US" sz="2400">
                <a:solidFill>
                  <a:srgbClr val="000000"/>
                </a:solidFill>
                <a:latin typeface="Arial Bold"/>
              </a:rPr>
              <a:t>Our GAN-based landscape image generator isn't just about creating static images—it's about unlocking endless possibilities in the realm of landscape imagery. With our solution, users can marvel at the stunning realism and diversity of the generated landscape images, each one a unique masterpiece crafted from nothing but random noise. From evergreen forest to dry deserts, our model transcends the limitations of traditional image generation, captivating users with its ability to produce lifelike landscape portraits on demand. Whether you're an artist seeking inspiration, a developer powering immersive experiences, or simply a nature lover in awe of technology's creative prowess, our solution promises to evoke a sense of wonder and delight with every generated image.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37">
                <a:solidFill>
                  <a:srgbClr val="2D936B"/>
                </a:solidFill>
                <a:latin typeface="Trebuchet MS"/>
              </a:rPr>
              <a:t>9</a:t>
            </a:r>
          </a:p>
        </p:txBody>
      </p:sp>
      <p:sp>
        <p:nvSpPr>
          <p:cNvPr name="TextBox 30" id="30"/>
          <p:cNvSpPr txBox="true"/>
          <p:nvPr/>
        </p:nvSpPr>
        <p:spPr>
          <a:xfrm rot="0">
            <a:off x="1109662" y="431005"/>
            <a:ext cx="4956810" cy="1143000"/>
          </a:xfrm>
          <a:prstGeom prst="rect">
            <a:avLst/>
          </a:prstGeom>
        </p:spPr>
        <p:txBody>
          <a:bodyPr anchor="t" rtlCol="false" tIns="0" lIns="0" bIns="0" rIns="0">
            <a:spAutoFit/>
          </a:bodyPr>
          <a:lstStyle/>
          <a:p>
            <a:pPr algn="l">
              <a:lnSpc>
                <a:spcPts val="8640"/>
              </a:lnSpc>
            </a:pPr>
            <a:r>
              <a:rPr lang="en-US" sz="7200" spc="-15">
                <a:solidFill>
                  <a:srgbClr val="000000"/>
                </a:solidFill>
                <a:latin typeface="Trebuchet MS Bold"/>
              </a:rPr>
              <a:t>MODELING</a:t>
            </a:r>
          </a:p>
        </p:txBody>
      </p:sp>
      <p:sp>
        <p:nvSpPr>
          <p:cNvPr name="TextBox 31" id="31"/>
          <p:cNvSpPr txBox="true"/>
          <p:nvPr/>
        </p:nvSpPr>
        <p:spPr>
          <a:xfrm rot="0">
            <a:off x="1028700" y="2495550"/>
            <a:ext cx="10561320" cy="4029075"/>
          </a:xfrm>
          <a:prstGeom prst="rect">
            <a:avLst/>
          </a:prstGeom>
        </p:spPr>
        <p:txBody>
          <a:bodyPr anchor="t" rtlCol="false" tIns="0" lIns="0" bIns="0" rIns="0">
            <a:spAutoFit/>
          </a:bodyPr>
          <a:lstStyle/>
          <a:p>
            <a:pPr algn="just">
              <a:lnSpc>
                <a:spcPts val="2879"/>
              </a:lnSpc>
            </a:pPr>
            <a:r>
              <a:rPr lang="en-US" sz="2400">
                <a:solidFill>
                  <a:srgbClr val="000000"/>
                </a:solidFill>
                <a:latin typeface="Arial"/>
              </a:rPr>
              <a:t>Modeling Approach:</a:t>
            </a:r>
          </a:p>
          <a:p>
            <a:pPr algn="just">
              <a:lnSpc>
                <a:spcPts val="2879"/>
              </a:lnSpc>
            </a:pPr>
          </a:p>
          <a:p>
            <a:pPr algn="just">
              <a:lnSpc>
                <a:spcPts val="2879"/>
              </a:lnSpc>
            </a:pPr>
            <a:r>
              <a:rPr lang="en-US" sz="2400">
                <a:solidFill>
                  <a:srgbClr val="000000"/>
                </a:solidFill>
                <a:latin typeface="Arial"/>
              </a:rPr>
              <a:t>Utilizing a GAN framework, our model employs deep CNNs for the generator and discriminator networks, enabling the generation of high-resolution landscape images. The generator progressively transforms random noise into realistic landscape images, while the discriminator learns to distinguish between real and generated images. Training involves adversarial optimization, iteratively updating both networks to achieve image fidelity. We evaluate performance using FID and qualitative assessments, fine-tuning with techniques like progressive growing. Once trained, our model can be easily deployed for seamless landscape image generation in various environments.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DAGBLdSeusI</dc:identifier>
  <dcterms:modified xsi:type="dcterms:W3CDTF">2011-08-01T06:04:30Z</dcterms:modified>
  <cp:revision>1</cp:revision>
  <dc:title>Template_Presentation_Students (1).pptx</dc:title>
</cp:coreProperties>
</file>