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58" r:id="rId10"/>
    <p:sldId id="264" r:id="rId11"/>
    <p:sldId id="267" r:id="rId12"/>
    <p:sldId id="274" r:id="rId13"/>
    <p:sldId id="269" r:id="rId14"/>
    <p:sldId id="270" r:id="rId15"/>
    <p:sldId id="271" r:id="rId16"/>
    <p:sldId id="273" r:id="rId17"/>
  </p:sldIdLst>
  <p:sldSz cx="12192000" cy="6858000"/>
  <p:notesSz cx="6858000" cy="9144000"/>
  <p:embeddedFontLst>
    <p:embeddedFont>
      <p:font typeface="Century" panose="02040604050505020304" pitchFamily="18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David" panose="020E0502060401010101" pitchFamily="34" charset="-79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1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 rtl="1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 rtl="1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 rtl="1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 rtl="1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 rtl="1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 rtl="1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 rtl="1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 rtl="1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פנורמית עם כיתוב">
  <p:cSld name="תמונה פנורמית עם כיתוב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כיתוב">
  <p:cSld name="כותרת וכיתוב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ציטוט עם כיתוב">
  <p:cSld name="ציטוט עם כיתוב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רטיס שם">
  <p:cSld name="כרטיס שם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עמודות">
  <p:cSld name="3 עמודות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עמודת 3 תמונות">
  <p:cSld name="עמודת 3 תמונות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r" rtl="1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r" rtl="1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r" rtl="1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r" rtl="1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r" rtl="1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r" rtl="1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r" rtl="1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r" rtl="1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r" rtl="1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r" rtl="1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r" rtl="1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r" rtl="1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ctrTitle"/>
          </p:nvPr>
        </p:nvSpPr>
        <p:spPr>
          <a:xfrm>
            <a:off x="2774731" y="417058"/>
            <a:ext cx="6653048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vid"/>
              <a:buNone/>
            </a:pPr>
            <a:r>
              <a:rPr lang="iw-IL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  <a:t>מעבדה בהנדסת חשמל 1 א'</a:t>
            </a:r>
            <a:br>
              <a:rPr lang="iw-IL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</a:br>
            <a:r>
              <a:rPr lang="iw-IL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  <a:t>פרויקט סיום : </a:t>
            </a:r>
            <a:br>
              <a:rPr lang="iw-IL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</a:br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  <a:t>Space Invaders</a:t>
            </a:r>
            <a:endParaRPr sz="44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6521114" y="4771596"/>
            <a:ext cx="5606717" cy="184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iw-IL" sz="3200" cap="none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  <a:t>מוגש ע"י:</a:t>
            </a:r>
            <a:endParaRPr lang="he-IL" sz="3200" cap="none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/>
              <a:ea typeface="David"/>
              <a:cs typeface="David"/>
              <a:sym typeface="David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cs typeface="David"/>
                <a:sym typeface="David"/>
              </a:rPr>
              <a:t>יזן </a:t>
            </a:r>
            <a:r>
              <a:rPr lang="he-IL" sz="3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cs typeface="David"/>
                <a:sym typeface="David"/>
              </a:rPr>
              <a:t>סרחאן</a:t>
            </a:r>
            <a:r>
              <a:rPr 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cs typeface="David"/>
                <a:sym typeface="David"/>
              </a:rPr>
              <a:t> ומוחמד </a:t>
            </a:r>
            <a:r>
              <a:rPr lang="he-IL" sz="3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cs typeface="David"/>
                <a:sym typeface="David"/>
              </a:rPr>
              <a:t>מחאמיד</a:t>
            </a:r>
            <a:endParaRPr lang="he-IL" sz="3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/>
              <a:cs typeface="David"/>
              <a:sym typeface="David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8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r" rtl="1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iw-IL" sz="3200" cap="none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  <a:t>מדרי</a:t>
            </a:r>
            <a:r>
              <a:rPr 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/>
                <a:ea typeface="David"/>
                <a:cs typeface="David"/>
                <a:sym typeface="David"/>
              </a:rPr>
              <a:t>ך: דודי בר און</a:t>
            </a:r>
            <a:endParaRPr sz="28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22AE96-BCE6-512C-E387-F2487CA2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סימולציה עבור המודול הראשון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5" y="1716439"/>
            <a:ext cx="11484351" cy="3751487"/>
          </a:xfrm>
          <a:prstGeom prst="rect">
            <a:avLst/>
          </a:prstGeom>
        </p:spPr>
      </p:pic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4108BFDE-D225-0EEB-F959-802387E45603}"/>
              </a:ext>
            </a:extLst>
          </p:cNvPr>
          <p:cNvCxnSpPr>
            <a:cxnSpLocks/>
          </p:cNvCxnSpPr>
          <p:nvPr/>
        </p:nvCxnSpPr>
        <p:spPr>
          <a:xfrm flipV="1">
            <a:off x="3721100" y="3803650"/>
            <a:ext cx="3111500" cy="213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24F338E-534A-1CEA-A437-6EF97380A554}"/>
              </a:ext>
            </a:extLst>
          </p:cNvPr>
          <p:cNvCxnSpPr>
            <a:cxnSpLocks/>
          </p:cNvCxnSpPr>
          <p:nvPr/>
        </p:nvCxnSpPr>
        <p:spPr>
          <a:xfrm flipV="1">
            <a:off x="3721100" y="5295900"/>
            <a:ext cx="318135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4FB9565D-86B7-B39D-06E2-79B00EB3037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47885" y="5925085"/>
            <a:ext cx="1573213" cy="710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/>
            <a:r>
              <a:rPr lang="he-IL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רואים שכיוון התנועה משתנה בלחיצה על הכפתור המתאים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AAE88F-5579-ED30-A620-E0937BC0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המודול השני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DA9B02-4227-494A-282C-F44B6A7C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1410" y="1531550"/>
            <a:ext cx="4948464" cy="4195481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 </a:t>
            </a:r>
            <a:r>
              <a:rPr lang="he-IL" u="sng" dirty="0"/>
              <a:t>המודול השני</a:t>
            </a:r>
            <a:r>
              <a:rPr lang="en-US" u="sng" dirty="0"/>
              <a:t>Monster Block </a:t>
            </a:r>
            <a:r>
              <a:rPr lang="he-IL" u="sng" dirty="0"/>
              <a:t>: המודול שולט במפלצות ובירייה שלהן במהלך המשחק באופן הבא: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e-IL" dirty="0"/>
              <a:t>המודול מכיל </a:t>
            </a:r>
            <a:r>
              <a:rPr lang="en-US" dirty="0"/>
              <a:t>bitmap</a:t>
            </a:r>
            <a:r>
              <a:rPr lang="he-IL" dirty="0"/>
              <a:t> של מפלצות בודדות שונות, משתמש במטריצה שאומרת איפה יש מפלצות ומאיזה סוג.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e-IL" dirty="0"/>
              <a:t>המודול מכיל יחידה אחראית על הזזת המפלצות ימינה ושמאלה עד פגיעה במסגרת ומורידה את המפלצות למטה אחרי כל פגיעה.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e-IL" dirty="0"/>
              <a:t>המודול משתמש ביחידה שמגרילה מספר רנדומלי בין 0-15 שנחשבים </a:t>
            </a:r>
            <a:r>
              <a:rPr lang="en-US" dirty="0"/>
              <a:t>X</a:t>
            </a:r>
            <a:r>
              <a:rPr lang="he-IL" dirty="0"/>
              <a:t>,</a:t>
            </a:r>
            <a:r>
              <a:rPr lang="en-US" dirty="0"/>
              <a:t>Y</a:t>
            </a:r>
            <a:r>
              <a:rPr lang="he-IL" dirty="0"/>
              <a:t>, בשביל לבדוק במטריצת המיקומים אם יש מפלצת בתא המתאים אז נוציא 32*המספר בהתאם פלוס ל</a:t>
            </a:r>
            <a:r>
              <a:rPr lang="en-US" dirty="0" err="1"/>
              <a:t>topleftx</a:t>
            </a:r>
            <a:r>
              <a:rPr lang="en-US" dirty="0"/>
              <a:t> </a:t>
            </a:r>
            <a:r>
              <a:rPr lang="he-IL" dirty="0"/>
              <a:t> של מטריצת המפלצות וכך הוא מתאים את המיקום המתקבל למיקום של הירייה ומוציא פקודת </a:t>
            </a:r>
            <a:r>
              <a:rPr lang="en-US" dirty="0"/>
              <a:t>draw</a:t>
            </a:r>
            <a:r>
              <a:rPr lang="he-IL" dirty="0"/>
              <a:t> </a:t>
            </a:r>
            <a:r>
              <a:rPr lang="en-US" dirty="0"/>
              <a:t>request </a:t>
            </a:r>
            <a:r>
              <a:rPr lang="he-IL" dirty="0"/>
              <a:t> לירייה.</a:t>
            </a:r>
          </a:p>
        </p:txBody>
      </p:sp>
      <p:pic>
        <p:nvPicPr>
          <p:cNvPr id="6" name="תמונה 5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886C92C6-16C7-8531-FCB9-C8A6E4BB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5" y="519498"/>
            <a:ext cx="4917836" cy="38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4;p21"/>
          <p:cNvSpPr txBox="1">
            <a:spLocks noGrp="1"/>
          </p:cNvSpPr>
          <p:nvPr>
            <p:ph type="title"/>
          </p:nvPr>
        </p:nvSpPr>
        <p:spPr>
          <a:xfrm>
            <a:off x="839663" y="38725"/>
            <a:ext cx="98073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iw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מופשט של</a:t>
            </a:r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פעולת המפלצות</a:t>
            </a:r>
            <a:r>
              <a:rPr lang="iw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על ידי מכונת מצבים 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Google Shape;165;p21"/>
          <p:cNvSpPr/>
          <p:nvPr/>
        </p:nvSpPr>
        <p:spPr>
          <a:xfrm>
            <a:off x="1460468" y="1523547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66;p21"/>
          <p:cNvSpPr/>
          <p:nvPr/>
        </p:nvSpPr>
        <p:spPr>
          <a:xfrm>
            <a:off x="4345336" y="2557737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70;p21"/>
          <p:cNvSpPr/>
          <p:nvPr/>
        </p:nvSpPr>
        <p:spPr>
          <a:xfrm rot="11947712" flipH="1">
            <a:off x="2381444" y="2572164"/>
            <a:ext cx="2019024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77;p21"/>
          <p:cNvSpPr txBox="1"/>
          <p:nvPr/>
        </p:nvSpPr>
        <p:spPr>
          <a:xfrm>
            <a:off x="1654068" y="1858496"/>
            <a:ext cx="6038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idle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78;p21"/>
          <p:cNvSpPr txBox="1"/>
          <p:nvPr/>
        </p:nvSpPr>
        <p:spPr>
          <a:xfrm>
            <a:off x="4415656" y="2879311"/>
            <a:ext cx="8770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84;p21"/>
          <p:cNvSpPr/>
          <p:nvPr/>
        </p:nvSpPr>
        <p:spPr>
          <a:xfrm rot="2158997">
            <a:off x="859115" y="1464394"/>
            <a:ext cx="709671" cy="616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6;p21"/>
          <p:cNvSpPr txBox="1"/>
          <p:nvPr/>
        </p:nvSpPr>
        <p:spPr>
          <a:xfrm rot="21201579">
            <a:off x="4661953" y="3996587"/>
            <a:ext cx="21627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StartOfFrame</a:t>
            </a:r>
            <a:endParaRPr sz="1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70;p21"/>
          <p:cNvSpPr/>
          <p:nvPr/>
        </p:nvSpPr>
        <p:spPr>
          <a:xfrm rot="13771336" flipH="1">
            <a:off x="4549346" y="4330090"/>
            <a:ext cx="2019024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186;p21"/>
          <p:cNvSpPr txBox="1"/>
          <p:nvPr/>
        </p:nvSpPr>
        <p:spPr>
          <a:xfrm rot="1115948">
            <a:off x="2853816" y="2599278"/>
            <a:ext cx="21627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StartOfFrame</a:t>
            </a:r>
            <a:endParaRPr sz="1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166;p21"/>
          <p:cNvSpPr/>
          <p:nvPr/>
        </p:nvSpPr>
        <p:spPr>
          <a:xfrm>
            <a:off x="6199290" y="4825264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178;p21"/>
          <p:cNvSpPr txBox="1"/>
          <p:nvPr/>
        </p:nvSpPr>
        <p:spPr>
          <a:xfrm>
            <a:off x="6191374" y="5114686"/>
            <a:ext cx="109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 Of Frame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170;p21"/>
          <p:cNvSpPr/>
          <p:nvPr/>
        </p:nvSpPr>
        <p:spPr>
          <a:xfrm rot="7774470" flipH="1">
            <a:off x="6714075" y="4222364"/>
            <a:ext cx="2019024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169;p21"/>
          <p:cNvSpPr/>
          <p:nvPr/>
        </p:nvSpPr>
        <p:spPr>
          <a:xfrm>
            <a:off x="8036280" y="2440049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178;p21"/>
          <p:cNvSpPr txBox="1"/>
          <p:nvPr/>
        </p:nvSpPr>
        <p:spPr>
          <a:xfrm>
            <a:off x="7973718" y="2722388"/>
            <a:ext cx="1170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 Change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170;p21"/>
          <p:cNvSpPr/>
          <p:nvPr/>
        </p:nvSpPr>
        <p:spPr>
          <a:xfrm rot="21281764" flipH="1">
            <a:off x="5355226" y="2934947"/>
            <a:ext cx="2664336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435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82F9B5-7497-B5DE-12DD-BE6DE96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סימולציה עבור המודול השני</a:t>
            </a:r>
          </a:p>
        </p:txBody>
      </p:sp>
      <p:pic>
        <p:nvPicPr>
          <p:cNvPr id="17" name="תמונה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29309" y="1237673"/>
            <a:ext cx="12062691" cy="38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9184C9-E861-DDCA-3C95-FC31220E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מעניין ב-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signal Tap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תיבת טקסט 2">
            <a:extLst>
              <a:ext uri="{FF2B5EF4-FFF2-40B4-BE49-F238E27FC236}">
                <a16:creationId xmlns:a16="http://schemas.microsoft.com/office/drawing/2014/main" id="{E75D1F91-AD16-A659-E156-4307F39E932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63784" y="3556165"/>
            <a:ext cx="1573213" cy="4801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/>
            <a:r>
              <a:rPr lang="he-IL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סיום משחק בגלל התנגשות מפלצת עם מחסום</a:t>
            </a:r>
            <a:endParaRPr lang="en-US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E966DFF-99ED-2474-169B-1CD9C5E9B093}"/>
              </a:ext>
            </a:extLst>
          </p:cNvPr>
          <p:cNvCxnSpPr/>
          <p:nvPr/>
        </p:nvCxnSpPr>
        <p:spPr>
          <a:xfrm flipH="1" flipV="1">
            <a:off x="8328216" y="2587626"/>
            <a:ext cx="1001712" cy="51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ציין מיקום טקסט 2">
            <a:extLst>
              <a:ext uri="{FF2B5EF4-FFF2-40B4-BE49-F238E27FC236}">
                <a16:creationId xmlns:a16="http://schemas.microsoft.com/office/drawing/2014/main" id="{B461A2B0-FB7A-D9AB-D428-39ACE1137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0392" y="4160010"/>
            <a:ext cx="5841146" cy="1518896"/>
          </a:xfrm>
        </p:spPr>
        <p:txBody>
          <a:bodyPr/>
          <a:lstStyle/>
          <a:p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בסימולציה הנ"ל השתמשנו ב-</a:t>
            </a: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signal tap </a:t>
            </a:r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800" dirty="0">
                <a:ea typeface="Times New Roman" panose="02020603050405020304" pitchFamily="18" charset="0"/>
                <a:cs typeface="Arial" panose="020B0604020202020204" pitchFamily="34" charset="0"/>
              </a:rPr>
              <a:t>כדי לבדוק </a:t>
            </a:r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את תגובת ה-</a:t>
            </a:r>
            <a:r>
              <a:rPr lang="en-US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</a:rPr>
              <a:t>ameOverDR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e-IL" sz="1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להתנגשות מפלצת עם מחסום. </a:t>
            </a:r>
            <a:endParaRPr lang="he-IL" dirty="0"/>
          </a:p>
        </p:txBody>
      </p:sp>
      <p:pic>
        <p:nvPicPr>
          <p:cNvPr id="4" name="תמונה 3" descr="תמונה שמכילה טקסט, צילום מסך, קו, מספר&#10;&#10;התיאור נוצר באופן אוטומטי">
            <a:extLst>
              <a:ext uri="{FF2B5EF4-FFF2-40B4-BE49-F238E27FC236}">
                <a16:creationId xmlns:a16="http://schemas.microsoft.com/office/drawing/2014/main" id="{250D01EF-7647-9545-4510-4753F160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44756"/>
            <a:ext cx="10185400" cy="1476883"/>
          </a:xfrm>
          <a:prstGeom prst="rect">
            <a:avLst/>
          </a:prstGeom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97EE0F3F-06C7-FFF2-C804-ADD4683B4A8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650390" y="1936750"/>
            <a:ext cx="2188560" cy="161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7E119-4F28-5B64-973A-8341BB3A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43" y="652388"/>
            <a:ext cx="9404723" cy="1400530"/>
          </a:xfrm>
        </p:spPr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סיכום ומסקנות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84DED05-D224-B0B2-E5C6-DA6CFA3B9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הכרנו כלים מעניינם ושימושיים בעולם החומרה ואיך לעבוד איתם.</a:t>
            </a:r>
          </a:p>
          <a:p>
            <a:r>
              <a:rPr lang="he-IL" dirty="0"/>
              <a:t>חילוק משימה ענקית ולחלק אותה לתתי-משימות קטנות ופשוטות יותר.</a:t>
            </a:r>
          </a:p>
          <a:p>
            <a:r>
              <a:rPr lang="he-IL" dirty="0"/>
              <a:t>ניהול הזמן הוא אחד החלקים הכי חשובים בכל משימה.</a:t>
            </a:r>
          </a:p>
          <a:p>
            <a:r>
              <a:rPr lang="he-IL" dirty="0"/>
              <a:t>חיבור חוטים דיגיטליים ב-</a:t>
            </a:r>
            <a:r>
              <a:rPr lang="en-US" dirty="0" err="1"/>
              <a:t>quartus</a:t>
            </a:r>
            <a:r>
              <a:rPr lang="en-US" dirty="0"/>
              <a:t> </a:t>
            </a:r>
            <a:r>
              <a:rPr lang="he-IL" dirty="0"/>
              <a:t> הוא הדבר הכי מעצבן בעולם.</a:t>
            </a:r>
          </a:p>
          <a:p>
            <a:pPr marL="13716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88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תמונה שמכילה טקסט, מחשב, מכשיר חשמלי, מכשיר תצוגה">
            <a:extLst>
              <a:ext uri="{FF2B5EF4-FFF2-40B4-BE49-F238E27FC236}">
                <a16:creationId xmlns:a16="http://schemas.microsoft.com/office/drawing/2014/main" id="{7D2D07D8-C398-8D5C-0D20-06DE70C7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7" t="9838" r="2250" b="15879"/>
          <a:stretch/>
        </p:blipFill>
        <p:spPr>
          <a:xfrm>
            <a:off x="450850" y="1162050"/>
            <a:ext cx="4290485" cy="2673350"/>
          </a:xfrm>
          <a:prstGeom prst="rect">
            <a:avLst/>
          </a:prstGeom>
        </p:spPr>
      </p:pic>
      <p:pic>
        <p:nvPicPr>
          <p:cNvPr id="13" name="תמונה 12" descr="תמונה שמכילה חשמל, טקסט, מחשב, מכשיר חשמלי&#10;&#10;התיאור נוצר באופן אוטומטי">
            <a:extLst>
              <a:ext uri="{FF2B5EF4-FFF2-40B4-BE49-F238E27FC236}">
                <a16:creationId xmlns:a16="http://schemas.microsoft.com/office/drawing/2014/main" id="{D912A204-55C5-D722-32B4-66EA5937E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0" r="4120" b="14922"/>
          <a:stretch/>
        </p:blipFill>
        <p:spPr>
          <a:xfrm>
            <a:off x="4068618" y="4546651"/>
            <a:ext cx="3644900" cy="1981200"/>
          </a:xfrm>
          <a:prstGeom prst="rect">
            <a:avLst/>
          </a:prstGeom>
        </p:spPr>
      </p:pic>
      <p:pic>
        <p:nvPicPr>
          <p:cNvPr id="15" name="תמונה 14" descr="תמונה שמכילה טקסט, מחשב, תצוגה, חשמל">
            <a:extLst>
              <a:ext uri="{FF2B5EF4-FFF2-40B4-BE49-F238E27FC236}">
                <a16:creationId xmlns:a16="http://schemas.microsoft.com/office/drawing/2014/main" id="{A1DD60B8-15FA-3F0D-3C28-82B091746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56" r="6004" b="15065"/>
          <a:stretch/>
        </p:blipFill>
        <p:spPr>
          <a:xfrm>
            <a:off x="6822016" y="1514475"/>
            <a:ext cx="3644901" cy="2070100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3CF1039-278C-97B9-D404-45749FC8E7D7}"/>
              </a:ext>
            </a:extLst>
          </p:cNvPr>
          <p:cNvSpPr txBox="1"/>
          <p:nvPr/>
        </p:nvSpPr>
        <p:spPr>
          <a:xfrm>
            <a:off x="6726348" y="1162050"/>
            <a:ext cx="16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Medium (Default) Level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326E987-DEDF-AE1D-BFAE-C5B7D941F1F4}"/>
              </a:ext>
            </a:extLst>
          </p:cNvPr>
          <p:cNvSpPr txBox="1"/>
          <p:nvPr/>
        </p:nvSpPr>
        <p:spPr>
          <a:xfrm>
            <a:off x="4741335" y="1162050"/>
            <a:ext cx="1642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Game over if the spaceship health is reaches ZERO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62FD57-E1E7-BCF2-DD37-A9EFC20BE822}"/>
              </a:ext>
            </a:extLst>
          </p:cNvPr>
          <p:cNvSpPr txBox="1"/>
          <p:nvPr/>
        </p:nvSpPr>
        <p:spPr>
          <a:xfrm>
            <a:off x="4903898" y="4055625"/>
            <a:ext cx="164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Game over if the monsters hit the barriers</a:t>
            </a: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E8E6779F-1E17-F481-1EEC-B078020A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686" y="323003"/>
            <a:ext cx="8765257" cy="1458987"/>
          </a:xfrm>
        </p:spPr>
        <p:txBody>
          <a:bodyPr/>
          <a:lstStyle/>
          <a:p>
            <a:pPr algn="ctr"/>
            <a:r>
              <a:rPr lang="he-I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תמונות לשלבים שונים</a:t>
            </a:r>
          </a:p>
        </p:txBody>
      </p:sp>
    </p:spTree>
    <p:extLst>
      <p:ext uri="{BB962C8B-B14F-4D97-AF65-F5344CB8AC3E}">
        <p14:creationId xmlns:p14="http://schemas.microsoft.com/office/powerpoint/2010/main" val="16425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1393638" y="12535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iw-IL" b="1" i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אפיון הפרויקט - דגש על יצירתיות</a:t>
            </a:r>
            <a:endParaRPr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6096000" y="1479375"/>
            <a:ext cx="5891400" cy="55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7218" algn="r" rtl="1"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iw-IL" sz="1400" b="1" u="sng" dirty="0"/>
              <a:t>מכונית השחקן  - זזה שמולה וימינה</a:t>
            </a:r>
            <a:r>
              <a:rPr lang="he-IL" sz="1400" b="1" u="sng" dirty="0"/>
              <a:t> ויורה</a:t>
            </a:r>
            <a:r>
              <a:rPr lang="iw-IL" sz="1400" b="1" u="sng" dirty="0"/>
              <a:t>.</a:t>
            </a:r>
            <a:endParaRPr sz="1400" dirty="0"/>
          </a:p>
          <a:p>
            <a:pPr marL="342900" lvl="0" indent="-258318" algn="r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 b="1" u="sng" dirty="0"/>
          </a:p>
          <a:p>
            <a:pPr marL="342900" lvl="0" indent="-347218" algn="r" rtl="1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he-IL" sz="1400" b="1" u="sng" dirty="0"/>
              <a:t>מפלצות </a:t>
            </a:r>
            <a:r>
              <a:rPr lang="iw-IL" sz="1400" b="1" u="sng" dirty="0"/>
              <a:t>שנעות במהירות משלהן – </a:t>
            </a:r>
            <a:r>
              <a:rPr lang="he-IL" sz="1400" b="1" u="sng" dirty="0"/>
              <a:t>יש</a:t>
            </a:r>
            <a:r>
              <a:rPr lang="iw-IL" sz="1400" b="1" u="sng" dirty="0"/>
              <a:t> </a:t>
            </a:r>
            <a:r>
              <a:rPr lang="he-IL" sz="1400" b="1" u="sng" dirty="0"/>
              <a:t>שלושה סוגי מפלצות</a:t>
            </a:r>
            <a:r>
              <a:rPr lang="iw-IL" sz="1400" b="1" u="sng" dirty="0"/>
              <a:t>:</a:t>
            </a:r>
            <a:endParaRPr sz="1400" dirty="0"/>
          </a:p>
          <a:p>
            <a:pPr marL="742950" lvl="1" indent="-290068" algn="r" rtl="1"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he-IL" sz="1400" dirty="0"/>
              <a:t>מפלצת ירוקה : מפלצת רעה שהחיים שלה ארוכים משל אחרים.</a:t>
            </a:r>
            <a:endParaRPr sz="1400" dirty="0"/>
          </a:p>
          <a:p>
            <a:pPr marL="742950" lvl="1" indent="-290068" algn="r" rtl="1"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he-IL" sz="1400" dirty="0"/>
              <a:t>מפלצת אדומה: המפלצת המתקבלת אם יורים במפלצת הירוקה שהיא גם רעה</a:t>
            </a:r>
            <a:r>
              <a:rPr lang="iw-IL" sz="1400" dirty="0"/>
              <a:t>.</a:t>
            </a:r>
            <a:endParaRPr lang="en-US" sz="1400" dirty="0"/>
          </a:p>
          <a:p>
            <a:pPr marL="742950" lvl="1" indent="-290068" algn="r" rtl="1"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he-IL" sz="1400" dirty="0"/>
              <a:t>מפלצת סגולה: מפלצת טובה, אם יורים בה נעלמת מיד.</a:t>
            </a:r>
            <a:endParaRPr sz="1400" b="1" u="sng" dirty="0"/>
          </a:p>
          <a:p>
            <a:pPr marL="342900" lvl="0" indent="-347218" algn="r" rtl="1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iw-IL" sz="1400" b="1" u="sng" dirty="0"/>
              <a:t>אובייקטים אחרים : </a:t>
            </a:r>
            <a:r>
              <a:rPr lang="he-IL" sz="1400" b="1" u="sng" dirty="0"/>
              <a:t>מחסומים, כדור הצלה</a:t>
            </a:r>
            <a:r>
              <a:rPr lang="iw-IL" sz="1400" b="1" u="sng" dirty="0"/>
              <a:t>.</a:t>
            </a:r>
            <a:endParaRPr sz="1400" dirty="0"/>
          </a:p>
          <a:p>
            <a:pPr marL="342900" lvl="0" indent="-258318" algn="r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 b="1" u="sng" dirty="0"/>
          </a:p>
          <a:p>
            <a:pPr marL="342900" lvl="0" indent="-347218" algn="r" rtl="1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iw-IL" sz="1400" b="1" u="sng" dirty="0"/>
              <a:t> שלבים : </a:t>
            </a:r>
            <a:r>
              <a:rPr lang="he-IL" sz="1400" b="1" u="sng" dirty="0"/>
              <a:t>יש לירות בכל המפלצות על מנת לנצח</a:t>
            </a:r>
            <a:r>
              <a:rPr lang="iw-IL" sz="1400" b="1" u="sng" dirty="0"/>
              <a:t>.</a:t>
            </a:r>
            <a:endParaRPr sz="1400" dirty="0"/>
          </a:p>
          <a:p>
            <a:pPr marL="342900" lvl="0" indent="-258318" algn="r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 b="1" u="sng" dirty="0"/>
          </a:p>
          <a:p>
            <a:pPr marL="342900" lvl="0" indent="-347218" algn="r" rtl="1"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iw-IL" sz="1400" b="1" u="sng" dirty="0"/>
              <a:t>מונה </a:t>
            </a:r>
            <a:r>
              <a:rPr lang="he-IL" sz="1400" b="1" u="sng" dirty="0"/>
              <a:t>חיים</a:t>
            </a:r>
            <a:r>
              <a:rPr lang="iw-IL" sz="1400" b="1" u="sng" dirty="0"/>
              <a:t> שמתעדכן במקרים הבאים </a:t>
            </a:r>
            <a:r>
              <a:rPr lang="he-IL" sz="1400" b="1" u="sng" dirty="0"/>
              <a:t>(</a:t>
            </a:r>
            <a:r>
              <a:rPr lang="iw-IL" sz="1400" b="1" u="sng" dirty="0"/>
              <a:t>אם נגמר השח</a:t>
            </a:r>
            <a:r>
              <a:rPr lang="he-IL" sz="1400" b="1" u="sng" dirty="0"/>
              <a:t>ק</a:t>
            </a:r>
            <a:r>
              <a:rPr lang="iw-IL" sz="1400" b="1" u="sng" dirty="0"/>
              <a:t>ן מפסיד</a:t>
            </a:r>
            <a:r>
              <a:rPr lang="he-IL" sz="1400" b="1" u="sng" dirty="0"/>
              <a:t>):</a:t>
            </a:r>
            <a:endParaRPr lang="he-IL" sz="1400" dirty="0"/>
          </a:p>
          <a:p>
            <a:pPr marL="742950" lvl="1" indent="-290068" algn="r" rtl="1"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he-IL" sz="1400" dirty="0"/>
              <a:t>אם החיים מעל ל 70% הוא ירוק</a:t>
            </a:r>
            <a:endParaRPr lang="en-GB" sz="1400" dirty="0"/>
          </a:p>
          <a:p>
            <a:pPr marL="742950" lvl="1" indent="-290068" algn="r" rtl="1"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he-IL" sz="1400" dirty="0"/>
              <a:t>בין 40 ל 70 % צהוב</a:t>
            </a:r>
            <a:endParaRPr sz="1400" dirty="0"/>
          </a:p>
          <a:p>
            <a:pPr marL="742950" lvl="1" indent="-290068" algn="r" rtl="1"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he-IL" sz="1400" dirty="0"/>
              <a:t>מתחת ל40% אדום</a:t>
            </a:r>
            <a:endParaRPr sz="1400" dirty="0"/>
          </a:p>
          <a:p>
            <a:pPr marL="457200" lvl="1" indent="0" algn="r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742950" lvl="1" indent="-201168" algn="r" rtl="1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sz="1400" dirty="0"/>
          </a:p>
          <a:p>
            <a:pPr marL="742950" lvl="1" indent="-201168" algn="r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400" dirty="0"/>
          </a:p>
        </p:txBody>
      </p:sp>
      <p:sp>
        <p:nvSpPr>
          <p:cNvPr id="159" name="Google Shape;159;p20"/>
          <p:cNvSpPr txBox="1"/>
          <p:nvPr/>
        </p:nvSpPr>
        <p:spPr>
          <a:xfrm>
            <a:off x="71249" y="1525875"/>
            <a:ext cx="5694600" cy="54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5440" algn="r" rtl="1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►"/>
            </a:pPr>
            <a:r>
              <a:rPr lang="iw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מונה  ניקוד שמתעדכן במקרים הבאים:</a:t>
            </a:r>
            <a:endParaRPr dirty="0"/>
          </a:p>
          <a:p>
            <a:pPr marL="742950" marR="0" lvl="1" indent="-28829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❖"/>
            </a:pPr>
            <a:r>
              <a:rPr lang="he-IL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יורים במפלצת</a:t>
            </a:r>
            <a:r>
              <a:rPr lang="he-IL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סגולה או אדומה</a:t>
            </a:r>
            <a:endParaRPr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5654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360"/>
              <a:buFont typeface="Noto Sans Symbols"/>
              <a:buNone/>
            </a:pPr>
            <a:endParaRPr b="1" i="0" u="sng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544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00"/>
              <a:buFont typeface="Noto Sans Symbols"/>
              <a:buChar char="►"/>
            </a:pPr>
            <a:r>
              <a:rPr lang="iw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מקש CHEAT </a:t>
            </a:r>
            <a:r>
              <a:rPr lang="he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iw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שאם לוחצים על</a:t>
            </a:r>
            <a:r>
              <a:rPr lang="he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יו</a:t>
            </a:r>
            <a:r>
              <a:rPr lang="iw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he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מחסלים חצי המפלצות</a:t>
            </a:r>
            <a:r>
              <a:rPr lang="iw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ישירות</a:t>
            </a:r>
            <a:r>
              <a:rPr lang="he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ומקבלים רק מפלצות עם צ</a:t>
            </a:r>
            <a:r>
              <a:rPr lang="en-US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lang="he-IL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אנס חיים אחת (סגולה).</a:t>
            </a:r>
            <a:endParaRPr lang="en-US" b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1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endParaRPr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72836A-EF52-E995-741F-BF2B7048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238" y="287618"/>
            <a:ext cx="9404723" cy="1400530"/>
          </a:xfrm>
        </p:spPr>
        <p:txBody>
          <a:bodyPr/>
          <a:lstStyle/>
          <a:p>
            <a:pPr algn="ctr"/>
            <a:r>
              <a:rPr lang="he-I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תמונת</a:t>
            </a:r>
            <a:br>
              <a:rPr lang="he-I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מסך למשחק</a:t>
            </a:r>
          </a:p>
        </p:txBody>
      </p:sp>
      <p:sp>
        <p:nvSpPr>
          <p:cNvPr id="3" name="Google Shape;236;p23">
            <a:extLst>
              <a:ext uri="{FF2B5EF4-FFF2-40B4-BE49-F238E27FC236}">
                <a16:creationId xmlns:a16="http://schemas.microsoft.com/office/drawing/2014/main" id="{FC57E5CE-F39E-A65F-5875-D9B4AF055703}"/>
              </a:ext>
            </a:extLst>
          </p:cNvPr>
          <p:cNvSpPr/>
          <p:nvPr/>
        </p:nvSpPr>
        <p:spPr>
          <a:xfrm>
            <a:off x="154726" y="5781819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 dirty="0">
                <a:solidFill>
                  <a:schemeClr val="lt1"/>
                </a:solidFill>
              </a:rPr>
              <a:t>Player</a:t>
            </a:r>
            <a:endParaRPr dirty="0"/>
          </a:p>
        </p:txBody>
      </p:sp>
      <p:sp>
        <p:nvSpPr>
          <p:cNvPr id="4" name="Google Shape;236;p23">
            <a:extLst>
              <a:ext uri="{FF2B5EF4-FFF2-40B4-BE49-F238E27FC236}">
                <a16:creationId xmlns:a16="http://schemas.microsoft.com/office/drawing/2014/main" id="{02ECB58F-D5A2-FECE-84B9-B1ADF7A28373}"/>
              </a:ext>
            </a:extLst>
          </p:cNvPr>
          <p:cNvSpPr/>
          <p:nvPr/>
        </p:nvSpPr>
        <p:spPr>
          <a:xfrm>
            <a:off x="154726" y="3429000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Barrier</a:t>
            </a:r>
            <a:endParaRPr dirty="0"/>
          </a:p>
        </p:txBody>
      </p:sp>
      <p:sp>
        <p:nvSpPr>
          <p:cNvPr id="5" name="Google Shape;236;p23">
            <a:extLst>
              <a:ext uri="{FF2B5EF4-FFF2-40B4-BE49-F238E27FC236}">
                <a16:creationId xmlns:a16="http://schemas.microsoft.com/office/drawing/2014/main" id="{901D62A3-785E-7D87-09DC-142A630CE232}"/>
              </a:ext>
            </a:extLst>
          </p:cNvPr>
          <p:cNvSpPr/>
          <p:nvPr/>
        </p:nvSpPr>
        <p:spPr>
          <a:xfrm>
            <a:off x="183488" y="2212579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Good Monster</a:t>
            </a:r>
            <a:endParaRPr dirty="0"/>
          </a:p>
        </p:txBody>
      </p:sp>
      <p:sp>
        <p:nvSpPr>
          <p:cNvPr id="6" name="Google Shape;236;p23">
            <a:extLst>
              <a:ext uri="{FF2B5EF4-FFF2-40B4-BE49-F238E27FC236}">
                <a16:creationId xmlns:a16="http://schemas.microsoft.com/office/drawing/2014/main" id="{3A4EEA31-2C45-ED2E-3281-417C8465B4EE}"/>
              </a:ext>
            </a:extLst>
          </p:cNvPr>
          <p:cNvSpPr/>
          <p:nvPr/>
        </p:nvSpPr>
        <p:spPr>
          <a:xfrm>
            <a:off x="154726" y="884083"/>
            <a:ext cx="1118262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</a:rPr>
              <a:t>BadMonster</a:t>
            </a:r>
            <a:endParaRPr dirty="0"/>
          </a:p>
        </p:txBody>
      </p:sp>
      <p:sp>
        <p:nvSpPr>
          <p:cNvPr id="7" name="Google Shape;236;p23">
            <a:extLst>
              <a:ext uri="{FF2B5EF4-FFF2-40B4-BE49-F238E27FC236}">
                <a16:creationId xmlns:a16="http://schemas.microsoft.com/office/drawing/2014/main" id="{AF6CCE14-68DB-6A85-2573-8902E118A049}"/>
              </a:ext>
            </a:extLst>
          </p:cNvPr>
          <p:cNvSpPr/>
          <p:nvPr/>
        </p:nvSpPr>
        <p:spPr>
          <a:xfrm>
            <a:off x="1740214" y="170083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Healing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Ball</a:t>
            </a:r>
            <a:endParaRPr dirty="0"/>
          </a:p>
        </p:txBody>
      </p:sp>
      <p:cxnSp>
        <p:nvCxnSpPr>
          <p:cNvPr id="8" name="Google Shape;249;p23">
            <a:extLst>
              <a:ext uri="{FF2B5EF4-FFF2-40B4-BE49-F238E27FC236}">
                <a16:creationId xmlns:a16="http://schemas.microsoft.com/office/drawing/2014/main" id="{DAC4C78C-1E33-82CC-5E24-F7DBA59FFD8E}"/>
              </a:ext>
            </a:extLst>
          </p:cNvPr>
          <p:cNvCxnSpPr>
            <a:cxnSpLocks/>
          </p:cNvCxnSpPr>
          <p:nvPr/>
        </p:nvCxnSpPr>
        <p:spPr>
          <a:xfrm>
            <a:off x="2651914" y="537419"/>
            <a:ext cx="2097886" cy="2817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oogle Shape;249;p23">
            <a:extLst>
              <a:ext uri="{FF2B5EF4-FFF2-40B4-BE49-F238E27FC236}">
                <a16:creationId xmlns:a16="http://schemas.microsoft.com/office/drawing/2014/main" id="{2661913B-921E-0FE1-BCF9-38878082C952}"/>
              </a:ext>
            </a:extLst>
          </p:cNvPr>
          <p:cNvCxnSpPr>
            <a:cxnSpLocks/>
          </p:cNvCxnSpPr>
          <p:nvPr/>
        </p:nvCxnSpPr>
        <p:spPr>
          <a:xfrm>
            <a:off x="1272988" y="1241083"/>
            <a:ext cx="720912" cy="1940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Google Shape;249;p23">
            <a:extLst>
              <a:ext uri="{FF2B5EF4-FFF2-40B4-BE49-F238E27FC236}">
                <a16:creationId xmlns:a16="http://schemas.microsoft.com/office/drawing/2014/main" id="{3FF50507-1AE8-FC28-3C3D-746B09C1B296}"/>
              </a:ext>
            </a:extLst>
          </p:cNvPr>
          <p:cNvCxnSpPr>
            <a:cxnSpLocks/>
          </p:cNvCxnSpPr>
          <p:nvPr/>
        </p:nvCxnSpPr>
        <p:spPr>
          <a:xfrm>
            <a:off x="1261782" y="1526881"/>
            <a:ext cx="3824568" cy="12861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oogle Shape;249;p23">
            <a:extLst>
              <a:ext uri="{FF2B5EF4-FFF2-40B4-BE49-F238E27FC236}">
                <a16:creationId xmlns:a16="http://schemas.microsoft.com/office/drawing/2014/main" id="{8C627F27-2A7E-AB54-A540-AD18412023D7}"/>
              </a:ext>
            </a:extLst>
          </p:cNvPr>
          <p:cNvCxnSpPr>
            <a:cxnSpLocks/>
          </p:cNvCxnSpPr>
          <p:nvPr/>
        </p:nvCxnSpPr>
        <p:spPr>
          <a:xfrm flipV="1">
            <a:off x="1095188" y="2388565"/>
            <a:ext cx="3413312" cy="1629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Google Shape;249;p23">
            <a:extLst>
              <a:ext uri="{FF2B5EF4-FFF2-40B4-BE49-F238E27FC236}">
                <a16:creationId xmlns:a16="http://schemas.microsoft.com/office/drawing/2014/main" id="{28F28237-6823-5234-3616-1D19D810292A}"/>
              </a:ext>
            </a:extLst>
          </p:cNvPr>
          <p:cNvCxnSpPr>
            <a:cxnSpLocks/>
          </p:cNvCxnSpPr>
          <p:nvPr/>
        </p:nvCxnSpPr>
        <p:spPr>
          <a:xfrm>
            <a:off x="1072776" y="3786000"/>
            <a:ext cx="1123288" cy="7415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Google Shape;249;p23">
            <a:extLst>
              <a:ext uri="{FF2B5EF4-FFF2-40B4-BE49-F238E27FC236}">
                <a16:creationId xmlns:a16="http://schemas.microsoft.com/office/drawing/2014/main" id="{702AA20C-706F-E202-B922-91654DBC1A48}"/>
              </a:ext>
            </a:extLst>
          </p:cNvPr>
          <p:cNvCxnSpPr>
            <a:cxnSpLocks/>
          </p:cNvCxnSpPr>
          <p:nvPr/>
        </p:nvCxnSpPr>
        <p:spPr>
          <a:xfrm>
            <a:off x="1072776" y="6138819"/>
            <a:ext cx="4477124" cy="2238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9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2590241" y="13968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iw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 הפעלה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2996" y="1303020"/>
            <a:ext cx="5255291" cy="54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 rot="-5400000">
            <a:off x="1499447" y="3186250"/>
            <a:ext cx="1111404" cy="2438506"/>
          </a:xfrm>
          <a:prstGeom prst="wedgeRoundRectCallout">
            <a:avLst>
              <a:gd name="adj1" fmla="val 2804"/>
              <a:gd name="adj2" fmla="val 121972"/>
              <a:gd name="adj3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2"/>
          <p:cNvSpPr/>
          <p:nvPr/>
        </p:nvSpPr>
        <p:spPr>
          <a:xfrm rot="-5400000">
            <a:off x="10089985" y="3091032"/>
            <a:ext cx="1111404" cy="2438506"/>
          </a:xfrm>
          <a:prstGeom prst="wedgeRoundRectCallout">
            <a:avLst>
              <a:gd name="adj1" fmla="val -9055"/>
              <a:gd name="adj2" fmla="val -148624"/>
              <a:gd name="adj3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2"/>
          <p:cNvSpPr/>
          <p:nvPr/>
        </p:nvSpPr>
        <p:spPr>
          <a:xfrm rot="-5400000">
            <a:off x="1397531" y="83767"/>
            <a:ext cx="1111404" cy="2438506"/>
          </a:xfrm>
          <a:prstGeom prst="wedgeRoundRectCallout">
            <a:avLst>
              <a:gd name="adj1" fmla="val -224006"/>
              <a:gd name="adj2" fmla="val 132444"/>
              <a:gd name="adj3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2"/>
          <p:cNvSpPr/>
          <p:nvPr/>
        </p:nvSpPr>
        <p:spPr>
          <a:xfrm rot="-5400000">
            <a:off x="10065554" y="1428293"/>
            <a:ext cx="1111404" cy="2438506"/>
          </a:xfrm>
          <a:prstGeom prst="wedgeRoundRectCallout">
            <a:avLst>
              <a:gd name="adj1" fmla="val -119496"/>
              <a:gd name="adj2" fmla="val -107073"/>
              <a:gd name="adj3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109206" y="984350"/>
            <a:ext cx="14910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Shoot from left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1412698" y="4125618"/>
            <a:ext cx="1491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 left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9927962" y="4125618"/>
            <a:ext cx="1491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 right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9867900" y="2289817"/>
            <a:ext cx="19014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iw-IL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Cheat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“Easy Level”</a:t>
            </a:r>
            <a:r>
              <a:rPr lang="iw-IL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2"/>
          <p:cNvSpPr/>
          <p:nvPr/>
        </p:nvSpPr>
        <p:spPr>
          <a:xfrm rot="16200000" flipV="1">
            <a:off x="8781313" y="381736"/>
            <a:ext cx="933946" cy="2020025"/>
          </a:xfrm>
          <a:prstGeom prst="wedgeRoundRectCallout">
            <a:avLst>
              <a:gd name="adj1" fmla="val -263687"/>
              <a:gd name="adj2" fmla="val 112397"/>
              <a:gd name="adj3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8543944" y="1053176"/>
            <a:ext cx="17649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Shoot from right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273475" y="160552"/>
            <a:ext cx="37446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iw-I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Schematic diagram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3828313" y="765047"/>
            <a:ext cx="20058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4865038" y="1134722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</a:rPr>
              <a:t>Health</a:t>
            </a:r>
            <a:r>
              <a:rPr lang="iw-IL" sz="800" dirty="0">
                <a:solidFill>
                  <a:schemeClr val="lt1"/>
                </a:solidFill>
              </a:rPr>
              <a:t> draw</a:t>
            </a:r>
            <a:endParaRPr sz="800" dirty="0">
              <a:solidFill>
                <a:schemeClr val="lt1"/>
              </a:solidFill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904213" y="1122047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</a:rPr>
              <a:t>Health</a:t>
            </a:r>
            <a:r>
              <a:rPr lang="iw-IL" sz="900" dirty="0">
                <a:solidFill>
                  <a:schemeClr val="lt1"/>
                </a:solidFill>
              </a:rPr>
              <a:t> controller</a:t>
            </a:r>
            <a:endParaRPr sz="200" dirty="0">
              <a:solidFill>
                <a:schemeClr val="lt1"/>
              </a:solidFill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828313" y="1606247"/>
            <a:ext cx="20058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4865038" y="1975922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sz="800" dirty="0">
                <a:solidFill>
                  <a:schemeClr val="lt1"/>
                </a:solidFill>
              </a:rPr>
              <a:t>Score </a:t>
            </a:r>
            <a:r>
              <a:rPr lang="en-US" sz="800" dirty="0">
                <a:solidFill>
                  <a:schemeClr val="lt1"/>
                </a:solidFill>
              </a:rPr>
              <a:t>seg7</a:t>
            </a:r>
            <a:endParaRPr sz="800" dirty="0">
              <a:solidFill>
                <a:schemeClr val="lt1"/>
              </a:solidFill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904213" y="1975922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" dirty="0">
                <a:solidFill>
                  <a:schemeClr val="lt1"/>
                </a:solidFill>
              </a:rPr>
              <a:t>Score controller</a:t>
            </a:r>
            <a:endParaRPr sz="800" dirty="0">
              <a:solidFill>
                <a:schemeClr val="lt1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3954125" y="2729940"/>
            <a:ext cx="2005800" cy="346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lt1"/>
                </a:solidFill>
              </a:rPr>
              <a:t>Sound system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457913" y="1975922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Game Controller</a:t>
            </a:r>
            <a:endParaRPr dirty="0"/>
          </a:p>
        </p:txBody>
      </p:sp>
      <p:cxnSp>
        <p:nvCxnSpPr>
          <p:cNvPr id="227" name="Google Shape;227;p23"/>
          <p:cNvCxnSpPr>
            <a:stCxn id="226" idx="3"/>
            <a:endCxn id="216" idx="1"/>
          </p:cNvCxnSpPr>
          <p:nvPr/>
        </p:nvCxnSpPr>
        <p:spPr>
          <a:xfrm rot="10800000" flipH="1">
            <a:off x="2369613" y="1122122"/>
            <a:ext cx="1458600" cy="12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3"/>
          <p:cNvCxnSpPr>
            <a:stCxn id="226" idx="3"/>
            <a:endCxn id="219" idx="1"/>
          </p:cNvCxnSpPr>
          <p:nvPr/>
        </p:nvCxnSpPr>
        <p:spPr>
          <a:xfrm rot="10800000" flipH="1">
            <a:off x="2369613" y="1963322"/>
            <a:ext cx="1458600" cy="36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3"/>
          <p:cNvCxnSpPr>
            <a:stCxn id="226" idx="3"/>
            <a:endCxn id="225" idx="1"/>
          </p:cNvCxnSpPr>
          <p:nvPr/>
        </p:nvCxnSpPr>
        <p:spPr>
          <a:xfrm>
            <a:off x="2369613" y="2332922"/>
            <a:ext cx="1584512" cy="57026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3"/>
          <p:cNvSpPr txBox="1"/>
          <p:nvPr/>
        </p:nvSpPr>
        <p:spPr>
          <a:xfrm>
            <a:off x="4137313" y="740072"/>
            <a:ext cx="138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Health</a:t>
            </a:r>
            <a:r>
              <a:rPr lang="iw-IL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display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137313" y="1593760"/>
            <a:ext cx="138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display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13433" y="4939244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lt1"/>
                </a:solidFill>
              </a:rPr>
              <a:t>Keyboard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1288958" y="5305569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 dirty="0">
                <a:solidFill>
                  <a:schemeClr val="lt1"/>
                </a:solidFill>
              </a:rPr>
              <a:t>Player move</a:t>
            </a:r>
            <a:endParaRPr dirty="0"/>
          </a:p>
        </p:txBody>
      </p:sp>
      <p:cxnSp>
        <p:nvCxnSpPr>
          <p:cNvPr id="238" name="Google Shape;238;p23"/>
          <p:cNvCxnSpPr>
            <a:stCxn id="234" idx="3"/>
            <a:endCxn id="236" idx="1"/>
          </p:cNvCxnSpPr>
          <p:nvPr/>
        </p:nvCxnSpPr>
        <p:spPr>
          <a:xfrm>
            <a:off x="1025133" y="5296244"/>
            <a:ext cx="263700" cy="36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3"/>
          <p:cNvSpPr/>
          <p:nvPr/>
        </p:nvSpPr>
        <p:spPr>
          <a:xfrm>
            <a:off x="4375363" y="6279973"/>
            <a:ext cx="911700" cy="41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lt1"/>
                </a:solidFill>
              </a:rPr>
              <a:t>Player draw</a:t>
            </a:r>
            <a:endParaRPr/>
          </a:p>
        </p:txBody>
      </p:sp>
      <p:cxnSp>
        <p:nvCxnSpPr>
          <p:cNvPr id="240" name="Google Shape;240;p23"/>
          <p:cNvCxnSpPr>
            <a:stCxn id="236" idx="3"/>
            <a:endCxn id="239" idx="1"/>
          </p:cNvCxnSpPr>
          <p:nvPr/>
        </p:nvCxnSpPr>
        <p:spPr>
          <a:xfrm>
            <a:off x="2200658" y="5662569"/>
            <a:ext cx="2174705" cy="8253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3"/>
          <p:cNvSpPr/>
          <p:nvPr/>
        </p:nvSpPr>
        <p:spPr>
          <a:xfrm>
            <a:off x="3728600" y="4464144"/>
            <a:ext cx="20058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4765325" y="4833819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</a:rPr>
              <a:t>barrier</a:t>
            </a:r>
            <a:endParaRPr sz="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" dirty="0">
                <a:solidFill>
                  <a:schemeClr val="lt1"/>
                </a:solidFill>
              </a:rPr>
              <a:t> draw</a:t>
            </a:r>
            <a:endParaRPr sz="800" dirty="0">
              <a:solidFill>
                <a:schemeClr val="lt1"/>
              </a:solidFill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804500" y="4833819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</a:rPr>
              <a:t>barrier controller</a:t>
            </a:r>
            <a:endParaRPr sz="200" dirty="0">
              <a:solidFill>
                <a:schemeClr val="lt1"/>
              </a:solidFill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3870389" y="4439169"/>
            <a:ext cx="178038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barrier</a:t>
            </a:r>
            <a:r>
              <a:rPr lang="iw-IL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display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3794488" y="5321494"/>
            <a:ext cx="20058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4831213" y="5691169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" dirty="0">
                <a:solidFill>
                  <a:schemeClr val="lt1"/>
                </a:solidFill>
              </a:rPr>
              <a:t>BG</a:t>
            </a:r>
            <a:endParaRPr sz="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" dirty="0">
                <a:solidFill>
                  <a:schemeClr val="lt1"/>
                </a:solidFill>
              </a:rPr>
              <a:t> draw</a:t>
            </a:r>
            <a:endParaRPr sz="800" dirty="0">
              <a:solidFill>
                <a:schemeClr val="lt1"/>
              </a:solidFill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870388" y="5691169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900" dirty="0">
                <a:solidFill>
                  <a:schemeClr val="lt1"/>
                </a:solidFill>
              </a:rPr>
              <a:t>BG controller</a:t>
            </a:r>
            <a:endParaRPr sz="200" dirty="0">
              <a:solidFill>
                <a:schemeClr val="lt1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4103488" y="5296519"/>
            <a:ext cx="138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BG display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9" name="Google Shape;249;p23"/>
          <p:cNvCxnSpPr>
            <a:cxnSpLocks/>
            <a:stCxn id="226" idx="3"/>
            <a:endCxn id="241" idx="1"/>
          </p:cNvCxnSpPr>
          <p:nvPr/>
        </p:nvCxnSpPr>
        <p:spPr>
          <a:xfrm>
            <a:off x="2369613" y="2332922"/>
            <a:ext cx="1358987" cy="248822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3"/>
          <p:cNvCxnSpPr>
            <a:cxnSpLocks/>
            <a:stCxn id="226" idx="3"/>
            <a:endCxn id="245" idx="1"/>
          </p:cNvCxnSpPr>
          <p:nvPr/>
        </p:nvCxnSpPr>
        <p:spPr>
          <a:xfrm>
            <a:off x="2369613" y="2332922"/>
            <a:ext cx="1424875" cy="334557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23"/>
          <p:cNvSpPr/>
          <p:nvPr/>
        </p:nvSpPr>
        <p:spPr>
          <a:xfrm>
            <a:off x="7384850" y="874464"/>
            <a:ext cx="1474500" cy="58881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-I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mux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2" name="Google Shape;252;p23"/>
          <p:cNvCxnSpPr>
            <a:cxnSpLocks/>
            <a:stCxn id="216" idx="3"/>
          </p:cNvCxnSpPr>
          <p:nvPr/>
        </p:nvCxnSpPr>
        <p:spPr>
          <a:xfrm>
            <a:off x="5834113" y="1122047"/>
            <a:ext cx="1701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3"/>
          <p:cNvCxnSpPr>
            <a:cxnSpLocks/>
            <a:stCxn id="219" idx="3"/>
          </p:cNvCxnSpPr>
          <p:nvPr/>
        </p:nvCxnSpPr>
        <p:spPr>
          <a:xfrm>
            <a:off x="5834113" y="1963247"/>
            <a:ext cx="1701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3"/>
          <p:cNvCxnSpPr>
            <a:cxnSpLocks/>
            <a:stCxn id="241" idx="3"/>
          </p:cNvCxnSpPr>
          <p:nvPr/>
        </p:nvCxnSpPr>
        <p:spPr>
          <a:xfrm rot="10800000" flipH="1">
            <a:off x="5734400" y="4815144"/>
            <a:ext cx="1743600" cy="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3"/>
          <p:cNvCxnSpPr>
            <a:cxnSpLocks/>
            <a:stCxn id="245" idx="3"/>
          </p:cNvCxnSpPr>
          <p:nvPr/>
        </p:nvCxnSpPr>
        <p:spPr>
          <a:xfrm>
            <a:off x="5800288" y="5678494"/>
            <a:ext cx="16776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23"/>
          <p:cNvCxnSpPr>
            <a:cxnSpLocks/>
            <a:stCxn id="239" idx="3"/>
          </p:cNvCxnSpPr>
          <p:nvPr/>
        </p:nvCxnSpPr>
        <p:spPr>
          <a:xfrm flipV="1">
            <a:off x="5287063" y="6457769"/>
            <a:ext cx="2190937" cy="301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3"/>
          <p:cNvSpPr/>
          <p:nvPr/>
        </p:nvSpPr>
        <p:spPr>
          <a:xfrm>
            <a:off x="7496350" y="1128025"/>
            <a:ext cx="857700" cy="58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3"/>
          <p:cNvCxnSpPr>
            <a:stCxn id="225" idx="3"/>
            <a:endCxn id="265" idx="1"/>
          </p:cNvCxnSpPr>
          <p:nvPr/>
        </p:nvCxnSpPr>
        <p:spPr>
          <a:xfrm>
            <a:off x="5959925" y="2903190"/>
            <a:ext cx="1545675" cy="5961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23"/>
          <p:cNvSpPr/>
          <p:nvPr/>
        </p:nvSpPr>
        <p:spPr>
          <a:xfrm>
            <a:off x="7505600" y="3362702"/>
            <a:ext cx="41700" cy="273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7682586" y="136818"/>
            <a:ext cx="879028" cy="3887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Finish Draw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267" name="Google Shape;267;p23"/>
          <p:cNvCxnSpPr>
            <a:cxnSpLocks/>
            <a:stCxn id="266" idx="2"/>
            <a:endCxn id="268" idx="0"/>
          </p:cNvCxnSpPr>
          <p:nvPr/>
        </p:nvCxnSpPr>
        <p:spPr>
          <a:xfrm>
            <a:off x="8122100" y="525604"/>
            <a:ext cx="0" cy="5977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23"/>
          <p:cNvSpPr/>
          <p:nvPr/>
        </p:nvSpPr>
        <p:spPr>
          <a:xfrm>
            <a:off x="7904300" y="1123313"/>
            <a:ext cx="435600" cy="202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10167350" y="3431275"/>
            <a:ext cx="9117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lt1"/>
                </a:solidFill>
              </a:rPr>
              <a:t>VGA</a:t>
            </a:r>
            <a:endParaRPr/>
          </a:p>
        </p:txBody>
      </p:sp>
      <p:cxnSp>
        <p:nvCxnSpPr>
          <p:cNvPr id="270" name="Google Shape;270;p23"/>
          <p:cNvCxnSpPr>
            <a:cxnSpLocks/>
            <a:stCxn id="251" idx="3"/>
            <a:endCxn id="269" idx="1"/>
          </p:cNvCxnSpPr>
          <p:nvPr/>
        </p:nvCxnSpPr>
        <p:spPr>
          <a:xfrm flipV="1">
            <a:off x="8859350" y="3788275"/>
            <a:ext cx="1308000" cy="3024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23"/>
          <p:cNvCxnSpPr>
            <a:cxnSpLocks/>
            <a:endCxn id="239" idx="1"/>
          </p:cNvCxnSpPr>
          <p:nvPr/>
        </p:nvCxnSpPr>
        <p:spPr>
          <a:xfrm>
            <a:off x="2390301" y="2447335"/>
            <a:ext cx="1985062" cy="40405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222;p23">
            <a:extLst>
              <a:ext uri="{FF2B5EF4-FFF2-40B4-BE49-F238E27FC236}">
                <a16:creationId xmlns:a16="http://schemas.microsoft.com/office/drawing/2014/main" id="{2F5935D6-628E-A192-371C-AD069187512C}"/>
              </a:ext>
            </a:extLst>
          </p:cNvPr>
          <p:cNvSpPr/>
          <p:nvPr/>
        </p:nvSpPr>
        <p:spPr>
          <a:xfrm>
            <a:off x="3552988" y="3465134"/>
            <a:ext cx="2005800" cy="71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3;p23">
            <a:extLst>
              <a:ext uri="{FF2B5EF4-FFF2-40B4-BE49-F238E27FC236}">
                <a16:creationId xmlns:a16="http://schemas.microsoft.com/office/drawing/2014/main" id="{993B1D55-F832-EB39-58C0-118C2E81F30A}"/>
              </a:ext>
            </a:extLst>
          </p:cNvPr>
          <p:cNvSpPr/>
          <p:nvPr/>
        </p:nvSpPr>
        <p:spPr>
          <a:xfrm>
            <a:off x="4611219" y="3824625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</a:rPr>
              <a:t>monsters </a:t>
            </a:r>
            <a:r>
              <a:rPr lang="iw-IL" sz="800" dirty="0">
                <a:solidFill>
                  <a:schemeClr val="lt1"/>
                </a:solidFill>
              </a:rPr>
              <a:t> draw</a:t>
            </a:r>
            <a:endParaRPr sz="800" dirty="0">
              <a:solidFill>
                <a:schemeClr val="lt1"/>
              </a:solidFill>
            </a:endParaRPr>
          </a:p>
        </p:txBody>
      </p:sp>
      <p:sp>
        <p:nvSpPr>
          <p:cNvPr id="9" name="Google Shape;224;p23">
            <a:extLst>
              <a:ext uri="{FF2B5EF4-FFF2-40B4-BE49-F238E27FC236}">
                <a16:creationId xmlns:a16="http://schemas.microsoft.com/office/drawing/2014/main" id="{D17E0E55-F740-3C04-DC2C-0740E2F59883}"/>
              </a:ext>
            </a:extLst>
          </p:cNvPr>
          <p:cNvSpPr/>
          <p:nvPr/>
        </p:nvSpPr>
        <p:spPr>
          <a:xfrm>
            <a:off x="3660820" y="3866335"/>
            <a:ext cx="857700" cy="27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</a:rPr>
              <a:t>monsters</a:t>
            </a:r>
            <a:r>
              <a:rPr lang="iw-IL" sz="800" dirty="0">
                <a:solidFill>
                  <a:schemeClr val="lt1"/>
                </a:solidFill>
              </a:rPr>
              <a:t> controller</a:t>
            </a:r>
            <a:endParaRPr sz="800" dirty="0">
              <a:solidFill>
                <a:schemeClr val="lt1"/>
              </a:solidFill>
            </a:endParaRPr>
          </a:p>
        </p:txBody>
      </p:sp>
      <p:sp>
        <p:nvSpPr>
          <p:cNvPr id="10" name="Google Shape;233;p23">
            <a:extLst>
              <a:ext uri="{FF2B5EF4-FFF2-40B4-BE49-F238E27FC236}">
                <a16:creationId xmlns:a16="http://schemas.microsoft.com/office/drawing/2014/main" id="{DD004814-B353-BD00-14EC-903B8DFA9AF6}"/>
              </a:ext>
            </a:extLst>
          </p:cNvPr>
          <p:cNvSpPr txBox="1"/>
          <p:nvPr/>
        </p:nvSpPr>
        <p:spPr>
          <a:xfrm>
            <a:off x="3664276" y="3484146"/>
            <a:ext cx="153916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Monsters Display</a:t>
            </a:r>
            <a:endParaRPr sz="12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" name="Google Shape;264;p23">
            <a:extLst>
              <a:ext uri="{FF2B5EF4-FFF2-40B4-BE49-F238E27FC236}">
                <a16:creationId xmlns:a16="http://schemas.microsoft.com/office/drawing/2014/main" id="{CF83163E-3699-662D-2858-DDACF251E9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58788" y="3822134"/>
            <a:ext cx="171318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49;p23">
            <a:extLst>
              <a:ext uri="{FF2B5EF4-FFF2-40B4-BE49-F238E27FC236}">
                <a16:creationId xmlns:a16="http://schemas.microsoft.com/office/drawing/2014/main" id="{50F1C676-F7BA-7B8D-4600-BBC9544EF35B}"/>
              </a:ext>
            </a:extLst>
          </p:cNvPr>
          <p:cNvCxnSpPr>
            <a:cxnSpLocks/>
            <a:stCxn id="226" idx="3"/>
          </p:cNvCxnSpPr>
          <p:nvPr/>
        </p:nvCxnSpPr>
        <p:spPr>
          <a:xfrm>
            <a:off x="2369613" y="2332922"/>
            <a:ext cx="1183375" cy="14973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66;p23">
            <a:extLst>
              <a:ext uri="{FF2B5EF4-FFF2-40B4-BE49-F238E27FC236}">
                <a16:creationId xmlns:a16="http://schemas.microsoft.com/office/drawing/2014/main" id="{C2F96289-CA7A-AD8A-84BC-A4A1734521A6}"/>
              </a:ext>
            </a:extLst>
          </p:cNvPr>
          <p:cNvSpPr/>
          <p:nvPr/>
        </p:nvSpPr>
        <p:spPr>
          <a:xfrm>
            <a:off x="6217200" y="151214"/>
            <a:ext cx="1167650" cy="3662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 dirty="0">
                <a:solidFill>
                  <a:schemeClr val="lt1"/>
                </a:solidFill>
              </a:rPr>
              <a:t>Background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iw-IL" sz="1200" dirty="0">
                <a:solidFill>
                  <a:schemeClr val="lt1"/>
                </a:solidFill>
              </a:rPr>
              <a:t>draw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73" name="Google Shape;266;p23">
            <a:extLst>
              <a:ext uri="{FF2B5EF4-FFF2-40B4-BE49-F238E27FC236}">
                <a16:creationId xmlns:a16="http://schemas.microsoft.com/office/drawing/2014/main" id="{770A3CDF-9BBC-8D2D-56A0-B245B832DBA9}"/>
              </a:ext>
            </a:extLst>
          </p:cNvPr>
          <p:cNvSpPr/>
          <p:nvPr/>
        </p:nvSpPr>
        <p:spPr>
          <a:xfrm>
            <a:off x="8753162" y="139653"/>
            <a:ext cx="879027" cy="4190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Win</a:t>
            </a:r>
            <a:endParaRPr sz="1200" dirty="0">
              <a:solidFill>
                <a:schemeClr val="lt1"/>
              </a:solidFill>
            </a:endParaRPr>
          </a:p>
        </p:txBody>
      </p:sp>
      <p:cxnSp>
        <p:nvCxnSpPr>
          <p:cNvPr id="278" name="Google Shape;267;p23">
            <a:extLst>
              <a:ext uri="{FF2B5EF4-FFF2-40B4-BE49-F238E27FC236}">
                <a16:creationId xmlns:a16="http://schemas.microsoft.com/office/drawing/2014/main" id="{673BBDA5-44F1-3E5A-19E9-B175212B737D}"/>
              </a:ext>
            </a:extLst>
          </p:cNvPr>
          <p:cNvCxnSpPr>
            <a:cxnSpLocks/>
            <a:stCxn id="273" idx="2"/>
            <a:endCxn id="268" idx="0"/>
          </p:cNvCxnSpPr>
          <p:nvPr/>
        </p:nvCxnSpPr>
        <p:spPr>
          <a:xfrm flipH="1">
            <a:off x="8122100" y="558682"/>
            <a:ext cx="1070576" cy="56463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67;p23">
            <a:extLst>
              <a:ext uri="{FF2B5EF4-FFF2-40B4-BE49-F238E27FC236}">
                <a16:creationId xmlns:a16="http://schemas.microsoft.com/office/drawing/2014/main" id="{A24E4C19-18EE-9428-9B0B-0F27BC364C8C}"/>
              </a:ext>
            </a:extLst>
          </p:cNvPr>
          <p:cNvCxnSpPr>
            <a:cxnSpLocks/>
            <a:stCxn id="272" idx="2"/>
            <a:endCxn id="268" idx="0"/>
          </p:cNvCxnSpPr>
          <p:nvPr/>
        </p:nvCxnSpPr>
        <p:spPr>
          <a:xfrm>
            <a:off x="6801025" y="517462"/>
            <a:ext cx="1321075" cy="60585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4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878192"/>
            <a:ext cx="12191999" cy="510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5114300" y="50650"/>
            <a:ext cx="78723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iw-IL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שרטוט הירארכיה עליונה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213755" y="252961"/>
            <a:ext cx="1712685" cy="44730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rnd" cmpd="sng">
            <a:solidFill>
              <a:srgbClr val="4D7D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KBD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7CD26E4-147A-7FE2-ED2E-563A2894641D}"/>
              </a:ext>
            </a:extLst>
          </p:cNvPr>
          <p:cNvSpPr txBox="1"/>
          <p:nvPr/>
        </p:nvSpPr>
        <p:spPr>
          <a:xfrm>
            <a:off x="3144948" y="977900"/>
            <a:ext cx="164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Health bar , barriers and background draw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13A0D79-C1EA-312D-DC9E-3D72E216DF4A}"/>
              </a:ext>
            </a:extLst>
          </p:cNvPr>
          <p:cNvSpPr txBox="1"/>
          <p:nvPr/>
        </p:nvSpPr>
        <p:spPr>
          <a:xfrm>
            <a:off x="4961900" y="1581210"/>
            <a:ext cx="16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TOP KEYBOARD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9E9A0F3-B203-87E8-6663-840791094E26}"/>
              </a:ext>
            </a:extLst>
          </p:cNvPr>
          <p:cNvSpPr txBox="1"/>
          <p:nvPr/>
        </p:nvSpPr>
        <p:spPr>
          <a:xfrm>
            <a:off x="7278798" y="1254899"/>
            <a:ext cx="16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Spaceship block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BE0A39D-8B67-09A3-DF18-E3EB93C9CBAB}"/>
              </a:ext>
            </a:extLst>
          </p:cNvPr>
          <p:cNvSpPr txBox="1"/>
          <p:nvPr/>
        </p:nvSpPr>
        <p:spPr>
          <a:xfrm>
            <a:off x="8913922" y="977899"/>
            <a:ext cx="164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Two Spaceship Bullet Blocks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3EA89DF-174D-5772-F711-A36481F4A47E}"/>
              </a:ext>
            </a:extLst>
          </p:cNvPr>
          <p:cNvSpPr txBox="1"/>
          <p:nvPr/>
        </p:nvSpPr>
        <p:spPr>
          <a:xfrm>
            <a:off x="10809399" y="2959100"/>
            <a:ext cx="1281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Healing Ball Block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9918B14-B630-483A-A90B-FA0256ED81C8}"/>
              </a:ext>
            </a:extLst>
          </p:cNvPr>
          <p:cNvSpPr txBox="1"/>
          <p:nvPr/>
        </p:nvSpPr>
        <p:spPr>
          <a:xfrm>
            <a:off x="9166448" y="5365750"/>
            <a:ext cx="164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  <a:latin typeface="Century Gothic" panose="020B0502020202020204" pitchFamily="34" charset="0"/>
              </a:rPr>
              <a:t>GameOver</a:t>
            </a:r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 &amp; Win Blocks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F095A3-BFF0-7272-418D-A23CD05D09B9}"/>
              </a:ext>
            </a:extLst>
          </p:cNvPr>
          <p:cNvSpPr txBox="1"/>
          <p:nvPr/>
        </p:nvSpPr>
        <p:spPr>
          <a:xfrm>
            <a:off x="5703998" y="5642749"/>
            <a:ext cx="1642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Audio Block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C009E84-A6FB-4CA2-D3B3-9D9FA6F80AB0}"/>
              </a:ext>
            </a:extLst>
          </p:cNvPr>
          <p:cNvSpPr txBox="1"/>
          <p:nvPr/>
        </p:nvSpPr>
        <p:spPr>
          <a:xfrm>
            <a:off x="7278799" y="4051300"/>
            <a:ext cx="8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Monsters</a:t>
            </a:r>
          </a:p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Block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8D7E2A8-36A5-0E48-966A-7F7AB443B09E}"/>
              </a:ext>
            </a:extLst>
          </p:cNvPr>
          <p:cNvSpPr txBox="1"/>
          <p:nvPr/>
        </p:nvSpPr>
        <p:spPr>
          <a:xfrm>
            <a:off x="2550" y="3082210"/>
            <a:ext cx="164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  <a:latin typeface="Century Gothic" panose="020B0502020202020204" pitchFamily="34" charset="0"/>
              </a:rPr>
              <a:t>Game controller &amp; VGA controller &amp; ROM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5"/>
          <p:cNvPicPr preferRelativeResize="0"/>
          <p:nvPr/>
        </p:nvPicPr>
        <p:blipFill>
          <a:blip r:embed="rId3"/>
          <a:srcRect/>
          <a:stretch/>
        </p:blipFill>
        <p:spPr>
          <a:xfrm>
            <a:off x="5397500" y="884363"/>
            <a:ext cx="5562600" cy="30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/>
          <p:nvPr/>
        </p:nvSpPr>
        <p:spPr>
          <a:xfrm>
            <a:off x="1304925" y="1028700"/>
            <a:ext cx="1149350" cy="400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Controllers</a:t>
            </a:r>
            <a:endParaRPr sz="11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8108950" y="2152336"/>
            <a:ext cx="2927350" cy="168306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rnd" cmpd="sng">
            <a:solidFill>
              <a:srgbClr val="3D6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Objects mux</a:t>
            </a:r>
            <a:endParaRPr sz="11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08C8BB9-94C7-1613-3F31-AA4D34BB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6" y="4797170"/>
            <a:ext cx="6172200" cy="178358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384F3EB-7F7D-353C-2193-8C0490F555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1530978"/>
            <a:ext cx="3343742" cy="238634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B026E63-9868-D792-8010-9399DCB9D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536" y="4925260"/>
            <a:ext cx="5073650" cy="1693783"/>
          </a:xfrm>
          <a:prstGeom prst="rect">
            <a:avLst/>
          </a:prstGeom>
        </p:spPr>
      </p:pic>
      <p:sp>
        <p:nvSpPr>
          <p:cNvPr id="288" name="Google Shape;288;p25"/>
          <p:cNvSpPr/>
          <p:nvPr/>
        </p:nvSpPr>
        <p:spPr>
          <a:xfrm>
            <a:off x="11353800" y="4684046"/>
            <a:ext cx="818573" cy="84628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rnd" cmpd="sng">
            <a:solidFill>
              <a:srgbClr val="7344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Sound system</a:t>
            </a:r>
            <a:r>
              <a:rPr lang="en-US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7Seg</a:t>
            </a:r>
            <a:endParaRPr sz="11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85;p25">
            <a:extLst>
              <a:ext uri="{FF2B5EF4-FFF2-40B4-BE49-F238E27FC236}">
                <a16:creationId xmlns:a16="http://schemas.microsoft.com/office/drawing/2014/main" id="{35E09671-EC61-1375-888B-C8634F09A512}"/>
              </a:ext>
            </a:extLst>
          </p:cNvPr>
          <p:cNvSpPr/>
          <p:nvPr/>
        </p:nvSpPr>
        <p:spPr>
          <a:xfrm>
            <a:off x="145761" y="4310024"/>
            <a:ext cx="1149350" cy="400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Spaceship Block</a:t>
            </a:r>
            <a:endParaRPr sz="11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מודל ראשון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6086763" y="1175208"/>
            <a:ext cx="5891352" cy="568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r" rtl="1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iw-IL" sz="1800" b="1" u="sng" dirty="0"/>
              <a:t>מודל ראשון  - :</a:t>
            </a:r>
            <a:r>
              <a:rPr lang="en-US" sz="1800" b="1" u="sng" dirty="0" err="1"/>
              <a:t>Bullet_Block</a:t>
            </a:r>
            <a:r>
              <a:rPr lang="en-US" sz="1800" b="1" u="sng" dirty="0"/>
              <a:t> &amp; Spaceship Block</a:t>
            </a:r>
            <a:endParaRPr sz="1800" b="1" u="sng" dirty="0"/>
          </a:p>
          <a:p>
            <a:pPr marL="742950" lvl="1" indent="-285750" algn="r" rtl="1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he-IL" dirty="0"/>
              <a:t> </a:t>
            </a:r>
            <a:r>
              <a:rPr lang="en-US" dirty="0"/>
              <a:t>Spaceship block </a:t>
            </a:r>
            <a:r>
              <a:rPr lang="he-IL" dirty="0"/>
              <a:t> אחראי על השליטה והוצאת פקודות ציור של ספינת השחקן, בכל דגימת שעון מוציא את המיקום העדכני.</a:t>
            </a:r>
          </a:p>
          <a:p>
            <a:pPr marL="742950" lvl="1" indent="-285750" algn="r" rtl="1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en-US" dirty="0"/>
              <a:t>Bullet block </a:t>
            </a:r>
            <a:r>
              <a:rPr lang="he-IL" dirty="0"/>
              <a:t> מקבל את המיקום העדכני בציר איקס ממודל הספינה, אחת היריות מקבלת את המיקום כמו שהגיע, השנייה משתמשת ביחידה שמשנה את המיקום קודם ולאחר מכן מקבלת את המיקום העדכני המתאים לה.</a:t>
            </a:r>
            <a:endParaRPr dirty="0"/>
          </a:p>
          <a:p>
            <a:pPr marL="742950" lvl="1" indent="-285750" algn="r" rtl="1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he-IL" dirty="0"/>
              <a:t>היריות נעלמות אם פוגעות במחסום או מפלצת, אם חורגת מהמסך חוזרת למיקום המתאים.</a:t>
            </a:r>
          </a:p>
          <a:p>
            <a:pPr marL="742950" lvl="1" indent="-285750" algn="r" rtl="1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endParaRPr dirty="0"/>
          </a:p>
          <a:p>
            <a:pPr marL="742950" lvl="1" indent="-194309" algn="r" rtl="1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dirty="0"/>
          </a:p>
          <a:p>
            <a:pPr marL="742950" lvl="1" indent="-194309" algn="r" rtl="1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78DF0E-476A-60D6-557B-C3A23748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5" y="666423"/>
            <a:ext cx="4439248" cy="223552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840DB4A-5802-ED04-5B64-879A451F6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78" y="3216043"/>
            <a:ext cx="4246922" cy="27475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39663" y="38725"/>
            <a:ext cx="98073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iw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תיאור מופשט של ה</a:t>
            </a:r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זזת השחקן</a:t>
            </a:r>
            <a:r>
              <a:rPr lang="iw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על ידי מכונת מצבים 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460468" y="1523547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345336" y="2557737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9992637" y="2799805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7205007" y="2752805"/>
            <a:ext cx="970933" cy="1012482"/>
          </a:xfrm>
          <a:prstGeom prst="ellipse">
            <a:avLst/>
          </a:prstGeom>
          <a:solidFill>
            <a:schemeClr val="accent1"/>
          </a:solidFill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/>
          <p:nvPr/>
        </p:nvSpPr>
        <p:spPr>
          <a:xfrm rot="-9652288" flipH="1">
            <a:off x="2381444" y="2572164"/>
            <a:ext cx="2019024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1"/>
          <p:cNvSpPr/>
          <p:nvPr/>
        </p:nvSpPr>
        <p:spPr>
          <a:xfrm rot="157127">
            <a:off x="8222439" y="3295068"/>
            <a:ext cx="1765947" cy="575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1"/>
          <p:cNvSpPr/>
          <p:nvPr/>
        </p:nvSpPr>
        <p:spPr>
          <a:xfrm rot="10800000" flipH="1">
            <a:off x="5077693" y="3416551"/>
            <a:ext cx="214520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1"/>
          <p:cNvSpPr/>
          <p:nvPr/>
        </p:nvSpPr>
        <p:spPr>
          <a:xfrm rot="235837" flipH="1">
            <a:off x="4947292" y="2430163"/>
            <a:ext cx="5192131" cy="316357"/>
          </a:xfrm>
          <a:prstGeom prst="uturnArrow">
            <a:avLst>
              <a:gd name="adj1" fmla="val 15182"/>
              <a:gd name="adj2" fmla="val 25000"/>
              <a:gd name="adj3" fmla="val 22216"/>
              <a:gd name="adj4" fmla="val 57425"/>
              <a:gd name="adj5" fmla="val 10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highlight>
                <a:srgbClr val="FF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654068" y="1858496"/>
            <a:ext cx="6038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idle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4415656" y="2879311"/>
            <a:ext cx="8770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351388" y="3031564"/>
            <a:ext cx="16891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</a:t>
            </a:r>
            <a:endParaRPr sz="9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10144160" y="3031564"/>
            <a:ext cx="877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 Limits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1"/>
          <p:cNvSpPr/>
          <p:nvPr/>
        </p:nvSpPr>
        <p:spPr>
          <a:xfrm rot="2158997">
            <a:off x="859115" y="1464394"/>
            <a:ext cx="709671" cy="616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 rot="2340039">
            <a:off x="984638" y="1271670"/>
            <a:ext cx="7602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resetN</a:t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 rot="1115948">
            <a:off x="2701416" y="2446878"/>
            <a:ext cx="21627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StartOfFrame</a:t>
            </a:r>
            <a:endParaRPr sz="1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יונים">
  <a:themeElements>
    <a:clrScheme name="יונים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635</Words>
  <Application>Microsoft Office PowerPoint</Application>
  <PresentationFormat>מסך רחב</PresentationFormat>
  <Paragraphs>124</Paragraphs>
  <Slides>16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5" baseType="lpstr">
      <vt:lpstr>David</vt:lpstr>
      <vt:lpstr>Wingdings</vt:lpstr>
      <vt:lpstr>Times New Roman</vt:lpstr>
      <vt:lpstr>Noto Sans Symbols</vt:lpstr>
      <vt:lpstr>Century</vt:lpstr>
      <vt:lpstr>Arial</vt:lpstr>
      <vt:lpstr>Calibri</vt:lpstr>
      <vt:lpstr>Century Gothic</vt:lpstr>
      <vt:lpstr>יונים</vt:lpstr>
      <vt:lpstr>מעבדה בהנדסת חשמל 1 א' פרויקט סיום :  Space Invaders</vt:lpstr>
      <vt:lpstr>אפיון הפרויקט - דגש על יצירתיות</vt:lpstr>
      <vt:lpstr>תמונת  מסך למשחק</vt:lpstr>
      <vt:lpstr>הוראות הפעלה</vt:lpstr>
      <vt:lpstr>Schematic diagram</vt:lpstr>
      <vt:lpstr>שרטוט הירארכיה עליונה</vt:lpstr>
      <vt:lpstr>מצגת של PowerPoint‏</vt:lpstr>
      <vt:lpstr>תיאור מודל ראשון</vt:lpstr>
      <vt:lpstr>תיאור מופשט של הזזת השחקן על ידי מכונת מצבים </vt:lpstr>
      <vt:lpstr>סימולציה עבור המודול הראשון</vt:lpstr>
      <vt:lpstr>תיאור המודול השני</vt:lpstr>
      <vt:lpstr>תיאור מופשט שלפעולת המפלצות על ידי מכונת מצבים </vt:lpstr>
      <vt:lpstr>סימולציה עבור המודול השני</vt:lpstr>
      <vt:lpstr>שימוש מעניין ב-   signal Tap</vt:lpstr>
      <vt:lpstr>סיכום ומסקנות</vt:lpstr>
      <vt:lpstr>תמונות לשלבים שונים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בהנדסת חשמל 1 א' פרויקט סיום :  ROAD FIGHTER</dc:title>
  <dc:creator>WINDOWS 10 PRO</dc:creator>
  <cp:lastModifiedBy>Yazan Sarhan</cp:lastModifiedBy>
  <cp:revision>26</cp:revision>
  <dcterms:modified xsi:type="dcterms:W3CDTF">2024-08-13T22:37:24Z</dcterms:modified>
</cp:coreProperties>
</file>