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1095" autoAdjust="0"/>
  </p:normalViewPr>
  <p:slideViewPr>
    <p:cSldViewPr snapToGrid="0">
      <p:cViewPr varScale="1">
        <p:scale>
          <a:sx n="65" d="100"/>
          <a:sy n="65" d="100"/>
        </p:scale>
        <p:origin x="7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CCE1C-0EB3-4E64-9A5A-A61EBBC5B180}" type="datetimeFigureOut">
              <a:rPr lang="tr-TR" smtClean="0"/>
              <a:t>19.08.2022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9CDDE-5829-42EA-A08F-48C5BA345E75}" type="slidenum">
              <a:rPr lang="tr-TR" smtClean="0"/>
              <a:t>‹#›</a:t>
            </a:fld>
            <a:endParaRPr lang="tr-TR"/>
          </a:p>
        </p:txBody>
      </p:sp>
    </p:spTree>
    <p:extLst>
      <p:ext uri="{BB962C8B-B14F-4D97-AF65-F5344CB8AC3E}">
        <p14:creationId xmlns:p14="http://schemas.microsoft.com/office/powerpoint/2010/main" val="218831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549CDDE-5829-42EA-A08F-48C5BA345E75}" type="slidenum">
              <a:rPr lang="tr-TR" smtClean="0"/>
              <a:t>11</a:t>
            </a:fld>
            <a:endParaRPr lang="tr-TR"/>
          </a:p>
        </p:txBody>
      </p:sp>
    </p:spTree>
    <p:extLst>
      <p:ext uri="{BB962C8B-B14F-4D97-AF65-F5344CB8AC3E}">
        <p14:creationId xmlns:p14="http://schemas.microsoft.com/office/powerpoint/2010/main" val="115222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F21713-F1C5-5DE2-238F-C5926E81157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C23E04E-C25D-B079-6875-0DCB2CC66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DBC70EE-3377-793A-8D67-7A3EE7FCB485}"/>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BB3DCCBB-A5BF-16AE-3CE7-65BC634339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742370D-9461-C1DE-ACAE-C8D959498E2D}"/>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116225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972408-3968-6CF5-3D5B-EEE4D067BDA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BB5B52C-12F2-9A40-6201-C2082F765A4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9D0DE54-6F73-8333-2D84-CB679E600F18}"/>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1933F6E3-4D51-6CA5-3A45-334637F1D6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3B32A50-6931-1909-9A07-B1D0E4ADE36C}"/>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51544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477F646-928F-3A2A-48EF-D3E6BF0F614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F383CA4-0EDA-3976-9ED7-8D4C1D5F2CD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A9383B-8BD0-DC05-1A4D-40DD32C117F7}"/>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961A1312-8750-6FFF-1E28-EACDF5515A9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E1DC43-8CA1-5E2F-C078-C46252DA5837}"/>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26623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130C86-9CB5-E318-949D-9B6ED8DEA2F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6CCEF2A-0764-E789-66FD-E8787178F65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F45AA7-8C3A-BED8-6F53-7A3BAD5B9CC0}"/>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B297AC18-1AE3-9709-2D00-C569DAAD9B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66F3BF-EC24-C359-27A2-6450B8594DAD}"/>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5059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294F4D-5746-13B4-4C71-571BBC17EA3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5B8EC7C-77BD-AF3C-5523-7B5D46390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CA0B962-EEB3-4AA2-5B21-A1B00ABEA138}"/>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27D83BF3-E15A-8DDE-D08F-7F7ED01D7E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AE7650-9924-6F98-04E2-B9CB812654AB}"/>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110917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5249E3-8DD9-485E-CEDB-CF4EC2FBFC4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2D6C091-9D6F-2EF9-FBA7-29DD0000D0D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75A5845-63AA-9BC0-2A95-CE49A1616F6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872E95B-EBF8-D17D-81C2-7415D8A07C66}"/>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6" name="Alt Bilgi Yer Tutucusu 5">
            <a:extLst>
              <a:ext uri="{FF2B5EF4-FFF2-40B4-BE49-F238E27FC236}">
                <a16:creationId xmlns:a16="http://schemas.microsoft.com/office/drawing/2014/main" id="{019658CE-113A-9680-4848-CC712047EC6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FB6C476-C995-EADB-AB0B-71EAD2DD5873}"/>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2345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4AA23E-F57F-103D-D834-4E215BED003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D1C2622-4B7B-87D1-9A57-A4379320B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82689C7-3F77-F551-63F1-717325FDAAA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1B4311C-63E7-28EA-89B0-1167B3CE8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E9F8EF9-E923-CF95-917D-FB083A8CEA3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318EE2A-F384-8EE0-D43E-DB8F74ED1264}"/>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8" name="Alt Bilgi Yer Tutucusu 7">
            <a:extLst>
              <a:ext uri="{FF2B5EF4-FFF2-40B4-BE49-F238E27FC236}">
                <a16:creationId xmlns:a16="http://schemas.microsoft.com/office/drawing/2014/main" id="{D40D14F4-A996-79DB-B5C8-E57A1BD020D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75EAD9C-9D59-A7C2-092D-8D5102B013BB}"/>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63041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641C4C-7E52-C3CC-3010-CDC741BF08A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6FBE925-2CE2-535A-6BAC-D4E6B5A8DD92}"/>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4" name="Alt Bilgi Yer Tutucusu 3">
            <a:extLst>
              <a:ext uri="{FF2B5EF4-FFF2-40B4-BE49-F238E27FC236}">
                <a16:creationId xmlns:a16="http://schemas.microsoft.com/office/drawing/2014/main" id="{363435ED-7B39-87D5-BA27-C34FE1A16CB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1FA110A-6048-366E-482C-92420CCE6639}"/>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141930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EB929A5-8185-5507-5E2C-D38ACB768D9E}"/>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3" name="Alt Bilgi Yer Tutucusu 2">
            <a:extLst>
              <a:ext uri="{FF2B5EF4-FFF2-40B4-BE49-F238E27FC236}">
                <a16:creationId xmlns:a16="http://schemas.microsoft.com/office/drawing/2014/main" id="{34FB3701-56E7-58AC-4115-EBF86D16E0B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DE791D5-9781-3D13-4959-D43E03EC8D7C}"/>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32577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00E177-B6D1-C41D-040A-4FA9AF1C0D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E84874E-E746-8956-935E-A063087EE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DE6203A-C04F-829A-F916-EDE803A3A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29FD990-533C-070D-31FB-D1BF0A88B018}"/>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6" name="Alt Bilgi Yer Tutucusu 5">
            <a:extLst>
              <a:ext uri="{FF2B5EF4-FFF2-40B4-BE49-F238E27FC236}">
                <a16:creationId xmlns:a16="http://schemas.microsoft.com/office/drawing/2014/main" id="{D59283F0-2983-1212-EDAC-F6C6B40A56D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B91A7BA-5854-38CE-8C4D-68BF3B7F7811}"/>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25374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399B8-8673-BA66-3FA0-53ECB83EE5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EBDA4DE-B9D2-27FB-0284-325042BAC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1BC861F-24F3-8F68-D0B0-864CBD1A0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BC9417F-E4FA-7682-DC7E-8823EFD79A9C}"/>
              </a:ext>
            </a:extLst>
          </p:cNvPr>
          <p:cNvSpPr>
            <a:spLocks noGrp="1"/>
          </p:cNvSpPr>
          <p:nvPr>
            <p:ph type="dt" sz="half" idx="10"/>
          </p:nvPr>
        </p:nvSpPr>
        <p:spPr/>
        <p:txBody>
          <a:bodyPr/>
          <a:lstStyle/>
          <a:p>
            <a:fld id="{4810DEF4-AAED-48FC-8AFC-5661B7B6166D}" type="datetimeFigureOut">
              <a:rPr lang="tr-TR" smtClean="0"/>
              <a:t>19.08.2022</a:t>
            </a:fld>
            <a:endParaRPr lang="tr-TR"/>
          </a:p>
        </p:txBody>
      </p:sp>
      <p:sp>
        <p:nvSpPr>
          <p:cNvPr id="6" name="Alt Bilgi Yer Tutucusu 5">
            <a:extLst>
              <a:ext uri="{FF2B5EF4-FFF2-40B4-BE49-F238E27FC236}">
                <a16:creationId xmlns:a16="http://schemas.microsoft.com/office/drawing/2014/main" id="{B091BCAF-911C-07E4-0B50-9058B68EAC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4CBD50F-4705-3DC2-11A6-B1D449D133B1}"/>
              </a:ext>
            </a:extLst>
          </p:cNvPr>
          <p:cNvSpPr>
            <a:spLocks noGrp="1"/>
          </p:cNvSpPr>
          <p:nvPr>
            <p:ph type="sldNum" sz="quarter" idx="12"/>
          </p:nvPr>
        </p:nvSpPr>
        <p:spPr/>
        <p:txBody>
          <a:bodyPr/>
          <a:lstStyle/>
          <a:p>
            <a:fld id="{223FCC2F-AEBE-409F-A6E5-1437AAE9EC9A}" type="slidenum">
              <a:rPr lang="tr-TR" smtClean="0"/>
              <a:t>‹#›</a:t>
            </a:fld>
            <a:endParaRPr lang="tr-TR"/>
          </a:p>
        </p:txBody>
      </p:sp>
    </p:spTree>
    <p:extLst>
      <p:ext uri="{BB962C8B-B14F-4D97-AF65-F5344CB8AC3E}">
        <p14:creationId xmlns:p14="http://schemas.microsoft.com/office/powerpoint/2010/main" val="389468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4FD8B2-5AE4-3072-581B-8FE3A58E3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2CBA873-B016-639B-E31C-45615F7AA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823299-951E-F474-54C9-D8267D2C8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0DEF4-AAED-48FC-8AFC-5661B7B6166D}" type="datetimeFigureOut">
              <a:rPr lang="tr-TR" smtClean="0"/>
              <a:t>19.08.2022</a:t>
            </a:fld>
            <a:endParaRPr lang="tr-TR"/>
          </a:p>
        </p:txBody>
      </p:sp>
      <p:sp>
        <p:nvSpPr>
          <p:cNvPr id="5" name="Alt Bilgi Yer Tutucusu 4">
            <a:extLst>
              <a:ext uri="{FF2B5EF4-FFF2-40B4-BE49-F238E27FC236}">
                <a16:creationId xmlns:a16="http://schemas.microsoft.com/office/drawing/2014/main" id="{880DE211-783F-7896-FE11-C9CBEE2D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AB6D6E5-F6ED-1968-B764-6A699FB0B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FCC2F-AEBE-409F-A6E5-1437AAE9EC9A}" type="slidenum">
              <a:rPr lang="tr-TR" smtClean="0"/>
              <a:t>‹#›</a:t>
            </a:fld>
            <a:endParaRPr lang="tr-TR"/>
          </a:p>
        </p:txBody>
      </p:sp>
    </p:spTree>
    <p:extLst>
      <p:ext uri="{BB962C8B-B14F-4D97-AF65-F5344CB8AC3E}">
        <p14:creationId xmlns:p14="http://schemas.microsoft.com/office/powerpoint/2010/main" val="331822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q=instagram&amp;sxsrf=ALiCzsaMOVZth8AnVnvxZ_eJmt-a2DBXZg:1660922132200&amp;tbm=isch&amp;source=iu&amp;ictx=1&amp;vet=1&amp;fir=vDxmQJXFChdErM%252Cd1EBAOd7zLdcnM%252C%252Fm%252F0glpjll&amp;usg=AI4_-kTBptgP-1cB6xUVEWzfeRUStodQtA&amp;sa=X&amp;ved=2ahUKEwi0s8GNmdP5AhXtX_EDHWx5BjUQ_B16BAhBEAI#imgrc=vDxmQJXFChdEr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aslangicnoktasi.org/getirin-sosyolojisi/" TargetMode="External"/><Relationship Id="rId2" Type="http://schemas.openxmlformats.org/officeDocument/2006/relationships/hyperlink" Target="https://getir.com/hakkimizda/" TargetMode="External"/><Relationship Id="rId1" Type="http://schemas.openxmlformats.org/officeDocument/2006/relationships/slideLayout" Target="../slideLayouts/slideLayout2.xml"/><Relationship Id="rId5" Type="http://schemas.openxmlformats.org/officeDocument/2006/relationships/hyperlink" Target="https://fol.com.tr/tr/works/getir-2/#:~:text=Renk%20paleti%20se%C3%A7iminde%2C%20tipik%20olarak,g%C3%B6r%C3%BCn%C3%BCm%20i%C3%A7in%20mor%20renge%20yerle%C5%9Ftirdik." TargetMode="External"/><Relationship Id="rId4" Type="http://schemas.openxmlformats.org/officeDocument/2006/relationships/hyperlink" Target="https://www.googleadservices.com/pagead/aclk?sa=L&amp;ai=DChcSEwiTmdLUw9P5AhXEjmgJHSClDZ8YABAAGgJ3Zg&amp;ohost=www.google.com&amp;cid=CAESa-D2mvmo_P0EsQ-2zL6l86S3Ey0LqKgEFOtuYCq4lDW9TmAuu65YVf07DvN4u1lZq-FA6n14mQvyxXXfNEyA9CYGmWSthMATGcVXJNdRbqjBpF_STVfmgsYtHa0CG6DTC_Vbs5GWOiaF_itb&amp;sig=AOD64_0i2XMcQYgTkqrNH-P3QghjsaFeqQ&amp;q&amp;adurl&amp;ved=2ahUKEwixu8nUw9P5AhXiVPEDHZ-GAcsQ0Qx6BAgCEAE&amp;nis=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BE69C514-5978-43A7-C1CC-5E7785B297F0}"/>
              </a:ext>
            </a:extLst>
          </p:cNvPr>
          <p:cNvSpPr>
            <a:spLocks noGrp="1"/>
          </p:cNvSpPr>
          <p:nvPr>
            <p:ph type="subTitle" idx="1"/>
          </p:nvPr>
        </p:nvSpPr>
        <p:spPr>
          <a:xfrm>
            <a:off x="8478470" y="132494"/>
            <a:ext cx="3570963" cy="929390"/>
          </a:xfrm>
        </p:spPr>
        <p:txBody>
          <a:bodyPr/>
          <a:lstStyle/>
          <a:p>
            <a:r>
              <a:rPr lang="tr-TR" b="1" dirty="0">
                <a:solidFill>
                  <a:schemeClr val="bg1"/>
                </a:solidFill>
                <a:latin typeface="Times New Roman" panose="02020603050405020304" pitchFamily="18" charset="0"/>
                <a:cs typeface="Times New Roman" panose="02020603050405020304" pitchFamily="18" charset="0"/>
              </a:rPr>
              <a:t>Taha Erdi Yazıcıoğlu</a:t>
            </a:r>
          </a:p>
          <a:p>
            <a:r>
              <a:rPr lang="tr-TR" b="1" dirty="0">
                <a:solidFill>
                  <a:schemeClr val="bg1"/>
                </a:solidFill>
                <a:latin typeface="Times New Roman" panose="02020603050405020304" pitchFamily="18" charset="0"/>
                <a:cs typeface="Times New Roman" panose="02020603050405020304" pitchFamily="18" charset="0"/>
              </a:rPr>
              <a:t>Proje Ödevi </a:t>
            </a:r>
          </a:p>
        </p:txBody>
      </p:sp>
    </p:spTree>
    <p:extLst>
      <p:ext uri="{BB962C8B-B14F-4D97-AF65-F5344CB8AC3E}">
        <p14:creationId xmlns:p14="http://schemas.microsoft.com/office/powerpoint/2010/main" val="250486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7DC7D2-29CA-AB17-9C1D-F7B8C961C295}"/>
              </a:ext>
            </a:extLst>
          </p:cNvPr>
          <p:cNvSpPr>
            <a:spLocks noGrp="1"/>
          </p:cNvSpPr>
          <p:nvPr>
            <p:ph type="title"/>
          </p:nvPr>
        </p:nvSpPr>
        <p:spPr>
          <a:xfrm>
            <a:off x="839788" y="365125"/>
            <a:ext cx="10811438" cy="823913"/>
          </a:xfrm>
        </p:spPr>
        <p:txBody>
          <a:bodyPr>
            <a:normAutofit/>
          </a:bodyPr>
          <a:lstStyle/>
          <a:p>
            <a:pPr algn="ctr"/>
            <a:r>
              <a:rPr lang="tr-TR" sz="4000" b="1" dirty="0">
                <a:solidFill>
                  <a:schemeClr val="accent4"/>
                </a:solidFill>
                <a:latin typeface="Times New Roman" panose="02020603050405020304" pitchFamily="18" charset="0"/>
                <a:cs typeface="Times New Roman" panose="02020603050405020304" pitchFamily="18" charset="0"/>
              </a:rPr>
              <a:t>SWOT ANALİZİ </a:t>
            </a:r>
            <a:endParaRPr lang="tr-TR" sz="4000" dirty="0">
              <a:latin typeface="Times New Roman" panose="02020603050405020304" pitchFamily="18" charset="0"/>
              <a:cs typeface="Times New Roman" panose="02020603050405020304" pitchFamily="18" charset="0"/>
            </a:endParaRPr>
          </a:p>
        </p:txBody>
      </p:sp>
      <p:sp>
        <p:nvSpPr>
          <p:cNvPr id="3" name="Metin Yer Tutucusu 2">
            <a:extLst>
              <a:ext uri="{FF2B5EF4-FFF2-40B4-BE49-F238E27FC236}">
                <a16:creationId xmlns:a16="http://schemas.microsoft.com/office/drawing/2014/main" id="{06DF912E-9261-DC53-7E05-E7F79EA4F5D4}"/>
              </a:ext>
            </a:extLst>
          </p:cNvPr>
          <p:cNvSpPr>
            <a:spLocks noGrp="1"/>
          </p:cNvSpPr>
          <p:nvPr>
            <p:ph type="body" idx="1"/>
          </p:nvPr>
        </p:nvSpPr>
        <p:spPr>
          <a:xfrm>
            <a:off x="839788" y="1681163"/>
            <a:ext cx="5157787" cy="604837"/>
          </a:xfrm>
        </p:spPr>
        <p:txBody>
          <a:bodyPr/>
          <a:lstStyle/>
          <a:p>
            <a:pPr algn="ctr"/>
            <a:r>
              <a:rPr lang="tr-TR" dirty="0">
                <a:latin typeface="Times New Roman" panose="02020603050405020304" pitchFamily="18" charset="0"/>
                <a:cs typeface="Times New Roman" panose="02020603050405020304" pitchFamily="18" charset="0"/>
              </a:rPr>
              <a:t>Fırsatlar 	</a:t>
            </a:r>
          </a:p>
        </p:txBody>
      </p:sp>
      <p:sp>
        <p:nvSpPr>
          <p:cNvPr id="4" name="İçerik Yer Tutucusu 3">
            <a:extLst>
              <a:ext uri="{FF2B5EF4-FFF2-40B4-BE49-F238E27FC236}">
                <a16:creationId xmlns:a16="http://schemas.microsoft.com/office/drawing/2014/main" id="{BAEC33E9-7B65-6720-059C-A06FCF6F64FD}"/>
              </a:ext>
            </a:extLst>
          </p:cNvPr>
          <p:cNvSpPr>
            <a:spLocks noGrp="1"/>
          </p:cNvSpPr>
          <p:nvPr>
            <p:ph sz="half" idx="2"/>
          </p:nvPr>
        </p:nvSpPr>
        <p:spPr>
          <a:xfrm>
            <a:off x="839789" y="2505075"/>
            <a:ext cx="5030070" cy="3684588"/>
          </a:xfrm>
        </p:spPr>
        <p:txBody>
          <a:bodyPr>
            <a:normAutofit/>
          </a:bodyPr>
          <a:lstStyle/>
          <a:p>
            <a:pPr algn="just"/>
            <a:r>
              <a:rPr lang="tr-TR" sz="2200" dirty="0">
                <a:solidFill>
                  <a:schemeClr val="bg1"/>
                </a:solidFill>
                <a:latin typeface="Times New Roman" panose="02020603050405020304" pitchFamily="18" charset="0"/>
                <a:cs typeface="Times New Roman" panose="02020603050405020304" pitchFamily="18" charset="0"/>
              </a:rPr>
              <a:t>Farklı alanlarda hizmet verebilmesi,</a:t>
            </a:r>
          </a:p>
          <a:p>
            <a:pPr algn="just"/>
            <a:r>
              <a:rPr lang="tr-TR" sz="2200" dirty="0">
                <a:solidFill>
                  <a:schemeClr val="bg1"/>
                </a:solidFill>
                <a:latin typeface="Times New Roman" panose="02020603050405020304" pitchFamily="18" charset="0"/>
                <a:cs typeface="Times New Roman" panose="02020603050405020304" pitchFamily="18" charset="0"/>
              </a:rPr>
              <a:t>Uluslararası bir tecrübeye sahip olması,</a:t>
            </a:r>
          </a:p>
          <a:p>
            <a:pPr algn="just"/>
            <a:r>
              <a:rPr lang="tr-TR" sz="2200" dirty="0">
                <a:solidFill>
                  <a:schemeClr val="bg1"/>
                </a:solidFill>
                <a:latin typeface="Times New Roman" panose="02020603050405020304" pitchFamily="18" charset="0"/>
                <a:cs typeface="Times New Roman" panose="02020603050405020304" pitchFamily="18" charset="0"/>
              </a:rPr>
              <a:t>Dağıtım ağının güçlü olması,</a:t>
            </a:r>
          </a:p>
          <a:p>
            <a:pPr algn="just"/>
            <a:r>
              <a:rPr lang="tr-TR" sz="2200" dirty="0">
                <a:solidFill>
                  <a:schemeClr val="bg1"/>
                </a:solidFill>
                <a:latin typeface="Times New Roman" panose="02020603050405020304" pitchFamily="18" charset="0"/>
                <a:cs typeface="Times New Roman" panose="02020603050405020304" pitchFamily="18" charset="0"/>
              </a:rPr>
              <a:t>Kendi coğrafi bilgi sistemlerinin olması ve bunu sürekli güncellemesi, farklı alanlarda kullanabilmesi</a:t>
            </a:r>
            <a:endParaRPr lang="tr-TR" sz="2200" dirty="0">
              <a:solidFill>
                <a:schemeClr val="bg1"/>
              </a:solidFill>
            </a:endParaRPr>
          </a:p>
          <a:p>
            <a:endParaRPr lang="tr-TR" sz="2200" dirty="0">
              <a:solidFill>
                <a:schemeClr val="bg1"/>
              </a:solidFill>
            </a:endParaRPr>
          </a:p>
        </p:txBody>
      </p:sp>
      <p:sp>
        <p:nvSpPr>
          <p:cNvPr id="5" name="Metin Yer Tutucusu 4">
            <a:extLst>
              <a:ext uri="{FF2B5EF4-FFF2-40B4-BE49-F238E27FC236}">
                <a16:creationId xmlns:a16="http://schemas.microsoft.com/office/drawing/2014/main" id="{1BAEE902-D519-6CB6-A09F-12C1A8B0FDD2}"/>
              </a:ext>
            </a:extLst>
          </p:cNvPr>
          <p:cNvSpPr>
            <a:spLocks noGrp="1"/>
          </p:cNvSpPr>
          <p:nvPr>
            <p:ph type="body" sz="quarter" idx="3"/>
          </p:nvPr>
        </p:nvSpPr>
        <p:spPr>
          <a:xfrm>
            <a:off x="6172200" y="1681163"/>
            <a:ext cx="5183188" cy="604837"/>
          </a:xfrm>
        </p:spPr>
        <p:txBody>
          <a:bodyPr/>
          <a:lstStyle/>
          <a:p>
            <a:pPr algn="ctr"/>
            <a:r>
              <a:rPr lang="tr-TR" dirty="0">
                <a:latin typeface="Times New Roman" panose="02020603050405020304" pitchFamily="18" charset="0"/>
                <a:cs typeface="Times New Roman" panose="02020603050405020304" pitchFamily="18" charset="0"/>
              </a:rPr>
              <a:t>Tehditler</a:t>
            </a:r>
          </a:p>
        </p:txBody>
      </p:sp>
      <p:sp>
        <p:nvSpPr>
          <p:cNvPr id="6" name="İçerik Yer Tutucusu 5">
            <a:extLst>
              <a:ext uri="{FF2B5EF4-FFF2-40B4-BE49-F238E27FC236}">
                <a16:creationId xmlns:a16="http://schemas.microsoft.com/office/drawing/2014/main" id="{CE1862EC-D094-D795-2C3D-9E68FE6E0914}"/>
              </a:ext>
            </a:extLst>
          </p:cNvPr>
          <p:cNvSpPr>
            <a:spLocks noGrp="1"/>
          </p:cNvSpPr>
          <p:nvPr>
            <p:ph sz="quarter" idx="4"/>
          </p:nvPr>
        </p:nvSpPr>
        <p:spPr>
          <a:xfrm>
            <a:off x="6172200" y="2505075"/>
            <a:ext cx="5479026" cy="3684588"/>
          </a:xfrm>
        </p:spPr>
        <p:txBody>
          <a:bodyPr>
            <a:normAutofit/>
          </a:bodyPr>
          <a:lstStyle/>
          <a:p>
            <a:pPr algn="just"/>
            <a:r>
              <a:rPr lang="tr-TR" sz="2200" dirty="0">
                <a:solidFill>
                  <a:schemeClr val="bg1"/>
                </a:solidFill>
                <a:latin typeface="Times New Roman" panose="02020603050405020304" pitchFamily="18" charset="0"/>
                <a:cs typeface="Times New Roman" panose="02020603050405020304" pitchFamily="18" charset="0"/>
              </a:rPr>
              <a:t>Yoğun rekabet ortamı,</a:t>
            </a:r>
          </a:p>
          <a:p>
            <a:pPr algn="just"/>
            <a:r>
              <a:rPr lang="tr-TR" sz="2200" dirty="0">
                <a:solidFill>
                  <a:schemeClr val="bg1"/>
                </a:solidFill>
                <a:latin typeface="Times New Roman" panose="02020603050405020304" pitchFamily="18" charset="0"/>
                <a:cs typeface="Times New Roman" panose="02020603050405020304" pitchFamily="18" charset="0"/>
              </a:rPr>
              <a:t>Ekonomik koşullardan olumsuz etkilenmesi.</a:t>
            </a:r>
          </a:p>
        </p:txBody>
      </p:sp>
    </p:spTree>
    <p:extLst>
      <p:ext uri="{BB962C8B-B14F-4D97-AF65-F5344CB8AC3E}">
        <p14:creationId xmlns:p14="http://schemas.microsoft.com/office/powerpoint/2010/main" val="200198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86C20DD4-4F51-528A-9586-4450B7D09770}"/>
              </a:ext>
            </a:extLst>
          </p:cNvPr>
          <p:cNvSpPr>
            <a:spLocks noGrp="1"/>
          </p:cNvSpPr>
          <p:nvPr>
            <p:ph type="ctrTitle"/>
          </p:nvPr>
        </p:nvSpPr>
        <p:spPr>
          <a:xfrm>
            <a:off x="388373" y="320523"/>
            <a:ext cx="11570109" cy="579129"/>
          </a:xfrm>
        </p:spPr>
        <p:txBody>
          <a:bodyPr>
            <a:normAutofit fontScale="90000"/>
          </a:bodyPr>
          <a:lstStyle/>
          <a:p>
            <a:r>
              <a:rPr lang="tr-TR" sz="4000" b="1" dirty="0">
                <a:solidFill>
                  <a:schemeClr val="accent4"/>
                </a:solidFill>
                <a:latin typeface="Times New Roman" panose="02020603050405020304" pitchFamily="18" charset="0"/>
                <a:cs typeface="Times New Roman" panose="02020603050405020304" pitchFamily="18" charset="0"/>
              </a:rPr>
              <a:t>MARKA VE ÜRÜN İNCELEMESİ</a:t>
            </a:r>
          </a:p>
        </p:txBody>
      </p:sp>
      <p:sp>
        <p:nvSpPr>
          <p:cNvPr id="8" name="Alt Başlık 7">
            <a:extLst>
              <a:ext uri="{FF2B5EF4-FFF2-40B4-BE49-F238E27FC236}">
                <a16:creationId xmlns:a16="http://schemas.microsoft.com/office/drawing/2014/main" id="{A6FB6C35-A11E-C1FF-2E06-1235DD4D52A0}"/>
              </a:ext>
            </a:extLst>
          </p:cNvPr>
          <p:cNvSpPr>
            <a:spLocks noGrp="1"/>
          </p:cNvSpPr>
          <p:nvPr>
            <p:ph type="subTitle" idx="1"/>
          </p:nvPr>
        </p:nvSpPr>
        <p:spPr>
          <a:xfrm>
            <a:off x="388374" y="1666567"/>
            <a:ext cx="5348750" cy="4984955"/>
          </a:xfrm>
        </p:spPr>
        <p:txBody>
          <a:bodyPr>
            <a:normAutofit lnSpcReduction="10000"/>
          </a:bodyPr>
          <a:lstStyle/>
          <a:p>
            <a:pPr marL="342900" indent="-342900" algn="just">
              <a:lnSpc>
                <a:spcPct val="100000"/>
              </a:lnSpc>
              <a:buFont typeface="Arial" panose="020B0604020202020204" pitchFamily="34" charset="0"/>
              <a:buChar char="•"/>
            </a:pPr>
            <a:r>
              <a:rPr lang="tr-TR" sz="2200" dirty="0">
                <a:solidFill>
                  <a:schemeClr val="bg1">
                    <a:lumMod val="95000"/>
                  </a:schemeClr>
                </a:solidFill>
                <a:latin typeface="Times New Roman" panose="02020603050405020304" pitchFamily="18" charset="0"/>
                <a:cs typeface="Times New Roman" panose="02020603050405020304" pitchFamily="18" charset="0"/>
              </a:rPr>
              <a:t>Marka isminde altın sarı kullanılmış ve bunu mor rengin içine yerleştirilmiş ve standart bir renk paleti kullanılmamış. Getir deyince aklımıza mor ve altın sarısının birleşimi çağrışıyor. Marka logolarını poşetlerde, motor ve arabalarda, depolarda, kurye kıyafetlerinde ve birçok alanda  kullanılıyor.  Fark edildiği üzere getir küçük harflerle yazılmış. Okunaklı, akılda kalıcılığı yüksek, sade bir marka kimliği. </a:t>
            </a:r>
            <a:r>
              <a:rPr lang="tr-TR" sz="2200" dirty="0">
                <a:solidFill>
                  <a:schemeClr val="bg1"/>
                </a:solidFill>
                <a:latin typeface="Times New Roman" panose="02020603050405020304" pitchFamily="18" charset="0"/>
                <a:cs typeface="Times New Roman" panose="02020603050405020304" pitchFamily="18" charset="0"/>
              </a:rPr>
              <a:t>Kendine özgü sloganı ile </a:t>
            </a:r>
            <a:r>
              <a:rPr lang="tr-TR" sz="2200" b="0" i="0" dirty="0">
                <a:solidFill>
                  <a:schemeClr val="bg1"/>
                </a:solidFill>
                <a:effectLst/>
                <a:latin typeface="Times New Roman" panose="02020603050405020304" pitchFamily="18" charset="0"/>
                <a:cs typeface="Times New Roman" panose="02020603050405020304" pitchFamily="18" charset="0"/>
              </a:rPr>
              <a:t> “getir </a:t>
            </a:r>
            <a:r>
              <a:rPr lang="tr-TR" sz="2200" b="0" i="0" dirty="0" err="1">
                <a:solidFill>
                  <a:schemeClr val="bg1"/>
                </a:solidFill>
                <a:effectLst/>
                <a:latin typeface="Times New Roman" panose="02020603050405020304" pitchFamily="18" charset="0"/>
                <a:cs typeface="Times New Roman" panose="02020603050405020304" pitchFamily="18" charset="0"/>
              </a:rPr>
              <a:t>bi</a:t>
            </a:r>
            <a:r>
              <a:rPr lang="tr-TR" sz="2200" b="0" i="0" dirty="0">
                <a:solidFill>
                  <a:schemeClr val="bg1"/>
                </a:solidFill>
                <a:effectLst/>
                <a:latin typeface="Times New Roman" panose="02020603050405020304" pitchFamily="18" charset="0"/>
                <a:cs typeface="Times New Roman" panose="02020603050405020304" pitchFamily="18" charset="0"/>
              </a:rPr>
              <a:t> mutluluk“ müşteri memnuiyeti ile siparişleri kısa sürede müşteriye teslim etmek ve müşterinin olmasını sağlamayı hedefliyor. </a:t>
            </a:r>
            <a:endParaRPr lang="tr-TR" sz="2200" dirty="0">
              <a:solidFill>
                <a:schemeClr val="bg1"/>
              </a:solidFill>
              <a:latin typeface="Times New Roman" panose="02020603050405020304" pitchFamily="18" charset="0"/>
              <a:cs typeface="Times New Roman" panose="02020603050405020304" pitchFamily="18" charset="0"/>
            </a:endParaRPr>
          </a:p>
        </p:txBody>
      </p:sp>
      <p:pic>
        <p:nvPicPr>
          <p:cNvPr id="10" name="Resim 9">
            <a:extLst>
              <a:ext uri="{FF2B5EF4-FFF2-40B4-BE49-F238E27FC236}">
                <a16:creationId xmlns:a16="http://schemas.microsoft.com/office/drawing/2014/main" id="{37988589-4C55-5F75-32F9-DD97B3CEB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238" y="1666568"/>
            <a:ext cx="4616245" cy="4291780"/>
          </a:xfrm>
          <a:prstGeom prst="rect">
            <a:avLst/>
          </a:prstGeom>
        </p:spPr>
      </p:pic>
    </p:spTree>
    <p:extLst>
      <p:ext uri="{BB962C8B-B14F-4D97-AF65-F5344CB8AC3E}">
        <p14:creationId xmlns:p14="http://schemas.microsoft.com/office/powerpoint/2010/main" val="298951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11B1E6-C587-D675-C20E-8EB1F718BFFE}"/>
              </a:ext>
            </a:extLst>
          </p:cNvPr>
          <p:cNvSpPr>
            <a:spLocks noGrp="1"/>
          </p:cNvSpPr>
          <p:nvPr>
            <p:ph type="title"/>
          </p:nvPr>
        </p:nvSpPr>
        <p:spPr>
          <a:xfrm>
            <a:off x="233515" y="365126"/>
            <a:ext cx="11562738" cy="667261"/>
          </a:xfrm>
        </p:spPr>
        <p:txBody>
          <a:bodyPr>
            <a:normAutofit fontScale="90000"/>
          </a:bodyPr>
          <a:lstStyle/>
          <a:p>
            <a:pPr algn="ctr"/>
            <a:r>
              <a:rPr lang="tr-TR" sz="4400" b="1" dirty="0">
                <a:solidFill>
                  <a:schemeClr val="accent4"/>
                </a:solidFill>
                <a:latin typeface="Times New Roman" panose="02020603050405020304" pitchFamily="18" charset="0"/>
                <a:cs typeface="Times New Roman" panose="02020603050405020304" pitchFamily="18" charset="0"/>
              </a:rPr>
              <a:t>MARKA VE ÜRÜN İNCELEMESİ</a:t>
            </a:r>
            <a:endParaRPr lang="tr-TR" b="1" dirty="0"/>
          </a:p>
        </p:txBody>
      </p:sp>
      <p:sp>
        <p:nvSpPr>
          <p:cNvPr id="3" name="İçerik Yer Tutucusu 2">
            <a:extLst>
              <a:ext uri="{FF2B5EF4-FFF2-40B4-BE49-F238E27FC236}">
                <a16:creationId xmlns:a16="http://schemas.microsoft.com/office/drawing/2014/main" id="{41CF1932-3DF3-A821-0ED9-4CF925E93CA7}"/>
              </a:ext>
            </a:extLst>
          </p:cNvPr>
          <p:cNvSpPr>
            <a:spLocks noGrp="1"/>
          </p:cNvSpPr>
          <p:nvPr>
            <p:ph idx="1"/>
          </p:nvPr>
        </p:nvSpPr>
        <p:spPr>
          <a:xfrm>
            <a:off x="233515" y="1751883"/>
            <a:ext cx="6462253" cy="4740991"/>
          </a:xfrm>
        </p:spPr>
        <p:txBody>
          <a:bodyPr>
            <a:normAutofit/>
          </a:bodyPr>
          <a:lstStyle/>
          <a:p>
            <a:pPr algn="just">
              <a:lnSpc>
                <a:spcPct val="100000"/>
              </a:lnSpc>
            </a:pPr>
            <a:r>
              <a:rPr lang="tr-TR" sz="2200" dirty="0">
                <a:solidFill>
                  <a:schemeClr val="bg1"/>
                </a:solidFill>
                <a:latin typeface="Times New Roman" panose="02020603050405020304" pitchFamily="18" charset="0"/>
                <a:cs typeface="Times New Roman" panose="02020603050405020304" pitchFamily="18" charset="0"/>
              </a:rPr>
              <a:t>Uygulamayı web üzerinden veya Google Play, </a:t>
            </a:r>
            <a:r>
              <a:rPr lang="tr-TR" sz="2200" dirty="0" err="1">
                <a:solidFill>
                  <a:schemeClr val="bg1"/>
                </a:solidFill>
                <a:latin typeface="Times New Roman" panose="02020603050405020304" pitchFamily="18" charset="0"/>
                <a:cs typeface="Times New Roman" panose="02020603050405020304" pitchFamily="18" charset="0"/>
              </a:rPr>
              <a:t>App</a:t>
            </a:r>
            <a:r>
              <a:rPr lang="tr-TR" sz="2200" dirty="0">
                <a:solidFill>
                  <a:schemeClr val="bg1"/>
                </a:solidFill>
                <a:latin typeface="Times New Roman" panose="02020603050405020304" pitchFamily="18" charset="0"/>
                <a:cs typeface="Times New Roman" panose="02020603050405020304" pitchFamily="18" charset="0"/>
              </a:rPr>
              <a:t> Store ve </a:t>
            </a:r>
            <a:r>
              <a:rPr lang="tr-TR" sz="2200" dirty="0" err="1">
                <a:solidFill>
                  <a:schemeClr val="bg1"/>
                </a:solidFill>
                <a:latin typeface="Times New Roman" panose="02020603050405020304" pitchFamily="18" charset="0"/>
                <a:cs typeface="Times New Roman" panose="02020603050405020304" pitchFamily="18" charset="0"/>
              </a:rPr>
              <a:t>AppGalery</a:t>
            </a:r>
            <a:r>
              <a:rPr lang="tr-TR" sz="2200" dirty="0">
                <a:solidFill>
                  <a:schemeClr val="bg1"/>
                </a:solidFill>
                <a:latin typeface="Times New Roman" panose="02020603050405020304" pitchFamily="18" charset="0"/>
                <a:cs typeface="Times New Roman" panose="02020603050405020304" pitchFamily="18" charset="0"/>
              </a:rPr>
              <a:t>  üzerinden indirilip mobilde kullanılabiliyor. </a:t>
            </a:r>
          </a:p>
          <a:p>
            <a:pPr algn="just">
              <a:lnSpc>
                <a:spcPct val="100000"/>
              </a:lnSpc>
            </a:pPr>
            <a:r>
              <a:rPr lang="tr-TR" sz="2200" dirty="0">
                <a:solidFill>
                  <a:schemeClr val="bg1"/>
                </a:solidFill>
                <a:latin typeface="Times New Roman" panose="02020603050405020304" pitchFamily="18" charset="0"/>
                <a:cs typeface="Times New Roman" panose="02020603050405020304" pitchFamily="18" charset="0"/>
              </a:rPr>
              <a:t>Google Play üzerinden 10m+ kullanıcı  indirmiş, 780B yorum ile 4.7 puan almış. </a:t>
            </a:r>
            <a:r>
              <a:rPr lang="tr-TR" sz="2200" dirty="0" err="1">
                <a:solidFill>
                  <a:schemeClr val="bg1"/>
                </a:solidFill>
                <a:latin typeface="Times New Roman" panose="02020603050405020304" pitchFamily="18" charset="0"/>
                <a:cs typeface="Times New Roman" panose="02020603050405020304" pitchFamily="18" charset="0"/>
              </a:rPr>
              <a:t>App</a:t>
            </a:r>
            <a:r>
              <a:rPr lang="tr-TR" sz="2200" dirty="0">
                <a:solidFill>
                  <a:schemeClr val="bg1"/>
                </a:solidFill>
                <a:latin typeface="Times New Roman" panose="02020603050405020304" pitchFamily="18" charset="0"/>
                <a:cs typeface="Times New Roman" panose="02020603050405020304" pitchFamily="18" charset="0"/>
              </a:rPr>
              <a:t> </a:t>
            </a:r>
            <a:r>
              <a:rPr lang="tr-TR" sz="2200" dirty="0" err="1">
                <a:solidFill>
                  <a:schemeClr val="bg1"/>
                </a:solidFill>
                <a:latin typeface="Times New Roman" panose="02020603050405020304" pitchFamily="18" charset="0"/>
                <a:cs typeface="Times New Roman" panose="02020603050405020304" pitchFamily="18" charset="0"/>
              </a:rPr>
              <a:t>Store’da</a:t>
            </a:r>
            <a:r>
              <a:rPr lang="tr-TR" sz="2200" dirty="0">
                <a:solidFill>
                  <a:schemeClr val="bg1"/>
                </a:solidFill>
                <a:latin typeface="Times New Roman" panose="02020603050405020304" pitchFamily="18" charset="0"/>
                <a:cs typeface="Times New Roman" panose="02020603050405020304" pitchFamily="18" charset="0"/>
              </a:rPr>
              <a:t> 4,9 puan almış, </a:t>
            </a:r>
            <a:r>
              <a:rPr lang="tr-TR" sz="2200" dirty="0" err="1">
                <a:solidFill>
                  <a:schemeClr val="bg1"/>
                </a:solidFill>
                <a:latin typeface="Times New Roman" panose="02020603050405020304" pitchFamily="18" charset="0"/>
                <a:cs typeface="Times New Roman" panose="02020603050405020304" pitchFamily="18" charset="0"/>
              </a:rPr>
              <a:t>AppGalery’de</a:t>
            </a:r>
            <a:r>
              <a:rPr lang="tr-TR" sz="2200" dirty="0">
                <a:solidFill>
                  <a:schemeClr val="bg1"/>
                </a:solidFill>
                <a:latin typeface="Times New Roman" panose="02020603050405020304" pitchFamily="18" charset="0"/>
                <a:cs typeface="Times New Roman" panose="02020603050405020304" pitchFamily="18" charset="0"/>
              </a:rPr>
              <a:t> ise 13M indirme ve 2,6 puan  almıştır. Genel olarak uygulamanın Google Play ve </a:t>
            </a:r>
            <a:r>
              <a:rPr lang="tr-TR" sz="2200" dirty="0" err="1">
                <a:solidFill>
                  <a:schemeClr val="bg1"/>
                </a:solidFill>
                <a:latin typeface="Times New Roman" panose="02020603050405020304" pitchFamily="18" charset="0"/>
                <a:cs typeface="Times New Roman" panose="02020603050405020304" pitchFamily="18" charset="0"/>
              </a:rPr>
              <a:t>App</a:t>
            </a:r>
            <a:r>
              <a:rPr lang="tr-TR" sz="2200" dirty="0">
                <a:solidFill>
                  <a:schemeClr val="bg1"/>
                </a:solidFill>
                <a:latin typeface="Times New Roman" panose="02020603050405020304" pitchFamily="18" charset="0"/>
                <a:cs typeface="Times New Roman" panose="02020603050405020304" pitchFamily="18" charset="0"/>
              </a:rPr>
              <a:t> Store yüksek indirme ve yüksek puan alarak müşteri memnuniyetinin yüksek olduğunu ama </a:t>
            </a:r>
            <a:r>
              <a:rPr lang="tr-TR" sz="2200" dirty="0" err="1">
                <a:solidFill>
                  <a:schemeClr val="bg1"/>
                </a:solidFill>
                <a:latin typeface="Times New Roman" panose="02020603050405020304" pitchFamily="18" charset="0"/>
                <a:cs typeface="Times New Roman" panose="02020603050405020304" pitchFamily="18" charset="0"/>
              </a:rPr>
              <a:t>AppGallery’de</a:t>
            </a:r>
            <a:r>
              <a:rPr lang="tr-TR" sz="2200" dirty="0">
                <a:solidFill>
                  <a:schemeClr val="bg1"/>
                </a:solidFill>
                <a:latin typeface="Times New Roman" panose="02020603050405020304" pitchFamily="18" charset="0"/>
                <a:cs typeface="Times New Roman" panose="02020603050405020304" pitchFamily="18" charset="0"/>
              </a:rPr>
              <a:t> tam tersi puanların düşük olması, uygulama ile ilgili sorunların olduğu görülüyor. </a:t>
            </a:r>
          </a:p>
          <a:p>
            <a:pPr algn="just">
              <a:lnSpc>
                <a:spcPct val="100000"/>
              </a:lnSpc>
            </a:pPr>
            <a:endParaRPr lang="tr-TR" sz="2200" dirty="0">
              <a:solidFill>
                <a:schemeClr val="bg1"/>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FCD8A274-3A19-501C-EC3E-C5766580A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387" y="1165124"/>
            <a:ext cx="3905866" cy="5452261"/>
          </a:xfrm>
          <a:prstGeom prst="rect">
            <a:avLst/>
          </a:prstGeom>
        </p:spPr>
      </p:pic>
    </p:spTree>
    <p:extLst>
      <p:ext uri="{BB962C8B-B14F-4D97-AF65-F5344CB8AC3E}">
        <p14:creationId xmlns:p14="http://schemas.microsoft.com/office/powerpoint/2010/main" val="166124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4B9BE-0677-2A3A-6653-ED938BFEEA0A}"/>
              </a:ext>
            </a:extLst>
          </p:cNvPr>
          <p:cNvSpPr>
            <a:spLocks noGrp="1"/>
          </p:cNvSpPr>
          <p:nvPr>
            <p:ph type="title"/>
          </p:nvPr>
        </p:nvSpPr>
        <p:spPr>
          <a:xfrm>
            <a:off x="469490" y="261887"/>
            <a:ext cx="11049000" cy="652513"/>
          </a:xfrm>
        </p:spPr>
        <p:txBody>
          <a:bodyPr>
            <a:normAutofit fontScale="90000"/>
          </a:bodyPr>
          <a:lstStyle/>
          <a:p>
            <a:pPr algn="ctr"/>
            <a:r>
              <a:rPr lang="tr-TR" sz="4400" b="1" dirty="0">
                <a:solidFill>
                  <a:schemeClr val="accent4"/>
                </a:solidFill>
                <a:latin typeface="Times New Roman" panose="02020603050405020304" pitchFamily="18" charset="0"/>
                <a:cs typeface="Times New Roman" panose="02020603050405020304" pitchFamily="18" charset="0"/>
              </a:rPr>
              <a:t>MARKA VE ÜRÜN İNCELEMESİ</a:t>
            </a:r>
            <a:endParaRPr lang="tr-TR" dirty="0"/>
          </a:p>
        </p:txBody>
      </p:sp>
      <p:sp>
        <p:nvSpPr>
          <p:cNvPr id="3" name="İçerik Yer Tutucusu 2">
            <a:extLst>
              <a:ext uri="{FF2B5EF4-FFF2-40B4-BE49-F238E27FC236}">
                <a16:creationId xmlns:a16="http://schemas.microsoft.com/office/drawing/2014/main" id="{65285674-2933-D738-1989-07D74D5BEE61}"/>
              </a:ext>
            </a:extLst>
          </p:cNvPr>
          <p:cNvSpPr>
            <a:spLocks noGrp="1"/>
          </p:cNvSpPr>
          <p:nvPr>
            <p:ph idx="1"/>
          </p:nvPr>
        </p:nvSpPr>
        <p:spPr>
          <a:xfrm>
            <a:off x="304799" y="1283110"/>
            <a:ext cx="6803924" cy="5195258"/>
          </a:xfrm>
        </p:spPr>
        <p:txBody>
          <a:bodyPr>
            <a:normAutofit/>
          </a:bodyPr>
          <a:lstStyle/>
          <a:p>
            <a:pPr marL="0" indent="0">
              <a:buNone/>
            </a:pPr>
            <a:r>
              <a:rPr lang="tr-TR" sz="2400" b="1" dirty="0">
                <a:solidFill>
                  <a:schemeClr val="bg1"/>
                </a:solidFill>
                <a:latin typeface="Times New Roman" panose="02020603050405020304" pitchFamily="18" charset="0"/>
                <a:cs typeface="Times New Roman" panose="02020603050405020304" pitchFamily="18" charset="0"/>
              </a:rPr>
              <a:t>Mobil Uygulama</a:t>
            </a:r>
            <a:endParaRPr lang="tr-TR" sz="2200" dirty="0">
              <a:solidFill>
                <a:schemeClr val="bg1"/>
              </a:solidFill>
              <a:latin typeface="Times New Roman" panose="02020603050405020304" pitchFamily="18" charset="0"/>
              <a:cs typeface="Times New Roman" panose="02020603050405020304" pitchFamily="18" charset="0"/>
            </a:endParaRPr>
          </a:p>
          <a:p>
            <a:pPr algn="just"/>
            <a:r>
              <a:rPr lang="tr-TR" sz="2000" dirty="0">
                <a:solidFill>
                  <a:schemeClr val="bg1"/>
                </a:solidFill>
                <a:latin typeface="Times New Roman" panose="02020603050405020304" pitchFamily="18" charset="0"/>
                <a:cs typeface="Times New Roman" panose="02020603050405020304" pitchFamily="18" charset="0"/>
              </a:rPr>
              <a:t>Tüm hizmetler ana menüde toplanmış. Kolay ve pratik bir şekilde istediğiniz hizmetten faydalanabiliyorsunuz. Aradığınız ürünü Getir’de arama seçeneği ile arayabilirsiniz.  </a:t>
            </a:r>
          </a:p>
          <a:p>
            <a:pPr algn="just"/>
            <a:r>
              <a:rPr lang="tr-TR" sz="2000" dirty="0">
                <a:solidFill>
                  <a:schemeClr val="bg1"/>
                </a:solidFill>
                <a:latin typeface="Times New Roman" panose="02020603050405020304" pitchFamily="18" charset="0"/>
                <a:cs typeface="Times New Roman" panose="02020603050405020304" pitchFamily="18" charset="0"/>
              </a:rPr>
              <a:t>Getir ile Getirbüyük arasında fark ürün çeşitliği, neredeyse 3 katı çeşitlilik var. Getir ile temel ihtiyaçlarınızı kısa sürede temin etme seçeneği sunarken, </a:t>
            </a:r>
            <a:r>
              <a:rPr lang="tr-TR" sz="2000" dirty="0" err="1">
                <a:solidFill>
                  <a:schemeClr val="bg1"/>
                </a:solidFill>
                <a:latin typeface="Times New Roman" panose="02020603050405020304" pitchFamily="18" charset="0"/>
                <a:cs typeface="Times New Roman" panose="02020603050405020304" pitchFamily="18" charset="0"/>
              </a:rPr>
              <a:t>getirbüyük</a:t>
            </a:r>
            <a:r>
              <a:rPr lang="tr-TR" sz="2000" dirty="0">
                <a:solidFill>
                  <a:schemeClr val="bg1"/>
                </a:solidFill>
                <a:latin typeface="Times New Roman" panose="02020603050405020304" pitchFamily="18" charset="0"/>
                <a:cs typeface="Times New Roman" panose="02020603050405020304" pitchFamily="18" charset="0"/>
              </a:rPr>
              <a:t> ise süpermarket mantığı ile çalışmaktadır. </a:t>
            </a:r>
            <a:r>
              <a:rPr lang="tr-TR" sz="2000" dirty="0" err="1">
                <a:solidFill>
                  <a:schemeClr val="bg1"/>
                </a:solidFill>
                <a:latin typeface="Times New Roman" panose="02020603050405020304" pitchFamily="18" charset="0"/>
                <a:cs typeface="Times New Roman" panose="02020603050405020304" pitchFamily="18" charset="0"/>
              </a:rPr>
              <a:t>Getirçarşı</a:t>
            </a:r>
            <a:r>
              <a:rPr lang="tr-TR" sz="2000" dirty="0">
                <a:solidFill>
                  <a:schemeClr val="bg1"/>
                </a:solidFill>
                <a:latin typeface="Times New Roman" panose="02020603050405020304" pitchFamily="18" charset="0"/>
                <a:cs typeface="Times New Roman" panose="02020603050405020304" pitchFamily="18" charset="0"/>
              </a:rPr>
              <a:t> ise mahallenizdeki esnaf ve marketlerden alışveriş yapma imkanı sağlıyor. </a:t>
            </a:r>
            <a:r>
              <a:rPr lang="tr-TR" sz="2000" dirty="0" err="1">
                <a:solidFill>
                  <a:schemeClr val="bg1"/>
                </a:solidFill>
                <a:latin typeface="Times New Roman" panose="02020603050405020304" pitchFamily="18" charset="0"/>
                <a:cs typeface="Times New Roman" panose="02020603050405020304" pitchFamily="18" charset="0"/>
              </a:rPr>
              <a:t>Getirsu</a:t>
            </a:r>
            <a:r>
              <a:rPr lang="tr-TR" sz="2000" dirty="0">
                <a:solidFill>
                  <a:schemeClr val="bg1"/>
                </a:solidFill>
                <a:latin typeface="Times New Roman" panose="02020603050405020304" pitchFamily="18" charset="0"/>
                <a:cs typeface="Times New Roman" panose="02020603050405020304" pitchFamily="18" charset="0"/>
              </a:rPr>
              <a:t> depoları sadece İstanbul için hizmet veriyor ama yerel su satıcılarında su ihtiyacınızı karşılayabilirsiniz. </a:t>
            </a:r>
            <a:r>
              <a:rPr lang="tr-TR" sz="2000" dirty="0" err="1">
                <a:solidFill>
                  <a:schemeClr val="bg1"/>
                </a:solidFill>
                <a:latin typeface="Times New Roman" panose="02020603050405020304" pitchFamily="18" charset="0"/>
                <a:cs typeface="Times New Roman" panose="02020603050405020304" pitchFamily="18" charset="0"/>
              </a:rPr>
              <a:t>Getirtaksi</a:t>
            </a:r>
            <a:r>
              <a:rPr lang="tr-TR" sz="2000" dirty="0">
                <a:solidFill>
                  <a:schemeClr val="bg1"/>
                </a:solidFill>
                <a:latin typeface="Times New Roman" panose="02020603050405020304" pitchFamily="18" charset="0"/>
                <a:cs typeface="Times New Roman" panose="02020603050405020304" pitchFamily="18" charset="0"/>
              </a:rPr>
              <a:t> ise gideceğiniz konumu seçip, ücretini nakit veya kartla ödeyebileceğiniz taksi çağırma hizmetidir. Getir iş ile çevrenizdeki işlerden haber olabilirsiniz veya eleman arıyorsanız  kısa sürede en uygun elemanı bulabileceğiniz bir hizmet. </a:t>
            </a:r>
          </a:p>
          <a:p>
            <a:pPr algn="just"/>
            <a:endParaRPr lang="tr-TR" sz="2000" dirty="0">
              <a:solidFill>
                <a:schemeClr val="bg1"/>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E274D0AF-590A-AFA3-EA7C-942B967E0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95" y="1283110"/>
            <a:ext cx="4055806" cy="5554523"/>
          </a:xfrm>
          <a:prstGeom prst="rect">
            <a:avLst/>
          </a:prstGeom>
        </p:spPr>
      </p:pic>
    </p:spTree>
    <p:extLst>
      <p:ext uri="{BB962C8B-B14F-4D97-AF65-F5344CB8AC3E}">
        <p14:creationId xmlns:p14="http://schemas.microsoft.com/office/powerpoint/2010/main" val="14188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D4C60-CE03-886A-C543-C28CDC777C35}"/>
              </a:ext>
            </a:extLst>
          </p:cNvPr>
          <p:cNvSpPr>
            <a:spLocks noGrp="1"/>
          </p:cNvSpPr>
          <p:nvPr>
            <p:ph type="title"/>
          </p:nvPr>
        </p:nvSpPr>
        <p:spPr>
          <a:xfrm>
            <a:off x="381001" y="365126"/>
            <a:ext cx="11430000" cy="814746"/>
          </a:xfrm>
        </p:spPr>
        <p:txBody>
          <a:bodyPr>
            <a:normAutofit/>
          </a:bodyPr>
          <a:lstStyle/>
          <a:p>
            <a:pPr algn="ctr"/>
            <a:r>
              <a:rPr lang="tr-TR" sz="4000" b="1" dirty="0">
                <a:solidFill>
                  <a:schemeClr val="accent4"/>
                </a:solidFill>
                <a:latin typeface="Times New Roman" panose="02020603050405020304" pitchFamily="18" charset="0"/>
                <a:cs typeface="Times New Roman" panose="02020603050405020304" pitchFamily="18" charset="0"/>
              </a:rPr>
              <a:t>MARKA İNCELEMESİ</a:t>
            </a:r>
            <a:endParaRPr lang="tr-TR" sz="4000" dirty="0"/>
          </a:p>
        </p:txBody>
      </p:sp>
      <p:sp>
        <p:nvSpPr>
          <p:cNvPr id="7" name="İçerik Yer Tutucusu 6">
            <a:extLst>
              <a:ext uri="{FF2B5EF4-FFF2-40B4-BE49-F238E27FC236}">
                <a16:creationId xmlns:a16="http://schemas.microsoft.com/office/drawing/2014/main" id="{E6A9CE67-E082-F505-02F9-5CB2598FB936}"/>
              </a:ext>
            </a:extLst>
          </p:cNvPr>
          <p:cNvSpPr>
            <a:spLocks noGrp="1"/>
          </p:cNvSpPr>
          <p:nvPr>
            <p:ph idx="1"/>
          </p:nvPr>
        </p:nvSpPr>
        <p:spPr>
          <a:xfrm>
            <a:off x="381001" y="1840374"/>
            <a:ext cx="5238133" cy="4652500"/>
          </a:xfrm>
        </p:spPr>
        <p:txBody>
          <a:bodyPr>
            <a:normAutofit lnSpcReduction="10000"/>
          </a:bodyPr>
          <a:lstStyle/>
          <a:p>
            <a:pPr marL="0" indent="0" algn="just">
              <a:buNone/>
            </a:pPr>
            <a:r>
              <a:rPr lang="tr-TR" sz="2200" b="1" dirty="0">
                <a:solidFill>
                  <a:schemeClr val="bg1"/>
                </a:solidFill>
                <a:latin typeface="Times New Roman" panose="02020603050405020304" pitchFamily="18" charset="0"/>
                <a:cs typeface="Times New Roman" panose="02020603050405020304" pitchFamily="18" charset="0"/>
              </a:rPr>
              <a:t>Getir ve Getir Büyük</a:t>
            </a:r>
          </a:p>
          <a:p>
            <a:pPr algn="just"/>
            <a:r>
              <a:rPr lang="tr-TR" sz="2200" dirty="0">
                <a:solidFill>
                  <a:schemeClr val="bg1"/>
                </a:solidFill>
                <a:latin typeface="Times New Roman" panose="02020603050405020304" pitchFamily="18" charset="0"/>
                <a:cs typeface="Times New Roman" panose="02020603050405020304" pitchFamily="18" charset="0"/>
              </a:rPr>
              <a:t>Web ve mobil uygulamalarında mor ve beyaz renk kullanılmış. Sade bir arayüze sahip. Basit, aradığınız ürünü kolaylıkla bulabiliyorsunuz. </a:t>
            </a:r>
          </a:p>
          <a:p>
            <a:pPr algn="just"/>
            <a:r>
              <a:rPr lang="tr-TR" sz="2200" dirty="0">
                <a:solidFill>
                  <a:schemeClr val="bg1"/>
                </a:solidFill>
                <a:latin typeface="Times New Roman" panose="02020603050405020304" pitchFamily="18" charset="0"/>
                <a:cs typeface="Times New Roman" panose="02020603050405020304" pitchFamily="18" charset="0"/>
              </a:rPr>
              <a:t>Web uygulamasında, sadece ürünün markası, resmi, miktarı ve fiyatı yazılmış. Ürün hakkında tam bir bilgi sahibi olunamıyor. Web uygulamasını Google arattığınız zaman en başta getir reklam olarak çıkıyor, ikinci sırada site yer alıyor.</a:t>
            </a:r>
          </a:p>
          <a:p>
            <a:pPr algn="just"/>
            <a:r>
              <a:rPr lang="tr-TR" sz="2200" dirty="0">
                <a:solidFill>
                  <a:schemeClr val="bg1"/>
                </a:solidFill>
                <a:latin typeface="Times New Roman" panose="02020603050405020304" pitchFamily="18" charset="0"/>
                <a:cs typeface="Times New Roman" panose="02020603050405020304" pitchFamily="18" charset="0"/>
              </a:rPr>
              <a:t>Mobil uygulamada ise ürünün içeriği, besin değeri, kullanım ve ek bilgiler ile ürün hakkında tüm bilgiler öğrenilebiliyor. </a:t>
            </a:r>
          </a:p>
        </p:txBody>
      </p:sp>
      <p:pic>
        <p:nvPicPr>
          <p:cNvPr id="9" name="Resim 8">
            <a:extLst>
              <a:ext uri="{FF2B5EF4-FFF2-40B4-BE49-F238E27FC236}">
                <a16:creationId xmlns:a16="http://schemas.microsoft.com/office/drawing/2014/main" id="{4E60FB37-3C41-F030-D4EF-F8BEC8668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013" y="1840372"/>
            <a:ext cx="5444988" cy="4652501"/>
          </a:xfrm>
          <a:prstGeom prst="rect">
            <a:avLst/>
          </a:prstGeom>
        </p:spPr>
      </p:pic>
    </p:spTree>
    <p:extLst>
      <p:ext uri="{BB962C8B-B14F-4D97-AF65-F5344CB8AC3E}">
        <p14:creationId xmlns:p14="http://schemas.microsoft.com/office/powerpoint/2010/main" val="337879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92998D-532F-AE68-E00E-0029D733895A}"/>
              </a:ext>
            </a:extLst>
          </p:cNvPr>
          <p:cNvSpPr>
            <a:spLocks noGrp="1"/>
          </p:cNvSpPr>
          <p:nvPr>
            <p:ph type="title"/>
          </p:nvPr>
        </p:nvSpPr>
        <p:spPr>
          <a:xfrm>
            <a:off x="454743" y="365126"/>
            <a:ext cx="11282515" cy="682009"/>
          </a:xfrm>
        </p:spPr>
        <p:txBody>
          <a:bodyPr>
            <a:normAutofit fontScale="90000"/>
          </a:bodyPr>
          <a:lstStyle/>
          <a:p>
            <a:pPr algn="ctr"/>
            <a:r>
              <a:rPr lang="tr-TR" sz="4000" b="1" dirty="0">
                <a:solidFill>
                  <a:schemeClr val="accent4"/>
                </a:solidFill>
                <a:latin typeface="Times New Roman" panose="02020603050405020304" pitchFamily="18" charset="0"/>
                <a:cs typeface="Times New Roman" panose="02020603050405020304" pitchFamily="18" charset="0"/>
              </a:rPr>
              <a:t>SOSYAL MEDYA HESAPLARININ İNCELENMESİ</a:t>
            </a:r>
          </a:p>
        </p:txBody>
      </p:sp>
      <p:sp>
        <p:nvSpPr>
          <p:cNvPr id="3" name="İçerik Yer Tutucusu 2">
            <a:extLst>
              <a:ext uri="{FF2B5EF4-FFF2-40B4-BE49-F238E27FC236}">
                <a16:creationId xmlns:a16="http://schemas.microsoft.com/office/drawing/2014/main" id="{58F3DBC2-EBFB-3F50-5128-703CB8027C41}"/>
              </a:ext>
            </a:extLst>
          </p:cNvPr>
          <p:cNvSpPr>
            <a:spLocks noGrp="1"/>
          </p:cNvSpPr>
          <p:nvPr>
            <p:ph idx="1"/>
          </p:nvPr>
        </p:nvSpPr>
        <p:spPr>
          <a:xfrm>
            <a:off x="454743" y="1725562"/>
            <a:ext cx="4943167" cy="4767311"/>
          </a:xfrm>
        </p:spPr>
        <p:txBody>
          <a:bodyPr>
            <a:noAutofit/>
          </a:bodyPr>
          <a:lstStyle/>
          <a:p>
            <a:pPr algn="just"/>
            <a:r>
              <a:rPr lang="tr-TR" sz="2200" dirty="0">
                <a:solidFill>
                  <a:schemeClr val="bg1"/>
                </a:solidFill>
                <a:latin typeface="Times New Roman" panose="02020603050405020304" pitchFamily="18" charset="0"/>
                <a:cs typeface="Times New Roman" panose="02020603050405020304" pitchFamily="18" charset="0"/>
              </a:rPr>
              <a:t>Getir’in 5 tane sosyal medya hesabı var. YouTube, Facebook, </a:t>
            </a:r>
            <a:r>
              <a:rPr lang="tr-TR" sz="2200" b="0" i="0" dirty="0">
                <a:solidFill>
                  <a:schemeClr val="bg1"/>
                </a:solidFill>
                <a:effectLst/>
                <a:latin typeface="Times New Roman" panose="02020603050405020304" pitchFamily="18" charset="0"/>
                <a:cs typeface="Times New Roman" panose="02020603050405020304" pitchFamily="18" charset="0"/>
              </a:rPr>
              <a:t>LinkedIn, Twitter, Instagram. En aktif Instagram ve LinkedIn  sayfasını kullanıyor. </a:t>
            </a:r>
            <a:endParaRPr lang="tr-TR" sz="2200" dirty="0">
              <a:solidFill>
                <a:schemeClr val="bg1"/>
              </a:solidFill>
              <a:latin typeface="Times New Roman" panose="02020603050405020304" pitchFamily="18" charset="0"/>
              <a:cs typeface="Times New Roman" panose="02020603050405020304" pitchFamily="18" charset="0"/>
            </a:endParaRPr>
          </a:p>
          <a:p>
            <a:pPr algn="just"/>
            <a:r>
              <a:rPr lang="tr-TR" sz="2200" b="0" i="0" dirty="0">
                <a:solidFill>
                  <a:schemeClr val="bg1"/>
                </a:solidFill>
                <a:effectLst/>
                <a:latin typeface="Times New Roman" panose="02020603050405020304" pitchFamily="18" charset="0"/>
                <a:cs typeface="Times New Roman" panose="02020603050405020304" pitchFamily="18" charset="0"/>
              </a:rPr>
              <a:t>Instagram'da 537 gönderi paylaşımı yapılmış, 213K takipçisi ve 23 kişiyi takip ediyor. Düzenli olarak paylaşım yapılmıyor. Belirli bir renk paleti kullanılmış. Genel olarak paylaşımlarda </a:t>
            </a:r>
            <a:r>
              <a:rPr lang="tr-TR" sz="2200" b="0" i="0" dirty="0" err="1">
                <a:solidFill>
                  <a:schemeClr val="bg1"/>
                </a:solidFill>
                <a:effectLst/>
                <a:latin typeface="Times New Roman" panose="02020603050405020304" pitchFamily="18" charset="0"/>
                <a:cs typeface="Times New Roman" panose="02020603050405020304" pitchFamily="18" charset="0"/>
              </a:rPr>
              <a:t>Reels</a:t>
            </a:r>
            <a:r>
              <a:rPr lang="tr-TR" sz="2200" b="0" i="0" dirty="0">
                <a:solidFill>
                  <a:schemeClr val="bg1"/>
                </a:solidFill>
                <a:effectLst/>
                <a:latin typeface="Times New Roman" panose="02020603050405020304" pitchFamily="18" charset="0"/>
                <a:cs typeface="Times New Roman" panose="02020603050405020304" pitchFamily="18" charset="0"/>
              </a:rPr>
              <a:t> ile tanıtım yapılmış. </a:t>
            </a:r>
            <a:r>
              <a:rPr lang="tr-TR" sz="2200" dirty="0">
                <a:solidFill>
                  <a:schemeClr val="bg1"/>
                </a:solidFill>
                <a:latin typeface="Times New Roman" panose="02020603050405020304" pitchFamily="18" charset="0"/>
                <a:cs typeface="Times New Roman" panose="02020603050405020304" pitchFamily="18" charset="0"/>
              </a:rPr>
              <a:t>Özel günler ile ilgili paylaşım yapılmış: Kurban Bayramı, 19 Mayıs, Anneler günü gibi. Sosyal sorumluluğa yönelik paylaşımlar dikkat çekiyor. Sponsorluk anlaşmaları ile ilgili içerikler mevcut.</a:t>
            </a:r>
            <a:endParaRPr lang="tr-TR" sz="2200" b="0" i="0" dirty="0">
              <a:solidFill>
                <a:schemeClr val="bg1"/>
              </a:solidFill>
              <a:effectLst/>
              <a:latin typeface="Times New Roman" panose="02020603050405020304" pitchFamily="18" charset="0"/>
              <a:cs typeface="Times New Roman" panose="02020603050405020304" pitchFamily="18" charset="0"/>
            </a:endParaRPr>
          </a:p>
          <a:p>
            <a:pPr marL="0" indent="0" algn="just">
              <a:buNone/>
            </a:pPr>
            <a:br>
              <a:rPr lang="tr-TR" sz="2200" b="0" i="0" u="none" strike="noStrike"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tr-TR" sz="2200" dirty="0">
              <a:solidFill>
                <a:schemeClr val="bg1"/>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D2C5DEB-6078-8A5C-0C79-37472DF57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6" y="1725562"/>
            <a:ext cx="5090652" cy="4767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557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ACA6F-8A44-828F-A19D-EC3CBCF6C7D9}"/>
              </a:ext>
            </a:extLst>
          </p:cNvPr>
          <p:cNvSpPr>
            <a:spLocks noGrp="1"/>
          </p:cNvSpPr>
          <p:nvPr>
            <p:ph type="title"/>
          </p:nvPr>
        </p:nvSpPr>
        <p:spPr>
          <a:xfrm>
            <a:off x="263013" y="365125"/>
            <a:ext cx="11771671" cy="696759"/>
          </a:xfrm>
        </p:spPr>
        <p:txBody>
          <a:bodyPr>
            <a:normAutofit fontScale="90000"/>
          </a:bodyPr>
          <a:lstStyle/>
          <a:p>
            <a:pPr algn="ctr"/>
            <a:r>
              <a:rPr lang="tr-TR" sz="4000" b="1" dirty="0">
                <a:solidFill>
                  <a:schemeClr val="accent4"/>
                </a:solidFill>
                <a:latin typeface="Times New Roman" panose="02020603050405020304" pitchFamily="18" charset="0"/>
                <a:cs typeface="Times New Roman" panose="02020603050405020304" pitchFamily="18" charset="0"/>
              </a:rPr>
              <a:t>SOSYAL MEDYA HESAPLARININ İNCELENMESİ</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2234BB2B-9A90-C8E4-1C77-533A1234BB88}"/>
              </a:ext>
            </a:extLst>
          </p:cNvPr>
          <p:cNvSpPr>
            <a:spLocks noGrp="1"/>
          </p:cNvSpPr>
          <p:nvPr>
            <p:ph idx="1"/>
          </p:nvPr>
        </p:nvSpPr>
        <p:spPr>
          <a:xfrm>
            <a:off x="263013" y="1338927"/>
            <a:ext cx="5370872" cy="5153948"/>
          </a:xfrm>
        </p:spPr>
        <p:txBody>
          <a:bodyPr>
            <a:normAutofit/>
          </a:bodyPr>
          <a:lstStyle/>
          <a:p>
            <a:pPr algn="just"/>
            <a:r>
              <a:rPr lang="tr-TR" sz="2200" b="0" i="0" dirty="0">
                <a:solidFill>
                  <a:schemeClr val="bg1"/>
                </a:solidFill>
                <a:effectLst/>
                <a:latin typeface="Times New Roman" panose="02020603050405020304" pitchFamily="18" charset="0"/>
                <a:cs typeface="Times New Roman" panose="02020603050405020304" pitchFamily="18" charset="0"/>
              </a:rPr>
              <a:t>Twitter'da, 85,9 takipçisi var, 25 kişi takip ediliyor. 14,5B Tweet atılmış. Tweetler genel olarak video şeklinde, yazı şeklinde tweetlerde var. Beğeniler ve yorumlar çok az. Müşterilerin şikayetlerine </a:t>
            </a:r>
            <a:r>
              <a:rPr lang="tr-TR" sz="2200" dirty="0">
                <a:solidFill>
                  <a:schemeClr val="bg1"/>
                </a:solidFill>
                <a:latin typeface="Times New Roman" panose="02020603050405020304" pitchFamily="18" charset="0"/>
                <a:cs typeface="Times New Roman" panose="02020603050405020304" pitchFamily="18" charset="0"/>
              </a:rPr>
              <a:t>geri dönüş yapılmış. Düzenli paylaşım yapılmamış. Özel günler ile ilgili tweetler atılmış. </a:t>
            </a:r>
          </a:p>
          <a:p>
            <a:pPr algn="just"/>
            <a:endParaRPr lang="tr-TR" sz="2200" dirty="0">
              <a:solidFill>
                <a:schemeClr val="bg1"/>
              </a:solidFill>
              <a:latin typeface="Times New Roman" panose="02020603050405020304" pitchFamily="18" charset="0"/>
              <a:cs typeface="Times New Roman" panose="02020603050405020304" pitchFamily="18" charset="0"/>
            </a:endParaRPr>
          </a:p>
          <a:p>
            <a:pPr algn="just"/>
            <a:r>
              <a:rPr lang="tr-TR" sz="2200" dirty="0">
                <a:solidFill>
                  <a:schemeClr val="bg1"/>
                </a:solidFill>
                <a:latin typeface="Times New Roman" panose="02020603050405020304" pitchFamily="18" charset="0"/>
                <a:cs typeface="Times New Roman" panose="02020603050405020304" pitchFamily="18" charset="0"/>
              </a:rPr>
              <a:t>Facebook,  100B kişi beğenmiş, 112B kişi takip ediyor. Hakkında ve iletişim bilgileri tam doldurulmuş. Düzenli paylaşım yapılmamış ve aktifliği düşük. Genel olarak yorumlardaki şikayetlere geri dönüş olmamış. Özel günleri ile ilgili paylaşım yapılmış. </a:t>
            </a:r>
          </a:p>
        </p:txBody>
      </p:sp>
      <p:pic>
        <p:nvPicPr>
          <p:cNvPr id="7" name="Resim 6">
            <a:extLst>
              <a:ext uri="{FF2B5EF4-FFF2-40B4-BE49-F238E27FC236}">
                <a16:creationId xmlns:a16="http://schemas.microsoft.com/office/drawing/2014/main" id="{B7194B68-F19A-E5C8-B4FC-AE3C7A200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505" y="1338927"/>
            <a:ext cx="5782482" cy="5153948"/>
          </a:xfrm>
          <a:prstGeom prst="rect">
            <a:avLst/>
          </a:prstGeom>
        </p:spPr>
      </p:pic>
    </p:spTree>
    <p:extLst>
      <p:ext uri="{BB962C8B-B14F-4D97-AF65-F5344CB8AC3E}">
        <p14:creationId xmlns:p14="http://schemas.microsoft.com/office/powerpoint/2010/main" val="273727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73B5D-B0F6-6450-4905-F9D85632D5C1}"/>
              </a:ext>
            </a:extLst>
          </p:cNvPr>
          <p:cNvSpPr>
            <a:spLocks noGrp="1"/>
          </p:cNvSpPr>
          <p:nvPr>
            <p:ph type="title"/>
          </p:nvPr>
        </p:nvSpPr>
        <p:spPr>
          <a:xfrm>
            <a:off x="351503" y="365126"/>
            <a:ext cx="11638936" cy="593520"/>
          </a:xfrm>
        </p:spPr>
        <p:txBody>
          <a:bodyPr>
            <a:normAutofit fontScale="90000"/>
          </a:bodyPr>
          <a:lstStyle/>
          <a:p>
            <a:pPr algn="ctr"/>
            <a:r>
              <a:rPr lang="tr-TR" sz="4000" b="1" dirty="0">
                <a:solidFill>
                  <a:schemeClr val="accent4"/>
                </a:solidFill>
                <a:latin typeface="Times New Roman" panose="02020603050405020304" pitchFamily="18" charset="0"/>
                <a:cs typeface="Times New Roman" panose="02020603050405020304" pitchFamily="18" charset="0"/>
              </a:rPr>
              <a:t>SOSYAL MEDYA HESAPLARININ İNCELENMESİ</a:t>
            </a:r>
            <a:endParaRPr lang="tr-TR" sz="40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2DE8EEF-D00B-D315-6F43-5B296A4AAB1C}"/>
              </a:ext>
            </a:extLst>
          </p:cNvPr>
          <p:cNvSpPr>
            <a:spLocks noGrp="1"/>
          </p:cNvSpPr>
          <p:nvPr>
            <p:ph idx="1"/>
          </p:nvPr>
        </p:nvSpPr>
        <p:spPr>
          <a:xfrm>
            <a:off x="351504" y="1663393"/>
            <a:ext cx="4707194" cy="4829482"/>
          </a:xfrm>
        </p:spPr>
        <p:txBody>
          <a:bodyPr>
            <a:normAutofit lnSpcReduction="10000"/>
          </a:bodyPr>
          <a:lstStyle/>
          <a:p>
            <a:pPr algn="just"/>
            <a:r>
              <a:rPr lang="tr-TR" sz="2200" dirty="0">
                <a:solidFill>
                  <a:schemeClr val="bg1"/>
                </a:solidFill>
                <a:latin typeface="Times New Roman" panose="02020603050405020304" pitchFamily="18" charset="0"/>
                <a:cs typeface="Times New Roman" panose="02020603050405020304" pitchFamily="18" charset="0"/>
              </a:rPr>
              <a:t>YouTube'da, 35,5B abonesi  ve toplam </a:t>
            </a:r>
            <a:r>
              <a:rPr lang="tr-TR" sz="2200" b="0" i="0" dirty="0">
                <a:solidFill>
                  <a:schemeClr val="bg1"/>
                </a:solidFill>
                <a:effectLst/>
                <a:latin typeface="Times New Roman" panose="02020603050405020304" pitchFamily="18" charset="0"/>
                <a:cs typeface="Times New Roman" panose="02020603050405020304" pitchFamily="18" charset="0"/>
              </a:rPr>
              <a:t>215.577.987 görüntülemesi var. Genel olarak kısa videolar  ve reklam içerikleri var. </a:t>
            </a:r>
            <a:r>
              <a:rPr lang="tr-TR" sz="2200" dirty="0">
                <a:solidFill>
                  <a:schemeClr val="bg1"/>
                </a:solidFill>
                <a:latin typeface="Times New Roman" panose="02020603050405020304" pitchFamily="18" charset="0"/>
                <a:cs typeface="Times New Roman" panose="02020603050405020304" pitchFamily="18" charset="0"/>
              </a:rPr>
              <a:t>Düzenli olarak paylaşım yapılmamış. Özel günler ile ilgili içerik çok az paylaşılmış ve sosyal sorumluluk projeleri ilgili paylaşımlar var. Ünlü kişilerin reklam paylaşımları var.  </a:t>
            </a:r>
          </a:p>
          <a:p>
            <a:pPr algn="just"/>
            <a:endParaRPr lang="tr-TR" sz="2200" dirty="0">
              <a:solidFill>
                <a:schemeClr val="bg1"/>
              </a:solidFill>
              <a:latin typeface="Times New Roman" panose="02020603050405020304" pitchFamily="18" charset="0"/>
              <a:cs typeface="Times New Roman" panose="02020603050405020304" pitchFamily="18" charset="0"/>
            </a:endParaRPr>
          </a:p>
          <a:p>
            <a:pPr algn="just"/>
            <a:r>
              <a:rPr lang="tr-TR" sz="2200" dirty="0">
                <a:solidFill>
                  <a:schemeClr val="bg1"/>
                </a:solidFill>
                <a:latin typeface="Times New Roman" panose="02020603050405020304" pitchFamily="18" charset="0"/>
                <a:cs typeface="Times New Roman" panose="02020603050405020304" pitchFamily="18" charset="0"/>
              </a:rPr>
              <a:t>LinkedIn’de, 355,930 takipçisi var, içerikler daha çok iş dünyasına yönelik. Türkçe ve İngilizce içerikler birlikte paylaşılmış. Düzenli paylaşım yapılmamış. Özel günler ile ilgili paylaşım yok. </a:t>
            </a:r>
          </a:p>
        </p:txBody>
      </p:sp>
      <p:pic>
        <p:nvPicPr>
          <p:cNvPr id="5" name="Resim 4">
            <a:extLst>
              <a:ext uri="{FF2B5EF4-FFF2-40B4-BE49-F238E27FC236}">
                <a16:creationId xmlns:a16="http://schemas.microsoft.com/office/drawing/2014/main" id="{3E51A582-9DE7-E034-B127-C32833229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497" y="1663393"/>
            <a:ext cx="6245942" cy="4829482"/>
          </a:xfrm>
          <a:prstGeom prst="rect">
            <a:avLst/>
          </a:prstGeom>
        </p:spPr>
      </p:pic>
    </p:spTree>
    <p:extLst>
      <p:ext uri="{BB962C8B-B14F-4D97-AF65-F5344CB8AC3E}">
        <p14:creationId xmlns:p14="http://schemas.microsoft.com/office/powerpoint/2010/main" val="88029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45E159-672F-1645-7FAF-66B3F9802B57}"/>
              </a:ext>
            </a:extLst>
          </p:cNvPr>
          <p:cNvSpPr>
            <a:spLocks noGrp="1"/>
          </p:cNvSpPr>
          <p:nvPr>
            <p:ph type="title"/>
          </p:nvPr>
        </p:nvSpPr>
        <p:spPr>
          <a:xfrm>
            <a:off x="427703" y="365126"/>
            <a:ext cx="10926097" cy="667262"/>
          </a:xfrm>
        </p:spPr>
        <p:txBody>
          <a:bodyPr>
            <a:normAutofit fontScale="90000"/>
          </a:bodyPr>
          <a:lstStyle/>
          <a:p>
            <a:pPr algn="ctr"/>
            <a:r>
              <a:rPr lang="tr-TR" dirty="0">
                <a:solidFill>
                  <a:schemeClr val="accent4"/>
                </a:solidFill>
                <a:latin typeface="Times New Roman" panose="02020603050405020304" pitchFamily="18" charset="0"/>
                <a:cs typeface="Times New Roman" panose="02020603050405020304" pitchFamily="18" charset="0"/>
              </a:rPr>
              <a:t>KAYNAKÇA</a:t>
            </a:r>
          </a:p>
        </p:txBody>
      </p:sp>
      <p:sp>
        <p:nvSpPr>
          <p:cNvPr id="3" name="İçerik Yer Tutucusu 2">
            <a:extLst>
              <a:ext uri="{FF2B5EF4-FFF2-40B4-BE49-F238E27FC236}">
                <a16:creationId xmlns:a16="http://schemas.microsoft.com/office/drawing/2014/main" id="{43C6A09D-74FB-70C5-C918-624E91A04254}"/>
              </a:ext>
            </a:extLst>
          </p:cNvPr>
          <p:cNvSpPr>
            <a:spLocks noGrp="1"/>
          </p:cNvSpPr>
          <p:nvPr>
            <p:ph idx="1"/>
          </p:nvPr>
        </p:nvSpPr>
        <p:spPr>
          <a:xfrm>
            <a:off x="427703" y="1825624"/>
            <a:ext cx="10926097" cy="4667249"/>
          </a:xfrm>
        </p:spPr>
        <p:txBody>
          <a:bodyPr>
            <a:normAutofit/>
          </a:bodyPr>
          <a:lstStyle/>
          <a:p>
            <a:pPr>
              <a:lnSpc>
                <a:spcPct val="150000"/>
              </a:lnSpc>
            </a:pPr>
            <a:r>
              <a:rPr lang="tr-TR" sz="2400" b="1"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https://getir.com/hakkimizda/</a:t>
            </a:r>
            <a:endParaRPr lang="tr-TR" sz="2400"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tr-TR" sz="2400" b="1"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https://baslangicnoktasi.org/getirin-sosyolojisi/</a:t>
            </a:r>
            <a:endParaRPr lang="tr-TR" sz="2400" b="1" dirty="0">
              <a:solidFill>
                <a:schemeClr val="bg1"/>
              </a:solidFill>
              <a:latin typeface="Times New Roman" panose="02020603050405020304" pitchFamily="18" charset="0"/>
              <a:cs typeface="Times New Roman" panose="02020603050405020304" pitchFamily="18" charset="0"/>
            </a:endParaRPr>
          </a:p>
          <a:p>
            <a:pPr algn="l">
              <a:lnSpc>
                <a:spcPct val="150000"/>
              </a:lnSpc>
            </a:pPr>
            <a:r>
              <a:rPr lang="tr-TR" sz="2400" b="1"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Getir Nasıl </a:t>
            </a:r>
            <a:r>
              <a:rPr lang="tr-TR" sz="2400" b="1" strike="noStrike" dirty="0" err="1">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Unicorn</a:t>
            </a:r>
            <a:r>
              <a:rPr lang="tr-TR" sz="2400" b="1"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Oldu? - </a:t>
            </a:r>
            <a:r>
              <a:rPr lang="tr-TR" sz="2400" b="1" strike="noStrike" dirty="0" err="1">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BTM.İstanbul</a:t>
            </a:r>
            <a:endParaRPr lang="tr-TR" sz="2400" b="1"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a:lnSpc>
                <a:spcPct val="150000"/>
              </a:lnSpc>
            </a:pPr>
            <a:r>
              <a:rPr lang="tr-TR" sz="2400" b="1" strike="noStrike"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Getir - Fol</a:t>
            </a:r>
          </a:p>
          <a:p>
            <a:pPr algn="l">
              <a:lnSpc>
                <a:spcPct val="150000"/>
              </a:lnSpc>
            </a:pPr>
            <a:r>
              <a:rPr lang="tr-TR" sz="2400" b="1"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https://erhanerkut.medium.com/getir-80a33532b7ec</a:t>
            </a:r>
          </a:p>
          <a:p>
            <a:pPr>
              <a:lnSpc>
                <a:spcPct val="150000"/>
              </a:lnSpc>
            </a:pPr>
            <a:endParaRPr lang="tr-TR" sz="24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tr-TR" sz="24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tr-TR"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98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CB23DE-8044-0707-BA2C-15342DAE6E87}"/>
              </a:ext>
            </a:extLst>
          </p:cNvPr>
          <p:cNvSpPr>
            <a:spLocks noGrp="1"/>
          </p:cNvSpPr>
          <p:nvPr>
            <p:ph idx="1"/>
          </p:nvPr>
        </p:nvSpPr>
        <p:spPr>
          <a:xfrm>
            <a:off x="838200" y="412955"/>
            <a:ext cx="10960510" cy="5764008"/>
          </a:xfrm>
        </p:spPr>
        <p:txBody>
          <a:bodyPr>
            <a:normAutofit/>
          </a:bodyPr>
          <a:lstStyle/>
          <a:p>
            <a:pPr marL="0" indent="0" algn="ctr">
              <a:buNone/>
            </a:pPr>
            <a:endParaRPr lang="tr-TR" altLang="zh-CN" sz="4000" dirty="0">
              <a:cs typeface="Arial" panose="020B0604020202020204" pitchFamily="34" charset="0"/>
            </a:endParaRPr>
          </a:p>
          <a:p>
            <a:pPr marL="0" indent="0" algn="ctr">
              <a:buNone/>
            </a:pPr>
            <a:endParaRPr lang="tr-TR" altLang="zh-CN" sz="4000" dirty="0">
              <a:cs typeface="Arial" panose="020B0604020202020204" pitchFamily="34" charset="0"/>
            </a:endParaRPr>
          </a:p>
          <a:p>
            <a:pPr marL="0" indent="0" algn="ctr">
              <a:buNone/>
            </a:pPr>
            <a:endParaRPr lang="tr-TR" altLang="zh-CN" sz="4000" dirty="0">
              <a:cs typeface="Arial" panose="020B0604020202020204" pitchFamily="34" charset="0"/>
            </a:endParaRPr>
          </a:p>
          <a:p>
            <a:pPr marL="0" indent="0" algn="ctr">
              <a:buNone/>
            </a:pPr>
            <a:r>
              <a:rPr lang="tr-TR" altLang="zh-CN" sz="4400" b="1" dirty="0">
                <a:solidFill>
                  <a:schemeClr val="accent4"/>
                </a:solidFill>
                <a:latin typeface="Times New Roman" panose="02020603050405020304" pitchFamily="18" charset="0"/>
                <a:cs typeface="Times New Roman" panose="02020603050405020304" pitchFamily="18" charset="0"/>
              </a:rPr>
              <a:t>BENİ DİNLEDİĞİNİZ İÇİN </a:t>
            </a:r>
          </a:p>
          <a:p>
            <a:pPr marL="0" indent="0" algn="ctr">
              <a:buNone/>
            </a:pPr>
            <a:r>
              <a:rPr lang="tr-TR" sz="4400" b="1" dirty="0">
                <a:solidFill>
                  <a:schemeClr val="accent4"/>
                </a:solidFill>
                <a:latin typeface="Times New Roman" panose="02020603050405020304" pitchFamily="18" charset="0"/>
                <a:cs typeface="Times New Roman" panose="02020603050405020304" pitchFamily="18" charset="0"/>
              </a:rPr>
              <a:t>TEŞEKKÜR EDERİM</a:t>
            </a:r>
            <a:endParaRPr lang="tr-TR" sz="4400" dirty="0"/>
          </a:p>
        </p:txBody>
      </p:sp>
    </p:spTree>
    <p:extLst>
      <p:ext uri="{BB962C8B-B14F-4D97-AF65-F5344CB8AC3E}">
        <p14:creationId xmlns:p14="http://schemas.microsoft.com/office/powerpoint/2010/main" val="111162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l="-6000" r="-6000"/>
          </a:stretch>
        </a:blipFill>
        <a:effectLst/>
      </p:bgPr>
    </p:bg>
    <p:spTree>
      <p:nvGrpSpPr>
        <p:cNvPr id="1" name=""/>
        <p:cNvGrpSpPr/>
        <p:nvPr/>
      </p:nvGrpSpPr>
      <p:grpSpPr>
        <a:xfrm>
          <a:off x="0" y="0"/>
          <a:ext cx="0" cy="0"/>
          <a:chOff x="0" y="0"/>
          <a:chExt cx="0" cy="0"/>
        </a:xfrm>
      </p:grpSpPr>
      <p:pic>
        <p:nvPicPr>
          <p:cNvPr id="14" name="İçerik Yer Tutucusu 13">
            <a:extLst>
              <a:ext uri="{FF2B5EF4-FFF2-40B4-BE49-F238E27FC236}">
                <a16:creationId xmlns:a16="http://schemas.microsoft.com/office/drawing/2014/main" id="{FE8F99C8-9396-8DFD-BFAB-D3C099A875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6774" y="779489"/>
            <a:ext cx="5462922" cy="5311595"/>
          </a:xfrm>
          <a:prstGeom prst="rect">
            <a:avLst/>
          </a:prstGeom>
          <a:ln>
            <a:noFill/>
          </a:ln>
          <a:effectLst>
            <a:softEdge rad="112500"/>
          </a:effectLst>
        </p:spPr>
      </p:pic>
      <p:sp>
        <p:nvSpPr>
          <p:cNvPr id="20" name="Metin kutusu 19">
            <a:extLst>
              <a:ext uri="{FF2B5EF4-FFF2-40B4-BE49-F238E27FC236}">
                <a16:creationId xmlns:a16="http://schemas.microsoft.com/office/drawing/2014/main" id="{E1581799-1EBE-400B-BE7A-B88F7244CAE2}"/>
              </a:ext>
            </a:extLst>
          </p:cNvPr>
          <p:cNvSpPr txBox="1"/>
          <p:nvPr/>
        </p:nvSpPr>
        <p:spPr>
          <a:xfrm>
            <a:off x="473182" y="1561153"/>
            <a:ext cx="5858792" cy="3349956"/>
          </a:xfrm>
          <a:prstGeom prst="rect">
            <a:avLst/>
          </a:prstGeom>
          <a:noFill/>
        </p:spPr>
        <p:txBody>
          <a:bodyPr wrap="square">
            <a:spAutoFit/>
          </a:bodyPr>
          <a:lstStyle/>
          <a:p>
            <a:pPr algn="just">
              <a:lnSpc>
                <a:spcPct val="150000"/>
              </a:lnSpc>
            </a:pPr>
            <a:r>
              <a:rPr lang="tr-TR" sz="2400" dirty="0">
                <a:solidFill>
                  <a:schemeClr val="bg1"/>
                </a:solidFill>
                <a:latin typeface="Times New Roman" panose="02020603050405020304" pitchFamily="18" charset="0"/>
                <a:cs typeface="Times New Roman" panose="02020603050405020304" pitchFamily="18" charset="0"/>
              </a:rPr>
              <a:t>Getir, </a:t>
            </a:r>
            <a:r>
              <a:rPr lang="tr-TR" sz="2400" i="0" dirty="0">
                <a:solidFill>
                  <a:schemeClr val="bg1"/>
                </a:solidFill>
                <a:effectLst/>
                <a:latin typeface="Times New Roman" panose="02020603050405020304" pitchFamily="18" charset="0"/>
                <a:cs typeface="Times New Roman" panose="02020603050405020304" pitchFamily="18" charset="0"/>
              </a:rPr>
              <a:t>2015 yılında BiTaksi’nin kurucusu Nazım Salur tarafından hayata geçirilen ‘Getir’, ortalama 10 dakika içerisinde “en çok ihtiyaç duyulan ürünleri” geniş kurye ağı aracılığı ile 7/24 kullanıcılarına ulaştıran bir e</a:t>
            </a:r>
            <a:r>
              <a:rPr lang="tr-TR" sz="2400" dirty="0">
                <a:solidFill>
                  <a:schemeClr val="bg1"/>
                </a:solidFill>
                <a:latin typeface="Times New Roman" panose="02020603050405020304" pitchFamily="18" charset="0"/>
                <a:cs typeface="Times New Roman" panose="02020603050405020304" pitchFamily="18" charset="0"/>
              </a:rPr>
              <a:t>-</a:t>
            </a:r>
            <a:r>
              <a:rPr lang="tr-TR" sz="2400" i="0" dirty="0">
                <a:solidFill>
                  <a:schemeClr val="bg1"/>
                </a:solidFill>
                <a:effectLst/>
                <a:latin typeface="Times New Roman" panose="02020603050405020304" pitchFamily="18" charset="0"/>
                <a:cs typeface="Times New Roman" panose="02020603050405020304" pitchFamily="18" charset="0"/>
              </a:rPr>
              <a:t>ticaret uygulaması.</a:t>
            </a:r>
            <a:endParaRPr lang="tr-T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4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D80BB819-0666-704D-D459-EBCAED72796C}"/>
              </a:ext>
            </a:extLst>
          </p:cNvPr>
          <p:cNvSpPr>
            <a:spLocks noGrp="1"/>
          </p:cNvSpPr>
          <p:nvPr>
            <p:ph type="ctrTitle"/>
          </p:nvPr>
        </p:nvSpPr>
        <p:spPr>
          <a:xfrm>
            <a:off x="182880" y="223520"/>
            <a:ext cx="11859065" cy="564271"/>
          </a:xfrm>
        </p:spPr>
        <p:txBody>
          <a:bodyPr>
            <a:noAutofit/>
          </a:bodyPr>
          <a:lstStyle/>
          <a:p>
            <a:r>
              <a:rPr lang="tr-TR" sz="4000" b="1" dirty="0">
                <a:solidFill>
                  <a:schemeClr val="accent4"/>
                </a:solidFill>
                <a:latin typeface="Times New Roman" panose="02020603050405020304" pitchFamily="18" charset="0"/>
                <a:cs typeface="Times New Roman" panose="02020603050405020304" pitchFamily="18" charset="0"/>
              </a:rPr>
              <a:t>HAKKINDA</a:t>
            </a:r>
            <a:r>
              <a:rPr lang="tr-TR" sz="4000" b="1" dirty="0">
                <a:solidFill>
                  <a:schemeClr val="bg1"/>
                </a:solidFill>
                <a:latin typeface="Times New Roman" panose="02020603050405020304" pitchFamily="18" charset="0"/>
                <a:cs typeface="Times New Roman" panose="02020603050405020304" pitchFamily="18" charset="0"/>
              </a:rPr>
              <a:t> </a:t>
            </a:r>
          </a:p>
        </p:txBody>
      </p:sp>
      <p:sp>
        <p:nvSpPr>
          <p:cNvPr id="6" name="Alt Başlık 5">
            <a:extLst>
              <a:ext uri="{FF2B5EF4-FFF2-40B4-BE49-F238E27FC236}">
                <a16:creationId xmlns:a16="http://schemas.microsoft.com/office/drawing/2014/main" id="{17CB968F-71BF-D3C3-6BD1-2598D2E54AAC}"/>
              </a:ext>
            </a:extLst>
          </p:cNvPr>
          <p:cNvSpPr>
            <a:spLocks noGrp="1"/>
          </p:cNvSpPr>
          <p:nvPr>
            <p:ph type="subTitle" idx="1"/>
          </p:nvPr>
        </p:nvSpPr>
        <p:spPr>
          <a:xfrm>
            <a:off x="182880" y="886265"/>
            <a:ext cx="11859065" cy="5866227"/>
          </a:xfrm>
        </p:spPr>
        <p:txBody>
          <a:bodyPr>
            <a:noAutofit/>
          </a:bodyPr>
          <a:lstStyle/>
          <a:p>
            <a:pPr algn="l">
              <a:lnSpc>
                <a:spcPct val="100000"/>
              </a:lnSpc>
            </a:pPr>
            <a:r>
              <a:rPr lang="tr-TR" sz="2200" i="0" dirty="0">
                <a:solidFill>
                  <a:schemeClr val="bg1"/>
                </a:solidFill>
                <a:effectLst/>
                <a:latin typeface="Times New Roman" panose="02020603050405020304" pitchFamily="18" charset="0"/>
                <a:cs typeface="Times New Roman" panose="02020603050405020304" pitchFamily="18" charset="0"/>
              </a:rPr>
              <a:t>Getir Bi Mutluluk</a:t>
            </a:r>
            <a:br>
              <a:rPr lang="tr-TR" sz="2200" i="0" dirty="0">
                <a:solidFill>
                  <a:schemeClr val="bg1"/>
                </a:solidFill>
                <a:effectLst/>
                <a:latin typeface="Times New Roman" panose="02020603050405020304" pitchFamily="18" charset="0"/>
                <a:cs typeface="Times New Roman" panose="02020603050405020304" pitchFamily="18" charset="0"/>
              </a:rPr>
            </a:br>
            <a:br>
              <a:rPr lang="tr-TR" sz="2200" i="0" dirty="0">
                <a:solidFill>
                  <a:schemeClr val="bg1"/>
                </a:solidFill>
                <a:effectLst/>
                <a:latin typeface="Times New Roman" panose="02020603050405020304" pitchFamily="18" charset="0"/>
                <a:cs typeface="Times New Roman" panose="02020603050405020304" pitchFamily="18" charset="0"/>
              </a:rPr>
            </a:br>
            <a:r>
              <a:rPr lang="tr-TR" sz="2200" b="0" i="0" dirty="0">
                <a:solidFill>
                  <a:schemeClr val="bg1"/>
                </a:solidFill>
                <a:effectLst/>
                <a:latin typeface="Times New Roman" panose="02020603050405020304" pitchFamily="18" charset="0"/>
                <a:cs typeface="Times New Roman" panose="02020603050405020304" pitchFamily="18" charset="0"/>
              </a:rPr>
              <a:t>Binlerce ürünü dakikalar içinde, gece gündüz, dilediğiniz yere getiriyoruz!</a:t>
            </a:r>
          </a:p>
          <a:p>
            <a:pPr algn="just">
              <a:lnSpc>
                <a:spcPct val="100000"/>
              </a:lnSpc>
            </a:pPr>
            <a:br>
              <a:rPr lang="tr-TR" sz="2200" b="0" i="0" dirty="0">
                <a:solidFill>
                  <a:schemeClr val="bg1"/>
                </a:solidFill>
                <a:effectLst/>
                <a:latin typeface="Times New Roman" panose="02020603050405020304" pitchFamily="18" charset="0"/>
                <a:cs typeface="Times New Roman" panose="02020603050405020304" pitchFamily="18" charset="0"/>
              </a:rPr>
            </a:br>
            <a:r>
              <a:rPr lang="tr-TR" sz="2200" i="0" dirty="0">
                <a:solidFill>
                  <a:schemeClr val="bg1"/>
                </a:solidFill>
                <a:effectLst/>
                <a:latin typeface="Times New Roman" panose="02020603050405020304" pitchFamily="18" charset="0"/>
                <a:cs typeface="Times New Roman" panose="02020603050405020304" pitchFamily="18" charset="0"/>
              </a:rPr>
              <a:t>Zamanın kıymetini biliyoruz, hayatınızı kolaylaştırıyoruz. Her geçen gün genişlettiğimiz ürün yelpazesi sayesinde bebek bezinden, çikolata, cips ve içeceklere, tıraş köpüğü, deterjan ve deodoranttan kedi-köpek mamasına, pilden ampule, tüm ihtiyaçlarınız için anında, olduğunuz yerdeyiz.</a:t>
            </a:r>
            <a:br>
              <a:rPr lang="tr-TR" sz="2200" i="0" dirty="0">
                <a:solidFill>
                  <a:schemeClr val="bg1"/>
                </a:solidFill>
                <a:effectLst/>
                <a:latin typeface="Times New Roman" panose="02020603050405020304" pitchFamily="18" charset="0"/>
                <a:cs typeface="Times New Roman" panose="02020603050405020304" pitchFamily="18" charset="0"/>
              </a:rPr>
            </a:br>
            <a:br>
              <a:rPr lang="tr-TR" sz="2200" i="0" dirty="0">
                <a:solidFill>
                  <a:schemeClr val="bg1"/>
                </a:solidFill>
                <a:effectLst/>
                <a:latin typeface="Times New Roman" panose="02020603050405020304" pitchFamily="18" charset="0"/>
                <a:cs typeface="Times New Roman" panose="02020603050405020304" pitchFamily="18" charset="0"/>
              </a:rPr>
            </a:br>
            <a:r>
              <a:rPr lang="tr-TR" sz="2200" b="0" i="0" dirty="0" err="1">
                <a:solidFill>
                  <a:schemeClr val="bg1"/>
                </a:solidFill>
                <a:effectLst/>
                <a:latin typeface="Times New Roman" panose="02020603050405020304" pitchFamily="18" charset="0"/>
                <a:cs typeface="Times New Roman" panose="02020603050405020304" pitchFamily="18" charset="0"/>
              </a:rPr>
              <a:t>Getir’le</a:t>
            </a:r>
            <a:r>
              <a:rPr lang="tr-TR" sz="2200" b="0" i="0" dirty="0">
                <a:solidFill>
                  <a:schemeClr val="bg1"/>
                </a:solidFill>
                <a:effectLst/>
                <a:latin typeface="Times New Roman" panose="02020603050405020304" pitchFamily="18" charset="0"/>
                <a:cs typeface="Times New Roman" panose="02020603050405020304" pitchFamily="18" charset="0"/>
              </a:rPr>
              <a:t> en çok tükettiğiniz ürünleri, </a:t>
            </a:r>
            <a:r>
              <a:rPr lang="tr-TR" sz="2200" b="0" i="0" dirty="0" err="1">
                <a:solidFill>
                  <a:schemeClr val="bg1"/>
                </a:solidFill>
                <a:effectLst/>
                <a:latin typeface="Times New Roman" panose="02020603050405020304" pitchFamily="18" charset="0"/>
                <a:cs typeface="Times New Roman" panose="02020603050405020304" pitchFamily="18" charset="0"/>
              </a:rPr>
              <a:t>GetirBüyük’le</a:t>
            </a:r>
            <a:r>
              <a:rPr lang="tr-TR" sz="2200" b="0" i="0" dirty="0">
                <a:solidFill>
                  <a:schemeClr val="bg1"/>
                </a:solidFill>
                <a:effectLst/>
                <a:latin typeface="Times New Roman" panose="02020603050405020304" pitchFamily="18" charset="0"/>
                <a:cs typeface="Times New Roman" panose="02020603050405020304" pitchFamily="18" charset="0"/>
              </a:rPr>
              <a:t> haftalık ya da aylık market alışverişinizi, </a:t>
            </a:r>
            <a:r>
              <a:rPr lang="tr-TR" sz="2200" b="0" i="0" dirty="0" err="1">
                <a:solidFill>
                  <a:schemeClr val="bg1"/>
                </a:solidFill>
                <a:effectLst/>
                <a:latin typeface="Times New Roman" panose="02020603050405020304" pitchFamily="18" charset="0"/>
                <a:cs typeface="Times New Roman" panose="02020603050405020304" pitchFamily="18" charset="0"/>
              </a:rPr>
              <a:t>GetirYemek’le</a:t>
            </a:r>
            <a:r>
              <a:rPr lang="tr-TR" sz="2200" b="0" i="0" dirty="0">
                <a:solidFill>
                  <a:schemeClr val="bg1"/>
                </a:solidFill>
                <a:effectLst/>
                <a:latin typeface="Times New Roman" panose="02020603050405020304" pitchFamily="18" charset="0"/>
                <a:cs typeface="Times New Roman" panose="02020603050405020304" pitchFamily="18" charset="0"/>
              </a:rPr>
              <a:t> ise dilediğiniz yemeği dakikalar içinde size ulaştırıyoruz. GetirSu servisimiz ve sizler için yarattığımız Kuzeyden markamızla Pazar günü de dahil, gece gündüz damacana su teslimatı yapıyoruz.</a:t>
            </a:r>
          </a:p>
          <a:p>
            <a:pPr algn="just">
              <a:lnSpc>
                <a:spcPct val="100000"/>
              </a:lnSpc>
            </a:pPr>
            <a:endParaRPr lang="tr-TR" sz="22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tr-TR" sz="2200" b="0" i="0" dirty="0">
                <a:solidFill>
                  <a:schemeClr val="bg1"/>
                </a:solidFill>
                <a:effectLst/>
                <a:latin typeface="Times New Roman" panose="02020603050405020304" pitchFamily="18" charset="0"/>
                <a:cs typeface="Times New Roman" panose="02020603050405020304" pitchFamily="18" charset="0"/>
              </a:rPr>
              <a:t>İhtiyacınızı karşılamak için evden çıkmanıza gerek yok; bakkala, markete, restorana gitmenize gerek yok, biz varız.</a:t>
            </a:r>
            <a:endParaRPr lang="tr-TR" sz="220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05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39936-6AF6-37FA-3067-BC14743862AF}"/>
              </a:ext>
            </a:extLst>
          </p:cNvPr>
          <p:cNvSpPr>
            <a:spLocks noGrp="1"/>
          </p:cNvSpPr>
          <p:nvPr>
            <p:ph type="title"/>
          </p:nvPr>
        </p:nvSpPr>
        <p:spPr>
          <a:xfrm>
            <a:off x="935499" y="235973"/>
            <a:ext cx="11066590" cy="565885"/>
          </a:xfrm>
        </p:spPr>
        <p:txBody>
          <a:bodyPr>
            <a:normAutofit fontScale="90000"/>
          </a:bodyPr>
          <a:lstStyle/>
          <a:p>
            <a:pPr algn="ctr"/>
            <a:r>
              <a:rPr lang="tr-TR" b="1" dirty="0">
                <a:solidFill>
                  <a:schemeClr val="accent4"/>
                </a:solidFill>
                <a:latin typeface="Times New Roman" panose="02020603050405020304" pitchFamily="18" charset="0"/>
                <a:cs typeface="Times New Roman" panose="02020603050405020304" pitchFamily="18" charset="0"/>
              </a:rPr>
              <a:t>HİZMETLER</a:t>
            </a:r>
          </a:p>
        </p:txBody>
      </p:sp>
      <p:sp>
        <p:nvSpPr>
          <p:cNvPr id="3" name="İçerik Yer Tutucusu 2">
            <a:extLst>
              <a:ext uri="{FF2B5EF4-FFF2-40B4-BE49-F238E27FC236}">
                <a16:creationId xmlns:a16="http://schemas.microsoft.com/office/drawing/2014/main" id="{50D3B57C-773C-0041-9D4E-6A8EA63A7D83}"/>
              </a:ext>
            </a:extLst>
          </p:cNvPr>
          <p:cNvSpPr>
            <a:spLocks noGrp="1"/>
          </p:cNvSpPr>
          <p:nvPr>
            <p:ph idx="1"/>
          </p:nvPr>
        </p:nvSpPr>
        <p:spPr>
          <a:xfrm>
            <a:off x="935499" y="1139483"/>
            <a:ext cx="4860616" cy="5353392"/>
          </a:xfrm>
        </p:spPr>
        <p:txBody>
          <a:bodyPr>
            <a:normAutofit lnSpcReduction="10000"/>
          </a:bodyPr>
          <a:lstStyle/>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GetirYemek</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GetirSu</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GetirBüyük</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GetirÇarşı</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GetirBitaksi</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GetirAraç</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Getirİş</a:t>
            </a:r>
          </a:p>
          <a:p>
            <a:pPr>
              <a:lnSpc>
                <a:spcPct val="150000"/>
              </a:lnSpc>
            </a:pPr>
            <a:r>
              <a:rPr lang="tr-TR" sz="2200" dirty="0">
                <a:solidFill>
                  <a:schemeClr val="bg1"/>
                </a:solidFill>
                <a:latin typeface="Times New Roman" panose="02020603050405020304" pitchFamily="18" charset="0"/>
                <a:cs typeface="Times New Roman" panose="02020603050405020304" pitchFamily="18" charset="0"/>
              </a:rPr>
              <a:t>N11</a:t>
            </a:r>
          </a:p>
        </p:txBody>
      </p:sp>
      <p:pic>
        <p:nvPicPr>
          <p:cNvPr id="6" name="Resim 5">
            <a:extLst>
              <a:ext uri="{FF2B5EF4-FFF2-40B4-BE49-F238E27FC236}">
                <a16:creationId xmlns:a16="http://schemas.microsoft.com/office/drawing/2014/main" id="{2CDD07DE-35C1-36A8-9C31-1E45D2A31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71" y="1139483"/>
            <a:ext cx="5793018" cy="5353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788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F34B5D-BC1D-CF2B-F7C1-A8DAD1DB1D36}"/>
              </a:ext>
            </a:extLst>
          </p:cNvPr>
          <p:cNvSpPr>
            <a:spLocks noGrp="1"/>
          </p:cNvSpPr>
          <p:nvPr>
            <p:ph type="title"/>
          </p:nvPr>
        </p:nvSpPr>
        <p:spPr>
          <a:xfrm>
            <a:off x="513736" y="206479"/>
            <a:ext cx="10931013" cy="634180"/>
          </a:xfrm>
        </p:spPr>
        <p:txBody>
          <a:bodyPr>
            <a:normAutofit fontScale="90000"/>
          </a:bodyPr>
          <a:lstStyle/>
          <a:p>
            <a:pPr algn="ctr"/>
            <a:r>
              <a:rPr lang="tr-TR" sz="4000" b="1" dirty="0">
                <a:solidFill>
                  <a:schemeClr val="accent4"/>
                </a:solidFill>
                <a:latin typeface="Times New Roman" panose="02020603050405020304" pitchFamily="18" charset="0"/>
                <a:cs typeface="Times New Roman" panose="02020603050405020304" pitchFamily="18" charset="0"/>
              </a:rPr>
              <a:t>NEDEN GETİR?</a:t>
            </a:r>
          </a:p>
        </p:txBody>
      </p:sp>
      <p:sp>
        <p:nvSpPr>
          <p:cNvPr id="3" name="İçerik Yer Tutucusu 2">
            <a:extLst>
              <a:ext uri="{FF2B5EF4-FFF2-40B4-BE49-F238E27FC236}">
                <a16:creationId xmlns:a16="http://schemas.microsoft.com/office/drawing/2014/main" id="{A2943F97-1D1B-F884-643A-CCD8B83F4EBC}"/>
              </a:ext>
            </a:extLst>
          </p:cNvPr>
          <p:cNvSpPr>
            <a:spLocks noGrp="1"/>
          </p:cNvSpPr>
          <p:nvPr>
            <p:ph idx="1"/>
          </p:nvPr>
        </p:nvSpPr>
        <p:spPr>
          <a:xfrm>
            <a:off x="513736" y="1120876"/>
            <a:ext cx="5582264" cy="5338918"/>
          </a:xfrm>
        </p:spPr>
        <p:txBody>
          <a:bodyPr>
            <a:normAutofit/>
          </a:bodyPr>
          <a:lstStyle/>
          <a:p>
            <a:r>
              <a:rPr lang="tr-TR" sz="2400" b="1" i="0" dirty="0">
                <a:effectLst/>
                <a:latin typeface="Times New Roman" panose="02020603050405020304" pitchFamily="18" charset="0"/>
                <a:cs typeface="Times New Roman" panose="02020603050405020304" pitchFamily="18" charset="0"/>
              </a:rPr>
              <a:t>Dakikalar İçinde Teslimat</a:t>
            </a:r>
          </a:p>
          <a:p>
            <a:pPr marL="0" indent="0" algn="just">
              <a:buNone/>
            </a:pPr>
            <a:endParaRPr lang="tr-TR" sz="22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tr-TR" sz="2200" b="0" i="0" dirty="0">
                <a:solidFill>
                  <a:schemeClr val="bg1"/>
                </a:solidFill>
                <a:effectLst/>
                <a:latin typeface="Times New Roman" panose="02020603050405020304" pitchFamily="18" charset="0"/>
                <a:cs typeface="Times New Roman" panose="02020603050405020304" pitchFamily="18" charset="0"/>
              </a:rPr>
              <a:t>Çok sayıdaki depo, araç ve motokuryelerimizle hizmetinizdeyiz. İhtiyaç ürünlerinizi ve market alışverişinizi dakikalar içinde ayağınıza getiriyoruz.</a:t>
            </a:r>
          </a:p>
          <a:p>
            <a:pPr marL="0" indent="0" algn="just">
              <a:buNone/>
            </a:pPr>
            <a:endParaRPr lang="tr-TR" sz="2200" dirty="0">
              <a:solidFill>
                <a:schemeClr val="bg1"/>
              </a:solidFill>
              <a:latin typeface="Times New Roman" panose="02020603050405020304" pitchFamily="18" charset="0"/>
              <a:cs typeface="Times New Roman" panose="02020603050405020304" pitchFamily="18" charset="0"/>
            </a:endParaRPr>
          </a:p>
          <a:p>
            <a:pPr algn="l"/>
            <a:r>
              <a:rPr lang="tr-TR" sz="2400" b="1" i="0" dirty="0">
                <a:effectLst/>
                <a:latin typeface="Times New Roman" panose="02020603050405020304" pitchFamily="18" charset="0"/>
                <a:cs typeface="Times New Roman" panose="02020603050405020304" pitchFamily="18" charset="0"/>
              </a:rPr>
              <a:t>Canlı Sipariş Takibi</a:t>
            </a:r>
          </a:p>
          <a:p>
            <a:pPr marL="0" indent="0">
              <a:buNone/>
            </a:pPr>
            <a:endParaRPr lang="tr-TR" sz="1600" dirty="0"/>
          </a:p>
          <a:p>
            <a:pPr marL="0" indent="0">
              <a:buNone/>
            </a:pPr>
            <a:r>
              <a:rPr lang="tr-TR" sz="2200" b="0" i="0" dirty="0">
                <a:solidFill>
                  <a:schemeClr val="bg1"/>
                </a:solidFill>
                <a:effectLst/>
                <a:latin typeface="Times New Roman" panose="02020603050405020304" pitchFamily="18" charset="0"/>
                <a:cs typeface="Times New Roman" panose="02020603050405020304" pitchFamily="18" charset="0"/>
              </a:rPr>
              <a:t>Siparişinizi verdikten sonra kuryenin gelişini haritadan izleyebilir, ürünlerinizin kaç dakikada sizde olacağını bilebilirsiniz.</a:t>
            </a:r>
            <a:br>
              <a:rPr lang="tr-TR" sz="1600" dirty="0"/>
            </a:br>
            <a:endParaRPr lang="tr-TR" sz="2200" dirty="0">
              <a:solidFill>
                <a:schemeClr val="bg1"/>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BBFD4817-EC78-A400-69EF-D7D34361F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0" y="1120876"/>
            <a:ext cx="3495368" cy="5338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198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8247F-E5BC-EDE6-4ED6-5E66BB8FBF33}"/>
              </a:ext>
            </a:extLst>
          </p:cNvPr>
          <p:cNvSpPr>
            <a:spLocks noGrp="1"/>
          </p:cNvSpPr>
          <p:nvPr>
            <p:ph idx="1"/>
          </p:nvPr>
        </p:nvSpPr>
        <p:spPr>
          <a:xfrm>
            <a:off x="339213" y="575187"/>
            <a:ext cx="4763729" cy="5633884"/>
          </a:xfrm>
        </p:spPr>
        <p:txBody>
          <a:bodyPr/>
          <a:lstStyle/>
          <a:p>
            <a:r>
              <a:rPr lang="tr-TR" sz="2400" b="1" i="0" dirty="0">
                <a:effectLst/>
                <a:latin typeface="Times New Roman" panose="02020603050405020304" pitchFamily="18" charset="0"/>
                <a:cs typeface="Times New Roman" panose="02020603050405020304" pitchFamily="18" charset="0"/>
              </a:rPr>
              <a:t>GetirYemek</a:t>
            </a:r>
          </a:p>
          <a:p>
            <a:pPr marL="0" indent="0" algn="just">
              <a:buNone/>
            </a:pPr>
            <a:endParaRPr lang="tr-TR" sz="2200" i="0" dirty="0">
              <a:solidFill>
                <a:schemeClr val="bg1"/>
              </a:solidFill>
              <a:effectLst/>
              <a:latin typeface="Times New Roman" panose="02020603050405020304" pitchFamily="18" charset="0"/>
              <a:cs typeface="Times New Roman" panose="02020603050405020304" pitchFamily="18" charset="0"/>
            </a:endParaRPr>
          </a:p>
          <a:p>
            <a:pPr marL="0" indent="0" algn="just">
              <a:buNone/>
            </a:pPr>
            <a:r>
              <a:rPr lang="tr-TR" sz="2200" i="0" dirty="0">
                <a:solidFill>
                  <a:schemeClr val="bg1"/>
                </a:solidFill>
                <a:effectLst/>
                <a:latin typeface="Times New Roman" panose="02020603050405020304" pitchFamily="18" charset="0"/>
                <a:cs typeface="Times New Roman" panose="02020603050405020304" pitchFamily="18" charset="0"/>
              </a:rPr>
              <a:t>Sevdiğiniz restoranlardan pizza, hamburger, lahmacun, kebap, döner, tatlı ve daha birçok yemek siparişi verebilir, siparişinizi takip edebilirsiniz. Ayrıca ‘Getir Getirsin’ seçeneği ile sıcak yemeğinizi size getiren kuryemizin konumunu haritada görebilirsiniz.</a:t>
            </a:r>
          </a:p>
          <a:p>
            <a:pPr marL="0" indent="0" algn="just">
              <a:buNone/>
            </a:pPr>
            <a:endParaRPr lang="tr-TR" sz="2200" dirty="0">
              <a:solidFill>
                <a:schemeClr val="bg1"/>
              </a:solidFill>
              <a:latin typeface="Times New Roman" panose="02020603050405020304" pitchFamily="18" charset="0"/>
              <a:cs typeface="Times New Roman" panose="02020603050405020304" pitchFamily="18" charset="0"/>
            </a:endParaRPr>
          </a:p>
          <a:p>
            <a:r>
              <a:rPr lang="tr-TR" sz="2400" b="1" i="0" dirty="0">
                <a:effectLst/>
                <a:latin typeface="Times New Roman" panose="02020603050405020304" pitchFamily="18" charset="0"/>
                <a:cs typeface="Times New Roman" panose="02020603050405020304" pitchFamily="18" charset="0"/>
              </a:rPr>
              <a:t>Gece Gündüz Servis</a:t>
            </a:r>
          </a:p>
          <a:p>
            <a:pPr marL="0" indent="0" algn="just">
              <a:buNone/>
            </a:pPr>
            <a:endParaRPr lang="tr-TR" sz="2200" b="0" i="0" dirty="0">
              <a:solidFill>
                <a:schemeClr val="bg1"/>
              </a:solidFill>
              <a:effectLst/>
              <a:latin typeface="Times New Roman" panose="02020603050405020304" pitchFamily="18" charset="0"/>
              <a:cs typeface="Times New Roman" panose="02020603050405020304" pitchFamily="18" charset="0"/>
            </a:endParaRPr>
          </a:p>
          <a:p>
            <a:pPr marL="0" indent="0" algn="just">
              <a:buNone/>
            </a:pPr>
            <a:r>
              <a:rPr lang="tr-TR" sz="2200" b="0" i="0" dirty="0">
                <a:solidFill>
                  <a:schemeClr val="bg1"/>
                </a:solidFill>
                <a:effectLst/>
                <a:latin typeface="Times New Roman" panose="02020603050405020304" pitchFamily="18" charset="0"/>
                <a:cs typeface="Times New Roman" panose="02020603050405020304" pitchFamily="18" charset="0"/>
              </a:rPr>
              <a:t>Market, bakkal kapansa da biz Getir'de gece gündüz demiyoruz, getiriyoruz.</a:t>
            </a: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pic>
        <p:nvPicPr>
          <p:cNvPr id="7" name="Resim 6">
            <a:extLst>
              <a:ext uri="{FF2B5EF4-FFF2-40B4-BE49-F238E27FC236}">
                <a16:creationId xmlns:a16="http://schemas.microsoft.com/office/drawing/2014/main" id="{BE93217E-85D5-660B-E385-9382599E6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6929" y="575186"/>
            <a:ext cx="3864076" cy="56338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348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E03A760-336F-26B9-C9A7-1F9AD26678B8}"/>
              </a:ext>
            </a:extLst>
          </p:cNvPr>
          <p:cNvSpPr>
            <a:spLocks noGrp="1"/>
          </p:cNvSpPr>
          <p:nvPr>
            <p:ph idx="1"/>
          </p:nvPr>
        </p:nvSpPr>
        <p:spPr>
          <a:xfrm>
            <a:off x="159775" y="309716"/>
            <a:ext cx="5754328" cy="6356555"/>
          </a:xfrm>
        </p:spPr>
        <p:txBody>
          <a:bodyPr>
            <a:normAutofit fontScale="25000" lnSpcReduction="20000"/>
          </a:bodyPr>
          <a:lstStyle/>
          <a:p>
            <a:pPr algn="l"/>
            <a:r>
              <a:rPr lang="tr-TR" sz="9600" b="1" i="0" dirty="0">
                <a:effectLst/>
                <a:latin typeface="Times New Roman" panose="02020603050405020304" pitchFamily="18" charset="0"/>
                <a:cs typeface="Times New Roman" panose="02020603050405020304" pitchFamily="18" charset="0"/>
              </a:rPr>
              <a:t>Dijital ve Kapıda Ödeme</a:t>
            </a:r>
          </a:p>
          <a:p>
            <a:pPr marL="0" indent="0" algn="just">
              <a:buNone/>
            </a:pPr>
            <a:endParaRPr lang="tr-TR" i="0" dirty="0">
              <a:effectLst/>
              <a:latin typeface="Times New Roman" panose="02020603050405020304" pitchFamily="18" charset="0"/>
              <a:cs typeface="Times New Roman" panose="02020603050405020304" pitchFamily="18" charset="0"/>
            </a:endParaRPr>
          </a:p>
          <a:p>
            <a:pPr marL="0" indent="0" algn="just">
              <a:lnSpc>
                <a:spcPct val="120000"/>
              </a:lnSpc>
              <a:buNone/>
            </a:pPr>
            <a:r>
              <a:rPr lang="tr-TR" sz="8800" i="0" dirty="0">
                <a:solidFill>
                  <a:schemeClr val="bg1"/>
                </a:solidFill>
                <a:effectLst/>
                <a:latin typeface="Times New Roman" panose="02020603050405020304" pitchFamily="18" charset="0"/>
                <a:cs typeface="Times New Roman" panose="02020603050405020304" pitchFamily="18" charset="0"/>
              </a:rPr>
              <a:t>Ödemeler iki şekilde gerçekleşiyor: dijital ve kapıda ödeme. Dijital ödeme için yalnızca bir sefer sisteme tanımladığınız banka veya kredi kartınız ya da elinizde bulunan İstanbul Kartınız yeterli! Cüzdana ihtiyaç yok! Üstelik kredi kartı bilgilerinizi Getir dahil kimse göremez. Kart bilgileriniz Mastercard'ın ödeme altyapısı </a:t>
            </a:r>
            <a:r>
              <a:rPr lang="tr-TR" sz="8800" i="0" dirty="0" err="1">
                <a:solidFill>
                  <a:schemeClr val="bg1"/>
                </a:solidFill>
                <a:effectLst/>
                <a:latin typeface="Times New Roman" panose="02020603050405020304" pitchFamily="18" charset="0"/>
                <a:cs typeface="Times New Roman" panose="02020603050405020304" pitchFamily="18" charset="0"/>
              </a:rPr>
              <a:t>Masterpass</a:t>
            </a:r>
            <a:r>
              <a:rPr lang="tr-TR" sz="8800" i="0" dirty="0">
                <a:solidFill>
                  <a:schemeClr val="bg1"/>
                </a:solidFill>
                <a:effectLst/>
                <a:latin typeface="Times New Roman" panose="02020603050405020304" pitchFamily="18" charset="0"/>
                <a:cs typeface="Times New Roman" panose="02020603050405020304" pitchFamily="18" charset="0"/>
              </a:rPr>
              <a:t> ya da BKM (Bankalararası Kart Merkezi) tarafından korunur. Kapıda ödeme özelliğimiz ise </a:t>
            </a:r>
            <a:r>
              <a:rPr lang="tr-TR" sz="8800" i="0" dirty="0" err="1">
                <a:solidFill>
                  <a:schemeClr val="bg1"/>
                </a:solidFill>
                <a:effectLst/>
                <a:latin typeface="Times New Roman" panose="02020603050405020304" pitchFamily="18" charset="0"/>
                <a:cs typeface="Times New Roman" panose="02020603050405020304" pitchFamily="18" charset="0"/>
              </a:rPr>
              <a:t>GetirYemek’ten</a:t>
            </a:r>
            <a:r>
              <a:rPr lang="tr-TR" sz="8800" i="0" dirty="0">
                <a:solidFill>
                  <a:schemeClr val="bg1"/>
                </a:solidFill>
                <a:effectLst/>
                <a:latin typeface="Times New Roman" panose="02020603050405020304" pitchFamily="18" charset="0"/>
                <a:cs typeface="Times New Roman" panose="02020603050405020304" pitchFamily="18" charset="0"/>
              </a:rPr>
              <a:t> ‘Restoran Getirsin’ seçeneği ile verdiğiniz siparişlere özel. Bu seçenek ile, restorana ait kuryenin getireceği yemeğinizin ödemesini pos cihazı aracılığıyla kapıda yapabilirsiniz. </a:t>
            </a:r>
            <a:r>
              <a:rPr lang="tr-TR" sz="8800" i="0" dirty="0" err="1">
                <a:solidFill>
                  <a:schemeClr val="bg1"/>
                </a:solidFill>
                <a:effectLst/>
                <a:latin typeface="Times New Roman" panose="02020603050405020304" pitchFamily="18" charset="0"/>
                <a:cs typeface="Times New Roman" panose="02020603050405020304" pitchFamily="18" charset="0"/>
              </a:rPr>
              <a:t>GetirYemek’ten</a:t>
            </a:r>
            <a:r>
              <a:rPr lang="tr-TR" sz="8800" i="0" dirty="0">
                <a:solidFill>
                  <a:schemeClr val="bg1"/>
                </a:solidFill>
                <a:effectLst/>
                <a:latin typeface="Times New Roman" panose="02020603050405020304" pitchFamily="18" charset="0"/>
                <a:cs typeface="Times New Roman" panose="02020603050405020304" pitchFamily="18" charset="0"/>
              </a:rPr>
              <a:t> ‘Restoran Getirsin’ seçeneği ile verdiğiniz siparişlerinizi yemek kartlarıyla da kapıda temassız ödeyebilirsiniz.</a:t>
            </a:r>
          </a:p>
          <a:p>
            <a:pPr marL="0" indent="0">
              <a:buNone/>
            </a:pPr>
            <a:br>
              <a:rPr lang="tr-TR" dirty="0">
                <a:latin typeface="Times New Roman" panose="02020603050405020304" pitchFamily="18" charset="0"/>
                <a:cs typeface="Times New Roman" panose="02020603050405020304" pitchFamily="18" charset="0"/>
              </a:rPr>
            </a:b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ADD50C28-8768-90CB-636F-6FBBF3C93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711" y="309717"/>
            <a:ext cx="4208269" cy="63565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345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5C7DB7-1269-1FED-C882-0675C560D1D6}"/>
              </a:ext>
            </a:extLst>
          </p:cNvPr>
          <p:cNvSpPr>
            <a:spLocks noGrp="1"/>
          </p:cNvSpPr>
          <p:nvPr>
            <p:ph type="title"/>
          </p:nvPr>
        </p:nvSpPr>
        <p:spPr>
          <a:xfrm>
            <a:off x="280218" y="365126"/>
            <a:ext cx="11592233" cy="726256"/>
          </a:xfrm>
        </p:spPr>
        <p:txBody>
          <a:bodyPr>
            <a:noAutofit/>
          </a:bodyPr>
          <a:lstStyle/>
          <a:p>
            <a:pPr algn="ctr"/>
            <a:r>
              <a:rPr lang="tr-TR" sz="4000" b="1" dirty="0">
                <a:solidFill>
                  <a:schemeClr val="accent4"/>
                </a:solidFill>
                <a:latin typeface="Times New Roman" panose="02020603050405020304" pitchFamily="18" charset="0"/>
                <a:cs typeface="Times New Roman" panose="02020603050405020304" pitchFamily="18" charset="0"/>
              </a:rPr>
              <a:t>Getir’in </a:t>
            </a:r>
            <a:r>
              <a:rPr lang="tr-TR" sz="4000" b="1" dirty="0" err="1">
                <a:solidFill>
                  <a:schemeClr val="accent4"/>
                </a:solidFill>
                <a:latin typeface="Times New Roman" panose="02020603050405020304" pitchFamily="18" charset="0"/>
                <a:cs typeface="Times New Roman" panose="02020603050405020304" pitchFamily="18" charset="0"/>
              </a:rPr>
              <a:t>Unicorn</a:t>
            </a:r>
            <a:r>
              <a:rPr lang="tr-TR" sz="4000" b="1" dirty="0">
                <a:solidFill>
                  <a:schemeClr val="accent4"/>
                </a:solidFill>
                <a:latin typeface="Times New Roman" panose="02020603050405020304" pitchFamily="18" charset="0"/>
                <a:cs typeface="Times New Roman" panose="02020603050405020304" pitchFamily="18" charset="0"/>
              </a:rPr>
              <a:t> Olma Yolculuğu</a:t>
            </a:r>
          </a:p>
        </p:txBody>
      </p:sp>
      <p:sp>
        <p:nvSpPr>
          <p:cNvPr id="3" name="İçerik Yer Tutucusu 2">
            <a:extLst>
              <a:ext uri="{FF2B5EF4-FFF2-40B4-BE49-F238E27FC236}">
                <a16:creationId xmlns:a16="http://schemas.microsoft.com/office/drawing/2014/main" id="{616C7392-3F92-F370-1CD1-338C00882026}"/>
              </a:ext>
            </a:extLst>
          </p:cNvPr>
          <p:cNvSpPr>
            <a:spLocks noGrp="1"/>
          </p:cNvSpPr>
          <p:nvPr>
            <p:ph idx="1"/>
          </p:nvPr>
        </p:nvSpPr>
        <p:spPr>
          <a:xfrm>
            <a:off x="280219" y="1283110"/>
            <a:ext cx="11592233" cy="5209764"/>
          </a:xfrm>
        </p:spPr>
        <p:txBody>
          <a:bodyPr>
            <a:normAutofit/>
          </a:bodyPr>
          <a:lstStyle/>
          <a:p>
            <a:pPr marL="0" indent="0" algn="just">
              <a:buNone/>
            </a:pPr>
            <a:r>
              <a:rPr lang="tr-TR" sz="2000" dirty="0">
                <a:solidFill>
                  <a:schemeClr val="bg1"/>
                </a:solidFill>
                <a:latin typeface="Times New Roman" panose="02020603050405020304" pitchFamily="18" charset="0"/>
                <a:cs typeface="Times New Roman" panose="02020603050405020304" pitchFamily="18" charset="0"/>
              </a:rPr>
              <a:t>Getir’in büyüyüp gelişmesinde, ürün ve ulaşım araçlarının çeşitlenmesinde ya da Türkiye’de farklı şehirlere yayılmasında müşterilerinin istekleri ve geri bildirimlerinin etkili olduğu görülmektedir. Özellikle pandemi döneminde uygulamayı kullanan kullanıcı sayısı %60 civarı kadar artış gösterdi. Nazım Salur, 2017 yılında yaptığı açıklamalarda bu projenin en önemli özelliklerinden birinin, iş modeliyle dünyada bir ilk olması olduğunu belirtmişti. Ortalama 10 dakikada ürün teslim edebilen tek şirket olduklarını söyleyen Salur, </a:t>
            </a:r>
            <a:r>
              <a:rPr lang="tr-TR" sz="2000" dirty="0" err="1">
                <a:solidFill>
                  <a:schemeClr val="bg1"/>
                </a:solidFill>
                <a:latin typeface="Times New Roman" panose="02020603050405020304" pitchFamily="18" charset="0"/>
                <a:cs typeface="Times New Roman" panose="02020603050405020304" pitchFamily="18" charset="0"/>
              </a:rPr>
              <a:t>Getir’i</a:t>
            </a:r>
            <a:r>
              <a:rPr lang="tr-TR" sz="2000" dirty="0">
                <a:solidFill>
                  <a:schemeClr val="bg1"/>
                </a:solidFill>
                <a:latin typeface="Times New Roman" panose="02020603050405020304" pitchFamily="18" charset="0"/>
                <a:cs typeface="Times New Roman" panose="02020603050405020304" pitchFamily="18" charset="0"/>
              </a:rPr>
              <a:t> dünya çapında bir başarı hikayesi yapmak istediklerini de ayrıca eklemişti.</a:t>
            </a:r>
          </a:p>
          <a:p>
            <a:pPr marL="0" indent="0" algn="just">
              <a:buNone/>
            </a:pPr>
            <a:endParaRPr lang="tr-TR" sz="20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tr-TR" sz="2000" b="0" i="0" dirty="0">
                <a:solidFill>
                  <a:schemeClr val="bg1"/>
                </a:solidFill>
                <a:effectLst/>
                <a:latin typeface="Times New Roman" panose="02020603050405020304" pitchFamily="18" charset="0"/>
                <a:cs typeface="Times New Roman" panose="02020603050405020304" pitchFamily="18" charset="0"/>
              </a:rPr>
              <a:t>Salur’un açıklamalarından tam 2 yıl sonra Getir uygulaması, </a:t>
            </a:r>
            <a:r>
              <a:rPr lang="tr-TR" sz="2000" b="0" i="0" dirty="0" err="1">
                <a:solidFill>
                  <a:schemeClr val="bg1"/>
                </a:solidFill>
                <a:effectLst/>
                <a:latin typeface="Times New Roman" panose="02020603050405020304" pitchFamily="18" charset="0"/>
                <a:cs typeface="Times New Roman" panose="02020603050405020304" pitchFamily="18" charset="0"/>
              </a:rPr>
              <a:t>Sequoia</a:t>
            </a:r>
            <a:r>
              <a:rPr lang="tr-TR" sz="2000" b="0" i="0" dirty="0">
                <a:solidFill>
                  <a:schemeClr val="bg1"/>
                </a:solidFill>
                <a:effectLst/>
                <a:latin typeface="Times New Roman" panose="02020603050405020304" pitchFamily="18" charset="0"/>
                <a:cs typeface="Times New Roman" panose="02020603050405020304" pitchFamily="18" charset="0"/>
              </a:rPr>
              <a:t> </a:t>
            </a:r>
            <a:r>
              <a:rPr lang="tr-TR" sz="2000" b="0" i="0" dirty="0" err="1">
                <a:solidFill>
                  <a:schemeClr val="bg1"/>
                </a:solidFill>
                <a:effectLst/>
                <a:latin typeface="Times New Roman" panose="02020603050405020304" pitchFamily="18" charset="0"/>
                <a:cs typeface="Times New Roman" panose="02020603050405020304" pitchFamily="18" charset="0"/>
              </a:rPr>
              <a:t>Capital’in</a:t>
            </a:r>
            <a:r>
              <a:rPr lang="tr-TR" sz="2000" b="0" i="0" dirty="0">
                <a:solidFill>
                  <a:schemeClr val="bg1"/>
                </a:solidFill>
                <a:effectLst/>
                <a:latin typeface="Times New Roman" panose="02020603050405020304" pitchFamily="18" charset="0"/>
                <a:cs typeface="Times New Roman" panose="02020603050405020304" pitchFamily="18" charset="0"/>
              </a:rPr>
              <a:t> önemli isimlerinden yatırımcı Michael Moritz’in dikkatini çekerek büyük bir yatırım alma fırsatı yakaladı. Moritz, şirketi ziyaret ettikten sonra 25 milyon dolar yatırım teklifinde bulundu. 2021 Ocak ayından itibaren ise iki ayda iki yatırım turunu tamamlayan Getir, 2,6 milyar dolar değerlemeyle Türkiye’nin ikinci </a:t>
            </a:r>
            <a:r>
              <a:rPr lang="tr-TR" sz="2000" b="0" i="0" dirty="0" err="1">
                <a:solidFill>
                  <a:schemeClr val="bg1"/>
                </a:solidFill>
                <a:effectLst/>
                <a:latin typeface="Times New Roman" panose="02020603050405020304" pitchFamily="18" charset="0"/>
                <a:cs typeface="Times New Roman" panose="02020603050405020304" pitchFamily="18" charset="0"/>
              </a:rPr>
              <a:t>Unicorn</a:t>
            </a:r>
            <a:r>
              <a:rPr lang="tr-TR" sz="2000" b="0" i="0" dirty="0">
                <a:solidFill>
                  <a:schemeClr val="bg1"/>
                </a:solidFill>
                <a:effectLst/>
                <a:latin typeface="Times New Roman" panose="02020603050405020304" pitchFamily="18" charset="0"/>
                <a:cs typeface="Times New Roman" panose="02020603050405020304" pitchFamily="18" charset="0"/>
              </a:rPr>
              <a:t> şirketi unvanını almayı başardı.</a:t>
            </a:r>
          </a:p>
          <a:p>
            <a:pPr marL="0" indent="0" algn="just">
              <a:buNone/>
            </a:pPr>
            <a:endParaRPr lang="tr-TR" sz="20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tr-TR" sz="2000" b="0" i="0" dirty="0">
                <a:solidFill>
                  <a:schemeClr val="bg1"/>
                </a:solidFill>
                <a:effectLst/>
                <a:latin typeface="Times New Roman" panose="02020603050405020304" pitchFamily="18" charset="0"/>
                <a:cs typeface="Times New Roman" panose="02020603050405020304" pitchFamily="18" charset="0"/>
              </a:rPr>
              <a:t>Başından beri dünyaya pazarına açılmayı hedefleyen Getir uygulaması, yurt dışında ilk kez Londra’da hizmete başlamasının ardından İngiltere, Hollanda, Fransa ve Almanya’dan sonra Amerika Birleşik Devletleri‘ndeki birçok bölgeye de açılmayı hedefliyor. Aldığı yatırımlarla adından sıklıkla söz ettiren Getir, elde ettiği başarıları ile girişimcilik serüveninde girişimcilere ilham kaynağı olmaya devam ediyor.</a:t>
            </a:r>
            <a:endParaRPr lang="tr-T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90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D8DCC36-A74A-104E-8CEB-A57521254EFF}"/>
              </a:ext>
            </a:extLst>
          </p:cNvPr>
          <p:cNvSpPr>
            <a:spLocks noGrp="1"/>
          </p:cNvSpPr>
          <p:nvPr>
            <p:ph type="title"/>
          </p:nvPr>
        </p:nvSpPr>
        <p:spPr>
          <a:xfrm>
            <a:off x="839788" y="365126"/>
            <a:ext cx="10678702" cy="823912"/>
          </a:xfrm>
        </p:spPr>
        <p:txBody>
          <a:bodyPr>
            <a:normAutofit/>
          </a:bodyPr>
          <a:lstStyle/>
          <a:p>
            <a:pPr algn="ctr"/>
            <a:r>
              <a:rPr lang="tr-TR" sz="4000" b="1" dirty="0">
                <a:solidFill>
                  <a:schemeClr val="accent4"/>
                </a:solidFill>
                <a:latin typeface="Times New Roman" panose="02020603050405020304" pitchFamily="18" charset="0"/>
                <a:cs typeface="Times New Roman" panose="02020603050405020304" pitchFamily="18" charset="0"/>
              </a:rPr>
              <a:t>SWOT ANALİZİ </a:t>
            </a:r>
          </a:p>
        </p:txBody>
      </p:sp>
      <p:sp>
        <p:nvSpPr>
          <p:cNvPr id="5" name="Metin Yer Tutucusu 4">
            <a:extLst>
              <a:ext uri="{FF2B5EF4-FFF2-40B4-BE49-F238E27FC236}">
                <a16:creationId xmlns:a16="http://schemas.microsoft.com/office/drawing/2014/main" id="{C82D1EB3-10B2-B512-48FD-F7AE18B19801}"/>
              </a:ext>
            </a:extLst>
          </p:cNvPr>
          <p:cNvSpPr>
            <a:spLocks noGrp="1"/>
          </p:cNvSpPr>
          <p:nvPr>
            <p:ph type="body" idx="1"/>
          </p:nvPr>
        </p:nvSpPr>
        <p:spPr>
          <a:xfrm>
            <a:off x="839788" y="1681163"/>
            <a:ext cx="5157787" cy="590089"/>
          </a:xfrm>
        </p:spPr>
        <p:txBody>
          <a:bodyPr/>
          <a:lstStyle/>
          <a:p>
            <a:pPr algn="ctr"/>
            <a:r>
              <a:rPr lang="tr-TR" dirty="0">
                <a:latin typeface="Times New Roman" panose="02020603050405020304" pitchFamily="18" charset="0"/>
                <a:cs typeface="Times New Roman" panose="02020603050405020304" pitchFamily="18" charset="0"/>
              </a:rPr>
              <a:t>Güçlü Yönler 	</a:t>
            </a:r>
          </a:p>
        </p:txBody>
      </p:sp>
      <p:sp>
        <p:nvSpPr>
          <p:cNvPr id="6" name="İçerik Yer Tutucusu 5">
            <a:extLst>
              <a:ext uri="{FF2B5EF4-FFF2-40B4-BE49-F238E27FC236}">
                <a16:creationId xmlns:a16="http://schemas.microsoft.com/office/drawing/2014/main" id="{1FEBF202-BD29-F1D3-7A2F-2480B70F2BA4}"/>
              </a:ext>
            </a:extLst>
          </p:cNvPr>
          <p:cNvSpPr>
            <a:spLocks noGrp="1"/>
          </p:cNvSpPr>
          <p:nvPr>
            <p:ph sz="half" idx="2"/>
          </p:nvPr>
        </p:nvSpPr>
        <p:spPr>
          <a:xfrm>
            <a:off x="839788" y="2505075"/>
            <a:ext cx="5000573" cy="3684588"/>
          </a:xfrm>
        </p:spPr>
        <p:txBody>
          <a:bodyPr>
            <a:normAutofit/>
          </a:bodyPr>
          <a:lstStyle/>
          <a:p>
            <a:pPr algn="just"/>
            <a:r>
              <a:rPr lang="tr-TR" sz="2200" dirty="0">
                <a:solidFill>
                  <a:schemeClr val="bg1"/>
                </a:solidFill>
                <a:latin typeface="Times New Roman" panose="02020603050405020304" pitchFamily="18" charset="0"/>
                <a:cs typeface="Times New Roman" panose="02020603050405020304" pitchFamily="18" charset="0"/>
              </a:rPr>
              <a:t>7/24 açık olması, sipariş verilmesi. </a:t>
            </a:r>
          </a:p>
          <a:p>
            <a:pPr algn="just"/>
            <a:r>
              <a:rPr lang="tr-TR" sz="2200" dirty="0">
                <a:solidFill>
                  <a:schemeClr val="bg1"/>
                </a:solidFill>
                <a:latin typeface="Times New Roman" panose="02020603050405020304" pitchFamily="18" charset="0"/>
                <a:cs typeface="Times New Roman" panose="02020603050405020304" pitchFamily="18" charset="0"/>
              </a:rPr>
              <a:t>Getir’e özel üretilmiş ve sadece Getir’de satılan ürünlerin olması,</a:t>
            </a:r>
          </a:p>
          <a:p>
            <a:pPr algn="just"/>
            <a:r>
              <a:rPr lang="tr-TR" sz="2200" dirty="0">
                <a:solidFill>
                  <a:schemeClr val="bg1"/>
                </a:solidFill>
                <a:latin typeface="Times New Roman" panose="02020603050405020304" pitchFamily="18" charset="0"/>
                <a:cs typeface="Times New Roman" panose="02020603050405020304" pitchFamily="18" charset="0"/>
              </a:rPr>
              <a:t>Kupon kullanımı,</a:t>
            </a:r>
          </a:p>
          <a:p>
            <a:pPr algn="just"/>
            <a:r>
              <a:rPr lang="tr-TR" sz="2200" dirty="0">
                <a:solidFill>
                  <a:schemeClr val="bg1"/>
                </a:solidFill>
                <a:latin typeface="Times New Roman" panose="02020603050405020304" pitchFamily="18" charset="0"/>
                <a:cs typeface="Times New Roman" panose="02020603050405020304" pitchFamily="18" charset="0"/>
              </a:rPr>
              <a:t> Dijital ödeme, </a:t>
            </a:r>
          </a:p>
          <a:p>
            <a:pPr algn="just"/>
            <a:r>
              <a:rPr lang="tr-TR" sz="2200" dirty="0">
                <a:solidFill>
                  <a:schemeClr val="bg1"/>
                </a:solidFill>
                <a:latin typeface="Times New Roman" panose="02020603050405020304" pitchFamily="18" charset="0"/>
                <a:cs typeface="Times New Roman" panose="02020603050405020304" pitchFamily="18" charset="0"/>
              </a:rPr>
              <a:t>Hızlı ve pratik olması, </a:t>
            </a:r>
          </a:p>
          <a:p>
            <a:pPr algn="just"/>
            <a:r>
              <a:rPr lang="tr-TR" sz="2200" dirty="0">
                <a:solidFill>
                  <a:schemeClr val="bg1"/>
                </a:solidFill>
                <a:latin typeface="Times New Roman" panose="02020603050405020304" pitchFamily="18" charset="0"/>
                <a:cs typeface="Times New Roman" panose="02020603050405020304" pitchFamily="18" charset="0"/>
              </a:rPr>
              <a:t>Uygulamanın kullanım kolaylığı,</a:t>
            </a:r>
          </a:p>
          <a:p>
            <a:pPr algn="just"/>
            <a:r>
              <a:rPr lang="tr-TR" sz="2200" b="0" i="0" dirty="0">
                <a:solidFill>
                  <a:schemeClr val="bg1"/>
                </a:solidFill>
                <a:effectLst/>
                <a:latin typeface="Times New Roman" panose="02020603050405020304" pitchFamily="18" charset="0"/>
                <a:cs typeface="Times New Roman" panose="02020603050405020304" pitchFamily="18" charset="0"/>
              </a:rPr>
              <a:t>Yüksek teknoloji alt yapısı ile mobil ara yüz ile tatmin edici memnuniyet.</a:t>
            </a:r>
            <a:endParaRPr lang="tr-TR" sz="2200" dirty="0">
              <a:solidFill>
                <a:schemeClr val="bg1"/>
              </a:solidFill>
              <a:latin typeface="Times New Roman" panose="02020603050405020304" pitchFamily="18" charset="0"/>
              <a:cs typeface="Times New Roman" panose="02020603050405020304" pitchFamily="18" charset="0"/>
            </a:endParaRPr>
          </a:p>
          <a:p>
            <a:pPr algn="just"/>
            <a:endParaRPr lang="tr-TR" sz="2200" dirty="0">
              <a:solidFill>
                <a:schemeClr val="bg1"/>
              </a:solidFill>
              <a:latin typeface="Times New Roman" panose="02020603050405020304" pitchFamily="18" charset="0"/>
              <a:cs typeface="Times New Roman" panose="02020603050405020304" pitchFamily="18" charset="0"/>
            </a:endParaRPr>
          </a:p>
        </p:txBody>
      </p:sp>
      <p:sp>
        <p:nvSpPr>
          <p:cNvPr id="7" name="Metin Yer Tutucusu 6">
            <a:extLst>
              <a:ext uri="{FF2B5EF4-FFF2-40B4-BE49-F238E27FC236}">
                <a16:creationId xmlns:a16="http://schemas.microsoft.com/office/drawing/2014/main" id="{1B34C8F2-8DAA-8F6A-7136-19551F734E43}"/>
              </a:ext>
            </a:extLst>
          </p:cNvPr>
          <p:cNvSpPr>
            <a:spLocks noGrp="1"/>
          </p:cNvSpPr>
          <p:nvPr>
            <p:ph type="body" sz="quarter" idx="3"/>
          </p:nvPr>
        </p:nvSpPr>
        <p:spPr>
          <a:xfrm>
            <a:off x="6172200" y="1681163"/>
            <a:ext cx="5183188" cy="590089"/>
          </a:xfrm>
        </p:spPr>
        <p:txBody>
          <a:bodyPr/>
          <a:lstStyle/>
          <a:p>
            <a:pPr algn="ctr"/>
            <a:r>
              <a:rPr lang="tr-TR" dirty="0">
                <a:latin typeface="Times New Roman" panose="02020603050405020304" pitchFamily="18" charset="0"/>
                <a:cs typeface="Times New Roman" panose="02020603050405020304" pitchFamily="18" charset="0"/>
              </a:rPr>
              <a:t>Zayıf Yönler </a:t>
            </a:r>
          </a:p>
        </p:txBody>
      </p:sp>
      <p:sp>
        <p:nvSpPr>
          <p:cNvPr id="8" name="İçerik Yer Tutucusu 7">
            <a:extLst>
              <a:ext uri="{FF2B5EF4-FFF2-40B4-BE49-F238E27FC236}">
                <a16:creationId xmlns:a16="http://schemas.microsoft.com/office/drawing/2014/main" id="{87B7AA0B-1A72-58A9-0789-FC2831EF0B34}"/>
              </a:ext>
            </a:extLst>
          </p:cNvPr>
          <p:cNvSpPr>
            <a:spLocks noGrp="1"/>
          </p:cNvSpPr>
          <p:nvPr>
            <p:ph sz="quarter" idx="4"/>
          </p:nvPr>
        </p:nvSpPr>
        <p:spPr>
          <a:xfrm>
            <a:off x="6172200" y="2505075"/>
            <a:ext cx="5346290" cy="3684588"/>
          </a:xfrm>
        </p:spPr>
        <p:txBody>
          <a:bodyPr>
            <a:normAutofit/>
          </a:bodyPr>
          <a:lstStyle/>
          <a:p>
            <a:pPr algn="just"/>
            <a:r>
              <a:rPr lang="tr-TR" sz="2200" dirty="0">
                <a:solidFill>
                  <a:schemeClr val="bg1"/>
                </a:solidFill>
                <a:latin typeface="Times New Roman" panose="02020603050405020304" pitchFamily="18" charset="0"/>
                <a:cs typeface="Times New Roman" panose="02020603050405020304" pitchFamily="18" charset="0"/>
              </a:rPr>
              <a:t>Bazı ürünlerin markete göre pahalı olması, </a:t>
            </a:r>
          </a:p>
          <a:p>
            <a:pPr algn="just"/>
            <a:r>
              <a:rPr lang="tr-TR" sz="2200" dirty="0">
                <a:solidFill>
                  <a:schemeClr val="bg1"/>
                </a:solidFill>
                <a:latin typeface="Times New Roman" panose="02020603050405020304" pitchFamily="18" charset="0"/>
                <a:cs typeface="Times New Roman" panose="02020603050405020304" pitchFamily="18" charset="0"/>
              </a:rPr>
              <a:t>Siparişte sadece 1 tane kupon kullanılması,</a:t>
            </a:r>
          </a:p>
          <a:p>
            <a:pPr algn="just"/>
            <a:r>
              <a:rPr lang="tr-TR" sz="2200" dirty="0">
                <a:solidFill>
                  <a:schemeClr val="bg1"/>
                </a:solidFill>
                <a:latin typeface="Times New Roman" panose="02020603050405020304" pitchFamily="18" charset="0"/>
                <a:cs typeface="Times New Roman" panose="02020603050405020304" pitchFamily="18" charset="0"/>
              </a:rPr>
              <a:t> Yol ücretlerinin yüksek olması, </a:t>
            </a:r>
          </a:p>
          <a:p>
            <a:pPr algn="just"/>
            <a:r>
              <a:rPr lang="tr-TR" sz="2200" dirty="0">
                <a:solidFill>
                  <a:schemeClr val="bg1"/>
                </a:solidFill>
                <a:latin typeface="Times New Roman" panose="02020603050405020304" pitchFamily="18" charset="0"/>
                <a:cs typeface="Times New Roman" panose="02020603050405020304" pitchFamily="18" charset="0"/>
              </a:rPr>
              <a:t>Bazı durumlarda uygulamanın çökmesi veya yavaş çalışması, </a:t>
            </a:r>
          </a:p>
          <a:p>
            <a:pPr algn="just"/>
            <a:r>
              <a:rPr lang="tr-TR" sz="2200" dirty="0">
                <a:solidFill>
                  <a:schemeClr val="bg1"/>
                </a:solidFill>
                <a:latin typeface="Times New Roman" panose="02020603050405020304" pitchFamily="18" charset="0"/>
                <a:cs typeface="Times New Roman" panose="02020603050405020304" pitchFamily="18" charset="0"/>
              </a:rPr>
              <a:t>Her deponun 7/24 açık olmaması, sadece belirli bazı depolar. </a:t>
            </a:r>
          </a:p>
          <a:p>
            <a:pPr algn="just"/>
            <a:r>
              <a:rPr lang="tr-TR" sz="2200" dirty="0">
                <a:solidFill>
                  <a:schemeClr val="bg1"/>
                </a:solidFill>
                <a:latin typeface="Times New Roman" panose="02020603050405020304" pitchFamily="18" charset="0"/>
                <a:cs typeface="Times New Roman" panose="02020603050405020304" pitchFamily="18" charset="0"/>
              </a:rPr>
              <a:t>Kapıda ödeme olmaması. </a:t>
            </a:r>
          </a:p>
        </p:txBody>
      </p:sp>
    </p:spTree>
    <p:extLst>
      <p:ext uri="{BB962C8B-B14F-4D97-AF65-F5344CB8AC3E}">
        <p14:creationId xmlns:p14="http://schemas.microsoft.com/office/powerpoint/2010/main" val="359862496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1439</Words>
  <Application>Microsoft Office PowerPoint</Application>
  <PresentationFormat>Geniş ekran</PresentationFormat>
  <Paragraphs>107</Paragraphs>
  <Slides>19</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Calibri Light</vt:lpstr>
      <vt:lpstr>Times New Roman</vt:lpstr>
      <vt:lpstr>Office Teması</vt:lpstr>
      <vt:lpstr>PowerPoint Sunusu</vt:lpstr>
      <vt:lpstr>PowerPoint Sunusu</vt:lpstr>
      <vt:lpstr>HAKKINDA </vt:lpstr>
      <vt:lpstr>HİZMETLER</vt:lpstr>
      <vt:lpstr>NEDEN GETİR?</vt:lpstr>
      <vt:lpstr>PowerPoint Sunusu</vt:lpstr>
      <vt:lpstr>PowerPoint Sunusu</vt:lpstr>
      <vt:lpstr>Getir’in Unicorn Olma Yolculuğu</vt:lpstr>
      <vt:lpstr>SWOT ANALİZİ </vt:lpstr>
      <vt:lpstr>SWOT ANALİZİ </vt:lpstr>
      <vt:lpstr>MARKA VE ÜRÜN İNCELEMESİ</vt:lpstr>
      <vt:lpstr>MARKA VE ÜRÜN İNCELEMESİ</vt:lpstr>
      <vt:lpstr>MARKA VE ÜRÜN İNCELEMESİ</vt:lpstr>
      <vt:lpstr>MARKA İNCELEMESİ</vt:lpstr>
      <vt:lpstr>SOSYAL MEDYA HESAPLARININ İNCELENMESİ</vt:lpstr>
      <vt:lpstr>SOSYAL MEDYA HESAPLARININ İNCELENMESİ</vt:lpstr>
      <vt:lpstr>SOSYAL MEDYA HESAPLARININ İNCELENMESİ</vt:lpstr>
      <vt:lpstr>KAYNAKÇA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Taha Erdi YAZICIOĞLU</dc:creator>
  <cp:lastModifiedBy>Taha Erdi YAZICIOĞLU</cp:lastModifiedBy>
  <cp:revision>51</cp:revision>
  <dcterms:created xsi:type="dcterms:W3CDTF">2022-08-17T13:16:55Z</dcterms:created>
  <dcterms:modified xsi:type="dcterms:W3CDTF">2022-08-19T20:32:07Z</dcterms:modified>
</cp:coreProperties>
</file>