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1"/>
    <p:restoredTop sz="96489" autoAdjust="0"/>
  </p:normalViewPr>
  <p:slideViewPr>
    <p:cSldViewPr snapToGrid="0" snapToObjects="1">
      <p:cViewPr varScale="1">
        <p:scale>
          <a:sx n="113" d="100"/>
          <a:sy n="113" d="100"/>
        </p:scale>
        <p:origin x="-56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3968874" y="1435819"/>
            <a:ext cx="4635252" cy="87659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200227" y="2775124"/>
            <a:ext cx="4403899" cy="701129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3968874" y="2543771"/>
            <a:ext cx="19050" cy="1163836"/>
          </a:xfrm>
          <a:prstGeom prst="rect">
            <a:avLst/>
          </a:prstGeom>
          <a:solidFill>
            <a:srgbClr val="2D2E34"/>
          </a:solidFill>
          <a:ln/>
        </p:spPr>
      </p:sp>
      <p:sp>
        <p:nvSpPr>
          <p:cNvPr id="7" name="Shape 5"/>
          <p:cNvSpPr/>
          <p:nvPr/>
        </p:nvSpPr>
        <p:spPr>
          <a:xfrm>
            <a:off x="4200227" y="2775124"/>
            <a:ext cx="4403899" cy="701129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3968874" y="1435819"/>
            <a:ext cx="4635252" cy="876598"/>
          </a:xfrm>
          <a:prstGeom prst="rect">
            <a:avLst/>
          </a:prstGeom>
          <a:noFill/>
          <a:ln/>
        </p:spPr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4200227" y="2775124"/>
            <a:ext cx="4861099" cy="7011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647"/>
              </a:lnSpc>
              <a:buNone/>
            </a:pPr>
            <a:r>
              <a:rPr lang="en-US" sz="2187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ЦЕЛИ, МЕТОДЫ, КОНТРОЛЬ И ИЗМЕНЕНИЯ</a:t>
            </a:r>
            <a:endParaRPr lang="en-US" sz="2187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3968874" y="1435819"/>
            <a:ext cx="5092452" cy="8765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328"/>
              </a:lnSpc>
              <a:buNone/>
            </a:pPr>
            <a:r>
              <a:rPr lang="en-US" sz="275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ИССЛЕДОВАНИЕ ПРОГРАММНОГО КОДА</a:t>
            </a:r>
            <a:endParaRPr lang="en-US" sz="27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7529907" y="4237149"/>
            <a:ext cx="1531419" cy="7011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Выполнил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Студент гр. ИС-31</a:t>
            </a: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l">
              <a:buNone/>
            </a:pP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Игнатьев Я.Н.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539874" y="474092"/>
            <a:ext cx="5634410" cy="284857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39874" y="959495"/>
            <a:ext cx="8064252" cy="601638"/>
          </a:xfrm>
          <a:prstGeom prst="roundRect">
            <a:avLst/>
          </a:prstGeom>
          <a:solidFill>
            <a:srgbClr val="FFFFFF"/>
          </a:solidFill>
          <a:ln w="22850">
            <a:solidFill>
              <a:srgbClr val="D8D4D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54162" y="973782"/>
            <a:ext cx="401092" cy="573063"/>
          </a:xfrm>
          <a:prstGeom prst="rect">
            <a:avLst/>
          </a:prstGeom>
          <a:solidFill>
            <a:srgbClr val="F2EEEE"/>
          </a:solidFill>
          <a:ln/>
        </p:spPr>
      </p:sp>
      <p:sp>
        <p:nvSpPr>
          <p:cNvPr id="7" name="Shape 5"/>
          <p:cNvSpPr/>
          <p:nvPr/>
        </p:nvSpPr>
        <p:spPr>
          <a:xfrm>
            <a:off x="1055489" y="1074018"/>
            <a:ext cx="1278359" cy="142354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1055489" y="1276499"/>
            <a:ext cx="7434114" cy="150465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539874" y="1661368"/>
            <a:ext cx="8064252" cy="601638"/>
          </a:xfrm>
          <a:prstGeom prst="roundRect">
            <a:avLst/>
          </a:prstGeom>
          <a:solidFill>
            <a:srgbClr val="FFFFFF"/>
          </a:solidFill>
          <a:ln w="22850">
            <a:solidFill>
              <a:srgbClr val="D8D4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4162" y="1675656"/>
            <a:ext cx="401092" cy="573063"/>
          </a:xfrm>
          <a:prstGeom prst="rect">
            <a:avLst/>
          </a:prstGeom>
          <a:solidFill>
            <a:srgbClr val="F2EEEE"/>
          </a:solidFill>
          <a:ln/>
        </p:spPr>
      </p:sp>
      <p:sp>
        <p:nvSpPr>
          <p:cNvPr id="11" name="Shape 9"/>
          <p:cNvSpPr/>
          <p:nvPr/>
        </p:nvSpPr>
        <p:spPr>
          <a:xfrm>
            <a:off x="1055489" y="1775892"/>
            <a:ext cx="1139428" cy="142354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1055489" y="1978373"/>
            <a:ext cx="7434114" cy="150465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539874" y="2363242"/>
            <a:ext cx="8064252" cy="601638"/>
          </a:xfrm>
          <a:prstGeom prst="roundRect">
            <a:avLst/>
          </a:prstGeom>
          <a:solidFill>
            <a:srgbClr val="FFFFFF"/>
          </a:solidFill>
          <a:ln w="22850">
            <a:solidFill>
              <a:srgbClr val="D8D4D4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554162" y="2377529"/>
            <a:ext cx="401092" cy="573063"/>
          </a:xfrm>
          <a:prstGeom prst="rect">
            <a:avLst/>
          </a:prstGeom>
          <a:solidFill>
            <a:srgbClr val="F2EEEE"/>
          </a:solidFill>
          <a:ln/>
        </p:spPr>
      </p:sp>
      <p:sp>
        <p:nvSpPr>
          <p:cNvPr id="15" name="Shape 13"/>
          <p:cNvSpPr/>
          <p:nvPr/>
        </p:nvSpPr>
        <p:spPr>
          <a:xfrm>
            <a:off x="1055489" y="2477765"/>
            <a:ext cx="1139428" cy="142354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1055489" y="2680246"/>
            <a:ext cx="7434114" cy="150465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539874" y="3065115"/>
            <a:ext cx="8064252" cy="601638"/>
          </a:xfrm>
          <a:prstGeom prst="roundRect">
            <a:avLst/>
          </a:prstGeom>
          <a:solidFill>
            <a:srgbClr val="FFFFFF"/>
          </a:solidFill>
          <a:ln w="22850">
            <a:solidFill>
              <a:srgbClr val="D8D4D4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554162" y="3079402"/>
            <a:ext cx="401092" cy="573063"/>
          </a:xfrm>
          <a:prstGeom prst="rect">
            <a:avLst/>
          </a:prstGeom>
          <a:solidFill>
            <a:srgbClr val="F2EEEE"/>
          </a:solidFill>
          <a:ln/>
        </p:spPr>
      </p:sp>
      <p:sp>
        <p:nvSpPr>
          <p:cNvPr id="19" name="Shape 17"/>
          <p:cNvSpPr/>
          <p:nvPr/>
        </p:nvSpPr>
        <p:spPr>
          <a:xfrm>
            <a:off x="1055489" y="3179639"/>
            <a:ext cx="1139428" cy="142354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1055489" y="3382119"/>
            <a:ext cx="7434114" cy="150465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539874" y="3766989"/>
            <a:ext cx="8064252" cy="601638"/>
          </a:xfrm>
          <a:prstGeom prst="roundRect">
            <a:avLst/>
          </a:prstGeom>
          <a:solidFill>
            <a:srgbClr val="FFFFFF"/>
          </a:solidFill>
          <a:ln w="22850">
            <a:solidFill>
              <a:srgbClr val="D8D4D4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554162" y="3781276"/>
            <a:ext cx="401092" cy="573063"/>
          </a:xfrm>
          <a:prstGeom prst="rect">
            <a:avLst/>
          </a:prstGeom>
          <a:solidFill>
            <a:srgbClr val="F2EEEE"/>
          </a:solidFill>
          <a:ln/>
        </p:spPr>
      </p:sp>
      <p:sp>
        <p:nvSpPr>
          <p:cNvPr id="23" name="Shape 21"/>
          <p:cNvSpPr/>
          <p:nvPr/>
        </p:nvSpPr>
        <p:spPr>
          <a:xfrm>
            <a:off x="1055489" y="3881512"/>
            <a:ext cx="1139428" cy="142354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1055489" y="4083993"/>
            <a:ext cx="7434114" cy="150465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539874" y="4481364"/>
            <a:ext cx="8064252" cy="187970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539874" y="4481364"/>
            <a:ext cx="8064252" cy="187970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1055489" y="4083993"/>
            <a:ext cx="7434114" cy="150465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1055489" y="3881512"/>
            <a:ext cx="1139428" cy="142354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1055489" y="3382119"/>
            <a:ext cx="7434114" cy="150465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1055489" y="3179639"/>
            <a:ext cx="1139428" cy="142354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1055489" y="2680246"/>
            <a:ext cx="7434114" cy="150465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1055489" y="2477765"/>
            <a:ext cx="1139428" cy="142354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1055489" y="1978373"/>
            <a:ext cx="7434114" cy="150465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1055489" y="1775892"/>
            <a:ext cx="1139428" cy="142354"/>
          </a:xfrm>
          <a:prstGeom prst="rect">
            <a:avLst/>
          </a:prstGeom>
          <a:noFill/>
          <a:ln/>
        </p:spPr>
      </p:sp>
      <p:sp>
        <p:nvSpPr>
          <p:cNvPr id="35" name="Shape 33"/>
          <p:cNvSpPr/>
          <p:nvPr/>
        </p:nvSpPr>
        <p:spPr>
          <a:xfrm>
            <a:off x="1055489" y="1276499"/>
            <a:ext cx="7434114" cy="150465"/>
          </a:xfrm>
          <a:prstGeom prst="rect">
            <a:avLst/>
          </a:prstGeom>
          <a:noFill/>
          <a:ln/>
        </p:spPr>
      </p:sp>
      <p:sp>
        <p:nvSpPr>
          <p:cNvPr id="36" name="Shape 34"/>
          <p:cNvSpPr/>
          <p:nvPr/>
        </p:nvSpPr>
        <p:spPr>
          <a:xfrm>
            <a:off x="1055489" y="1074018"/>
            <a:ext cx="1278359" cy="142354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539874" y="474092"/>
            <a:ext cx="5634410" cy="284857"/>
          </a:xfrm>
          <a:prstGeom prst="rect">
            <a:avLst/>
          </a:prstGeom>
          <a:noFill/>
          <a:ln/>
        </p:spPr>
      </p:sp>
      <p:sp>
        <p:nvSpPr>
          <p:cNvPr id="43" name="Text 36"/>
          <p:cNvSpPr/>
          <p:nvPr/>
        </p:nvSpPr>
        <p:spPr>
          <a:xfrm>
            <a:off x="539874" y="4481364"/>
            <a:ext cx="8064252" cy="1879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72"/>
              </a:lnSpc>
              <a:buNone/>
            </a:pPr>
            <a:r>
              <a:rPr lang="en-US" sz="14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Исследование и контроль кода — основа успешной и безопасной разработки.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37"/>
          <p:cNvSpPr/>
          <p:nvPr/>
        </p:nvSpPr>
        <p:spPr>
          <a:xfrm>
            <a:off x="1055489" y="4083993"/>
            <a:ext cx="7548637" cy="1504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45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Полная управляемость процессом изменений.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38"/>
          <p:cNvSpPr/>
          <p:nvPr/>
        </p:nvSpPr>
        <p:spPr>
          <a:xfrm>
            <a:off x="1055489" y="3881512"/>
            <a:ext cx="7548636" cy="1423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9"/>
              </a:lnSpc>
              <a:buNone/>
            </a:pPr>
            <a:r>
              <a:rPr lang="en-US" sz="12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КОНТРОЛЬ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39"/>
          <p:cNvSpPr/>
          <p:nvPr/>
        </p:nvSpPr>
        <p:spPr>
          <a:xfrm>
            <a:off x="1055489" y="3382119"/>
            <a:ext cx="7548637" cy="1504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45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Повышение скорости и качества разработки.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40"/>
          <p:cNvSpPr/>
          <p:nvPr/>
        </p:nvSpPr>
        <p:spPr>
          <a:xfrm>
            <a:off x="1055488" y="3179639"/>
            <a:ext cx="7548637" cy="1423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9"/>
              </a:lnSpc>
              <a:buNone/>
            </a:pPr>
            <a:r>
              <a:rPr lang="en-US" sz="12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ЭФФЕКТИВНОСТЬ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41"/>
          <p:cNvSpPr/>
          <p:nvPr/>
        </p:nvSpPr>
        <p:spPr>
          <a:xfrm>
            <a:off x="1055489" y="2680246"/>
            <a:ext cx="7548637" cy="1504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45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Обеспечение высокого уровня защиты продукта.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 42"/>
          <p:cNvSpPr/>
          <p:nvPr/>
        </p:nvSpPr>
        <p:spPr>
          <a:xfrm>
            <a:off x="1055489" y="2477765"/>
            <a:ext cx="7548636" cy="1423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9"/>
              </a:lnSpc>
              <a:buNone/>
            </a:pPr>
            <a:r>
              <a:rPr lang="en-US" sz="12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БЕЗОПАСНОСТЬ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43"/>
          <p:cNvSpPr/>
          <p:nvPr/>
        </p:nvSpPr>
        <p:spPr>
          <a:xfrm>
            <a:off x="1055489" y="1978373"/>
            <a:ext cx="7548637" cy="1504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45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Создание ПО, готового к завтрашним вызовам.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 44"/>
          <p:cNvSpPr/>
          <p:nvPr/>
        </p:nvSpPr>
        <p:spPr>
          <a:xfrm>
            <a:off x="1055488" y="1775892"/>
            <a:ext cx="7548637" cy="1423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9"/>
              </a:lnSpc>
              <a:buNone/>
            </a:pPr>
            <a:r>
              <a:rPr lang="en-US" sz="12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ПЕРСПЕКТИВЫ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45"/>
          <p:cNvSpPr/>
          <p:nvPr/>
        </p:nvSpPr>
        <p:spPr>
          <a:xfrm>
            <a:off x="1055489" y="1276499"/>
            <a:ext cx="7548637" cy="1504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45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Меньше уязвимостей и критических ошибок.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46"/>
          <p:cNvSpPr/>
          <p:nvPr/>
        </p:nvSpPr>
        <p:spPr>
          <a:xfrm>
            <a:off x="1055489" y="1074018"/>
            <a:ext cx="7548637" cy="1423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9"/>
              </a:lnSpc>
              <a:buNone/>
            </a:pPr>
            <a:r>
              <a:rPr lang="en-US" sz="12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СНИЖЕНИЕ РИСКОВ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 47"/>
          <p:cNvSpPr/>
          <p:nvPr/>
        </p:nvSpPr>
        <p:spPr>
          <a:xfrm>
            <a:off x="539874" y="474092"/>
            <a:ext cx="8064252" cy="2848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156"/>
              </a:lnSpc>
              <a:buNone/>
            </a:pPr>
            <a:r>
              <a:rPr lang="en-US" sz="24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ЗАКЛЮЧЕНИЕ: КЛЮЧ К КАЧЕСТВЕННОМУ ПО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43"/>
          <p:cNvSpPr/>
          <p:nvPr/>
        </p:nvSpPr>
        <p:spPr>
          <a:xfrm>
            <a:off x="615124" y="1172207"/>
            <a:ext cx="275332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40"/>
          <p:cNvSpPr/>
          <p:nvPr/>
        </p:nvSpPr>
        <p:spPr>
          <a:xfrm>
            <a:off x="615124" y="1874081"/>
            <a:ext cx="275332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37"/>
          <p:cNvSpPr/>
          <p:nvPr/>
        </p:nvSpPr>
        <p:spPr>
          <a:xfrm>
            <a:off x="615124" y="2575954"/>
            <a:ext cx="275332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34"/>
          <p:cNvSpPr/>
          <p:nvPr/>
        </p:nvSpPr>
        <p:spPr>
          <a:xfrm>
            <a:off x="621971" y="3277827"/>
            <a:ext cx="275332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 34"/>
          <p:cNvSpPr/>
          <p:nvPr/>
        </p:nvSpPr>
        <p:spPr>
          <a:xfrm>
            <a:off x="621971" y="3979440"/>
            <a:ext cx="275332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ru-RU" sz="1400" b="1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4711" y="1107996"/>
            <a:ext cx="3342906" cy="5142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15532" y="1583689"/>
            <a:ext cx="88284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3968874" y="466874"/>
            <a:ext cx="4635252" cy="613469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3968874" y="1701105"/>
            <a:ext cx="3028578" cy="153367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3968874" y="1919213"/>
            <a:ext cx="4635252" cy="32385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968874" y="2917850"/>
            <a:ext cx="2155106" cy="153367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3968874" y="3135957"/>
            <a:ext cx="4635252" cy="32385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3968874" y="4134594"/>
            <a:ext cx="2414216" cy="153367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3968874" y="4352702"/>
            <a:ext cx="4635252" cy="32385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968874" y="4352702"/>
            <a:ext cx="4635252" cy="32385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968874" y="4134594"/>
            <a:ext cx="2414216" cy="153367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3968874" y="3135957"/>
            <a:ext cx="4635252" cy="32385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3968874" y="2917850"/>
            <a:ext cx="2155106" cy="153367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3968874" y="1919213"/>
            <a:ext cx="4635252" cy="323850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3968874" y="1701105"/>
            <a:ext cx="3028578" cy="153367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3968874" y="466874"/>
            <a:ext cx="4635252" cy="613469"/>
          </a:xfrm>
          <a:prstGeom prst="rect">
            <a:avLst/>
          </a:prstGeom>
          <a:noFill/>
          <a:ln/>
        </p:spPr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</p:spPr>
      </p:pic>
      <p:pic>
        <p:nvPicPr>
          <p:cNvPr id="1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74" y="1242268"/>
            <a:ext cx="323924" cy="323924"/>
          </a:xfrm>
          <a:prstGeom prst="rect">
            <a:avLst/>
          </a:prstGeom>
        </p:spPr>
      </p:pic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874" y="2459012"/>
            <a:ext cx="323924" cy="323924"/>
          </a:xfrm>
          <a:prstGeom prst="rect">
            <a:avLst/>
          </a:prstGeom>
        </p:spPr>
      </p:pic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874" y="3675757"/>
            <a:ext cx="323924" cy="323924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3968874" y="4352702"/>
            <a:ext cx="5092452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1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Поддержание целостности и управляемости в проектах с большим количеством участников и модулей.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17"/>
          <p:cNvSpPr/>
          <p:nvPr/>
        </p:nvSpPr>
        <p:spPr>
          <a:xfrm>
            <a:off x="3968874" y="4134594"/>
            <a:ext cx="2871416" cy="1533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35"/>
              </a:lnSpc>
              <a:buNone/>
            </a:pP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ПОДДЕРЖКА СЛОЖНЫХ ПРОЕКТОВ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18"/>
          <p:cNvSpPr/>
          <p:nvPr/>
        </p:nvSpPr>
        <p:spPr>
          <a:xfrm>
            <a:off x="3968874" y="3135957"/>
            <a:ext cx="5092452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1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Обнаружение ошибок и уязвимостей на самых ранних этапах цикла разработки, до развертывания.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19"/>
          <p:cNvSpPr/>
          <p:nvPr/>
        </p:nvSpPr>
        <p:spPr>
          <a:xfrm>
            <a:off x="3968874" y="2917850"/>
            <a:ext cx="2612306" cy="1533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35"/>
              </a:lnSpc>
              <a:buNone/>
            </a:pP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РАННЕЕ ВЫЯВЛЕНИЕ ПРОБЛЕМ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20"/>
          <p:cNvSpPr/>
          <p:nvPr/>
        </p:nvSpPr>
        <p:spPr>
          <a:xfrm>
            <a:off x="3968874" y="1919213"/>
            <a:ext cx="5092452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21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Систематическая проверка кода - фундамент надежного и защищенного программного обеспечения.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21"/>
          <p:cNvSpPr/>
          <p:nvPr/>
        </p:nvSpPr>
        <p:spPr>
          <a:xfrm>
            <a:off x="3968874" y="1701105"/>
            <a:ext cx="3485778" cy="1533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35"/>
              </a:lnSpc>
              <a:buNone/>
            </a:pP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ОБЕСПЕЧЕНИЕ КАЧЕСТВА И БЕЗОПАСНОСТИ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22"/>
          <p:cNvSpPr/>
          <p:nvPr/>
        </p:nvSpPr>
        <p:spPr>
          <a:xfrm>
            <a:off x="3968874" y="466874"/>
            <a:ext cx="5092452" cy="61346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307"/>
              </a:lnSpc>
              <a:buNone/>
            </a:pPr>
            <a:r>
              <a:rPr lang="en-US" sz="2400" b="1" dirty="0" smtClean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ИССЛЕДОВА</a:t>
            </a:r>
            <a:r>
              <a:rPr lang="ru-RU" sz="2400" b="1" dirty="0" smtClean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НИЕ</a:t>
            </a:r>
            <a:r>
              <a:rPr lang="en-US" sz="2400" b="1" dirty="0" smtClean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ПРОГРАММН</a:t>
            </a:r>
            <a:r>
              <a:rPr lang="ru-RU" sz="2400" b="1" dirty="0" smtClean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ОГО</a:t>
            </a:r>
            <a:r>
              <a:rPr lang="en-US" sz="2400" b="1" dirty="0" smtClean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КОД</a:t>
            </a:r>
            <a:r>
              <a:rPr lang="ru-RU" sz="2400" b="1" dirty="0" smtClean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А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487114" y="382711"/>
            <a:ext cx="5691783" cy="256952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87114" y="877044"/>
            <a:ext cx="3974529" cy="729927"/>
          </a:xfrm>
          <a:prstGeom prst="roundRect">
            <a:avLst/>
          </a:prstGeom>
          <a:solidFill>
            <a:srgbClr val="D6D7DC"/>
          </a:solidFill>
          <a:ln/>
        </p:spPr>
      </p:sp>
      <p:sp>
        <p:nvSpPr>
          <p:cNvPr id="6" name="Shape 4"/>
          <p:cNvSpPr/>
          <p:nvPr/>
        </p:nvSpPr>
        <p:spPr>
          <a:xfrm>
            <a:off x="796454" y="990005"/>
            <a:ext cx="1335584" cy="128513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796454" y="1208931"/>
            <a:ext cx="3574777" cy="271463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87114" y="1708696"/>
            <a:ext cx="3974529" cy="27146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687119" y="877044"/>
            <a:ext cx="3974529" cy="729927"/>
          </a:xfrm>
          <a:prstGeom prst="roundRect">
            <a:avLst/>
          </a:prstGeom>
          <a:solidFill>
            <a:srgbClr val="D6D7DC"/>
          </a:solidFill>
          <a:ln/>
        </p:spPr>
      </p:sp>
      <p:sp>
        <p:nvSpPr>
          <p:cNvPr id="10" name="Shape 8"/>
          <p:cNvSpPr/>
          <p:nvPr/>
        </p:nvSpPr>
        <p:spPr>
          <a:xfrm>
            <a:off x="4996458" y="990005"/>
            <a:ext cx="1491258" cy="128513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996458" y="1208931"/>
            <a:ext cx="3574777" cy="271463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699458" y="3806587"/>
            <a:ext cx="622819" cy="263154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878181" y="3806587"/>
            <a:ext cx="622819" cy="263154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5964336" y="4564926"/>
            <a:ext cx="1132399" cy="115813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5943747" y="3182884"/>
            <a:ext cx="1158136" cy="115813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2114178" y="4554631"/>
            <a:ext cx="1127252" cy="115814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2088442" y="3182884"/>
            <a:ext cx="1158136" cy="115813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2088442" y="3182884"/>
            <a:ext cx="1158136" cy="115813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2114178" y="4554631"/>
            <a:ext cx="1127252" cy="115814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5943747" y="3182884"/>
            <a:ext cx="1158136" cy="115813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5964336" y="4564926"/>
            <a:ext cx="1132399" cy="115813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4878181" y="3806587"/>
            <a:ext cx="622819" cy="263154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3699458" y="3806587"/>
            <a:ext cx="622819" cy="263154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4996458" y="1208931"/>
            <a:ext cx="3574777" cy="271463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4996458" y="990005"/>
            <a:ext cx="1491258" cy="128513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487114" y="1708696"/>
            <a:ext cx="3974529" cy="271463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796454" y="1208931"/>
            <a:ext cx="3574777" cy="271463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796454" y="990005"/>
            <a:ext cx="1335584" cy="128513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487114" y="382711"/>
            <a:ext cx="5691783" cy="256952"/>
          </a:xfrm>
          <a:prstGeom prst="rect">
            <a:avLst/>
          </a:prstGeom>
          <a:noFill/>
          <a:ln/>
        </p:spPr>
      </p:sp>
      <p:pic>
        <p:nvPicPr>
          <p:cNvPr id="3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28" y="1000051"/>
            <a:ext cx="128513" cy="102766"/>
          </a:xfrm>
          <a:prstGeom prst="rect">
            <a:avLst/>
          </a:prstGeom>
        </p:spPr>
      </p:pic>
      <p:pic>
        <p:nvPicPr>
          <p:cNvPr id="31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32" y="1000051"/>
            <a:ext cx="128513" cy="102766"/>
          </a:xfrm>
          <a:prstGeom prst="rect">
            <a:avLst/>
          </a:prstGeom>
        </p:spPr>
      </p:pic>
      <p:pic>
        <p:nvPicPr>
          <p:cNvPr id="3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832" y="2688282"/>
            <a:ext cx="5310336" cy="2324919"/>
          </a:xfrm>
          <a:prstGeom prst="rect">
            <a:avLst/>
          </a:prstGeom>
        </p:spPr>
      </p:pic>
      <p:pic>
        <p:nvPicPr>
          <p:cNvPr id="3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706" y="4551655"/>
            <a:ext cx="142596" cy="142596"/>
          </a:xfrm>
          <a:prstGeom prst="rect">
            <a:avLst/>
          </a:prstGeom>
        </p:spPr>
      </p:pic>
      <p:pic>
        <p:nvPicPr>
          <p:cNvPr id="3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0003" y="3158273"/>
            <a:ext cx="144366" cy="144365"/>
          </a:xfrm>
          <a:prstGeom prst="rect">
            <a:avLst/>
          </a:prstGeom>
        </p:spPr>
      </p:pic>
      <p:pic>
        <p:nvPicPr>
          <p:cNvPr id="35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4481" y="4561708"/>
            <a:ext cx="142596" cy="142596"/>
          </a:xfrm>
          <a:prstGeom prst="rect">
            <a:avLst/>
          </a:prstGeom>
        </p:spPr>
      </p:pic>
      <p:pic>
        <p:nvPicPr>
          <p:cNvPr id="36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6868" y="3159157"/>
            <a:ext cx="142596" cy="142596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2223880" y="3182884"/>
            <a:ext cx="1152988" cy="115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94"/>
              </a:lnSpc>
              <a:buNone/>
            </a:pPr>
            <a:r>
              <a:rPr lang="en-US" sz="8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Анализ без запуска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29"/>
          <p:cNvSpPr/>
          <p:nvPr/>
        </p:nvSpPr>
        <p:spPr>
          <a:xfrm>
            <a:off x="1989195" y="4575462"/>
            <a:ext cx="1387673" cy="118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94"/>
              </a:lnSpc>
              <a:buNone/>
            </a:pPr>
            <a:r>
              <a:rPr lang="en-US" sz="8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Поиск синтаксиса и стиля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30"/>
          <p:cNvSpPr/>
          <p:nvPr/>
        </p:nvSpPr>
        <p:spPr>
          <a:xfrm>
            <a:off x="5908450" y="3182884"/>
            <a:ext cx="1397211" cy="115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94"/>
              </a:lnSpc>
              <a:buNone/>
            </a:pPr>
            <a:r>
              <a:rPr lang="en-US" sz="8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Проверка при выполнении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31"/>
          <p:cNvSpPr/>
          <p:nvPr/>
        </p:nvSpPr>
        <p:spPr>
          <a:xfrm>
            <a:off x="5908450" y="4564926"/>
            <a:ext cx="1114959" cy="115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94"/>
              </a:lnSpc>
              <a:buNone/>
            </a:pPr>
            <a:r>
              <a:rPr lang="en-US" sz="8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Поиск гонок и утечек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32"/>
          <p:cNvSpPr/>
          <p:nvPr/>
        </p:nvSpPr>
        <p:spPr>
          <a:xfrm>
            <a:off x="4828431" y="3806587"/>
            <a:ext cx="1080019" cy="2631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8"/>
              </a:lnSpc>
              <a:buNone/>
            </a:pPr>
            <a:r>
              <a:rPr lang="en-US" sz="750" b="1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Динамический</a:t>
            </a:r>
            <a:endParaRPr lang="en-US" sz="750" dirty="0"/>
          </a:p>
        </p:txBody>
      </p:sp>
      <p:sp>
        <p:nvSpPr>
          <p:cNvPr id="42" name="Text 33"/>
          <p:cNvSpPr/>
          <p:nvPr/>
        </p:nvSpPr>
        <p:spPr>
          <a:xfrm>
            <a:off x="3607100" y="3806587"/>
            <a:ext cx="1080019" cy="2631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8"/>
              </a:lnSpc>
              <a:buNone/>
            </a:pPr>
            <a:r>
              <a:rPr lang="en-US" sz="750" b="1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Статический</a:t>
            </a:r>
            <a:endParaRPr lang="en-US" sz="750" dirty="0"/>
          </a:p>
        </p:txBody>
      </p:sp>
      <p:sp>
        <p:nvSpPr>
          <p:cNvPr id="43" name="Text 34"/>
          <p:cNvSpPr/>
          <p:nvPr/>
        </p:nvSpPr>
        <p:spPr>
          <a:xfrm>
            <a:off x="4996459" y="1208931"/>
            <a:ext cx="3665190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32"/>
              </a:lnSpc>
              <a:buNone/>
            </a:pPr>
            <a:r>
              <a:rPr lang="en-US" sz="800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Тестирование кода </a:t>
            </a:r>
            <a:r>
              <a:rPr lang="en-US" sz="8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в процессе выполнения</a:t>
            </a:r>
            <a:r>
              <a:rPr lang="en-US" sz="800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(выявление гонок данных, утечек памяти, взаимоблокировок).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35"/>
          <p:cNvSpPr/>
          <p:nvPr/>
        </p:nvSpPr>
        <p:spPr>
          <a:xfrm>
            <a:off x="4996458" y="990005"/>
            <a:ext cx="1948458" cy="128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45"/>
              </a:lnSpc>
              <a:buNone/>
            </a:pPr>
            <a:r>
              <a:rPr lang="en-US" sz="781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ДИНАМИЧЕСКИЙ АНАЛИЗ</a:t>
            </a:r>
            <a:endParaRPr lang="en-US" sz="78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36"/>
          <p:cNvSpPr/>
          <p:nvPr/>
        </p:nvSpPr>
        <p:spPr>
          <a:xfrm>
            <a:off x="487114" y="1708696"/>
            <a:ext cx="3974529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32"/>
              </a:lnSpc>
              <a:buNone/>
            </a:pPr>
            <a:r>
              <a:rPr lang="en-US" sz="8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Пример:</a:t>
            </a:r>
            <a:r>
              <a:rPr lang="en-US" sz="8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Platform V Works::CodeScanner. Инструмент автоматизирует статический анализ и интегрируется напрямую в конвейеры CI/CD.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37"/>
          <p:cNvSpPr/>
          <p:nvPr/>
        </p:nvSpPr>
        <p:spPr>
          <a:xfrm>
            <a:off x="796454" y="1208931"/>
            <a:ext cx="3665189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32"/>
              </a:lnSpc>
              <a:buNone/>
            </a:pPr>
            <a:r>
              <a:rPr lang="en-US" sz="800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Проверка кода </a:t>
            </a:r>
            <a:r>
              <a:rPr lang="en-US" sz="8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без его запуска</a:t>
            </a:r>
            <a:r>
              <a:rPr lang="en-US" sz="800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(например, поиск типовых ошибок, несоответствий стандартам кодирования).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38"/>
          <p:cNvSpPr/>
          <p:nvPr/>
        </p:nvSpPr>
        <p:spPr>
          <a:xfrm>
            <a:off x="796454" y="990005"/>
            <a:ext cx="1792784" cy="128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45"/>
              </a:lnSpc>
              <a:buNone/>
            </a:pPr>
            <a:r>
              <a:rPr lang="en-US" sz="781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СТАТИЧЕСКИЙ АНАЛИЗ</a:t>
            </a:r>
            <a:endParaRPr lang="en-US" sz="78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39"/>
          <p:cNvSpPr/>
          <p:nvPr/>
        </p:nvSpPr>
        <p:spPr>
          <a:xfrm>
            <a:off x="487114" y="382711"/>
            <a:ext cx="8174535" cy="2569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929"/>
              </a:lnSpc>
              <a:buNone/>
            </a:pPr>
            <a:r>
              <a:rPr lang="en-US" sz="24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МЕТОДЫ АНАЛИЗА КОДА: ДИНАМИКА И СТАТИКА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3964409" y="420663"/>
            <a:ext cx="4644182" cy="110839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094411" y="1919139"/>
            <a:ext cx="130001" cy="717798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6" name="Shape 4"/>
          <p:cNvSpPr/>
          <p:nvPr/>
        </p:nvSpPr>
        <p:spPr>
          <a:xfrm>
            <a:off x="3964409" y="1833786"/>
            <a:ext cx="390079" cy="390079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7" name="Shape 5"/>
          <p:cNvSpPr/>
          <p:nvPr/>
        </p:nvSpPr>
        <p:spPr>
          <a:xfrm>
            <a:off x="4484489" y="1854101"/>
            <a:ext cx="1767855" cy="184696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484489" y="2116782"/>
            <a:ext cx="4124102" cy="390227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289450" y="2962052"/>
            <a:ext cx="130001" cy="717798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10" name="Shape 8"/>
          <p:cNvSpPr/>
          <p:nvPr/>
        </p:nvSpPr>
        <p:spPr>
          <a:xfrm>
            <a:off x="4159448" y="2876699"/>
            <a:ext cx="390079" cy="390079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11" name="Shape 9"/>
          <p:cNvSpPr/>
          <p:nvPr/>
        </p:nvSpPr>
        <p:spPr>
          <a:xfrm>
            <a:off x="4679528" y="2897014"/>
            <a:ext cx="1940198" cy="184696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4679528" y="3159696"/>
            <a:ext cx="3929063" cy="390227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484489" y="4004965"/>
            <a:ext cx="130001" cy="717798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14" name="Shape 12"/>
          <p:cNvSpPr/>
          <p:nvPr/>
        </p:nvSpPr>
        <p:spPr>
          <a:xfrm>
            <a:off x="4354488" y="3919612"/>
            <a:ext cx="390079" cy="390079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15" name="Shape 13"/>
          <p:cNvSpPr/>
          <p:nvPr/>
        </p:nvSpPr>
        <p:spPr>
          <a:xfrm>
            <a:off x="4874568" y="3939927"/>
            <a:ext cx="2425303" cy="184696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4874568" y="4202609"/>
            <a:ext cx="3734023" cy="390227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4874568" y="4202609"/>
            <a:ext cx="3734023" cy="390227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4874568" y="3939927"/>
            <a:ext cx="2425303" cy="184696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4679528" y="3159696"/>
            <a:ext cx="3929063" cy="390227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4679528" y="2897014"/>
            <a:ext cx="1940198" cy="184696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4484489" y="2116782"/>
            <a:ext cx="4124102" cy="390227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4484489" y="1854101"/>
            <a:ext cx="1767855" cy="184696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3964409" y="420663"/>
            <a:ext cx="4644182" cy="1108398"/>
          </a:xfrm>
          <a:prstGeom prst="rect">
            <a:avLst/>
          </a:prstGeom>
          <a:noFill/>
          <a:ln/>
        </p:spPr>
      </p:sp>
      <p:pic>
        <p:nvPicPr>
          <p:cNvPr id="2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</p:spPr>
      </p:pic>
      <p:pic>
        <p:nvPicPr>
          <p:cNvPr id="2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892" y="1931268"/>
            <a:ext cx="195039" cy="195039"/>
          </a:xfrm>
          <a:prstGeom prst="rect">
            <a:avLst/>
          </a:prstGeom>
        </p:spPr>
      </p:pic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931" y="2974181"/>
            <a:ext cx="195039" cy="195039"/>
          </a:xfrm>
          <a:prstGeom prst="rect">
            <a:avLst/>
          </a:prstGeom>
        </p:spPr>
      </p:pic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970" y="4017094"/>
            <a:ext cx="195039" cy="195039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4874568" y="4202609"/>
            <a:ext cx="4191223" cy="3902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10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Системы вроде Subversion позволяют быстро "откатиться" к стабильному состоянию проекта.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23"/>
          <p:cNvSpPr/>
          <p:nvPr/>
        </p:nvSpPr>
        <p:spPr>
          <a:xfrm>
            <a:off x="4874568" y="3939927"/>
            <a:ext cx="2882503" cy="184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99"/>
              </a:lnSpc>
              <a:buNone/>
            </a:pPr>
            <a:r>
              <a:rPr lang="en-US" sz="1156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ВОЗВРАТ К РАБОЧЕЙ ВЕРСИИ</a:t>
            </a:r>
            <a:endParaRPr lang="en-US" sz="1156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24"/>
          <p:cNvSpPr/>
          <p:nvPr/>
        </p:nvSpPr>
        <p:spPr>
          <a:xfrm>
            <a:off x="4679528" y="3159696"/>
            <a:ext cx="4386263" cy="3902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10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Без систем контроля версий (VCS) теряется история: невозможно понять, кто, когда и зачем вносил правки.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25"/>
          <p:cNvSpPr/>
          <p:nvPr/>
        </p:nvSpPr>
        <p:spPr>
          <a:xfrm>
            <a:off x="4679528" y="2897014"/>
            <a:ext cx="2397398" cy="184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99"/>
              </a:lnSpc>
              <a:buNone/>
            </a:pPr>
            <a:r>
              <a:rPr lang="en-US" sz="1156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СОХРАНЕНИЕ</a:t>
            </a:r>
            <a:r>
              <a:rPr lang="en-US" sz="1156" b="1" dirty="0">
                <a:solidFill>
                  <a:srgbClr val="3D3838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ИСТОРИИ</a:t>
            </a:r>
            <a:endParaRPr lang="en-US" sz="1156" dirty="0"/>
          </a:p>
        </p:txBody>
      </p:sp>
      <p:sp>
        <p:nvSpPr>
          <p:cNvPr id="32" name="Text 26"/>
          <p:cNvSpPr/>
          <p:nvPr/>
        </p:nvSpPr>
        <p:spPr>
          <a:xfrm>
            <a:off x="4484489" y="2116782"/>
            <a:ext cx="4581302" cy="3902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10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Современное ПО — это сотни тысяч строк кода, тысячи модулей и постоянный поток изменений.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27"/>
          <p:cNvSpPr/>
          <p:nvPr/>
        </p:nvSpPr>
        <p:spPr>
          <a:xfrm>
            <a:off x="4484489" y="1854101"/>
            <a:ext cx="2225055" cy="184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99"/>
              </a:lnSpc>
              <a:buNone/>
            </a:pPr>
            <a:r>
              <a:rPr lang="en-US" sz="1156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МАСШТАБ ПРОЕКТОВ</a:t>
            </a:r>
            <a:endParaRPr lang="en-US" sz="1156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28"/>
          <p:cNvSpPr/>
          <p:nvPr/>
        </p:nvSpPr>
        <p:spPr>
          <a:xfrm>
            <a:off x="3964409" y="420663"/>
            <a:ext cx="5101382" cy="11083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КОНТРОЛЬ ИЗМЕНЕНИЙ КОДА: КРИТИЧЕСКАЯ НЕОБХОДИМОСТЬ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539428" y="423788"/>
            <a:ext cx="6337771" cy="43777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70558" y="1400919"/>
            <a:ext cx="5831458" cy="350267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39428" y="1169789"/>
            <a:ext cx="19050" cy="812527"/>
          </a:xfrm>
          <a:prstGeom prst="rect">
            <a:avLst/>
          </a:prstGeom>
          <a:solidFill>
            <a:srgbClr val="2D2E34"/>
          </a:solidFill>
          <a:ln/>
        </p:spPr>
      </p:sp>
      <p:sp>
        <p:nvSpPr>
          <p:cNvPr id="7" name="Shape 5"/>
          <p:cNvSpPr/>
          <p:nvPr/>
        </p:nvSpPr>
        <p:spPr>
          <a:xfrm>
            <a:off x="539428" y="2157338"/>
            <a:ext cx="2585591" cy="2160538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8" name="Shape 6"/>
          <p:cNvSpPr/>
          <p:nvPr/>
        </p:nvSpPr>
        <p:spPr>
          <a:xfrm>
            <a:off x="693539" y="2309813"/>
            <a:ext cx="462334" cy="462334"/>
          </a:xfrm>
          <a:prstGeom prst="roundRect">
            <a:avLst/>
          </a:prstGeom>
          <a:solidFill>
            <a:schemeClr val="tx1"/>
          </a:solidFill>
          <a:ln/>
        </p:spPr>
      </p:sp>
      <p:sp>
        <p:nvSpPr>
          <p:cNvPr id="9" name="Shape 7"/>
          <p:cNvSpPr/>
          <p:nvPr/>
        </p:nvSpPr>
        <p:spPr>
          <a:xfrm>
            <a:off x="693539" y="2926259"/>
            <a:ext cx="1751409" cy="218926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693539" y="3237607"/>
            <a:ext cx="2277368" cy="924521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279130" y="2157338"/>
            <a:ext cx="2585666" cy="2160538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12" name="Shape 10"/>
          <p:cNvSpPr/>
          <p:nvPr/>
        </p:nvSpPr>
        <p:spPr>
          <a:xfrm>
            <a:off x="3433242" y="2309813"/>
            <a:ext cx="462334" cy="462334"/>
          </a:xfrm>
          <a:prstGeom prst="roundRect">
            <a:avLst/>
          </a:prstGeom>
          <a:solidFill>
            <a:schemeClr val="tx1"/>
          </a:solidFill>
          <a:ln/>
        </p:spPr>
      </p:sp>
      <p:sp>
        <p:nvSpPr>
          <p:cNvPr id="13" name="Shape 11"/>
          <p:cNvSpPr/>
          <p:nvPr/>
        </p:nvSpPr>
        <p:spPr>
          <a:xfrm>
            <a:off x="3433242" y="2926259"/>
            <a:ext cx="2252439" cy="218926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3433242" y="3237607"/>
            <a:ext cx="2277443" cy="924521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6018907" y="2155701"/>
            <a:ext cx="2585666" cy="2160538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16" name="Shape 14"/>
          <p:cNvSpPr/>
          <p:nvPr/>
        </p:nvSpPr>
        <p:spPr>
          <a:xfrm>
            <a:off x="6173019" y="2309813"/>
            <a:ext cx="462334" cy="462334"/>
          </a:xfrm>
          <a:prstGeom prst="roundRect">
            <a:avLst/>
          </a:prstGeom>
          <a:solidFill>
            <a:schemeClr val="tx1"/>
          </a:solidFill>
          <a:ln/>
        </p:spPr>
      </p:sp>
      <p:sp>
        <p:nvSpPr>
          <p:cNvPr id="17" name="Shape 15"/>
          <p:cNvSpPr/>
          <p:nvPr/>
        </p:nvSpPr>
        <p:spPr>
          <a:xfrm>
            <a:off x="6173019" y="2926259"/>
            <a:ext cx="1751409" cy="218926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6173019" y="3237607"/>
            <a:ext cx="2277443" cy="924521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539428" y="4489624"/>
            <a:ext cx="8065145" cy="231130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539428" y="4489624"/>
            <a:ext cx="8065145" cy="231130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6173019" y="3237607"/>
            <a:ext cx="2277443" cy="924521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6173019" y="2926259"/>
            <a:ext cx="1751409" cy="218926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3433242" y="3237607"/>
            <a:ext cx="2277443" cy="924521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3433242" y="2926259"/>
            <a:ext cx="2252439" cy="218926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693539" y="3237607"/>
            <a:ext cx="2277368" cy="924521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693539" y="2926259"/>
            <a:ext cx="1751409" cy="218926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770558" y="1400919"/>
            <a:ext cx="5831458" cy="350267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539428" y="423788"/>
            <a:ext cx="6337771" cy="437778"/>
          </a:xfrm>
          <a:prstGeom prst="rect">
            <a:avLst/>
          </a:prstGeom>
          <a:noFill/>
          <a:ln/>
        </p:spPr>
      </p:sp>
      <p:pic>
        <p:nvPicPr>
          <p:cNvPr id="2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38" y="2436912"/>
            <a:ext cx="208062" cy="208062"/>
          </a:xfrm>
          <a:prstGeom prst="rect">
            <a:avLst/>
          </a:prstGeom>
        </p:spPr>
      </p:pic>
      <p:pic>
        <p:nvPicPr>
          <p:cNvPr id="3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341" y="2436912"/>
            <a:ext cx="208062" cy="208062"/>
          </a:xfrm>
          <a:prstGeom prst="rect">
            <a:avLst/>
          </a:prstGeom>
        </p:spPr>
      </p:pic>
      <p:pic>
        <p:nvPicPr>
          <p:cNvPr id="3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18" y="2436912"/>
            <a:ext cx="208062" cy="208062"/>
          </a:xfrm>
          <a:prstGeom prst="rect">
            <a:avLst/>
          </a:prstGeom>
        </p:spPr>
      </p:pic>
      <p:sp>
        <p:nvSpPr>
          <p:cNvPr id="32" name="Text 27"/>
          <p:cNvSpPr/>
          <p:nvPr/>
        </p:nvSpPr>
        <p:spPr>
          <a:xfrm>
            <a:off x="539429" y="4489624"/>
            <a:ext cx="8065146" cy="23113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37"/>
              </a:lnSpc>
              <a:buNone/>
            </a:pPr>
            <a:r>
              <a:rPr lang="en-US" sz="12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Надежный контроль версий критичен для долгосрочной стабильности и экономической эффективности разработки.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28"/>
          <p:cNvSpPr/>
          <p:nvPr/>
        </p:nvSpPr>
        <p:spPr>
          <a:xfrm>
            <a:off x="6018908" y="3237607"/>
            <a:ext cx="2585666" cy="9245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Значительное увеличение операционных расходов на поддержку, исправление и развитие ПО.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29"/>
          <p:cNvSpPr/>
          <p:nvPr/>
        </p:nvSpPr>
        <p:spPr>
          <a:xfrm>
            <a:off x="6173019" y="2926259"/>
            <a:ext cx="2431554" cy="2189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4"/>
              </a:lnSpc>
              <a:buNone/>
            </a:pPr>
            <a:r>
              <a:rPr lang="en-US" sz="1375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РОСТ ЗАТРАТ</a:t>
            </a:r>
            <a:endParaRPr lang="en-US" sz="137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30"/>
          <p:cNvSpPr/>
          <p:nvPr/>
        </p:nvSpPr>
        <p:spPr>
          <a:xfrm>
            <a:off x="3293047" y="3237607"/>
            <a:ext cx="2571750" cy="9245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Потеря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важной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исторической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информации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о 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логике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развития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и 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архитектурных</a:t>
            </a:r>
            <a:r>
              <a:rPr lang="ru-RU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решениях проекта</a:t>
            </a:r>
            <a:r>
              <a:rPr lang="en-US" sz="1200" dirty="0" smtClean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.</a:t>
            </a:r>
            <a:endParaRPr lang="ru-RU" sz="1200" dirty="0" smtClean="0">
              <a:solidFill>
                <a:srgbClr val="3D3838">
                  <a:alpha val="99000"/>
                </a:srgbClr>
              </a:solidFill>
              <a:latin typeface="Times New Roman" pitchFamily="18" charset="0"/>
              <a:ea typeface="Inter" pitchFamily="34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31"/>
          <p:cNvSpPr/>
          <p:nvPr/>
        </p:nvSpPr>
        <p:spPr>
          <a:xfrm>
            <a:off x="3433242" y="2926259"/>
            <a:ext cx="2431555" cy="2189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4"/>
              </a:lnSpc>
              <a:buNone/>
            </a:pPr>
            <a:r>
              <a:rPr lang="en-US" sz="1375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УТРАТА ИНФОРМАЦИИ</a:t>
            </a:r>
            <a:endParaRPr lang="en-US" sz="137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32"/>
          <p:cNvSpPr/>
          <p:nvPr/>
        </p:nvSpPr>
        <p:spPr>
          <a:xfrm>
            <a:off x="558478" y="3237607"/>
            <a:ext cx="2566541" cy="9245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Потеря времени на мучительный поиск первопричин ошибок, возникших после последних изменений.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33"/>
          <p:cNvSpPr/>
          <p:nvPr/>
        </p:nvSpPr>
        <p:spPr>
          <a:xfrm>
            <a:off x="693539" y="2926259"/>
            <a:ext cx="2431480" cy="2189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4"/>
              </a:lnSpc>
              <a:buNone/>
            </a:pPr>
            <a:r>
              <a:rPr lang="en-US" sz="1375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ТРАТА ВРЕМЕНИ</a:t>
            </a:r>
            <a:endParaRPr lang="en-US" sz="137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34"/>
          <p:cNvSpPr/>
          <p:nvPr/>
        </p:nvSpPr>
        <p:spPr>
          <a:xfrm>
            <a:off x="770558" y="1400919"/>
            <a:ext cx="6288658" cy="35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647"/>
              </a:lnSpc>
              <a:buNone/>
            </a:pPr>
            <a:r>
              <a:rPr lang="en-US" sz="20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РИСКИ НЕУПРАВЛЯЕМОГО РАЗВИТИЯ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35"/>
          <p:cNvSpPr/>
          <p:nvPr/>
        </p:nvSpPr>
        <p:spPr>
          <a:xfrm>
            <a:off x="539428" y="423788"/>
            <a:ext cx="6794971" cy="4377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328"/>
              </a:lnSpc>
              <a:buNone/>
            </a:pPr>
            <a:r>
              <a:rPr lang="en-US" sz="24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ПОСЛЕДСТВИЯ ОТСУТСТВИЯ VSC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539874" y="658564"/>
            <a:ext cx="7918549" cy="416347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39874" y="1426592"/>
            <a:ext cx="4695528" cy="439489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39874" y="1917352"/>
            <a:ext cx="4695528" cy="439489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539874" y="2408114"/>
            <a:ext cx="4695528" cy="659234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539874" y="2408114"/>
            <a:ext cx="4695528" cy="659234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539874" y="1917352"/>
            <a:ext cx="4695528" cy="439489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539874" y="1426592"/>
            <a:ext cx="4695528" cy="439489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539874" y="658564"/>
            <a:ext cx="7918549" cy="416347"/>
          </a:xfrm>
          <a:prstGeom prst="rect">
            <a:avLst/>
          </a:prstGeom>
          <a:noFill/>
          <a:ln/>
        </p:spPr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649" y="1459557"/>
            <a:ext cx="2860551" cy="2860551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539874" y="2408114"/>
            <a:ext cx="5152728" cy="65923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62"/>
              </a:lnSpc>
              <a:buNone/>
            </a:pPr>
            <a:r>
              <a:rPr lang="en-US" sz="12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ML в Код-Ревью:</a:t>
            </a:r>
            <a:r>
              <a:rPr lang="en-US" sz="12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Google использует машинное обучение для автоматической обработки комментариев, что сэкономило инженерам </a:t>
            </a:r>
            <a:r>
              <a:rPr lang="en-US" sz="1200" dirty="0">
                <a:solidFill>
                  <a:srgbClr val="2D2E34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сотни тысяч часов.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539874" y="1917352"/>
            <a:ext cx="5152728" cy="4394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62"/>
              </a:lnSpc>
              <a:buNone/>
            </a:pPr>
            <a:r>
              <a:rPr lang="en-US" sz="12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Автоматизация:</a:t>
            </a:r>
            <a:r>
              <a:rPr lang="en-US" sz="12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Глубокая интеграция VCS с системами сборки, тестирования и развертывания.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539874" y="1426592"/>
            <a:ext cx="5152728" cy="4394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62"/>
              </a:lnSpc>
              <a:buNone/>
            </a:pPr>
            <a:r>
              <a:rPr lang="en-US" sz="12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VCS-системы:</a:t>
            </a:r>
            <a:r>
              <a:rPr lang="en-US" sz="12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Git, Subversion, Mercurial — индустриальный стандарт управления кодом.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539874" y="658564"/>
            <a:ext cx="8375749" cy="4163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39"/>
              </a:lnSpc>
              <a:buNone/>
            </a:pPr>
            <a:r>
              <a:rPr lang="en-US" sz="24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СОВРЕМЕННЫЕ ИНСТРУМЕНТЫ КОНТРОЛЯ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3968874" y="468586"/>
            <a:ext cx="4635252" cy="657374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3968874" y="1299492"/>
            <a:ext cx="4635252" cy="173534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3968874" y="1603177"/>
            <a:ext cx="2259806" cy="1604069"/>
          </a:xfrm>
          <a:prstGeom prst="roundRect">
            <a:avLst/>
          </a:prstGeom>
          <a:solidFill>
            <a:srgbClr val="FFFFFF"/>
          </a:solidFill>
          <a:ln w="22850">
            <a:solidFill>
              <a:srgbClr val="D8D4D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54587" y="1603177"/>
            <a:ext cx="57150" cy="1604069"/>
          </a:xfrm>
          <a:prstGeom prst="roundRect">
            <a:avLst/>
          </a:prstGeom>
          <a:solidFill>
            <a:srgbClr val="2D2E34"/>
          </a:solidFill>
          <a:ln/>
        </p:spPr>
      </p:sp>
      <p:sp>
        <p:nvSpPr>
          <p:cNvPr id="8" name="Shape 6"/>
          <p:cNvSpPr/>
          <p:nvPr/>
        </p:nvSpPr>
        <p:spPr>
          <a:xfrm>
            <a:off x="4141663" y="1733104"/>
            <a:ext cx="1314748" cy="164306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141663" y="1966764"/>
            <a:ext cx="1957090" cy="520601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4141663" y="2556718"/>
            <a:ext cx="1957090" cy="520601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6344320" y="1603177"/>
            <a:ext cx="2259806" cy="1604069"/>
          </a:xfrm>
          <a:prstGeom prst="roundRect">
            <a:avLst/>
          </a:prstGeom>
          <a:solidFill>
            <a:srgbClr val="FFFFFF"/>
          </a:solidFill>
          <a:ln w="22850">
            <a:solidFill>
              <a:srgbClr val="D8D4D4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6330032" y="1603177"/>
            <a:ext cx="57150" cy="1604069"/>
          </a:xfrm>
          <a:prstGeom prst="roundRect">
            <a:avLst/>
          </a:prstGeom>
          <a:solidFill>
            <a:srgbClr val="2D2E34"/>
          </a:solidFill>
          <a:ln/>
        </p:spPr>
      </p:sp>
      <p:sp>
        <p:nvSpPr>
          <p:cNvPr id="13" name="Shape 11"/>
          <p:cNvSpPr/>
          <p:nvPr/>
        </p:nvSpPr>
        <p:spPr>
          <a:xfrm>
            <a:off x="6517109" y="1733104"/>
            <a:ext cx="1935882" cy="164306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6517109" y="1966764"/>
            <a:ext cx="1957090" cy="694134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3968874" y="3322886"/>
            <a:ext cx="2259806" cy="1351955"/>
          </a:xfrm>
          <a:prstGeom prst="roundRect">
            <a:avLst/>
          </a:prstGeom>
          <a:solidFill>
            <a:srgbClr val="FFFFFF"/>
          </a:solidFill>
          <a:ln w="22850">
            <a:solidFill>
              <a:srgbClr val="D8D4D4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3954587" y="3322886"/>
            <a:ext cx="57150" cy="1351955"/>
          </a:xfrm>
          <a:prstGeom prst="roundRect">
            <a:avLst/>
          </a:prstGeom>
          <a:solidFill>
            <a:srgbClr val="2D2E34"/>
          </a:solidFill>
          <a:ln/>
        </p:spPr>
      </p:sp>
      <p:sp>
        <p:nvSpPr>
          <p:cNvPr id="17" name="Shape 15"/>
          <p:cNvSpPr/>
          <p:nvPr/>
        </p:nvSpPr>
        <p:spPr>
          <a:xfrm>
            <a:off x="4141663" y="3452813"/>
            <a:ext cx="1957090" cy="328613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4141663" y="3850779"/>
            <a:ext cx="1957090" cy="694134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4141663" y="3850779"/>
            <a:ext cx="1957090" cy="694134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4141663" y="3452813"/>
            <a:ext cx="1957090" cy="328613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6517109" y="1966764"/>
            <a:ext cx="1957090" cy="694134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6517109" y="1733104"/>
            <a:ext cx="1935882" cy="164306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4141663" y="2556718"/>
            <a:ext cx="1957090" cy="520601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4141663" y="1966764"/>
            <a:ext cx="1957090" cy="520601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4141663" y="1733104"/>
            <a:ext cx="1314748" cy="164306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3968874" y="1299492"/>
            <a:ext cx="4635252" cy="173534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3968874" y="468586"/>
            <a:ext cx="4635252" cy="657374"/>
          </a:xfrm>
          <a:prstGeom prst="rect">
            <a:avLst/>
          </a:prstGeom>
          <a:noFill/>
          <a:ln/>
        </p:spPr>
      </p:sp>
      <p:pic>
        <p:nvPicPr>
          <p:cNvPr id="2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</p:spPr>
      </p:pic>
      <p:sp>
        <p:nvSpPr>
          <p:cNvPr id="29" name="Text 26"/>
          <p:cNvSpPr/>
          <p:nvPr/>
        </p:nvSpPr>
        <p:spPr>
          <a:xfrm>
            <a:off x="4141663" y="3850779"/>
            <a:ext cx="2087017" cy="69413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97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Систематические изменения предотвращают накопление технического долга и критических ошибок.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4141663" y="3452813"/>
            <a:ext cx="2087017" cy="328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48"/>
              </a:lnSpc>
              <a:buNone/>
            </a:pP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СИСТЕМАТИЧЕСКИЙ ПОДХОД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28"/>
          <p:cNvSpPr/>
          <p:nvPr/>
        </p:nvSpPr>
        <p:spPr>
          <a:xfrm>
            <a:off x="6517109" y="1966764"/>
            <a:ext cx="2087017" cy="69413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97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Инструменты типа </a:t>
            </a: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CODECLEANER</a:t>
            </a: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помогают в автоматическом рефакторинге и предотвращают "загрязнение данных".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29"/>
          <p:cNvSpPr/>
          <p:nvPr/>
        </p:nvSpPr>
        <p:spPr>
          <a:xfrm>
            <a:off x="6517109" y="1733104"/>
            <a:ext cx="2087017" cy="1643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48"/>
              </a:lnSpc>
              <a:buNone/>
            </a:pP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АВТОМАТИЗАЦИЯ ЧИСТКИ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30"/>
          <p:cNvSpPr/>
          <p:nvPr/>
        </p:nvSpPr>
        <p:spPr>
          <a:xfrm>
            <a:off x="4141663" y="2556718"/>
            <a:ext cx="2087017" cy="520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97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Цель: повышение читаемости, снижение сложности, упрощение поддержки.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31"/>
          <p:cNvSpPr/>
          <p:nvPr/>
        </p:nvSpPr>
        <p:spPr>
          <a:xfrm>
            <a:off x="4141663" y="1966764"/>
            <a:ext cx="2087017" cy="520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97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Улучшение внутренней структуры кода </a:t>
            </a: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без изменения его внешнего поведения</a:t>
            </a: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(функционала).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32"/>
          <p:cNvSpPr/>
          <p:nvPr/>
        </p:nvSpPr>
        <p:spPr>
          <a:xfrm>
            <a:off x="4141662" y="1733104"/>
            <a:ext cx="2087017" cy="1643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48"/>
              </a:lnSpc>
              <a:buNone/>
            </a:pP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РЕФАКТОРИНГ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33"/>
          <p:cNvSpPr/>
          <p:nvPr/>
        </p:nvSpPr>
        <p:spPr>
          <a:xfrm>
            <a:off x="3968874" y="1299492"/>
            <a:ext cx="5092452" cy="17353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97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Регулярные структурные улучшения - залог долговечности и безопасности кода.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34"/>
          <p:cNvSpPr/>
          <p:nvPr/>
        </p:nvSpPr>
        <p:spPr>
          <a:xfrm>
            <a:off x="3968874" y="468586"/>
            <a:ext cx="5092452" cy="6573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496"/>
              </a:lnSpc>
              <a:buNone/>
            </a:pPr>
            <a:r>
              <a:rPr lang="en-US" sz="24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ИЗМЕНЕНИЯ И РЕФАКТОРИНГ КОДА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3968874" y="504825"/>
            <a:ext cx="4635252" cy="745034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069160" y="1525023"/>
            <a:ext cx="689468" cy="96838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069160" y="1652167"/>
            <a:ext cx="689468" cy="170472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5940465" y="2854709"/>
            <a:ext cx="693256" cy="96838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5940465" y="2981854"/>
            <a:ext cx="693256" cy="170472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6785251" y="1420728"/>
            <a:ext cx="689467" cy="193676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6785251" y="1644709"/>
            <a:ext cx="689467" cy="255709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968874" y="3366939"/>
            <a:ext cx="4635252" cy="393353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968874" y="3806130"/>
            <a:ext cx="4635252" cy="393353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3968874" y="4245322"/>
            <a:ext cx="4635252" cy="393353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3968874" y="4245322"/>
            <a:ext cx="4635252" cy="393353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3968874" y="3806130"/>
            <a:ext cx="4635252" cy="393353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3968874" y="3366939"/>
            <a:ext cx="4635252" cy="393353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6785251" y="1644709"/>
            <a:ext cx="689467" cy="255709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6785251" y="1420728"/>
            <a:ext cx="689467" cy="193676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5940465" y="2981854"/>
            <a:ext cx="693256" cy="170472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5940465" y="2854709"/>
            <a:ext cx="693256" cy="96838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5069160" y="1652167"/>
            <a:ext cx="689468" cy="170472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5069160" y="1525023"/>
            <a:ext cx="689468" cy="96838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3968874" y="504825"/>
            <a:ext cx="4635252" cy="745034"/>
          </a:xfrm>
          <a:prstGeom prst="rect">
            <a:avLst/>
          </a:prstGeom>
          <a:noFill/>
          <a:ln/>
        </p:spPr>
      </p:sp>
      <p:pic>
        <p:nvPicPr>
          <p:cNvPr id="2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</p:spPr>
      </p:pic>
      <p:pic>
        <p:nvPicPr>
          <p:cNvPr id="2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537" y="1446535"/>
            <a:ext cx="3939927" cy="1772915"/>
          </a:xfrm>
          <a:prstGeom prst="rect">
            <a:avLst/>
          </a:prstGeom>
        </p:spPr>
      </p:pic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432" y="2003176"/>
            <a:ext cx="152716" cy="152715"/>
          </a:xfrm>
          <a:prstGeom prst="rect">
            <a:avLst/>
          </a:prstGeom>
        </p:spPr>
      </p:pic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737" y="2560052"/>
            <a:ext cx="152716" cy="152715"/>
          </a:xfrm>
          <a:prstGeom prst="rect">
            <a:avLst/>
          </a:prstGeom>
        </p:spPr>
      </p:pic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6890" y="1988023"/>
            <a:ext cx="152716" cy="152715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3968874" y="4245322"/>
            <a:ext cx="5092452" cy="393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48"/>
              </a:lnSpc>
              <a:buNone/>
            </a:pP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Новые Бенчмарки:</a:t>
            </a: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Benchmarks LiveCodeBench и CodeEditorBench устанавливают стандарты для оценки возможностей ИИ в работе с кодом.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23"/>
          <p:cNvSpPr/>
          <p:nvPr/>
        </p:nvSpPr>
        <p:spPr>
          <a:xfrm>
            <a:off x="3968874" y="3806130"/>
            <a:ext cx="5092452" cy="393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48"/>
              </a:lnSpc>
              <a:buNone/>
            </a:pP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OCTOPACK:</a:t>
            </a: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Пример обучения LLM на огромном массиве данных (4 ТБ коммитов) для глубокого понимания процесса изменений.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24"/>
          <p:cNvSpPr/>
          <p:nvPr/>
        </p:nvSpPr>
        <p:spPr>
          <a:xfrm>
            <a:off x="3968874" y="3366939"/>
            <a:ext cx="5092452" cy="393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248"/>
              </a:lnSpc>
              <a:buNone/>
            </a:pPr>
            <a:r>
              <a:rPr lang="en-US" sz="10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Большие Языковые Модели (LLM):</a:t>
            </a: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 Используются для анализа, генерации, редактирования и автоматического объяснения кода.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25"/>
          <p:cNvSpPr/>
          <p:nvPr/>
        </p:nvSpPr>
        <p:spPr>
          <a:xfrm>
            <a:off x="6785251" y="1644709"/>
            <a:ext cx="1146667" cy="2557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94"/>
              </a:lnSpc>
              <a:buNone/>
            </a:pPr>
            <a:r>
              <a:rPr lang="en-US" sz="7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Сложные правки и рефакторинг с помощью LLM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26"/>
          <p:cNvSpPr/>
          <p:nvPr/>
        </p:nvSpPr>
        <p:spPr>
          <a:xfrm>
            <a:off x="6785251" y="1420728"/>
            <a:ext cx="1146667" cy="1936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8"/>
              </a:lnSpc>
              <a:buNone/>
            </a:pPr>
            <a:r>
              <a:rPr lang="en-US" sz="8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Редактирование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27"/>
          <p:cNvSpPr/>
          <p:nvPr/>
        </p:nvSpPr>
        <p:spPr>
          <a:xfrm>
            <a:off x="5940465" y="2981854"/>
            <a:ext cx="1150456" cy="1704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94"/>
              </a:lnSpc>
              <a:buNone/>
            </a:pPr>
            <a:r>
              <a:rPr lang="en-US" sz="7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Создание фрагментов и шаблонов кода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28"/>
          <p:cNvSpPr/>
          <p:nvPr/>
        </p:nvSpPr>
        <p:spPr>
          <a:xfrm>
            <a:off x="5940465" y="2854709"/>
            <a:ext cx="1150456" cy="96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8"/>
              </a:lnSpc>
              <a:buNone/>
            </a:pPr>
            <a:r>
              <a:rPr lang="en-US" sz="8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Генерация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29"/>
          <p:cNvSpPr/>
          <p:nvPr/>
        </p:nvSpPr>
        <p:spPr>
          <a:xfrm>
            <a:off x="5069160" y="1652167"/>
            <a:ext cx="1146668" cy="1704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94"/>
              </a:lnSpc>
              <a:buNone/>
            </a:pPr>
            <a:r>
              <a:rPr lang="en-US" sz="7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Автоматическая проверка и обзор кода</a:t>
            </a:r>
            <a:endParaRPr lang="en-US" sz="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30"/>
          <p:cNvSpPr/>
          <p:nvPr/>
        </p:nvSpPr>
        <p:spPr>
          <a:xfrm>
            <a:off x="5069160" y="1525023"/>
            <a:ext cx="1146668" cy="96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8"/>
              </a:lnSpc>
              <a:buNone/>
            </a:pPr>
            <a:r>
              <a:rPr lang="en-US" sz="8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Анализ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31"/>
          <p:cNvSpPr/>
          <p:nvPr/>
        </p:nvSpPr>
        <p:spPr>
          <a:xfrm>
            <a:off x="3968874" y="504825"/>
            <a:ext cx="5092452" cy="74503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36"/>
              </a:lnSpc>
              <a:buNone/>
            </a:pPr>
            <a:r>
              <a:rPr lang="en-US" sz="24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ИННОВАЦИИ: ИИ В УПРАВЛЕНИИ КОДОМ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535409" y="421109"/>
            <a:ext cx="4644182" cy="69532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35409" y="1300014"/>
            <a:ext cx="275332" cy="275332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6" name="Shape 4"/>
          <p:cNvSpPr/>
          <p:nvPr/>
        </p:nvSpPr>
        <p:spPr>
          <a:xfrm>
            <a:off x="589657" y="1333388"/>
            <a:ext cx="166836" cy="208583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933078" y="1322933"/>
            <a:ext cx="2149897" cy="208583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933078" y="1604888"/>
            <a:ext cx="4246513" cy="367159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535409" y="2216795"/>
            <a:ext cx="275332" cy="275332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10" name="Shape 8"/>
          <p:cNvSpPr/>
          <p:nvPr/>
        </p:nvSpPr>
        <p:spPr>
          <a:xfrm>
            <a:off x="589657" y="2250169"/>
            <a:ext cx="166836" cy="208583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933078" y="2239714"/>
            <a:ext cx="2584475" cy="208583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933078" y="2521669"/>
            <a:ext cx="4246513" cy="367159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535409" y="3133576"/>
            <a:ext cx="275332" cy="275332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14" name="Shape 12"/>
          <p:cNvSpPr/>
          <p:nvPr/>
        </p:nvSpPr>
        <p:spPr>
          <a:xfrm>
            <a:off x="589657" y="3166951"/>
            <a:ext cx="166836" cy="208583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933078" y="3156496"/>
            <a:ext cx="3181276" cy="208583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933078" y="3438451"/>
            <a:ext cx="4246513" cy="367159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535409" y="4050357"/>
            <a:ext cx="275332" cy="275332"/>
          </a:xfrm>
          <a:prstGeom prst="roundRect">
            <a:avLst/>
          </a:prstGeom>
          <a:solidFill>
            <a:srgbClr val="F2EEEE"/>
          </a:solidFill>
          <a:ln/>
        </p:spPr>
      </p:sp>
      <p:sp>
        <p:nvSpPr>
          <p:cNvPr id="18" name="Shape 16"/>
          <p:cNvSpPr/>
          <p:nvPr/>
        </p:nvSpPr>
        <p:spPr>
          <a:xfrm>
            <a:off x="589657" y="4083732"/>
            <a:ext cx="166836" cy="208583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933078" y="4073277"/>
            <a:ext cx="2680916" cy="208583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933078" y="4355232"/>
            <a:ext cx="4246513" cy="367159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933078" y="4355232"/>
            <a:ext cx="4246513" cy="367159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933078" y="4073277"/>
            <a:ext cx="2680916" cy="208583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589657" y="4083732"/>
            <a:ext cx="166836" cy="208583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933078" y="3438451"/>
            <a:ext cx="4246513" cy="367159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933078" y="3156496"/>
            <a:ext cx="3181276" cy="208583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589657" y="3166951"/>
            <a:ext cx="166836" cy="208583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933078" y="2521669"/>
            <a:ext cx="4246513" cy="367159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933078" y="2239714"/>
            <a:ext cx="2584475" cy="208583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589657" y="2250169"/>
            <a:ext cx="166836" cy="208583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933078" y="1604888"/>
            <a:ext cx="4246513" cy="367159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933078" y="1322933"/>
            <a:ext cx="2149897" cy="208583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589657" y="1333388"/>
            <a:ext cx="166836" cy="208583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535409" y="421109"/>
            <a:ext cx="4644182" cy="695325"/>
          </a:xfrm>
          <a:prstGeom prst="rect">
            <a:avLst/>
          </a:prstGeom>
          <a:noFill/>
          <a:ln/>
        </p:spPr>
      </p:sp>
      <p:pic>
        <p:nvPicPr>
          <p:cNvPr id="3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  <p:sp>
        <p:nvSpPr>
          <p:cNvPr id="36" name="Text 32"/>
          <p:cNvSpPr/>
          <p:nvPr/>
        </p:nvSpPr>
        <p:spPr>
          <a:xfrm>
            <a:off x="933078" y="4355232"/>
            <a:ext cx="4703713" cy="36715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35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Систематически улучшать структуру кода и документировать все важные архитектурные решения.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 33"/>
          <p:cNvSpPr/>
          <p:nvPr/>
        </p:nvSpPr>
        <p:spPr>
          <a:xfrm>
            <a:off x="933078" y="4073277"/>
            <a:ext cx="3138116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РЕГУЛЯРНЫЙ РЕФАКТОРИНГ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34"/>
          <p:cNvSpPr/>
          <p:nvPr/>
        </p:nvSpPr>
        <p:spPr>
          <a:xfrm>
            <a:off x="535409" y="4083732"/>
            <a:ext cx="275332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4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35"/>
          <p:cNvSpPr/>
          <p:nvPr/>
        </p:nvSpPr>
        <p:spPr>
          <a:xfrm>
            <a:off x="933078" y="3438451"/>
            <a:ext cx="4703713" cy="36715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35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Использовать инструменты на основе ML для помощи в проверке и автоматическом исправлении типовых проблем.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 36"/>
          <p:cNvSpPr/>
          <p:nvPr/>
        </p:nvSpPr>
        <p:spPr>
          <a:xfrm>
            <a:off x="933078" y="3156496"/>
            <a:ext cx="3638476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АВТОМАТИЗИРОВАТЬ КОД-РЕВЬЮ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 37"/>
          <p:cNvSpPr/>
          <p:nvPr/>
        </p:nvSpPr>
        <p:spPr>
          <a:xfrm>
            <a:off x="535409" y="3166951"/>
            <a:ext cx="275332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38"/>
          <p:cNvSpPr/>
          <p:nvPr/>
        </p:nvSpPr>
        <p:spPr>
          <a:xfrm>
            <a:off x="933078" y="2521669"/>
            <a:ext cx="4703713" cy="36715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35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Интегрировать статический и динамический анализ в процессы CI/CD для непрерывной проверки качества.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 39"/>
          <p:cNvSpPr/>
          <p:nvPr/>
        </p:nvSpPr>
        <p:spPr>
          <a:xfrm>
            <a:off x="933078" y="2239714"/>
            <a:ext cx="3041675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АНАЛИЗ НА КАЖДОМ ШАГЕ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 40"/>
          <p:cNvSpPr/>
          <p:nvPr/>
        </p:nvSpPr>
        <p:spPr>
          <a:xfrm>
            <a:off x="535409" y="2250169"/>
            <a:ext cx="275332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41"/>
          <p:cNvSpPr/>
          <p:nvPr/>
        </p:nvSpPr>
        <p:spPr>
          <a:xfrm>
            <a:off x="933078" y="1604888"/>
            <a:ext cx="4703713" cy="36715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35"/>
              </a:lnSpc>
              <a:buNone/>
            </a:pPr>
            <a:r>
              <a:rPr lang="en-US" sz="1000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Обязательное использование систем контроля версий (Git) и ведение подробной истории изменений.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42"/>
          <p:cNvSpPr/>
          <p:nvPr/>
        </p:nvSpPr>
        <p:spPr>
          <a:xfrm>
            <a:off x="933078" y="1322933"/>
            <a:ext cx="2607097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ВНЕДРИТЬ VCS СТРОГО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 43"/>
          <p:cNvSpPr/>
          <p:nvPr/>
        </p:nvSpPr>
        <p:spPr>
          <a:xfrm>
            <a:off x="535409" y="1333388"/>
            <a:ext cx="275332" cy="2085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88"/>
              </a:lnSpc>
              <a:buNone/>
            </a:pPr>
            <a:r>
              <a:rPr lang="en-US" sz="1400" b="1" dirty="0">
                <a:solidFill>
                  <a:srgbClr val="3D3838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1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44"/>
          <p:cNvSpPr/>
          <p:nvPr/>
        </p:nvSpPr>
        <p:spPr>
          <a:xfrm>
            <a:off x="535409" y="421109"/>
            <a:ext cx="5101382" cy="695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647"/>
              </a:lnSpc>
              <a:buNone/>
            </a:pPr>
            <a:r>
              <a:rPr lang="en-US" sz="2400" b="1" dirty="0">
                <a:solidFill>
                  <a:srgbClr val="000000">
                    <a:alpha val="99000"/>
                  </a:srgbClr>
                </a:solidFill>
                <a:latin typeface="Times New Roman" pitchFamily="18" charset="0"/>
                <a:ea typeface="Inter" pitchFamily="34" charset="-122"/>
                <a:cs typeface="Times New Roman" pitchFamily="18" charset="0"/>
              </a:rPr>
              <a:t>ПРАКТИЧЕСКИЕ</a:t>
            </a:r>
            <a:r>
              <a:rPr lang="en-US" sz="2187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РЕКОМЕНДАЦИИ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614</Words>
  <Application>Microsoft Office PowerPoint</Application>
  <PresentationFormat>Экран (16:9)</PresentationFormat>
  <Paragraphs>104</Paragraphs>
  <Slides>11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МВидео</cp:lastModifiedBy>
  <cp:revision>33</cp:revision>
  <dcterms:created xsi:type="dcterms:W3CDTF">2025-10-27T22:47:04Z</dcterms:created>
  <dcterms:modified xsi:type="dcterms:W3CDTF">2025-10-28T01:31:55Z</dcterms:modified>
</cp:coreProperties>
</file>