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3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0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0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8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1B93-1ED4-4809-AB27-35B54C4CB7F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639D-29C5-4FBC-82A5-C0915BDE5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4895" y="223520"/>
            <a:ext cx="3157745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Backgroud</a:t>
            </a:r>
            <a:endParaRPr lang="ko-KR" altLang="en-US" dirty="0"/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2538EF29-5B03-7846-AE65-0A43F05AD9B4}"/>
              </a:ext>
            </a:extLst>
          </p:cNvPr>
          <p:cNvSpPr txBox="1">
            <a:spLocks/>
          </p:cNvSpPr>
          <p:nvPr/>
        </p:nvSpPr>
        <p:spPr>
          <a:xfrm>
            <a:off x="393064" y="1190207"/>
            <a:ext cx="11128376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Cavitation bubble is formed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the static pressure of liquid is reduced to below vapor pressure</a:t>
            </a:r>
          </a:p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shock wave generated from the collapse of cavitation bubble can reach ~ GPa</a:t>
            </a:r>
          </a:p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Cavitation can lead to severe damage on underwater machinery</a:t>
            </a:r>
          </a:p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important to understand the behavior of cavitation bubble</a:t>
            </a:r>
          </a:p>
          <a:p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sz="2000" dirty="0"/>
          </a:p>
        </p:txBody>
      </p:sp>
      <p:pic>
        <p:nvPicPr>
          <p:cNvPr id="1026" name="Picture 2" descr="https://upload.wikimedia.org/wikipedia/commons/thumb/e/e6/Cavitation_Propeller_Damage.JPG/220px-Cavitation_Propeller_Da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16" y="3523296"/>
            <a:ext cx="2992364" cy="22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Cavitation, And Its Effects And Precautions Against Cavitation? |  Mechol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66" y="3520217"/>
            <a:ext cx="3432768" cy="22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9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3135" y="223520"/>
            <a:ext cx="4326145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Gilmore model</a:t>
            </a:r>
            <a:endParaRPr lang="ko-KR" altLang="en-US" dirty="0"/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2538EF29-5B03-7846-AE65-0A43F05AD9B4}"/>
              </a:ext>
            </a:extLst>
          </p:cNvPr>
          <p:cNvSpPr txBox="1">
            <a:spLocks/>
          </p:cNvSpPr>
          <p:nvPr/>
        </p:nvSpPr>
        <p:spPr>
          <a:xfrm>
            <a:off x="393064" y="1190207"/>
            <a:ext cx="11128376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in this article solves Gilmore model, which describes dynamics of spherical bubble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  <a:b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bubble is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shape</a:t>
            </a:r>
            <a:b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temperature effect is ignored (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isothermal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gas inside bubble is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gas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</a:t>
            </a:r>
            <a:b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energy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dissipation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radiation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considered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0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2538EF29-5B03-7846-AE65-0A43F05AD9B4}"/>
              </a:ext>
            </a:extLst>
          </p:cNvPr>
          <p:cNvSpPr txBox="1">
            <a:spLocks/>
          </p:cNvSpPr>
          <p:nvPr/>
        </p:nvSpPr>
        <p:spPr>
          <a:xfrm>
            <a:off x="393064" y="1190207"/>
            <a:ext cx="11128376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800" dirty="0" smtClean="0"/>
              <a:t>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 with time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enthalpy</a:t>
            </a:r>
          </a:p>
          <a:p>
            <a:r>
              <a:rPr lang="en-US" altLang="ko-KR" sz="1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altLang="ko-KR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density of liquid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800" dirty="0" smtClean="0"/>
              <a:t>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</a:p>
          <a:p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pressure, 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gas pressure inside bubble, 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ambient pressure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8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s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surface tension</a:t>
            </a:r>
            <a:r>
              <a:rPr lang="en-US" altLang="ko-KR" sz="1800" i="1" dirty="0">
                <a:latin typeface="Symbol" panose="05050102010706020507" pitchFamily="18" charset="2"/>
                <a:cs typeface="Times New Roman" panose="02020603050405020304" pitchFamily="18" charset="0"/>
              </a:rPr>
              <a:t> , </a:t>
            </a:r>
            <a:r>
              <a:rPr lang="en-US" altLang="ko-KR" sz="1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m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viscosity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Constants for Tait equation of state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800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1" y="4153296"/>
            <a:ext cx="8393835" cy="2179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956" y="4211243"/>
            <a:ext cx="2121004" cy="9997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956" y="5336110"/>
            <a:ext cx="2405484" cy="626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35" y="223520"/>
            <a:ext cx="4326145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Gilmore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7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2538EF29-5B03-7846-AE65-0A43F05AD9B4}"/>
              </a:ext>
            </a:extLst>
          </p:cNvPr>
          <p:cNvSpPr txBox="1">
            <a:spLocks/>
          </p:cNvSpPr>
          <p:nvPr/>
        </p:nvSpPr>
        <p:spPr>
          <a:xfrm>
            <a:off x="393064" y="1190207"/>
            <a:ext cx="11128376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can be calculated as a function of time and space, once we have R(t) (Akilichev., 1968)</a:t>
            </a: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5" y="2066737"/>
            <a:ext cx="4793727" cy="1956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35" y="223520"/>
            <a:ext cx="4326145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Gilmore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57549" y="1601751"/>
            <a:ext cx="12034451" cy="4616169"/>
            <a:chOff x="157549" y="1219243"/>
            <a:chExt cx="12034451" cy="46161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49" y="1219243"/>
              <a:ext cx="6252293" cy="416819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767" y="1219243"/>
              <a:ext cx="6213233" cy="4142155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6746343" y="3961858"/>
              <a:ext cx="3607198" cy="689098"/>
              <a:chOff x="6550567" y="639538"/>
              <a:chExt cx="3607198" cy="689098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6738724" y="820346"/>
                <a:ext cx="356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타원 30"/>
              <p:cNvSpPr/>
              <p:nvPr/>
            </p:nvSpPr>
            <p:spPr>
              <a:xfrm>
                <a:off x="6868661" y="1129870"/>
                <a:ext cx="96716" cy="96716"/>
              </a:xfrm>
              <a:prstGeom prst="ellipse">
                <a:avLst/>
              </a:prstGeom>
              <a:solidFill>
                <a:srgbClr val="818181"/>
              </a:solidFill>
              <a:ln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706101" y="639538"/>
                <a:ext cx="34516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present work (Gilmore model)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50567" y="1020859"/>
                <a:ext cx="34516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DNS (Nagrath </a:t>
                </a:r>
                <a:r>
                  <a:rPr lang="en-US" altLang="ko-KR" sz="1400" i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et al</a:t>
                </a:r>
                <a:r>
                  <a:rPr lang="en-US" altLang="ko-KR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., 2006)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698735" y="5387438"/>
              <a:ext cx="8971607" cy="447974"/>
              <a:chOff x="1698735" y="5387438"/>
              <a:chExt cx="8971607" cy="44797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698735" y="5466080"/>
                <a:ext cx="3169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ko-KR" dirty="0"/>
                  <a:t>Pressure contour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500423" y="5387438"/>
                <a:ext cx="3169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ko-KR" dirty="0"/>
                  <a:t>Bubble radius with time</a:t>
                </a:r>
                <a:endParaRPr lang="ko-KR" altLang="en-US" dirty="0"/>
              </a:p>
            </p:txBody>
          </p:sp>
        </p:grpSp>
      </p:grp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2538EF29-5B03-7846-AE65-0A43F05AD9B4}"/>
              </a:ext>
            </a:extLst>
          </p:cNvPr>
          <p:cNvSpPr txBox="1">
            <a:spLocks/>
          </p:cNvSpPr>
          <p:nvPr/>
        </p:nvSpPr>
        <p:spPr>
          <a:xfrm>
            <a:off x="393064" y="1190207"/>
            <a:ext cx="11128376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Direct Numerical Simulation (DNS) result from Nagrath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2006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255" y="223520"/>
            <a:ext cx="3442225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Benchmark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2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642" y="1615483"/>
            <a:ext cx="12035358" cy="4616169"/>
            <a:chOff x="156642" y="1219243"/>
            <a:chExt cx="12035358" cy="46161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49" y="1219243"/>
              <a:ext cx="6252293" cy="416819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42" y="1219243"/>
              <a:ext cx="6253200" cy="416880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5976600" y="1244141"/>
              <a:ext cx="6215400" cy="4143600"/>
              <a:chOff x="5976600" y="1244141"/>
              <a:chExt cx="6215400" cy="4143600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6600" y="1244141"/>
                <a:ext cx="6215400" cy="4143600"/>
              </a:xfrm>
              <a:prstGeom prst="rect">
                <a:avLst/>
              </a:prstGeom>
            </p:spPr>
          </p:pic>
          <p:grpSp>
            <p:nvGrpSpPr>
              <p:cNvPr id="34" name="그룹 33"/>
              <p:cNvGrpSpPr/>
              <p:nvPr/>
            </p:nvGrpSpPr>
            <p:grpSpPr>
              <a:xfrm>
                <a:off x="8250023" y="1879058"/>
                <a:ext cx="3607198" cy="689098"/>
                <a:chOff x="6550567" y="639538"/>
                <a:chExt cx="3607198" cy="689098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6738724" y="820346"/>
                  <a:ext cx="35659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타원 35"/>
                <p:cNvSpPr/>
                <p:nvPr/>
              </p:nvSpPr>
              <p:spPr>
                <a:xfrm>
                  <a:off x="6868661" y="1129870"/>
                  <a:ext cx="96716" cy="96716"/>
                </a:xfrm>
                <a:prstGeom prst="ellipse">
                  <a:avLst/>
                </a:prstGeom>
                <a:solidFill>
                  <a:srgbClr val="818181"/>
                </a:solidFill>
                <a:ln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706101" y="639538"/>
                  <a:ext cx="34516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present work (Gilmore model)</a:t>
                  </a: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550567" y="1020859"/>
                  <a:ext cx="34516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DNS (Nagrath </a:t>
                  </a:r>
                  <a:r>
                    <a:rPr lang="en-US" altLang="ko-KR" sz="1400" i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et al</a:t>
                  </a:r>
                  <a:r>
                    <a:rPr lang="en-US" altLang="ko-KR" sz="14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., 2006)</a:t>
                  </a: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1698735" y="5387438"/>
              <a:ext cx="9496228" cy="447974"/>
              <a:chOff x="1698735" y="5387438"/>
              <a:chExt cx="9496228" cy="44797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698735" y="5466080"/>
                <a:ext cx="3169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ressure contour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975801" y="5387438"/>
                <a:ext cx="4219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ko-KR" dirty="0"/>
                  <a:t>Pressure at bubble wall with time</a:t>
                </a:r>
                <a:endParaRPr lang="ko-KR" altLang="en-US" dirty="0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44255" y="223520"/>
            <a:ext cx="344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2538EF29-5B03-7846-AE65-0A43F05AD9B4}"/>
              </a:ext>
            </a:extLst>
          </p:cNvPr>
          <p:cNvSpPr txBox="1">
            <a:spLocks/>
          </p:cNvSpPr>
          <p:nvPr/>
        </p:nvSpPr>
        <p:spPr>
          <a:xfrm>
            <a:off x="393064" y="1190207"/>
            <a:ext cx="11128376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Direct Numerical Simulation (DNS) result from Nagrath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2006 </a:t>
            </a:r>
          </a:p>
        </p:txBody>
      </p:sp>
    </p:spTree>
    <p:extLst>
      <p:ext uri="{BB962C8B-B14F-4D97-AF65-F5344CB8AC3E}">
        <p14:creationId xmlns:p14="http://schemas.microsoft.com/office/powerpoint/2010/main" val="13960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066015" y="2915920"/>
            <a:ext cx="344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270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Youngbin</dc:creator>
  <cp:lastModifiedBy>LIM Youngbin</cp:lastModifiedBy>
  <cp:revision>23</cp:revision>
  <dcterms:created xsi:type="dcterms:W3CDTF">2022-10-21T13:44:53Z</dcterms:created>
  <dcterms:modified xsi:type="dcterms:W3CDTF">2022-10-22T13:47:22Z</dcterms:modified>
</cp:coreProperties>
</file>