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1" r:id="rId2"/>
    <p:sldId id="282" r:id="rId3"/>
    <p:sldId id="303" r:id="rId4"/>
    <p:sldId id="283" r:id="rId5"/>
    <p:sldId id="290" r:id="rId6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999999"/>
    <a:srgbClr val="000000"/>
    <a:srgbClr val="595959"/>
    <a:srgbClr val="FF2700"/>
    <a:srgbClr val="E22019"/>
    <a:srgbClr val="E2231A"/>
    <a:srgbClr val="E31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5" autoAdjust="0"/>
    <p:restoredTop sz="80426"/>
  </p:normalViewPr>
  <p:slideViewPr>
    <p:cSldViewPr>
      <p:cViewPr varScale="1">
        <p:scale>
          <a:sx n="106" d="100"/>
          <a:sy n="106" d="100"/>
        </p:scale>
        <p:origin x="904" y="184"/>
      </p:cViewPr>
      <p:guideLst>
        <p:guide orient="horz" pos="204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2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4493" y="989120"/>
            <a:ext cx="7993062" cy="72008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864493" y="1727919"/>
            <a:ext cx="7343775" cy="5037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864493" y="2827356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年／月／日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1" y="5473724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" y="63"/>
            <a:ext cx="11521758" cy="6480226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71" y="5776178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69" y="5688359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" y="63"/>
            <a:ext cx="11521555" cy="648011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864493" y="1079847"/>
            <a:ext cx="5329238" cy="80664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864493" y="1877580"/>
            <a:ext cx="5329238" cy="570420"/>
          </a:xfrm>
          <a:prstGeom prst="rect">
            <a:avLst/>
          </a:prstGeom>
        </p:spPr>
        <p:txBody>
          <a:bodyPr anchor="ctr"/>
          <a:lstStyle>
            <a:lvl1pPr marL="0" marR="0" indent="0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184" y="5544343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Vuex</a:t>
            </a:r>
            <a:r>
              <a:rPr kumimoji="1" lang="zh-CN" altLang="en-US" dirty="0"/>
              <a:t>响应式原理分享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68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Vuex</a:t>
            </a:r>
            <a:r>
              <a:rPr kumimoji="1" lang="zh-CN" altLang="en-US"/>
              <a:t>概览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hape 999"/>
          <p:cNvSpPr/>
          <p:nvPr/>
        </p:nvSpPr>
        <p:spPr>
          <a:xfrm>
            <a:off x="750926" y="1501607"/>
            <a:ext cx="9846183" cy="118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287"/>
                </a:moveTo>
                <a:lnTo>
                  <a:pt x="20491" y="4287"/>
                </a:lnTo>
                <a:lnTo>
                  <a:pt x="20485" y="0"/>
                </a:lnTo>
                <a:lnTo>
                  <a:pt x="21600" y="10908"/>
                </a:lnTo>
                <a:lnTo>
                  <a:pt x="20485" y="21600"/>
                </a:lnTo>
                <a:lnTo>
                  <a:pt x="20491" y="17759"/>
                </a:lnTo>
                <a:lnTo>
                  <a:pt x="19" y="17759"/>
                </a:lnTo>
                <a:lnTo>
                  <a:pt x="0" y="4287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5" name="Shape 1000"/>
          <p:cNvSpPr/>
          <p:nvPr/>
        </p:nvSpPr>
        <p:spPr>
          <a:xfrm>
            <a:off x="1687011" y="1922035"/>
            <a:ext cx="131405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/>
              <a:t>Vuex</a:t>
            </a:r>
            <a:r>
              <a:rPr lang="zh-CN" altLang="en-US" dirty="0"/>
              <a:t>是什么</a:t>
            </a:r>
            <a:endParaRPr dirty="0"/>
          </a:p>
        </p:txBody>
      </p:sp>
      <p:grpSp>
        <p:nvGrpSpPr>
          <p:cNvPr id="7" name="Group 1008"/>
          <p:cNvGrpSpPr/>
          <p:nvPr/>
        </p:nvGrpSpPr>
        <p:grpSpPr>
          <a:xfrm>
            <a:off x="1097662" y="1858481"/>
            <a:ext cx="399181" cy="471506"/>
            <a:chOff x="-11" y="0"/>
            <a:chExt cx="399179" cy="471504"/>
          </a:xfrm>
        </p:grpSpPr>
        <p:sp>
          <p:nvSpPr>
            <p:cNvPr id="8" name="Shape 1004"/>
            <p:cNvSpPr/>
            <p:nvPr/>
          </p:nvSpPr>
          <p:spPr>
            <a:xfrm>
              <a:off x="50597" y="0"/>
              <a:ext cx="153512" cy="1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75" y="21600"/>
                  </a:moveTo>
                  <a:lnTo>
                    <a:pt x="0" y="18316"/>
                  </a:lnTo>
                  <a:lnTo>
                    <a:pt x="7075" y="15537"/>
                  </a:lnTo>
                  <a:lnTo>
                    <a:pt x="125" y="7011"/>
                  </a:lnTo>
                  <a:lnTo>
                    <a:pt x="12647" y="9789"/>
                  </a:lnTo>
                  <a:lnTo>
                    <a:pt x="12209" y="1958"/>
                  </a:lnTo>
                  <a:lnTo>
                    <a:pt x="16717" y="7200"/>
                  </a:lnTo>
                  <a:lnTo>
                    <a:pt x="20410" y="0"/>
                  </a:lnTo>
                  <a:lnTo>
                    <a:pt x="21600" y="9221"/>
                  </a:lnTo>
                  <a:lnTo>
                    <a:pt x="19722" y="4042"/>
                  </a:lnTo>
                  <a:lnTo>
                    <a:pt x="17405" y="10105"/>
                  </a:lnTo>
                  <a:lnTo>
                    <a:pt x="13336" y="4737"/>
                  </a:lnTo>
                  <a:lnTo>
                    <a:pt x="13962" y="11684"/>
                  </a:lnTo>
                  <a:lnTo>
                    <a:pt x="3005" y="8842"/>
                  </a:lnTo>
                  <a:lnTo>
                    <a:pt x="8953" y="16421"/>
                  </a:lnTo>
                  <a:lnTo>
                    <a:pt x="2003" y="18189"/>
                  </a:lnTo>
                  <a:lnTo>
                    <a:pt x="707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9" name="Shape 1005"/>
            <p:cNvSpPr/>
            <p:nvPr/>
          </p:nvSpPr>
          <p:spPr>
            <a:xfrm>
              <a:off x="294687" y="65662"/>
              <a:ext cx="48460" cy="48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0" h="18963" extrusionOk="0">
                  <a:moveTo>
                    <a:pt x="938" y="5451"/>
                  </a:moveTo>
                  <a:cubicBezTo>
                    <a:pt x="3194" y="615"/>
                    <a:pt x="8997" y="-1319"/>
                    <a:pt x="13833" y="938"/>
                  </a:cubicBezTo>
                  <a:cubicBezTo>
                    <a:pt x="18347" y="3194"/>
                    <a:pt x="20281" y="8997"/>
                    <a:pt x="18024" y="13511"/>
                  </a:cubicBezTo>
                  <a:cubicBezTo>
                    <a:pt x="15768" y="18347"/>
                    <a:pt x="9965" y="20281"/>
                    <a:pt x="5451" y="18024"/>
                  </a:cubicBezTo>
                  <a:cubicBezTo>
                    <a:pt x="615" y="15768"/>
                    <a:pt x="-1319" y="9965"/>
                    <a:pt x="938" y="545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0" name="Shape 1006"/>
            <p:cNvSpPr/>
            <p:nvPr/>
          </p:nvSpPr>
          <p:spPr>
            <a:xfrm>
              <a:off x="117583" y="373316"/>
              <a:ext cx="97205" cy="72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6" h="19760" extrusionOk="0">
                  <a:moveTo>
                    <a:pt x="966" y="0"/>
                  </a:moveTo>
                  <a:cubicBezTo>
                    <a:pt x="-1434" y="6750"/>
                    <a:pt x="795" y="15075"/>
                    <a:pt x="5937" y="18450"/>
                  </a:cubicBezTo>
                  <a:cubicBezTo>
                    <a:pt x="11252" y="21600"/>
                    <a:pt x="17423" y="18900"/>
                    <a:pt x="20166" y="12150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1" name="Shape 1007"/>
            <p:cNvSpPr/>
            <p:nvPr/>
          </p:nvSpPr>
          <p:spPr>
            <a:xfrm>
              <a:off x="-12" y="69624"/>
              <a:ext cx="399181" cy="40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0009" extrusionOk="0">
                  <a:moveTo>
                    <a:pt x="18176" y="19181"/>
                  </a:moveTo>
                  <a:cubicBezTo>
                    <a:pt x="18176" y="19181"/>
                    <a:pt x="18176" y="19181"/>
                    <a:pt x="18176" y="19181"/>
                  </a:cubicBezTo>
                  <a:cubicBezTo>
                    <a:pt x="17791" y="18648"/>
                    <a:pt x="16724" y="16517"/>
                    <a:pt x="19243" y="11599"/>
                  </a:cubicBezTo>
                  <a:cubicBezTo>
                    <a:pt x="21548" y="7090"/>
                    <a:pt x="21377" y="2828"/>
                    <a:pt x="16554" y="983"/>
                  </a:cubicBezTo>
                  <a:cubicBezTo>
                    <a:pt x="12071" y="-1517"/>
                    <a:pt x="8443" y="1024"/>
                    <a:pt x="6180" y="5533"/>
                  </a:cubicBezTo>
                  <a:cubicBezTo>
                    <a:pt x="3747" y="10451"/>
                    <a:pt x="1314" y="10984"/>
                    <a:pt x="631" y="11025"/>
                  </a:cubicBezTo>
                  <a:cubicBezTo>
                    <a:pt x="631" y="11025"/>
                    <a:pt x="631" y="11025"/>
                    <a:pt x="631" y="11025"/>
                  </a:cubicBezTo>
                  <a:cubicBezTo>
                    <a:pt x="418" y="10902"/>
                    <a:pt x="161" y="10984"/>
                    <a:pt x="33" y="11230"/>
                  </a:cubicBezTo>
                  <a:cubicBezTo>
                    <a:pt x="-52" y="11435"/>
                    <a:pt x="33" y="11681"/>
                    <a:pt x="247" y="11763"/>
                  </a:cubicBezTo>
                  <a:cubicBezTo>
                    <a:pt x="17791" y="19960"/>
                    <a:pt x="17791" y="19960"/>
                    <a:pt x="17791" y="19960"/>
                  </a:cubicBezTo>
                  <a:cubicBezTo>
                    <a:pt x="18048" y="20083"/>
                    <a:pt x="18304" y="19960"/>
                    <a:pt x="18389" y="19755"/>
                  </a:cubicBezTo>
                  <a:cubicBezTo>
                    <a:pt x="18517" y="19550"/>
                    <a:pt x="18432" y="19304"/>
                    <a:pt x="18176" y="19181"/>
                  </a:cubicBezTo>
                  <a:close/>
                  <a:moveTo>
                    <a:pt x="18005" y="3729"/>
                  </a:moveTo>
                  <a:cubicBezTo>
                    <a:pt x="18005" y="3729"/>
                    <a:pt x="18005" y="3729"/>
                    <a:pt x="18005" y="3729"/>
                  </a:cubicBezTo>
                  <a:cubicBezTo>
                    <a:pt x="17834" y="3565"/>
                    <a:pt x="17834" y="3319"/>
                    <a:pt x="18005" y="3155"/>
                  </a:cubicBezTo>
                  <a:cubicBezTo>
                    <a:pt x="18176" y="2951"/>
                    <a:pt x="18474" y="2951"/>
                    <a:pt x="18645" y="3155"/>
                  </a:cubicBezTo>
                  <a:cubicBezTo>
                    <a:pt x="18645" y="3155"/>
                    <a:pt x="19328" y="3811"/>
                    <a:pt x="19670" y="5041"/>
                  </a:cubicBezTo>
                  <a:cubicBezTo>
                    <a:pt x="20054" y="6270"/>
                    <a:pt x="20097" y="8115"/>
                    <a:pt x="18987" y="10451"/>
                  </a:cubicBezTo>
                  <a:cubicBezTo>
                    <a:pt x="18859" y="10656"/>
                    <a:pt x="18603" y="10738"/>
                    <a:pt x="18389" y="10656"/>
                  </a:cubicBezTo>
                  <a:cubicBezTo>
                    <a:pt x="18389" y="10656"/>
                    <a:pt x="18389" y="10656"/>
                    <a:pt x="18389" y="10656"/>
                  </a:cubicBezTo>
                  <a:cubicBezTo>
                    <a:pt x="18176" y="10533"/>
                    <a:pt x="18090" y="10287"/>
                    <a:pt x="18176" y="10082"/>
                  </a:cubicBezTo>
                  <a:cubicBezTo>
                    <a:pt x="19157" y="8033"/>
                    <a:pt x="19115" y="6516"/>
                    <a:pt x="18859" y="5492"/>
                  </a:cubicBezTo>
                  <a:cubicBezTo>
                    <a:pt x="18603" y="4426"/>
                    <a:pt x="18090" y="3852"/>
                    <a:pt x="18005" y="3729"/>
                  </a:cubicBezTo>
                  <a:close/>
                  <a:moveTo>
                    <a:pt x="17791" y="11763"/>
                  </a:moveTo>
                  <a:cubicBezTo>
                    <a:pt x="17578" y="11640"/>
                    <a:pt x="17450" y="11394"/>
                    <a:pt x="17578" y="11148"/>
                  </a:cubicBezTo>
                  <a:cubicBezTo>
                    <a:pt x="17706" y="10943"/>
                    <a:pt x="17962" y="10820"/>
                    <a:pt x="18218" y="10943"/>
                  </a:cubicBezTo>
                  <a:cubicBezTo>
                    <a:pt x="18432" y="11066"/>
                    <a:pt x="18560" y="11312"/>
                    <a:pt x="18432" y="11558"/>
                  </a:cubicBezTo>
                  <a:cubicBezTo>
                    <a:pt x="18304" y="11763"/>
                    <a:pt x="18048" y="11886"/>
                    <a:pt x="17791" y="117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sp>
        <p:nvSpPr>
          <p:cNvPr id="12" name="Shape 1009"/>
          <p:cNvSpPr/>
          <p:nvPr/>
        </p:nvSpPr>
        <p:spPr>
          <a:xfrm>
            <a:off x="3361835" y="1863556"/>
            <a:ext cx="7247973" cy="118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287"/>
                </a:moveTo>
                <a:lnTo>
                  <a:pt x="20093" y="4287"/>
                </a:lnTo>
                <a:lnTo>
                  <a:pt x="20085" y="0"/>
                </a:lnTo>
                <a:lnTo>
                  <a:pt x="21600" y="10908"/>
                </a:lnTo>
                <a:lnTo>
                  <a:pt x="20085" y="21600"/>
                </a:lnTo>
                <a:lnTo>
                  <a:pt x="20093" y="17759"/>
                </a:lnTo>
                <a:lnTo>
                  <a:pt x="17" y="17759"/>
                </a:lnTo>
                <a:lnTo>
                  <a:pt x="0" y="4287"/>
                </a:lnTo>
                <a:close/>
              </a:path>
            </a:pathLst>
          </a:custGeom>
          <a:solidFill>
            <a:srgbClr val="F2241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grpSp>
        <p:nvGrpSpPr>
          <p:cNvPr id="13" name="Group 1013"/>
          <p:cNvGrpSpPr/>
          <p:nvPr/>
        </p:nvGrpSpPr>
        <p:grpSpPr>
          <a:xfrm>
            <a:off x="3652667" y="2258531"/>
            <a:ext cx="421468" cy="471504"/>
            <a:chOff x="0" y="0"/>
            <a:chExt cx="421467" cy="471502"/>
          </a:xfrm>
        </p:grpSpPr>
        <p:sp>
          <p:nvSpPr>
            <p:cNvPr id="14" name="Shape 1010"/>
            <p:cNvSpPr/>
            <p:nvPr/>
          </p:nvSpPr>
          <p:spPr>
            <a:xfrm>
              <a:off x="96200" y="0"/>
              <a:ext cx="325268" cy="295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357" extrusionOk="0">
                  <a:moveTo>
                    <a:pt x="20951" y="0"/>
                  </a:moveTo>
                  <a:cubicBezTo>
                    <a:pt x="17332" y="321"/>
                    <a:pt x="14172" y="1029"/>
                    <a:pt x="11587" y="2379"/>
                  </a:cubicBezTo>
                  <a:cubicBezTo>
                    <a:pt x="10955" y="6364"/>
                    <a:pt x="10955" y="6364"/>
                    <a:pt x="10955" y="6364"/>
                  </a:cubicBezTo>
                  <a:cubicBezTo>
                    <a:pt x="10955" y="2571"/>
                    <a:pt x="10955" y="2571"/>
                    <a:pt x="10955" y="2571"/>
                  </a:cubicBezTo>
                  <a:cubicBezTo>
                    <a:pt x="9117" y="3407"/>
                    <a:pt x="7221" y="4500"/>
                    <a:pt x="5785" y="6043"/>
                  </a:cubicBezTo>
                  <a:cubicBezTo>
                    <a:pt x="5728" y="10221"/>
                    <a:pt x="5728" y="10221"/>
                    <a:pt x="5728" y="10221"/>
                  </a:cubicBezTo>
                  <a:cubicBezTo>
                    <a:pt x="5211" y="6493"/>
                    <a:pt x="5211" y="6493"/>
                    <a:pt x="5211" y="6493"/>
                  </a:cubicBezTo>
                  <a:cubicBezTo>
                    <a:pt x="-649" y="10993"/>
                    <a:pt x="-189" y="17743"/>
                    <a:pt x="213" y="20636"/>
                  </a:cubicBezTo>
                  <a:cubicBezTo>
                    <a:pt x="3660" y="15171"/>
                    <a:pt x="10323" y="7779"/>
                    <a:pt x="16068" y="4307"/>
                  </a:cubicBezTo>
                  <a:cubicBezTo>
                    <a:pt x="16068" y="4307"/>
                    <a:pt x="6532" y="12086"/>
                    <a:pt x="98" y="21343"/>
                  </a:cubicBezTo>
                  <a:cubicBezTo>
                    <a:pt x="7968" y="21600"/>
                    <a:pt x="12908" y="18386"/>
                    <a:pt x="15953" y="14336"/>
                  </a:cubicBezTo>
                  <a:cubicBezTo>
                    <a:pt x="10208" y="13114"/>
                    <a:pt x="10208" y="13114"/>
                    <a:pt x="10208" y="13114"/>
                  </a:cubicBezTo>
                  <a:cubicBezTo>
                    <a:pt x="16298" y="13757"/>
                    <a:pt x="16298" y="13757"/>
                    <a:pt x="16298" y="13757"/>
                  </a:cubicBezTo>
                  <a:cubicBezTo>
                    <a:pt x="17562" y="12150"/>
                    <a:pt x="18596" y="9900"/>
                    <a:pt x="19113" y="8421"/>
                  </a:cubicBezTo>
                  <a:cubicBezTo>
                    <a:pt x="14000" y="9064"/>
                    <a:pt x="14000" y="9064"/>
                    <a:pt x="14000" y="9064"/>
                  </a:cubicBezTo>
                  <a:cubicBezTo>
                    <a:pt x="19342" y="7650"/>
                    <a:pt x="19342" y="7650"/>
                    <a:pt x="19342" y="7650"/>
                  </a:cubicBezTo>
                  <a:cubicBezTo>
                    <a:pt x="20721" y="4114"/>
                    <a:pt x="20951" y="0"/>
                    <a:pt x="209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5" name="Shape 1011"/>
            <p:cNvSpPr/>
            <p:nvPr/>
          </p:nvSpPr>
          <p:spPr>
            <a:xfrm>
              <a:off x="-1" y="275203"/>
              <a:ext cx="127982" cy="165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50" y="0"/>
                  </a:moveTo>
                  <a:cubicBezTo>
                    <a:pt x="7200" y="11435"/>
                    <a:pt x="0" y="21600"/>
                    <a:pt x="0" y="21600"/>
                  </a:cubicBezTo>
                  <a:cubicBezTo>
                    <a:pt x="6750" y="13976"/>
                    <a:pt x="14250" y="6930"/>
                    <a:pt x="21600" y="809"/>
                  </a:cubicBezTo>
                  <a:cubicBezTo>
                    <a:pt x="20850" y="693"/>
                    <a:pt x="19950" y="693"/>
                    <a:pt x="19200" y="578"/>
                  </a:cubicBezTo>
                  <a:cubicBezTo>
                    <a:pt x="19200" y="578"/>
                    <a:pt x="19200" y="347"/>
                    <a:pt x="1935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6" name="Shape 1012"/>
            <p:cNvSpPr/>
            <p:nvPr/>
          </p:nvSpPr>
          <p:spPr>
            <a:xfrm>
              <a:off x="3308" y="407511"/>
              <a:ext cx="380945" cy="63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600" extrusionOk="0">
                  <a:moveTo>
                    <a:pt x="10090" y="13500"/>
                  </a:moveTo>
                  <a:cubicBezTo>
                    <a:pt x="8145" y="7800"/>
                    <a:pt x="6499" y="6000"/>
                    <a:pt x="5152" y="6000"/>
                  </a:cubicBezTo>
                  <a:cubicBezTo>
                    <a:pt x="5152" y="6000"/>
                    <a:pt x="5152" y="6000"/>
                    <a:pt x="5152" y="6000"/>
                  </a:cubicBezTo>
                  <a:cubicBezTo>
                    <a:pt x="2358" y="6000"/>
                    <a:pt x="213" y="16500"/>
                    <a:pt x="14" y="15300"/>
                  </a:cubicBezTo>
                  <a:cubicBezTo>
                    <a:pt x="14" y="15300"/>
                    <a:pt x="14" y="15300"/>
                    <a:pt x="14" y="15300"/>
                  </a:cubicBezTo>
                  <a:cubicBezTo>
                    <a:pt x="-186" y="14100"/>
                    <a:pt x="1759" y="0"/>
                    <a:pt x="5152" y="0"/>
                  </a:cubicBezTo>
                  <a:cubicBezTo>
                    <a:pt x="5152" y="0"/>
                    <a:pt x="5152" y="0"/>
                    <a:pt x="5152" y="0"/>
                  </a:cubicBezTo>
                  <a:cubicBezTo>
                    <a:pt x="6648" y="0"/>
                    <a:pt x="8444" y="2100"/>
                    <a:pt x="10539" y="8100"/>
                  </a:cubicBezTo>
                  <a:cubicBezTo>
                    <a:pt x="10539" y="8100"/>
                    <a:pt x="10539" y="8100"/>
                    <a:pt x="10539" y="8100"/>
                  </a:cubicBezTo>
                  <a:cubicBezTo>
                    <a:pt x="12535" y="13800"/>
                    <a:pt x="14231" y="15600"/>
                    <a:pt x="15578" y="15600"/>
                  </a:cubicBezTo>
                  <a:cubicBezTo>
                    <a:pt x="15578" y="15600"/>
                    <a:pt x="15578" y="15600"/>
                    <a:pt x="15578" y="15600"/>
                  </a:cubicBezTo>
                  <a:cubicBezTo>
                    <a:pt x="18770" y="15600"/>
                    <a:pt x="20267" y="48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416" y="3600"/>
                    <a:pt x="20416" y="3600"/>
                    <a:pt x="20416" y="3600"/>
                  </a:cubicBezTo>
                  <a:cubicBezTo>
                    <a:pt x="20616" y="2400"/>
                    <a:pt x="20915" y="2100"/>
                    <a:pt x="21165" y="3000"/>
                  </a:cubicBezTo>
                  <a:cubicBezTo>
                    <a:pt x="21165" y="3000"/>
                    <a:pt x="21165" y="3000"/>
                    <a:pt x="21165" y="3000"/>
                  </a:cubicBezTo>
                  <a:cubicBezTo>
                    <a:pt x="21364" y="4200"/>
                    <a:pt x="21414" y="6000"/>
                    <a:pt x="21264" y="7200"/>
                  </a:cubicBezTo>
                  <a:cubicBezTo>
                    <a:pt x="21264" y="7200"/>
                    <a:pt x="21264" y="7200"/>
                    <a:pt x="21264" y="7200"/>
                  </a:cubicBezTo>
                  <a:cubicBezTo>
                    <a:pt x="21214" y="7800"/>
                    <a:pt x="19419" y="21600"/>
                    <a:pt x="15578" y="21600"/>
                  </a:cubicBezTo>
                  <a:cubicBezTo>
                    <a:pt x="15578" y="21600"/>
                    <a:pt x="15578" y="21600"/>
                    <a:pt x="15578" y="21600"/>
                  </a:cubicBezTo>
                  <a:cubicBezTo>
                    <a:pt x="14081" y="21600"/>
                    <a:pt x="12235" y="19500"/>
                    <a:pt x="10090" y="135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sp>
        <p:nvSpPr>
          <p:cNvPr id="17" name="Shape 1014"/>
          <p:cNvSpPr/>
          <p:nvPr/>
        </p:nvSpPr>
        <p:spPr>
          <a:xfrm>
            <a:off x="4160037" y="2355785"/>
            <a:ext cx="131405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/>
              <a:t>Vuex</a:t>
            </a:r>
            <a:r>
              <a:rPr lang="zh-CN" altLang="en-US" dirty="0"/>
              <a:t>的使用</a:t>
            </a:r>
            <a:endParaRPr dirty="0"/>
          </a:p>
        </p:txBody>
      </p:sp>
      <p:sp>
        <p:nvSpPr>
          <p:cNvPr id="18" name="Shape 1015"/>
          <p:cNvSpPr/>
          <p:nvPr/>
        </p:nvSpPr>
        <p:spPr>
          <a:xfrm>
            <a:off x="5960180" y="2269956"/>
            <a:ext cx="4662327" cy="1185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287"/>
                </a:moveTo>
                <a:lnTo>
                  <a:pt x="19257" y="4287"/>
                </a:lnTo>
                <a:lnTo>
                  <a:pt x="19245" y="0"/>
                </a:lnTo>
                <a:lnTo>
                  <a:pt x="21600" y="10908"/>
                </a:lnTo>
                <a:lnTo>
                  <a:pt x="19245" y="21600"/>
                </a:lnTo>
                <a:lnTo>
                  <a:pt x="19257" y="17759"/>
                </a:lnTo>
                <a:lnTo>
                  <a:pt x="63" y="17759"/>
                </a:lnTo>
                <a:lnTo>
                  <a:pt x="0" y="4287"/>
                </a:lnTo>
                <a:close/>
              </a:path>
            </a:pathLst>
          </a:custGeom>
          <a:solidFill>
            <a:srgbClr val="FE46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9" name="Shape 1016"/>
          <p:cNvSpPr/>
          <p:nvPr/>
        </p:nvSpPr>
        <p:spPr>
          <a:xfrm>
            <a:off x="6579359" y="2787585"/>
            <a:ext cx="131405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/>
              <a:t>Vuex</a:t>
            </a:r>
            <a:r>
              <a:rPr lang="zh-CN" altLang="en-US" dirty="0"/>
              <a:t>的设计思想</a:t>
            </a:r>
            <a:endParaRPr dirty="0"/>
          </a:p>
        </p:txBody>
      </p:sp>
      <p:grpSp>
        <p:nvGrpSpPr>
          <p:cNvPr id="20" name="Group 1019"/>
          <p:cNvGrpSpPr/>
          <p:nvPr/>
        </p:nvGrpSpPr>
        <p:grpSpPr>
          <a:xfrm>
            <a:off x="6078228" y="2664467"/>
            <a:ext cx="459572" cy="471498"/>
            <a:chOff x="0" y="5"/>
            <a:chExt cx="459570" cy="471496"/>
          </a:xfrm>
        </p:grpSpPr>
        <p:sp>
          <p:nvSpPr>
            <p:cNvPr id="21" name="Shape 1017"/>
            <p:cNvSpPr/>
            <p:nvPr/>
          </p:nvSpPr>
          <p:spPr>
            <a:xfrm>
              <a:off x="-1" y="119814"/>
              <a:ext cx="344520" cy="351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7" extrusionOk="0">
                  <a:moveTo>
                    <a:pt x="20513" y="15656"/>
                  </a:moveTo>
                  <a:cubicBezTo>
                    <a:pt x="20513" y="15656"/>
                    <a:pt x="20859" y="15058"/>
                    <a:pt x="19178" y="14323"/>
                  </a:cubicBezTo>
                  <a:cubicBezTo>
                    <a:pt x="15174" y="12301"/>
                    <a:pt x="15174" y="12301"/>
                    <a:pt x="15174" y="12301"/>
                  </a:cubicBezTo>
                  <a:cubicBezTo>
                    <a:pt x="13494" y="10738"/>
                    <a:pt x="13494" y="10738"/>
                    <a:pt x="13494" y="10738"/>
                  </a:cubicBezTo>
                  <a:cubicBezTo>
                    <a:pt x="12654" y="10324"/>
                    <a:pt x="12159" y="10462"/>
                    <a:pt x="12950" y="9957"/>
                  </a:cubicBezTo>
                  <a:cubicBezTo>
                    <a:pt x="13543" y="9497"/>
                    <a:pt x="13939" y="8854"/>
                    <a:pt x="14235" y="8073"/>
                  </a:cubicBezTo>
                  <a:cubicBezTo>
                    <a:pt x="14285" y="8027"/>
                    <a:pt x="14433" y="7843"/>
                    <a:pt x="14532" y="7429"/>
                  </a:cubicBezTo>
                  <a:cubicBezTo>
                    <a:pt x="14532" y="7429"/>
                    <a:pt x="16064" y="5729"/>
                    <a:pt x="14730" y="5683"/>
                  </a:cubicBezTo>
                  <a:cubicBezTo>
                    <a:pt x="14730" y="5683"/>
                    <a:pt x="16114" y="3339"/>
                    <a:pt x="14087" y="1547"/>
                  </a:cubicBezTo>
                  <a:cubicBezTo>
                    <a:pt x="14087" y="1547"/>
                    <a:pt x="13988" y="1455"/>
                    <a:pt x="13840" y="1317"/>
                  </a:cubicBezTo>
                  <a:cubicBezTo>
                    <a:pt x="13395" y="857"/>
                    <a:pt x="12950" y="627"/>
                    <a:pt x="12950" y="627"/>
                  </a:cubicBezTo>
                  <a:cubicBezTo>
                    <a:pt x="10034" y="-1073"/>
                    <a:pt x="7661" y="1225"/>
                    <a:pt x="7661" y="1225"/>
                  </a:cubicBezTo>
                  <a:cubicBezTo>
                    <a:pt x="5585" y="2971"/>
                    <a:pt x="6920" y="5361"/>
                    <a:pt x="6920" y="5361"/>
                  </a:cubicBezTo>
                  <a:cubicBezTo>
                    <a:pt x="5536" y="5361"/>
                    <a:pt x="7019" y="7153"/>
                    <a:pt x="7019" y="7153"/>
                  </a:cubicBezTo>
                  <a:cubicBezTo>
                    <a:pt x="7216" y="7981"/>
                    <a:pt x="7414" y="7889"/>
                    <a:pt x="7414" y="7889"/>
                  </a:cubicBezTo>
                  <a:cubicBezTo>
                    <a:pt x="7513" y="7889"/>
                    <a:pt x="7513" y="8027"/>
                    <a:pt x="7562" y="8210"/>
                  </a:cubicBezTo>
                  <a:cubicBezTo>
                    <a:pt x="7612" y="8164"/>
                    <a:pt x="7612" y="8164"/>
                    <a:pt x="7661" y="8164"/>
                  </a:cubicBezTo>
                  <a:cubicBezTo>
                    <a:pt x="7908" y="8854"/>
                    <a:pt x="8304" y="9451"/>
                    <a:pt x="8798" y="9911"/>
                  </a:cubicBezTo>
                  <a:cubicBezTo>
                    <a:pt x="9243" y="10462"/>
                    <a:pt x="8057" y="10462"/>
                    <a:pt x="7859" y="10692"/>
                  </a:cubicBezTo>
                  <a:cubicBezTo>
                    <a:pt x="7760" y="10830"/>
                    <a:pt x="6376" y="12301"/>
                    <a:pt x="6376" y="12301"/>
                  </a:cubicBezTo>
                  <a:cubicBezTo>
                    <a:pt x="2373" y="14323"/>
                    <a:pt x="2373" y="14323"/>
                    <a:pt x="2373" y="14323"/>
                  </a:cubicBezTo>
                  <a:cubicBezTo>
                    <a:pt x="741" y="15058"/>
                    <a:pt x="1038" y="15656"/>
                    <a:pt x="1038" y="15656"/>
                  </a:cubicBezTo>
                  <a:cubicBezTo>
                    <a:pt x="0" y="19654"/>
                    <a:pt x="0" y="19654"/>
                    <a:pt x="0" y="19654"/>
                  </a:cubicBezTo>
                  <a:cubicBezTo>
                    <a:pt x="0" y="20527"/>
                    <a:pt x="0" y="20527"/>
                    <a:pt x="0" y="20527"/>
                  </a:cubicBezTo>
                  <a:cubicBezTo>
                    <a:pt x="21600" y="20527"/>
                    <a:pt x="21600" y="20527"/>
                    <a:pt x="21600" y="20527"/>
                  </a:cubicBezTo>
                  <a:cubicBezTo>
                    <a:pt x="21600" y="19654"/>
                    <a:pt x="21600" y="19654"/>
                    <a:pt x="21600" y="19654"/>
                  </a:cubicBezTo>
                  <a:lnTo>
                    <a:pt x="20513" y="1565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22" name="Shape 1018"/>
            <p:cNvSpPr/>
            <p:nvPr/>
          </p:nvSpPr>
          <p:spPr>
            <a:xfrm>
              <a:off x="232516" y="5"/>
              <a:ext cx="227055" cy="19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515" extrusionOk="0">
                  <a:moveTo>
                    <a:pt x="10688" y="1"/>
                  </a:moveTo>
                  <a:cubicBezTo>
                    <a:pt x="4709" y="86"/>
                    <a:pt x="0" y="4286"/>
                    <a:pt x="0" y="9429"/>
                  </a:cubicBezTo>
                  <a:cubicBezTo>
                    <a:pt x="75" y="12858"/>
                    <a:pt x="2242" y="15772"/>
                    <a:pt x="5456" y="17315"/>
                  </a:cubicBezTo>
                  <a:cubicBezTo>
                    <a:pt x="3513" y="21515"/>
                    <a:pt x="3513" y="21515"/>
                    <a:pt x="3513" y="21515"/>
                  </a:cubicBezTo>
                  <a:cubicBezTo>
                    <a:pt x="9044" y="18429"/>
                    <a:pt x="9044" y="18429"/>
                    <a:pt x="9044" y="18429"/>
                  </a:cubicBezTo>
                  <a:cubicBezTo>
                    <a:pt x="9642" y="18515"/>
                    <a:pt x="10239" y="18601"/>
                    <a:pt x="10912" y="18515"/>
                  </a:cubicBezTo>
                  <a:cubicBezTo>
                    <a:pt x="16817" y="18429"/>
                    <a:pt x="21600" y="14229"/>
                    <a:pt x="21525" y="9086"/>
                  </a:cubicBezTo>
                  <a:cubicBezTo>
                    <a:pt x="21451" y="3944"/>
                    <a:pt x="16592" y="-85"/>
                    <a:pt x="10688" y="1"/>
                  </a:cubicBezTo>
                  <a:close/>
                  <a:moveTo>
                    <a:pt x="5456" y="11144"/>
                  </a:moveTo>
                  <a:cubicBezTo>
                    <a:pt x="4709" y="11144"/>
                    <a:pt x="4111" y="10458"/>
                    <a:pt x="4111" y="9601"/>
                  </a:cubicBezTo>
                  <a:cubicBezTo>
                    <a:pt x="4111" y="8744"/>
                    <a:pt x="4709" y="8058"/>
                    <a:pt x="5456" y="8058"/>
                  </a:cubicBezTo>
                  <a:cubicBezTo>
                    <a:pt x="6203" y="8058"/>
                    <a:pt x="6801" y="8744"/>
                    <a:pt x="6801" y="9601"/>
                  </a:cubicBezTo>
                  <a:cubicBezTo>
                    <a:pt x="6801" y="10458"/>
                    <a:pt x="6203" y="11144"/>
                    <a:pt x="5456" y="11144"/>
                  </a:cubicBezTo>
                  <a:close/>
                  <a:moveTo>
                    <a:pt x="10763" y="11144"/>
                  </a:moveTo>
                  <a:cubicBezTo>
                    <a:pt x="10015" y="11144"/>
                    <a:pt x="9417" y="10458"/>
                    <a:pt x="9417" y="9601"/>
                  </a:cubicBezTo>
                  <a:cubicBezTo>
                    <a:pt x="9417" y="8744"/>
                    <a:pt x="10015" y="8058"/>
                    <a:pt x="10763" y="8058"/>
                  </a:cubicBezTo>
                  <a:cubicBezTo>
                    <a:pt x="11510" y="8058"/>
                    <a:pt x="12108" y="8744"/>
                    <a:pt x="12108" y="9601"/>
                  </a:cubicBezTo>
                  <a:cubicBezTo>
                    <a:pt x="12108" y="10458"/>
                    <a:pt x="11510" y="11144"/>
                    <a:pt x="10763" y="11144"/>
                  </a:cubicBezTo>
                  <a:close/>
                  <a:moveTo>
                    <a:pt x="16144" y="11144"/>
                  </a:moveTo>
                  <a:cubicBezTo>
                    <a:pt x="15397" y="11144"/>
                    <a:pt x="14799" y="10458"/>
                    <a:pt x="14799" y="9601"/>
                  </a:cubicBezTo>
                  <a:cubicBezTo>
                    <a:pt x="14799" y="8744"/>
                    <a:pt x="15397" y="8058"/>
                    <a:pt x="16144" y="8058"/>
                  </a:cubicBezTo>
                  <a:cubicBezTo>
                    <a:pt x="16817" y="8058"/>
                    <a:pt x="17415" y="8744"/>
                    <a:pt x="17415" y="9601"/>
                  </a:cubicBezTo>
                  <a:cubicBezTo>
                    <a:pt x="17415" y="10458"/>
                    <a:pt x="16817" y="11144"/>
                    <a:pt x="16144" y="111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609584">
                <a:defRPr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sp>
        <p:nvSpPr>
          <p:cNvPr id="37" name="Shape 1001">
            <a:extLst>
              <a:ext uri="{FF2B5EF4-FFF2-40B4-BE49-F238E27FC236}">
                <a16:creationId xmlns:a16="http://schemas.microsoft.com/office/drawing/2014/main" id="{A78FE34A-72D8-D040-8783-3C07A42C8FCA}"/>
              </a:ext>
            </a:extLst>
          </p:cNvPr>
          <p:cNvSpPr/>
          <p:nvPr/>
        </p:nvSpPr>
        <p:spPr>
          <a:xfrm>
            <a:off x="765175" y="2663825"/>
            <a:ext cx="2332038" cy="2264783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 sz="1200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 defTabSz="10280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是状态管理插件；采用集中式存储管理应用的所有组件的状态，并以相应的规则，保证状态以一种可预测的方式发生变化。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Shape 1001">
            <a:extLst>
              <a:ext uri="{FF2B5EF4-FFF2-40B4-BE49-F238E27FC236}">
                <a16:creationId xmlns:a16="http://schemas.microsoft.com/office/drawing/2014/main" id="{B5FDA027-7FA3-134D-91EB-920CEDBA834A}"/>
              </a:ext>
            </a:extLst>
          </p:cNvPr>
          <p:cNvSpPr/>
          <p:nvPr/>
        </p:nvSpPr>
        <p:spPr>
          <a:xfrm>
            <a:off x="3351213" y="3024188"/>
            <a:ext cx="2332037" cy="1526119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 sz="1200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marL="342900" indent="-342900" defTabSz="10280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defTabSz="10280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defTabSz="10280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创建仓库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defTabSz="10280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数据状态定义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Shape 1001">
            <a:extLst>
              <a:ext uri="{FF2B5EF4-FFF2-40B4-BE49-F238E27FC236}">
                <a16:creationId xmlns:a16="http://schemas.microsoft.com/office/drawing/2014/main" id="{D9EA3260-1127-EB45-93DC-2E8C573D256D}"/>
              </a:ext>
            </a:extLst>
          </p:cNvPr>
          <p:cNvSpPr/>
          <p:nvPr/>
        </p:nvSpPr>
        <p:spPr>
          <a:xfrm>
            <a:off x="5892800" y="3465513"/>
            <a:ext cx="2332038" cy="1895451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 sz="1200">
                <a:solidFill>
                  <a:srgbClr val="99999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defTabSz="10280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使用单一状态树，用一个对象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包含了整个应用层级的所有状态，可以理解为这些状态就是一堆全局变量和数据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7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8D78CB-334C-AE47-AF43-1F7FA4EF8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Vuex</a:t>
            </a:r>
            <a:r>
              <a:rPr kumimoji="1" lang="zh-CN" altLang="en-US" dirty="0"/>
              <a:t>工作流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35E8F-711D-FB4C-87CA-01C1E80FA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CC19A4-AB0F-8844-8413-C09815E1F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701" y="1004423"/>
            <a:ext cx="7407424" cy="547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Vuex</a:t>
            </a:r>
            <a:r>
              <a:rPr kumimoji="1" lang="zh-CN" altLang="en-US" dirty="0"/>
              <a:t>中默认的五种基本对象：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5" name="Shape 1067"/>
          <p:cNvSpPr/>
          <p:nvPr/>
        </p:nvSpPr>
        <p:spPr>
          <a:xfrm>
            <a:off x="792485" y="1710209"/>
            <a:ext cx="308219" cy="308219"/>
          </a:xfrm>
          <a:prstGeom prst="ellipse">
            <a:avLst/>
          </a:prstGeom>
          <a:solidFill>
            <a:srgbClr val="C00000"/>
          </a:solidFill>
          <a:ln w="57150">
            <a:solidFill>
              <a:srgbClr val="F2F2F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6" name="Shape 1068"/>
          <p:cNvSpPr/>
          <p:nvPr/>
        </p:nvSpPr>
        <p:spPr>
          <a:xfrm>
            <a:off x="792485" y="3183015"/>
            <a:ext cx="308219" cy="308219"/>
          </a:xfrm>
          <a:prstGeom prst="ellipse">
            <a:avLst/>
          </a:prstGeom>
          <a:solidFill>
            <a:srgbClr val="FE4645"/>
          </a:solidFill>
          <a:ln w="57150">
            <a:solidFill>
              <a:srgbClr val="F2F2F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7" name="Shape 1069"/>
          <p:cNvSpPr/>
          <p:nvPr/>
        </p:nvSpPr>
        <p:spPr>
          <a:xfrm>
            <a:off x="792485" y="4529580"/>
            <a:ext cx="308219" cy="308219"/>
          </a:xfrm>
          <a:prstGeom prst="ellipse">
            <a:avLst/>
          </a:prstGeom>
          <a:solidFill>
            <a:srgbClr val="FF7F7F"/>
          </a:solidFill>
          <a:ln w="57150">
            <a:solidFill>
              <a:srgbClr val="F2F2F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grpSp>
        <p:nvGrpSpPr>
          <p:cNvPr id="47" name="Group 1072">
            <a:extLst>
              <a:ext uri="{FF2B5EF4-FFF2-40B4-BE49-F238E27FC236}">
                <a16:creationId xmlns:a16="http://schemas.microsoft.com/office/drawing/2014/main" id="{205D7ACF-322F-3747-99DA-D968C210CA3D}"/>
              </a:ext>
            </a:extLst>
          </p:cNvPr>
          <p:cNvGrpSpPr>
            <a:grpSpLocks/>
          </p:cNvGrpSpPr>
          <p:nvPr/>
        </p:nvGrpSpPr>
        <p:grpSpPr bwMode="auto">
          <a:xfrm>
            <a:off x="1225550" y="1677988"/>
            <a:ext cx="5653088" cy="665837"/>
            <a:chOff x="0" y="-1"/>
            <a:chExt cx="4133375" cy="665916"/>
          </a:xfrm>
        </p:grpSpPr>
        <p:sp>
          <p:nvSpPr>
            <p:cNvPr id="48" name="Shape 1070">
              <a:extLst>
                <a:ext uri="{FF2B5EF4-FFF2-40B4-BE49-F238E27FC236}">
                  <a16:creationId xmlns:a16="http://schemas.microsoft.com/office/drawing/2014/main" id="{B17F8B63-8629-8D44-B262-DE8B71BF6179}"/>
                </a:ext>
              </a:extLst>
            </p:cNvPr>
            <p:cNvSpPr/>
            <p:nvPr/>
          </p:nvSpPr>
          <p:spPr>
            <a:xfrm>
              <a:off x="1161" y="-1"/>
              <a:ext cx="3496132" cy="338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45718" tIns="45718" rIns="45718" bIns="45718">
              <a:spAutoFit/>
            </a:bodyPr>
            <a:lstStyle>
              <a:lvl1pPr>
                <a:spcBef>
                  <a:spcPts val="600"/>
                </a:spcBef>
                <a:defRPr sz="1600"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defTabSz="1028065" eaLnBrk="1" fontAlgn="auto" hangingPunct="1"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state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Shape 1071">
              <a:extLst>
                <a:ext uri="{FF2B5EF4-FFF2-40B4-BE49-F238E27FC236}">
                  <a16:creationId xmlns:a16="http://schemas.microsoft.com/office/drawing/2014/main" id="{E49E2448-721D-424F-A85E-29A3B4142F7B}"/>
                </a:ext>
              </a:extLst>
            </p:cNvPr>
            <p:cNvSpPr/>
            <p:nvPr/>
          </p:nvSpPr>
          <p:spPr>
            <a:xfrm>
              <a:off x="0" y="247678"/>
              <a:ext cx="4133375" cy="41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45718" tIns="45718" rIns="45718" bIns="45718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defTabSz="1028065" eaLnBrk="1" fontAlgn="auto" hangingPunct="1"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存储状态变量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Group 1075">
            <a:extLst>
              <a:ext uri="{FF2B5EF4-FFF2-40B4-BE49-F238E27FC236}">
                <a16:creationId xmlns:a16="http://schemas.microsoft.com/office/drawing/2014/main" id="{2ECD625A-6904-0B44-8C16-D30E34F6EADD}"/>
              </a:ext>
            </a:extLst>
          </p:cNvPr>
          <p:cNvGrpSpPr>
            <a:grpSpLocks/>
          </p:cNvGrpSpPr>
          <p:nvPr/>
        </p:nvGrpSpPr>
        <p:grpSpPr bwMode="auto">
          <a:xfrm>
            <a:off x="1225550" y="3144838"/>
            <a:ext cx="5653088" cy="665774"/>
            <a:chOff x="0" y="-1"/>
            <a:chExt cx="4133375" cy="665853"/>
          </a:xfrm>
        </p:grpSpPr>
        <p:sp>
          <p:nvSpPr>
            <p:cNvPr id="51" name="Shape 1073">
              <a:extLst>
                <a:ext uri="{FF2B5EF4-FFF2-40B4-BE49-F238E27FC236}">
                  <a16:creationId xmlns:a16="http://schemas.microsoft.com/office/drawing/2014/main" id="{59427653-A434-624A-926D-F0A75C4CD5B8}"/>
                </a:ext>
              </a:extLst>
            </p:cNvPr>
            <p:cNvSpPr/>
            <p:nvPr/>
          </p:nvSpPr>
          <p:spPr>
            <a:xfrm>
              <a:off x="1161" y="-1"/>
              <a:ext cx="3496132" cy="3381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45718" tIns="45718" rIns="45718" bIns="45718">
              <a:spAutoFit/>
            </a:bodyPr>
            <a:lstStyle>
              <a:lvl1pPr>
                <a:spcBef>
                  <a:spcPts val="600"/>
                </a:spcBef>
                <a:defRPr sz="1600"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defTabSz="1028065" eaLnBrk="1" fontAlgn="auto" hangingPunct="1"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getters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Shape 1074">
              <a:extLst>
                <a:ext uri="{FF2B5EF4-FFF2-40B4-BE49-F238E27FC236}">
                  <a16:creationId xmlns:a16="http://schemas.microsoft.com/office/drawing/2014/main" id="{AF9548A1-0281-2143-BD63-DDD829234CDF}"/>
                </a:ext>
              </a:extLst>
            </p:cNvPr>
            <p:cNvSpPr/>
            <p:nvPr/>
          </p:nvSpPr>
          <p:spPr>
            <a:xfrm>
              <a:off x="0" y="247678"/>
              <a:ext cx="4133375" cy="418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45718" tIns="45718" rIns="45718" bIns="45718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defTabSz="1028065" eaLnBrk="1" fontAlgn="auto" hangingPunct="1"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对数据获取之前的再次编译，可以理解为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state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的计算属性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3" name="Group 1078">
            <a:extLst>
              <a:ext uri="{FF2B5EF4-FFF2-40B4-BE49-F238E27FC236}">
                <a16:creationId xmlns:a16="http://schemas.microsoft.com/office/drawing/2014/main" id="{598C3395-FFA3-FC42-92D9-AD31CEEA65FD}"/>
              </a:ext>
            </a:extLst>
          </p:cNvPr>
          <p:cNvGrpSpPr>
            <a:grpSpLocks/>
          </p:cNvGrpSpPr>
          <p:nvPr/>
        </p:nvGrpSpPr>
        <p:grpSpPr bwMode="auto">
          <a:xfrm>
            <a:off x="1225550" y="4464050"/>
            <a:ext cx="5653088" cy="665774"/>
            <a:chOff x="0" y="-1"/>
            <a:chExt cx="4133375" cy="665853"/>
          </a:xfrm>
        </p:grpSpPr>
        <p:sp>
          <p:nvSpPr>
            <p:cNvPr id="54" name="Shape 1076">
              <a:extLst>
                <a:ext uri="{FF2B5EF4-FFF2-40B4-BE49-F238E27FC236}">
                  <a16:creationId xmlns:a16="http://schemas.microsoft.com/office/drawing/2014/main" id="{31F7AEE7-395B-2044-A7BB-C6C32928068E}"/>
                </a:ext>
              </a:extLst>
            </p:cNvPr>
            <p:cNvSpPr/>
            <p:nvPr/>
          </p:nvSpPr>
          <p:spPr>
            <a:xfrm>
              <a:off x="1161" y="-1"/>
              <a:ext cx="3496132" cy="338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45718" tIns="45718" rIns="45718" bIns="45718">
              <a:spAutoFit/>
            </a:bodyPr>
            <a:lstStyle>
              <a:lvl1pPr>
                <a:spcBef>
                  <a:spcPts val="600"/>
                </a:spcBef>
                <a:defRPr sz="1600"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defTabSz="1028065" eaLnBrk="1" fontAlgn="auto" hangingPunct="1"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mutations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Shape 1077">
              <a:extLst>
                <a:ext uri="{FF2B5EF4-FFF2-40B4-BE49-F238E27FC236}">
                  <a16:creationId xmlns:a16="http://schemas.microsoft.com/office/drawing/2014/main" id="{85CF955B-140A-494F-B884-12F77E9E5547}"/>
                </a:ext>
              </a:extLst>
            </p:cNvPr>
            <p:cNvSpPr/>
            <p:nvPr/>
          </p:nvSpPr>
          <p:spPr>
            <a:xfrm>
              <a:off x="0" y="247678"/>
              <a:ext cx="4133375" cy="418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45718" tIns="45718" rIns="45718" bIns="45718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defTabSz="1028065" eaLnBrk="1" fontAlgn="auto" hangingPunct="1"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修改状态，并且是同步的，和组件中的自定义事件类似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6" name="Shape 1069">
            <a:extLst>
              <a:ext uri="{FF2B5EF4-FFF2-40B4-BE49-F238E27FC236}">
                <a16:creationId xmlns:a16="http://schemas.microsoft.com/office/drawing/2014/main" id="{624EECB8-0166-6B48-BBB4-58B2D7E043DD}"/>
              </a:ext>
            </a:extLst>
          </p:cNvPr>
          <p:cNvSpPr/>
          <p:nvPr/>
        </p:nvSpPr>
        <p:spPr>
          <a:xfrm>
            <a:off x="5761037" y="1671741"/>
            <a:ext cx="308219" cy="308219"/>
          </a:xfrm>
          <a:prstGeom prst="ellipse">
            <a:avLst/>
          </a:prstGeom>
          <a:solidFill>
            <a:srgbClr val="FF7F7F"/>
          </a:solidFill>
          <a:ln w="57150">
            <a:solidFill>
              <a:srgbClr val="F2F2F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grpSp>
        <p:nvGrpSpPr>
          <p:cNvPr id="57" name="Group 1078">
            <a:extLst>
              <a:ext uri="{FF2B5EF4-FFF2-40B4-BE49-F238E27FC236}">
                <a16:creationId xmlns:a16="http://schemas.microsoft.com/office/drawing/2014/main" id="{72982588-3663-5140-9D9C-884A1AC5546A}"/>
              </a:ext>
            </a:extLst>
          </p:cNvPr>
          <p:cNvGrpSpPr>
            <a:grpSpLocks/>
          </p:cNvGrpSpPr>
          <p:nvPr/>
        </p:nvGrpSpPr>
        <p:grpSpPr bwMode="auto">
          <a:xfrm>
            <a:off x="6194102" y="1606211"/>
            <a:ext cx="5653088" cy="665774"/>
            <a:chOff x="0" y="-1"/>
            <a:chExt cx="4133375" cy="665853"/>
          </a:xfrm>
        </p:grpSpPr>
        <p:sp>
          <p:nvSpPr>
            <p:cNvPr id="58" name="Shape 1076">
              <a:extLst>
                <a:ext uri="{FF2B5EF4-FFF2-40B4-BE49-F238E27FC236}">
                  <a16:creationId xmlns:a16="http://schemas.microsoft.com/office/drawing/2014/main" id="{6141388B-9D07-8D4F-ABAD-26064EA2F326}"/>
                </a:ext>
              </a:extLst>
            </p:cNvPr>
            <p:cNvSpPr/>
            <p:nvPr/>
          </p:nvSpPr>
          <p:spPr>
            <a:xfrm>
              <a:off x="1161" y="-1"/>
              <a:ext cx="3496132" cy="338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45718" tIns="45718" rIns="45718" bIns="45718">
              <a:spAutoFit/>
            </a:bodyPr>
            <a:lstStyle>
              <a:lvl1pPr>
                <a:spcBef>
                  <a:spcPts val="600"/>
                </a:spcBef>
                <a:defRPr sz="1600"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defTabSz="1028065" eaLnBrk="1" fontAlgn="auto" hangingPunct="1"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actions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Shape 1077">
              <a:extLst>
                <a:ext uri="{FF2B5EF4-FFF2-40B4-BE49-F238E27FC236}">
                  <a16:creationId xmlns:a16="http://schemas.microsoft.com/office/drawing/2014/main" id="{DAEF58A4-108A-8E4F-9910-A924D7ADB230}"/>
                </a:ext>
              </a:extLst>
            </p:cNvPr>
            <p:cNvSpPr/>
            <p:nvPr/>
          </p:nvSpPr>
          <p:spPr>
            <a:xfrm>
              <a:off x="0" y="247678"/>
              <a:ext cx="4133375" cy="418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45718" tIns="45718" rIns="45718" bIns="45718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defTabSz="1028065" eaLnBrk="1" fontAlgn="auto" hangingPunct="1"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异步操作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2" name="Group 1078">
            <a:extLst>
              <a:ext uri="{FF2B5EF4-FFF2-40B4-BE49-F238E27FC236}">
                <a16:creationId xmlns:a16="http://schemas.microsoft.com/office/drawing/2014/main" id="{9DFF5175-763C-2749-8407-FDEDB78353C7}"/>
              </a:ext>
            </a:extLst>
          </p:cNvPr>
          <p:cNvGrpSpPr>
            <a:grpSpLocks/>
          </p:cNvGrpSpPr>
          <p:nvPr/>
        </p:nvGrpSpPr>
        <p:grpSpPr bwMode="auto">
          <a:xfrm>
            <a:off x="6174698" y="2598704"/>
            <a:ext cx="5653088" cy="665774"/>
            <a:chOff x="0" y="-1"/>
            <a:chExt cx="4133375" cy="665853"/>
          </a:xfrm>
        </p:grpSpPr>
        <p:sp>
          <p:nvSpPr>
            <p:cNvPr id="63" name="Shape 1076">
              <a:extLst>
                <a:ext uri="{FF2B5EF4-FFF2-40B4-BE49-F238E27FC236}">
                  <a16:creationId xmlns:a16="http://schemas.microsoft.com/office/drawing/2014/main" id="{63D19BF3-B7E9-A645-93A0-5007237D1737}"/>
                </a:ext>
              </a:extLst>
            </p:cNvPr>
            <p:cNvSpPr/>
            <p:nvPr/>
          </p:nvSpPr>
          <p:spPr>
            <a:xfrm>
              <a:off x="1161" y="-1"/>
              <a:ext cx="3496132" cy="338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45718" tIns="45718" rIns="45718" bIns="45718">
              <a:spAutoFit/>
            </a:bodyPr>
            <a:lstStyle>
              <a:lvl1pPr>
                <a:spcBef>
                  <a:spcPts val="600"/>
                </a:spcBef>
                <a:defRPr sz="1600" b="1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defTabSz="1028065" eaLnBrk="1" fontAlgn="auto" hangingPunct="1"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modules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Shape 1077">
              <a:extLst>
                <a:ext uri="{FF2B5EF4-FFF2-40B4-BE49-F238E27FC236}">
                  <a16:creationId xmlns:a16="http://schemas.microsoft.com/office/drawing/2014/main" id="{291330DD-C911-484C-B16F-CC01112F4B82}"/>
                </a:ext>
              </a:extLst>
            </p:cNvPr>
            <p:cNvSpPr/>
            <p:nvPr/>
          </p:nvSpPr>
          <p:spPr>
            <a:xfrm>
              <a:off x="0" y="247678"/>
              <a:ext cx="4133375" cy="418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/>
            </a:extLst>
          </p:spPr>
          <p:txBody>
            <a:bodyPr lIns="45718" tIns="45718" rIns="45718" bIns="45718">
              <a:spAutoFit/>
            </a:bodyPr>
            <a:lstStyle>
              <a:lvl1pPr>
                <a:lnSpc>
                  <a:spcPct val="150000"/>
                </a:lnSpc>
                <a:spcBef>
                  <a:spcPts val="600"/>
                </a:spcBef>
                <a:defRPr sz="1000"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defTabSz="1028065" eaLnBrk="1" fontAlgn="auto" hangingPunct="1">
                <a:spcAft>
                  <a:spcPts val="0"/>
                </a:spcAft>
                <a:defRPr/>
              </a:pP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Sotre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的子模块，为了开发大型项目，方便状态管理而使用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5" name="Shape 1069">
            <a:extLst>
              <a:ext uri="{FF2B5EF4-FFF2-40B4-BE49-F238E27FC236}">
                <a16:creationId xmlns:a16="http://schemas.microsoft.com/office/drawing/2014/main" id="{D073240B-318F-3849-863A-F29D43EC72EB}"/>
              </a:ext>
            </a:extLst>
          </p:cNvPr>
          <p:cNvSpPr/>
          <p:nvPr/>
        </p:nvSpPr>
        <p:spPr>
          <a:xfrm>
            <a:off x="5758287" y="2772614"/>
            <a:ext cx="308219" cy="308219"/>
          </a:xfrm>
          <a:prstGeom prst="ellipse">
            <a:avLst/>
          </a:prstGeom>
          <a:solidFill>
            <a:srgbClr val="FF7F7F"/>
          </a:solidFill>
          <a:ln w="57150">
            <a:solidFill>
              <a:srgbClr val="F2F2F2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4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69040" y="503783"/>
            <a:ext cx="6120680" cy="647700"/>
          </a:xfrm>
        </p:spPr>
        <p:txBody>
          <a:bodyPr/>
          <a:lstStyle/>
          <a:p>
            <a:r>
              <a:rPr kumimoji="1" lang="zh-CN" altLang="en-US" dirty="0"/>
              <a:t>                      响应式原理</a:t>
            </a:r>
          </a:p>
        </p:txBody>
      </p:sp>
      <p:grpSp>
        <p:nvGrpSpPr>
          <p:cNvPr id="5" name="Group 1283"/>
          <p:cNvGrpSpPr/>
          <p:nvPr/>
        </p:nvGrpSpPr>
        <p:grpSpPr>
          <a:xfrm>
            <a:off x="2076849" y="2552604"/>
            <a:ext cx="9948884" cy="1528555"/>
            <a:chOff x="251825" y="222249"/>
            <a:chExt cx="9948882" cy="1528553"/>
          </a:xfrm>
        </p:grpSpPr>
        <p:sp>
          <p:nvSpPr>
            <p:cNvPr id="6" name="Shape 1260"/>
            <p:cNvSpPr/>
            <p:nvPr/>
          </p:nvSpPr>
          <p:spPr>
            <a:xfrm>
              <a:off x="251825" y="222249"/>
              <a:ext cx="2026938" cy="1528553"/>
            </a:xfrm>
            <a:prstGeom prst="rect">
              <a:avLst/>
            </a:prstGeom>
            <a:solidFill>
              <a:srgbClr val="F123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sz="1600"/>
            </a:p>
          </p:txBody>
        </p:sp>
        <p:sp>
          <p:nvSpPr>
            <p:cNvPr id="7" name="Shape 1261"/>
            <p:cNvSpPr/>
            <p:nvPr/>
          </p:nvSpPr>
          <p:spPr>
            <a:xfrm>
              <a:off x="2952327" y="222249"/>
              <a:ext cx="2026938" cy="1528553"/>
            </a:xfrm>
            <a:prstGeom prst="rect">
              <a:avLst/>
            </a:prstGeom>
            <a:solidFill>
              <a:srgbClr val="FF7F7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sz="1600"/>
            </a:p>
          </p:txBody>
        </p:sp>
        <p:sp>
          <p:nvSpPr>
            <p:cNvPr id="8" name="Shape 1262"/>
            <p:cNvSpPr/>
            <p:nvPr/>
          </p:nvSpPr>
          <p:spPr>
            <a:xfrm>
              <a:off x="5749925" y="222249"/>
              <a:ext cx="2026938" cy="1528553"/>
            </a:xfrm>
            <a:prstGeom prst="rect">
              <a:avLst/>
            </a:prstGeom>
            <a:solidFill>
              <a:srgbClr val="C91C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sz="1600"/>
            </a:p>
          </p:txBody>
        </p:sp>
        <p:sp>
          <p:nvSpPr>
            <p:cNvPr id="10" name="Shape 1264"/>
            <p:cNvSpPr/>
            <p:nvPr/>
          </p:nvSpPr>
          <p:spPr>
            <a:xfrm>
              <a:off x="2535356" y="909731"/>
              <a:ext cx="272956" cy="23201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sz="1600"/>
            </a:p>
          </p:txBody>
        </p:sp>
        <p:grpSp>
          <p:nvGrpSpPr>
            <p:cNvPr id="17" name="Group 1273"/>
            <p:cNvGrpSpPr/>
            <p:nvPr/>
          </p:nvGrpSpPr>
          <p:grpSpPr>
            <a:xfrm>
              <a:off x="600490" y="451672"/>
              <a:ext cx="1343726" cy="1133592"/>
              <a:chOff x="514982" y="-1"/>
              <a:chExt cx="1343724" cy="1133591"/>
            </a:xfrm>
          </p:grpSpPr>
          <p:sp>
            <p:nvSpPr>
              <p:cNvPr id="27" name="Shape 1271"/>
              <p:cNvSpPr/>
              <p:nvPr/>
            </p:nvSpPr>
            <p:spPr>
              <a:xfrm>
                <a:off x="514982" y="-1"/>
                <a:ext cx="1343724" cy="418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en-US" altLang="zh-CN" sz="1600" dirty="0" err="1"/>
                  <a:t>mutaions</a:t>
                </a:r>
                <a:endParaRPr sz="1600" dirty="0"/>
              </a:p>
            </p:txBody>
          </p:sp>
          <p:sp>
            <p:nvSpPr>
              <p:cNvPr id="28" name="Shape 1272"/>
              <p:cNvSpPr/>
              <p:nvPr/>
            </p:nvSpPr>
            <p:spPr>
              <a:xfrm>
                <a:off x="514982" y="346136"/>
                <a:ext cx="1343724" cy="7874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sz="1600" dirty="0"/>
                  <a:t>这里是简要概述说明</a:t>
                </a:r>
                <a:endParaRPr sz="1600" dirty="0"/>
              </a:p>
            </p:txBody>
          </p:sp>
        </p:grpSp>
        <p:grpSp>
          <p:nvGrpSpPr>
            <p:cNvPr id="18" name="Group 1276"/>
            <p:cNvGrpSpPr/>
            <p:nvPr/>
          </p:nvGrpSpPr>
          <p:grpSpPr>
            <a:xfrm>
              <a:off x="3336794" y="451672"/>
              <a:ext cx="1343725" cy="1133655"/>
              <a:chOff x="168494" y="-1"/>
              <a:chExt cx="1343724" cy="1133653"/>
            </a:xfrm>
          </p:grpSpPr>
          <p:sp>
            <p:nvSpPr>
              <p:cNvPr id="25" name="Shape 1274"/>
              <p:cNvSpPr/>
              <p:nvPr/>
            </p:nvSpPr>
            <p:spPr>
              <a:xfrm>
                <a:off x="168494" y="-1"/>
                <a:ext cx="1343724" cy="418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2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en-US" altLang="zh-CN" sz="1600" dirty="0"/>
                  <a:t>State</a:t>
                </a:r>
                <a:endParaRPr sz="1600" dirty="0"/>
              </a:p>
            </p:txBody>
          </p:sp>
          <p:sp>
            <p:nvSpPr>
              <p:cNvPr id="26" name="Shape 1275"/>
              <p:cNvSpPr/>
              <p:nvPr/>
            </p:nvSpPr>
            <p:spPr>
              <a:xfrm>
                <a:off x="168494" y="346136"/>
                <a:ext cx="1343724" cy="7875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spcBef>
                    <a:spcPts val="600"/>
                  </a:spcBef>
                  <a:defRPr sz="1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sz="1600" dirty="0"/>
                  <a:t>这里是简要概述说明</a:t>
                </a:r>
              </a:p>
            </p:txBody>
          </p:sp>
        </p:grpSp>
        <p:sp>
          <p:nvSpPr>
            <p:cNvPr id="23" name="Shape 1277"/>
            <p:cNvSpPr/>
            <p:nvPr/>
          </p:nvSpPr>
          <p:spPr>
            <a:xfrm>
              <a:off x="6120679" y="451672"/>
              <a:ext cx="1343725" cy="787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1600" dirty="0"/>
                <a:t>Vue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Component</a:t>
              </a:r>
              <a:endParaRPr sz="1600" dirty="0"/>
            </a:p>
          </p:txBody>
        </p:sp>
        <p:sp>
          <p:nvSpPr>
            <p:cNvPr id="21" name="Shape 1280"/>
            <p:cNvSpPr/>
            <p:nvPr/>
          </p:nvSpPr>
          <p:spPr>
            <a:xfrm>
              <a:off x="8856982" y="451672"/>
              <a:ext cx="1343725" cy="418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lnSpc>
                  <a:spcPct val="150000"/>
                </a:lnSpc>
                <a:spcBef>
                  <a:spcPts val="600"/>
                </a:spcBef>
                <a:defRPr sz="1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1600" dirty="0"/>
                <a:t>YOUR TITLE</a:t>
              </a:r>
            </a:p>
          </p:txBody>
        </p:sp>
      </p:grpSp>
      <p:sp>
        <p:nvSpPr>
          <p:cNvPr id="42" name="Shape 1264">
            <a:extLst>
              <a:ext uri="{FF2B5EF4-FFF2-40B4-BE49-F238E27FC236}">
                <a16:creationId xmlns:a16="http://schemas.microsoft.com/office/drawing/2014/main" id="{FC6EC11F-9B1E-1F46-9CE1-5A8A3B5AB0DF}"/>
              </a:ext>
            </a:extLst>
          </p:cNvPr>
          <p:cNvSpPr/>
          <p:nvPr/>
        </p:nvSpPr>
        <p:spPr>
          <a:xfrm>
            <a:off x="7087402" y="3200214"/>
            <a:ext cx="272956" cy="2320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83681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20578</TotalTime>
  <Words>181</Words>
  <Application>Microsoft Macintosh PowerPoint</Application>
  <PresentationFormat>自定义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</vt:lpstr>
      <vt:lpstr>Microsoft YaHei</vt:lpstr>
      <vt:lpstr>Arial</vt:lpstr>
      <vt:lpstr>Calibri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C MJ</cp:lastModifiedBy>
  <cp:revision>225</cp:revision>
  <dcterms:created xsi:type="dcterms:W3CDTF">2017-08-23T13:00:00Z</dcterms:created>
  <dcterms:modified xsi:type="dcterms:W3CDTF">2020-12-11T10:46:54Z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