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8"/>
  </p:handoutMasterIdLst>
  <p:sldIdLst>
    <p:sldId id="257" r:id="rId3"/>
    <p:sldId id="385" r:id="rId5"/>
    <p:sldId id="305" r:id="rId6"/>
    <p:sldId id="304" r:id="rId7"/>
    <p:sldId id="302" r:id="rId8"/>
    <p:sldId id="258" r:id="rId9"/>
    <p:sldId id="260" r:id="rId10"/>
    <p:sldId id="261" r:id="rId11"/>
    <p:sldId id="310" r:id="rId12"/>
    <p:sldId id="340" r:id="rId13"/>
    <p:sldId id="344" r:id="rId14"/>
    <p:sldId id="341" r:id="rId15"/>
    <p:sldId id="342" r:id="rId16"/>
    <p:sldId id="343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55" r:id="rId27"/>
    <p:sldId id="354" r:id="rId28"/>
    <p:sldId id="357" r:id="rId29"/>
    <p:sldId id="356" r:id="rId30"/>
    <p:sldId id="266" r:id="rId31"/>
    <p:sldId id="287" r:id="rId32"/>
    <p:sldId id="292" r:id="rId33"/>
    <p:sldId id="268" r:id="rId34"/>
    <p:sldId id="270" r:id="rId35"/>
    <p:sldId id="294" r:id="rId36"/>
    <p:sldId id="271" r:id="rId37"/>
    <p:sldId id="277" r:id="rId38"/>
    <p:sldId id="272" r:id="rId39"/>
    <p:sldId id="273" r:id="rId40"/>
    <p:sldId id="276" r:id="rId41"/>
    <p:sldId id="278" r:id="rId42"/>
    <p:sldId id="295" r:id="rId43"/>
    <p:sldId id="296" r:id="rId44"/>
    <p:sldId id="298" r:id="rId45"/>
    <p:sldId id="282" r:id="rId46"/>
    <p:sldId id="297" r:id="rId47"/>
    <p:sldId id="284" r:id="rId48"/>
    <p:sldId id="299" r:id="rId49"/>
    <p:sldId id="285" r:id="rId50"/>
    <p:sldId id="300" r:id="rId51"/>
    <p:sldId id="286" r:id="rId52"/>
    <p:sldId id="301" r:id="rId53"/>
    <p:sldId id="358" r:id="rId54"/>
    <p:sldId id="436" r:id="rId55"/>
    <p:sldId id="435" r:id="rId56"/>
    <p:sldId id="437" r:id="rId5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FFFF"/>
    <a:srgbClr val="E7E6E6"/>
    <a:srgbClr val="D2DEEF"/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9"/>
        <p:guide pos="388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1" Type="http://schemas.openxmlformats.org/officeDocument/2006/relationships/tableStyles" Target="tableStyles.xml"/><Relationship Id="rId60" Type="http://schemas.openxmlformats.org/officeDocument/2006/relationships/viewProps" Target="viewProps.xml"/><Relationship Id="rId6" Type="http://schemas.openxmlformats.org/officeDocument/2006/relationships/slide" Target="slides/slide3.xml"/><Relationship Id="rId59" Type="http://schemas.openxmlformats.org/officeDocument/2006/relationships/presProps" Target="presProps.xml"/><Relationship Id="rId58" Type="http://schemas.openxmlformats.org/officeDocument/2006/relationships/handoutMaster" Target="handoutMasters/handoutMaster1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DES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只加密一次，被破解后，发明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3DES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来兼容，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3DES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被用作从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DES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到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AES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之间过渡的加密算法。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DES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只加密一次，被破解后，发明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3DES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来兼容，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3DES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被用作从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DES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到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AES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之间过渡的加密算法。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DES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只加密一次，被破解后，发明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3DES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来兼容，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3DES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被用作从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DES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到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AES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之间过渡的加密算法。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DES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只加密一次，被破解后，发明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3DES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来兼容，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3DES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被用作从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DES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到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AES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之间过渡的加密算法。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DES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只加密一次，被破解后，发明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3DES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来兼容，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3DES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被用作从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DES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到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AES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之间过渡的加密算法。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DES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只加密一次，被破解后，发明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3DES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来兼容，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3DES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被用作从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DES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到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AES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之间过渡的加密算法。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DES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只加密一次，被破解后，发明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3DES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来兼容，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3DES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被用作从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DES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到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AES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之间过渡的加密算法。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DES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只加密一次，被破解后，发明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3DES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来兼容，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3DES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被用作从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DES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到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AES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之间过渡的加密算法。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DES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只加密一次，被破解后，发明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3DES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来兼容，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3DES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被用作从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DES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到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AES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之间过渡的加密算法。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DES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只加密一次，被破解后，发明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3DES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来兼容，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3DES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被用作从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DES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到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AES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之间过渡的加密算法。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DES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只加密一次，被破解后，发明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3DES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来兼容，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3DES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被用作从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DES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到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AES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之间过渡的加密算法。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DES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只加密一次，被破解后，发明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3DES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来兼容，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3DES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被用作从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DES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到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AES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之间过渡的加密算法。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DES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只加密一次，被破解后，发明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3DES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来兼容，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3DES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被用作从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DES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到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AES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之间过渡的加密算法。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DES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只加密一次，被破解后，发明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3DES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来兼容，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3DES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被用作从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DES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到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AES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之间过渡的加密算法。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DES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只加密一次，被破解后，发明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3DES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来兼容，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3DES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被用作从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DES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到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AES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之间过渡的加密算法。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DES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只加密一次，被破解后，发明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3DES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来兼容，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3DES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被用作从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DES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到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AES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之间过渡的加密算法。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DES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只加密一次，被破解后，发明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3DES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来兼容，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3DES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被用作从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DES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到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AES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之间过渡的加密算法。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DES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只加密一次，被破解后，发明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3DES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来兼容，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3DES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被用作从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DES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到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AES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之间过渡的加密算法。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DES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只加密一次，被破解后，发明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3DES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来兼容，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3DES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被用作从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DES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到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AES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之间过渡的加密算法。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1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2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3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4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5.xml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6.xm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7.xml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8.xml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9.xml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0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1.xml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2.xml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3.xml"/><Relationship Id="rId1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4.xml"/><Relationship Id="rId1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5.xml"/><Relationship Id="rId1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6.xml"/><Relationship Id="rId1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7.xml"/><Relationship Id="rId1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8.xml"/><Relationship Id="rId1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9.xml"/><Relationship Id="rId1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90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91.xml"/><Relationship Id="rId1" Type="http://schemas.openxmlformats.org/officeDocument/2006/relationships/image" Target="../media/image1.jpe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92.xml"/><Relationship Id="rId1" Type="http://schemas.openxmlformats.org/officeDocument/2006/relationships/image" Target="../media/image1.jpeg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2.xml"/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93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.jpe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3.xml"/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94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Relationship Id="rId3" Type="http://schemas.openxmlformats.org/officeDocument/2006/relationships/image" Target="../media/image3.w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1.jpe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95.xml"/><Relationship Id="rId1" Type="http://schemas.openxmlformats.org/officeDocument/2006/relationships/image" Target="../media/image1.jpe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96.xml"/><Relationship Id="rId1" Type="http://schemas.openxmlformats.org/officeDocument/2006/relationships/image" Target="../media/image1.jpe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97.xml"/><Relationship Id="rId1" Type="http://schemas.openxmlformats.org/officeDocument/2006/relationships/image" Target="../media/image1.jpe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98.xml"/><Relationship Id="rId1" Type="http://schemas.openxmlformats.org/officeDocument/2006/relationships/image" Target="../media/image1.jpe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99.xml"/><Relationship Id="rId1" Type="http://schemas.openxmlformats.org/officeDocument/2006/relationships/image" Target="../media/image1.jpe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0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1.xml"/><Relationship Id="rId1" Type="http://schemas.openxmlformats.org/officeDocument/2006/relationships/image" Target="../media/image1.jpe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2.xml"/><Relationship Id="rId1" Type="http://schemas.openxmlformats.org/officeDocument/2006/relationships/image" Target="../media/image1.jpe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3.xml"/><Relationship Id="rId1" Type="http://schemas.openxmlformats.org/officeDocument/2006/relationships/image" Target="../media/image1.jpeg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4.xml"/><Relationship Id="rId1" Type="http://schemas.openxmlformats.org/officeDocument/2006/relationships/image" Target="../media/image1.jpeg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5.xml"/><Relationship Id="rId1" Type="http://schemas.openxmlformats.org/officeDocument/2006/relationships/image" Target="../media/image1.jpeg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6.xml"/><Relationship Id="rId1" Type="http://schemas.openxmlformats.org/officeDocument/2006/relationships/image" Target="../media/image1.jpeg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7.xml"/><Relationship Id="rId1" Type="http://schemas.openxmlformats.org/officeDocument/2006/relationships/image" Target="../media/image1.jpeg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8.xml"/><Relationship Id="rId1" Type="http://schemas.openxmlformats.org/officeDocument/2006/relationships/image" Target="../media/image1.jpeg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9.xml"/><Relationship Id="rId1" Type="http://schemas.openxmlformats.org/officeDocument/2006/relationships/image" Target="../media/image1.jpeg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0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image" Target="../media/image1.jpeg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1.xml"/><Relationship Id="rId1" Type="http://schemas.openxmlformats.org/officeDocument/2006/relationships/image" Target="../media/image1.jpeg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2.xml"/><Relationship Id="rId1" Type="http://schemas.openxmlformats.org/officeDocument/2006/relationships/image" Target="../media/image1.jpeg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3.xml"/><Relationship Id="rId1" Type="http://schemas.openxmlformats.org/officeDocument/2006/relationships/image" Target="../media/image1.jpeg"/></Relationships>
</file>

<file path=ppt/slides/_rels/slide5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14.xml"/><Relationship Id="rId2" Type="http://schemas.openxmlformats.org/officeDocument/2006/relationships/image" Target="../media/image5.jpeg"/><Relationship Id="rId1" Type="http://schemas.openxmlformats.org/officeDocument/2006/relationships/image" Target="../media/image1.jpeg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5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7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8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9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0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56790" y="1567180"/>
            <a:ext cx="2009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DES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与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3DES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：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7" name="表格 6"/>
          <p:cNvGraphicFramePr/>
          <p:nvPr/>
        </p:nvGraphicFramePr>
        <p:xfrm>
          <a:off x="2922905" y="3211830"/>
          <a:ext cx="67564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820"/>
                <a:gridCol w="3378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表格 26"/>
          <p:cNvGraphicFramePr/>
          <p:nvPr/>
        </p:nvGraphicFramePr>
        <p:xfrm>
          <a:off x="1724660" y="5745480"/>
          <a:ext cx="889889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Q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Q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56790" y="1567180"/>
            <a:ext cx="2009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DES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与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3DES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：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7" name="表格 6"/>
          <p:cNvGraphicFramePr/>
          <p:nvPr/>
        </p:nvGraphicFramePr>
        <p:xfrm>
          <a:off x="2922905" y="3211830"/>
          <a:ext cx="67564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820"/>
                <a:gridCol w="3378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10" name="右箭头 9"/>
          <p:cNvSpPr/>
          <p:nvPr/>
        </p:nvSpPr>
        <p:spPr>
          <a:xfrm>
            <a:off x="3780155" y="3363595"/>
            <a:ext cx="123444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r>
              <a:rPr lang="zh-CN" altLang="en-US"/>
              <a:t>加密</a:t>
            </a:r>
            <a:endParaRPr lang="zh-CN" altLang="en-US"/>
          </a:p>
        </p:txBody>
      </p:sp>
      <p:graphicFrame>
        <p:nvGraphicFramePr>
          <p:cNvPr id="27" name="表格 26"/>
          <p:cNvGraphicFramePr/>
          <p:nvPr/>
        </p:nvGraphicFramePr>
        <p:xfrm>
          <a:off x="1724660" y="5745480"/>
          <a:ext cx="889889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Q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Q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56790" y="1567180"/>
            <a:ext cx="2009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DES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与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3DES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：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7" name="表格 6"/>
          <p:cNvGraphicFramePr/>
          <p:nvPr/>
        </p:nvGraphicFramePr>
        <p:xfrm>
          <a:off x="2922905" y="3211830"/>
          <a:ext cx="67564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820"/>
                <a:gridCol w="3378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10" name="右箭头 9"/>
          <p:cNvSpPr/>
          <p:nvPr/>
        </p:nvSpPr>
        <p:spPr>
          <a:xfrm>
            <a:off x="3780155" y="3363595"/>
            <a:ext cx="123444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r>
              <a:rPr lang="zh-CN" altLang="en-US"/>
              <a:t>加密</a:t>
            </a:r>
            <a:endParaRPr lang="zh-CN" altLang="en-US"/>
          </a:p>
        </p:txBody>
      </p:sp>
      <p:graphicFrame>
        <p:nvGraphicFramePr>
          <p:cNvPr id="27" name="表格 26"/>
          <p:cNvGraphicFramePr/>
          <p:nvPr/>
        </p:nvGraphicFramePr>
        <p:xfrm>
          <a:off x="1724660" y="5745480"/>
          <a:ext cx="889889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Q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</a:t>
                      </a:r>
                      <a:endParaRPr lang="en-US" altLang="zh-CN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Q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56790" y="1567180"/>
            <a:ext cx="2009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DES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与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3DES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：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7" name="表格 6"/>
          <p:cNvGraphicFramePr/>
          <p:nvPr/>
        </p:nvGraphicFramePr>
        <p:xfrm>
          <a:off x="2922905" y="3211830"/>
          <a:ext cx="67564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820"/>
                <a:gridCol w="3378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5148580" y="3211830"/>
          <a:ext cx="67183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915"/>
                <a:gridCol w="3359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0" name="右箭头 9"/>
          <p:cNvSpPr/>
          <p:nvPr/>
        </p:nvSpPr>
        <p:spPr>
          <a:xfrm>
            <a:off x="3780155" y="3363595"/>
            <a:ext cx="123444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r>
              <a:rPr lang="zh-CN" altLang="en-US"/>
              <a:t>加密</a:t>
            </a:r>
            <a:endParaRPr lang="zh-CN" altLang="en-US"/>
          </a:p>
        </p:txBody>
      </p:sp>
      <p:graphicFrame>
        <p:nvGraphicFramePr>
          <p:cNvPr id="27" name="表格 26"/>
          <p:cNvGraphicFramePr/>
          <p:nvPr/>
        </p:nvGraphicFramePr>
        <p:xfrm>
          <a:off x="1724660" y="5745480"/>
          <a:ext cx="889889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Q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</a:t>
                      </a:r>
                      <a:endParaRPr lang="en-US" altLang="zh-CN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Q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56790" y="1567180"/>
            <a:ext cx="2009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DES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与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3DES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：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7" name="表格 6"/>
          <p:cNvGraphicFramePr/>
          <p:nvPr/>
        </p:nvGraphicFramePr>
        <p:xfrm>
          <a:off x="2922905" y="3211830"/>
          <a:ext cx="67564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820"/>
                <a:gridCol w="3378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5148580" y="3211830"/>
          <a:ext cx="67183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915"/>
                <a:gridCol w="3359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0" name="右箭头 9"/>
          <p:cNvSpPr/>
          <p:nvPr/>
        </p:nvSpPr>
        <p:spPr>
          <a:xfrm>
            <a:off x="3780155" y="3363595"/>
            <a:ext cx="123444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r>
              <a:rPr lang="zh-CN" altLang="en-US"/>
              <a:t>加密</a:t>
            </a:r>
            <a:endParaRPr lang="zh-CN" altLang="en-US"/>
          </a:p>
        </p:txBody>
      </p:sp>
      <p:graphicFrame>
        <p:nvGraphicFramePr>
          <p:cNvPr id="3" name="表格 2"/>
          <p:cNvGraphicFramePr/>
          <p:nvPr/>
        </p:nvGraphicFramePr>
        <p:xfrm>
          <a:off x="5151755" y="4053205"/>
          <a:ext cx="67183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915"/>
                <a:gridCol w="3359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" name="左箭头 5"/>
          <p:cNvSpPr/>
          <p:nvPr/>
        </p:nvSpPr>
        <p:spPr>
          <a:xfrm>
            <a:off x="3783330" y="4204970"/>
            <a:ext cx="1234440" cy="76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r>
              <a:rPr lang="zh-CN" altLang="en-US"/>
              <a:t>解密</a:t>
            </a:r>
            <a:endParaRPr lang="zh-CN" altLang="en-US"/>
          </a:p>
        </p:txBody>
      </p:sp>
      <p:graphicFrame>
        <p:nvGraphicFramePr>
          <p:cNvPr id="27" name="表格 26"/>
          <p:cNvGraphicFramePr/>
          <p:nvPr/>
        </p:nvGraphicFramePr>
        <p:xfrm>
          <a:off x="1724660" y="5745480"/>
          <a:ext cx="889889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Q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</a:t>
                      </a:r>
                      <a:endParaRPr lang="en-US" altLang="zh-CN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Q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56790" y="1567180"/>
            <a:ext cx="2009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DES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与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3DES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：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7" name="表格 6"/>
          <p:cNvGraphicFramePr/>
          <p:nvPr/>
        </p:nvGraphicFramePr>
        <p:xfrm>
          <a:off x="2922905" y="3211830"/>
          <a:ext cx="67564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820"/>
                <a:gridCol w="3378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5148580" y="3211830"/>
          <a:ext cx="67183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915"/>
                <a:gridCol w="3359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0" name="右箭头 9"/>
          <p:cNvSpPr/>
          <p:nvPr/>
        </p:nvSpPr>
        <p:spPr>
          <a:xfrm>
            <a:off x="3780155" y="3363595"/>
            <a:ext cx="123444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r>
              <a:rPr lang="zh-CN" altLang="en-US"/>
              <a:t>加密</a:t>
            </a:r>
            <a:endParaRPr lang="zh-CN" altLang="en-US"/>
          </a:p>
        </p:txBody>
      </p:sp>
      <p:graphicFrame>
        <p:nvGraphicFramePr>
          <p:cNvPr id="2" name="表格 1"/>
          <p:cNvGraphicFramePr/>
          <p:nvPr/>
        </p:nvGraphicFramePr>
        <p:xfrm>
          <a:off x="2926080" y="4053205"/>
          <a:ext cx="67564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820"/>
                <a:gridCol w="3378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/>
        </p:nvGraphicFramePr>
        <p:xfrm>
          <a:off x="5151755" y="4053205"/>
          <a:ext cx="67183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915"/>
                <a:gridCol w="3359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" name="左箭头 5"/>
          <p:cNvSpPr/>
          <p:nvPr/>
        </p:nvSpPr>
        <p:spPr>
          <a:xfrm>
            <a:off x="3783330" y="4204970"/>
            <a:ext cx="1234440" cy="76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r>
              <a:rPr lang="zh-CN" altLang="en-US"/>
              <a:t>解密</a:t>
            </a:r>
            <a:endParaRPr lang="zh-CN" altLang="en-US"/>
          </a:p>
        </p:txBody>
      </p:sp>
      <p:graphicFrame>
        <p:nvGraphicFramePr>
          <p:cNvPr id="27" name="表格 26"/>
          <p:cNvGraphicFramePr/>
          <p:nvPr/>
        </p:nvGraphicFramePr>
        <p:xfrm>
          <a:off x="1724660" y="5745480"/>
          <a:ext cx="889889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Q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</a:t>
                      </a:r>
                      <a:endParaRPr lang="en-US" altLang="zh-CN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Q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56790" y="1567180"/>
            <a:ext cx="2009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DES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与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3DES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：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7" name="表格 6"/>
          <p:cNvGraphicFramePr/>
          <p:nvPr/>
        </p:nvGraphicFramePr>
        <p:xfrm>
          <a:off x="2922905" y="3211830"/>
          <a:ext cx="67564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820"/>
                <a:gridCol w="3378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5148580" y="3211830"/>
          <a:ext cx="67183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915"/>
                <a:gridCol w="3359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0" name="右箭头 9"/>
          <p:cNvSpPr/>
          <p:nvPr/>
        </p:nvSpPr>
        <p:spPr>
          <a:xfrm>
            <a:off x="3780155" y="3363595"/>
            <a:ext cx="123444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r>
              <a:rPr lang="zh-CN" altLang="en-US"/>
              <a:t>加密</a:t>
            </a:r>
            <a:endParaRPr lang="zh-CN" altLang="en-US"/>
          </a:p>
        </p:txBody>
      </p:sp>
      <p:graphicFrame>
        <p:nvGraphicFramePr>
          <p:cNvPr id="2" name="表格 1"/>
          <p:cNvGraphicFramePr/>
          <p:nvPr/>
        </p:nvGraphicFramePr>
        <p:xfrm>
          <a:off x="2926080" y="4053205"/>
          <a:ext cx="67564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820"/>
                <a:gridCol w="3378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/>
        </p:nvGraphicFramePr>
        <p:xfrm>
          <a:off x="5151755" y="4053205"/>
          <a:ext cx="67183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915"/>
                <a:gridCol w="3359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" name="左箭头 5"/>
          <p:cNvSpPr/>
          <p:nvPr/>
        </p:nvSpPr>
        <p:spPr>
          <a:xfrm>
            <a:off x="3783330" y="4204970"/>
            <a:ext cx="1234440" cy="76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r>
              <a:rPr lang="zh-CN" altLang="en-US"/>
              <a:t>解密</a:t>
            </a:r>
            <a:endParaRPr lang="zh-CN" altLang="en-US"/>
          </a:p>
        </p:txBody>
      </p:sp>
      <p:graphicFrame>
        <p:nvGraphicFramePr>
          <p:cNvPr id="9" name="表格 8"/>
          <p:cNvGraphicFramePr/>
          <p:nvPr/>
        </p:nvGraphicFramePr>
        <p:xfrm>
          <a:off x="2922905" y="4817110"/>
          <a:ext cx="67564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820"/>
                <a:gridCol w="3378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/>
          <p:nvPr/>
        </p:nvGraphicFramePr>
        <p:xfrm>
          <a:off x="5148580" y="4817110"/>
          <a:ext cx="67183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915"/>
                <a:gridCol w="3359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2" name="右箭头 11"/>
          <p:cNvSpPr/>
          <p:nvPr/>
        </p:nvSpPr>
        <p:spPr>
          <a:xfrm>
            <a:off x="3780155" y="4968875"/>
            <a:ext cx="123444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r>
              <a:rPr lang="zh-CN" altLang="en-US"/>
              <a:t>加密</a:t>
            </a:r>
            <a:endParaRPr lang="zh-CN" altLang="en-US"/>
          </a:p>
        </p:txBody>
      </p:sp>
      <p:graphicFrame>
        <p:nvGraphicFramePr>
          <p:cNvPr id="27" name="表格 26"/>
          <p:cNvGraphicFramePr/>
          <p:nvPr/>
        </p:nvGraphicFramePr>
        <p:xfrm>
          <a:off x="1724660" y="5745480"/>
          <a:ext cx="889889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Q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</a:t>
                      </a:r>
                      <a:endParaRPr lang="en-US" altLang="zh-CN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Q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56790" y="1567180"/>
            <a:ext cx="2009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DES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与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3DES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：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7" name="表格 6"/>
          <p:cNvGraphicFramePr/>
          <p:nvPr/>
        </p:nvGraphicFramePr>
        <p:xfrm>
          <a:off x="2922905" y="3211830"/>
          <a:ext cx="67564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820"/>
                <a:gridCol w="3378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5148580" y="3211830"/>
          <a:ext cx="67183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915"/>
                <a:gridCol w="3359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0" name="右箭头 9"/>
          <p:cNvSpPr/>
          <p:nvPr/>
        </p:nvSpPr>
        <p:spPr>
          <a:xfrm>
            <a:off x="3780155" y="3363595"/>
            <a:ext cx="123444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r>
              <a:rPr lang="zh-CN" altLang="en-US"/>
              <a:t>加密</a:t>
            </a:r>
            <a:endParaRPr lang="zh-CN" altLang="en-US"/>
          </a:p>
        </p:txBody>
      </p:sp>
      <p:graphicFrame>
        <p:nvGraphicFramePr>
          <p:cNvPr id="2" name="表格 1"/>
          <p:cNvGraphicFramePr/>
          <p:nvPr/>
        </p:nvGraphicFramePr>
        <p:xfrm>
          <a:off x="2926080" y="4053205"/>
          <a:ext cx="67564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820"/>
                <a:gridCol w="3378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/>
        </p:nvGraphicFramePr>
        <p:xfrm>
          <a:off x="5151755" y="4053205"/>
          <a:ext cx="67183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915"/>
                <a:gridCol w="3359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" name="左箭头 5"/>
          <p:cNvSpPr/>
          <p:nvPr/>
        </p:nvSpPr>
        <p:spPr>
          <a:xfrm>
            <a:off x="3783330" y="4204970"/>
            <a:ext cx="1234440" cy="76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r>
              <a:rPr lang="zh-CN" altLang="en-US"/>
              <a:t>解密</a:t>
            </a:r>
            <a:endParaRPr lang="zh-CN" altLang="en-US"/>
          </a:p>
        </p:txBody>
      </p:sp>
      <p:graphicFrame>
        <p:nvGraphicFramePr>
          <p:cNvPr id="9" name="表格 8"/>
          <p:cNvGraphicFramePr/>
          <p:nvPr/>
        </p:nvGraphicFramePr>
        <p:xfrm>
          <a:off x="2922905" y="4817110"/>
          <a:ext cx="67564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820"/>
                <a:gridCol w="3378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/>
          <p:nvPr/>
        </p:nvGraphicFramePr>
        <p:xfrm>
          <a:off x="5148580" y="4817110"/>
          <a:ext cx="67183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915"/>
                <a:gridCol w="3359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2" name="右箭头 11"/>
          <p:cNvSpPr/>
          <p:nvPr/>
        </p:nvSpPr>
        <p:spPr>
          <a:xfrm>
            <a:off x="3780155" y="4968875"/>
            <a:ext cx="123444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r>
              <a:rPr lang="zh-CN" altLang="en-US"/>
              <a:t>加密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598545" y="2491105"/>
            <a:ext cx="15798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个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秘钥均为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27" name="表格 26"/>
          <p:cNvGraphicFramePr/>
          <p:nvPr/>
        </p:nvGraphicFramePr>
        <p:xfrm>
          <a:off x="1724660" y="5745480"/>
          <a:ext cx="889889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Q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</a:t>
                      </a:r>
                      <a:endParaRPr lang="en-US" altLang="zh-CN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Q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56790" y="1567180"/>
            <a:ext cx="2009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DES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与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3DES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：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7" name="表格 6"/>
          <p:cNvGraphicFramePr/>
          <p:nvPr/>
        </p:nvGraphicFramePr>
        <p:xfrm>
          <a:off x="2922905" y="3211830"/>
          <a:ext cx="67564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820"/>
                <a:gridCol w="3378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5148580" y="3211830"/>
          <a:ext cx="67183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915"/>
                <a:gridCol w="3359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0" name="右箭头 9"/>
          <p:cNvSpPr/>
          <p:nvPr/>
        </p:nvSpPr>
        <p:spPr>
          <a:xfrm>
            <a:off x="3780155" y="3363595"/>
            <a:ext cx="123444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r>
              <a:rPr lang="zh-CN" altLang="en-US"/>
              <a:t>加密</a:t>
            </a:r>
            <a:endParaRPr lang="zh-CN" altLang="en-US"/>
          </a:p>
        </p:txBody>
      </p:sp>
      <p:graphicFrame>
        <p:nvGraphicFramePr>
          <p:cNvPr id="2" name="表格 1"/>
          <p:cNvGraphicFramePr/>
          <p:nvPr/>
        </p:nvGraphicFramePr>
        <p:xfrm>
          <a:off x="2926080" y="4053205"/>
          <a:ext cx="67564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820"/>
                <a:gridCol w="3378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/>
        </p:nvGraphicFramePr>
        <p:xfrm>
          <a:off x="5151755" y="4053205"/>
          <a:ext cx="67183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915"/>
                <a:gridCol w="3359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" name="左箭头 5"/>
          <p:cNvSpPr/>
          <p:nvPr/>
        </p:nvSpPr>
        <p:spPr>
          <a:xfrm>
            <a:off x="3783330" y="4204970"/>
            <a:ext cx="1234440" cy="76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r>
              <a:rPr lang="zh-CN" altLang="en-US"/>
              <a:t>解密</a:t>
            </a:r>
            <a:endParaRPr lang="zh-CN" altLang="en-US"/>
          </a:p>
        </p:txBody>
      </p:sp>
      <p:graphicFrame>
        <p:nvGraphicFramePr>
          <p:cNvPr id="9" name="表格 8"/>
          <p:cNvGraphicFramePr/>
          <p:nvPr/>
        </p:nvGraphicFramePr>
        <p:xfrm>
          <a:off x="2922905" y="4817110"/>
          <a:ext cx="67564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820"/>
                <a:gridCol w="3378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/>
          <p:nvPr/>
        </p:nvGraphicFramePr>
        <p:xfrm>
          <a:off x="5148580" y="4817110"/>
          <a:ext cx="67183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915"/>
                <a:gridCol w="3359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2" name="右箭头 11"/>
          <p:cNvSpPr/>
          <p:nvPr/>
        </p:nvSpPr>
        <p:spPr>
          <a:xfrm>
            <a:off x="3780155" y="4968875"/>
            <a:ext cx="123444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r>
              <a:rPr lang="zh-CN" altLang="en-US"/>
              <a:t>加密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598545" y="2491105"/>
            <a:ext cx="15798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个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秘钥均为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186930" y="2491105"/>
            <a:ext cx="20624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个秘钥为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、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、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27" name="表格 26"/>
          <p:cNvGraphicFramePr/>
          <p:nvPr/>
        </p:nvGraphicFramePr>
        <p:xfrm>
          <a:off x="1724660" y="5745480"/>
          <a:ext cx="889889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Q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</a:t>
                      </a:r>
                      <a:endParaRPr lang="en-US" altLang="zh-CN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Q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56790" y="1567180"/>
            <a:ext cx="2009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DES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与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3DES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：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7" name="表格 6"/>
          <p:cNvGraphicFramePr/>
          <p:nvPr/>
        </p:nvGraphicFramePr>
        <p:xfrm>
          <a:off x="2922905" y="3211830"/>
          <a:ext cx="67564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820"/>
                <a:gridCol w="3378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5148580" y="3211830"/>
          <a:ext cx="67183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915"/>
                <a:gridCol w="3359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0" name="右箭头 9"/>
          <p:cNvSpPr/>
          <p:nvPr/>
        </p:nvSpPr>
        <p:spPr>
          <a:xfrm>
            <a:off x="3780155" y="3363595"/>
            <a:ext cx="123444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r>
              <a:rPr lang="zh-CN" altLang="en-US"/>
              <a:t>加密</a:t>
            </a:r>
            <a:endParaRPr lang="zh-CN" altLang="en-US"/>
          </a:p>
        </p:txBody>
      </p:sp>
      <p:graphicFrame>
        <p:nvGraphicFramePr>
          <p:cNvPr id="2" name="表格 1"/>
          <p:cNvGraphicFramePr/>
          <p:nvPr/>
        </p:nvGraphicFramePr>
        <p:xfrm>
          <a:off x="2926080" y="4053205"/>
          <a:ext cx="67564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820"/>
                <a:gridCol w="3378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/>
        </p:nvGraphicFramePr>
        <p:xfrm>
          <a:off x="5151755" y="4053205"/>
          <a:ext cx="67183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915"/>
                <a:gridCol w="3359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" name="左箭头 5"/>
          <p:cNvSpPr/>
          <p:nvPr/>
        </p:nvSpPr>
        <p:spPr>
          <a:xfrm>
            <a:off x="3783330" y="4204970"/>
            <a:ext cx="1234440" cy="76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r>
              <a:rPr lang="zh-CN" altLang="en-US"/>
              <a:t>解密</a:t>
            </a:r>
            <a:endParaRPr lang="zh-CN" altLang="en-US"/>
          </a:p>
        </p:txBody>
      </p:sp>
      <p:graphicFrame>
        <p:nvGraphicFramePr>
          <p:cNvPr id="9" name="表格 8"/>
          <p:cNvGraphicFramePr/>
          <p:nvPr/>
        </p:nvGraphicFramePr>
        <p:xfrm>
          <a:off x="2922905" y="4817110"/>
          <a:ext cx="67564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820"/>
                <a:gridCol w="3378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/>
          <p:nvPr/>
        </p:nvGraphicFramePr>
        <p:xfrm>
          <a:off x="5148580" y="4817110"/>
          <a:ext cx="67183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915"/>
                <a:gridCol w="3359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2" name="右箭头 11"/>
          <p:cNvSpPr/>
          <p:nvPr/>
        </p:nvSpPr>
        <p:spPr>
          <a:xfrm>
            <a:off x="3780155" y="4968875"/>
            <a:ext cx="123444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r>
              <a:rPr lang="zh-CN" altLang="en-US"/>
              <a:t>加密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598545" y="2491105"/>
            <a:ext cx="15798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个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秘钥均为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14" name="表格 13"/>
          <p:cNvGraphicFramePr/>
          <p:nvPr/>
        </p:nvGraphicFramePr>
        <p:xfrm>
          <a:off x="6740525" y="3211830"/>
          <a:ext cx="67564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820"/>
                <a:gridCol w="3378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/>
          <p:nvPr/>
        </p:nvGraphicFramePr>
        <p:xfrm>
          <a:off x="8966200" y="3211830"/>
          <a:ext cx="67183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915"/>
                <a:gridCol w="3359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6" name="右箭头 15"/>
          <p:cNvSpPr/>
          <p:nvPr/>
        </p:nvSpPr>
        <p:spPr>
          <a:xfrm>
            <a:off x="7597775" y="3363595"/>
            <a:ext cx="123444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r>
              <a:rPr lang="zh-CN" altLang="en-US"/>
              <a:t>加密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7186930" y="2491105"/>
            <a:ext cx="20624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个秘钥为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、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、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27" name="表格 26"/>
          <p:cNvGraphicFramePr/>
          <p:nvPr/>
        </p:nvGraphicFramePr>
        <p:xfrm>
          <a:off x="1724660" y="5745480"/>
          <a:ext cx="889889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Q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</a:t>
                      </a:r>
                      <a:endParaRPr lang="en-US" altLang="zh-CN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Q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870200" y="1967230"/>
            <a:ext cx="870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密码学：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62120" y="2975610"/>
            <a:ext cx="3667125" cy="156845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9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NO</a:t>
            </a:r>
            <a:endParaRPr lang="en-US" altLang="zh-CN" sz="9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56790" y="1567180"/>
            <a:ext cx="2009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DES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与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3DES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：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7" name="表格 6"/>
          <p:cNvGraphicFramePr/>
          <p:nvPr/>
        </p:nvGraphicFramePr>
        <p:xfrm>
          <a:off x="2922905" y="3211830"/>
          <a:ext cx="67564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820"/>
                <a:gridCol w="3378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5148580" y="3211830"/>
          <a:ext cx="67183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915"/>
                <a:gridCol w="3359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0" name="右箭头 9"/>
          <p:cNvSpPr/>
          <p:nvPr/>
        </p:nvSpPr>
        <p:spPr>
          <a:xfrm>
            <a:off x="3780155" y="3363595"/>
            <a:ext cx="123444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r>
              <a:rPr lang="zh-CN" altLang="en-US"/>
              <a:t>加密</a:t>
            </a:r>
            <a:endParaRPr lang="zh-CN" altLang="en-US"/>
          </a:p>
        </p:txBody>
      </p:sp>
      <p:graphicFrame>
        <p:nvGraphicFramePr>
          <p:cNvPr id="2" name="表格 1"/>
          <p:cNvGraphicFramePr/>
          <p:nvPr/>
        </p:nvGraphicFramePr>
        <p:xfrm>
          <a:off x="2926080" y="4053205"/>
          <a:ext cx="67564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820"/>
                <a:gridCol w="3378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/>
        </p:nvGraphicFramePr>
        <p:xfrm>
          <a:off x="5151755" y="4053205"/>
          <a:ext cx="67183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915"/>
                <a:gridCol w="3359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" name="左箭头 5"/>
          <p:cNvSpPr/>
          <p:nvPr/>
        </p:nvSpPr>
        <p:spPr>
          <a:xfrm>
            <a:off x="3783330" y="4204970"/>
            <a:ext cx="1234440" cy="76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r>
              <a:rPr lang="zh-CN" altLang="en-US"/>
              <a:t>解密</a:t>
            </a:r>
            <a:endParaRPr lang="zh-CN" altLang="en-US"/>
          </a:p>
        </p:txBody>
      </p:sp>
      <p:graphicFrame>
        <p:nvGraphicFramePr>
          <p:cNvPr id="9" name="表格 8"/>
          <p:cNvGraphicFramePr/>
          <p:nvPr/>
        </p:nvGraphicFramePr>
        <p:xfrm>
          <a:off x="2922905" y="4817110"/>
          <a:ext cx="67564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820"/>
                <a:gridCol w="3378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/>
          <p:nvPr/>
        </p:nvGraphicFramePr>
        <p:xfrm>
          <a:off x="5148580" y="4817110"/>
          <a:ext cx="67183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915"/>
                <a:gridCol w="3359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2" name="右箭头 11"/>
          <p:cNvSpPr/>
          <p:nvPr/>
        </p:nvSpPr>
        <p:spPr>
          <a:xfrm>
            <a:off x="3780155" y="4968875"/>
            <a:ext cx="123444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r>
              <a:rPr lang="zh-CN" altLang="en-US"/>
              <a:t>加密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598545" y="2491105"/>
            <a:ext cx="15798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个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秘钥均为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14" name="表格 13"/>
          <p:cNvGraphicFramePr/>
          <p:nvPr/>
        </p:nvGraphicFramePr>
        <p:xfrm>
          <a:off x="6740525" y="3211830"/>
          <a:ext cx="67564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820"/>
                <a:gridCol w="3378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/>
          <p:nvPr/>
        </p:nvGraphicFramePr>
        <p:xfrm>
          <a:off x="8966200" y="3211830"/>
          <a:ext cx="67183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915"/>
                <a:gridCol w="3359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6" name="右箭头 15"/>
          <p:cNvSpPr/>
          <p:nvPr/>
        </p:nvSpPr>
        <p:spPr>
          <a:xfrm>
            <a:off x="7597775" y="3363595"/>
            <a:ext cx="123444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r>
              <a:rPr lang="zh-CN" altLang="en-US"/>
              <a:t>加密</a:t>
            </a:r>
            <a:endParaRPr lang="zh-CN" altLang="en-US"/>
          </a:p>
        </p:txBody>
      </p:sp>
      <p:graphicFrame>
        <p:nvGraphicFramePr>
          <p:cNvPr id="18" name="表格 17"/>
          <p:cNvGraphicFramePr/>
          <p:nvPr/>
        </p:nvGraphicFramePr>
        <p:xfrm>
          <a:off x="8969375" y="4053205"/>
          <a:ext cx="67183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915"/>
                <a:gridCol w="3359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9" name="左箭头 18"/>
          <p:cNvSpPr/>
          <p:nvPr/>
        </p:nvSpPr>
        <p:spPr>
          <a:xfrm>
            <a:off x="7600950" y="4204970"/>
            <a:ext cx="1234440" cy="76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r>
              <a:rPr lang="zh-CN" altLang="en-US"/>
              <a:t>解密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7186930" y="2491105"/>
            <a:ext cx="20624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个秘钥为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、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、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27" name="表格 26"/>
          <p:cNvGraphicFramePr/>
          <p:nvPr/>
        </p:nvGraphicFramePr>
        <p:xfrm>
          <a:off x="1724660" y="5745480"/>
          <a:ext cx="889889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Q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</a:t>
                      </a:r>
                      <a:endParaRPr lang="en-US" altLang="zh-CN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Q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56790" y="1567180"/>
            <a:ext cx="2009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DES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与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3DES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：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7" name="表格 6"/>
          <p:cNvGraphicFramePr/>
          <p:nvPr/>
        </p:nvGraphicFramePr>
        <p:xfrm>
          <a:off x="2922905" y="3211830"/>
          <a:ext cx="67564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820"/>
                <a:gridCol w="3378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5148580" y="3211830"/>
          <a:ext cx="67183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915"/>
                <a:gridCol w="3359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0" name="右箭头 9"/>
          <p:cNvSpPr/>
          <p:nvPr/>
        </p:nvSpPr>
        <p:spPr>
          <a:xfrm>
            <a:off x="3780155" y="3363595"/>
            <a:ext cx="123444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r>
              <a:rPr lang="zh-CN" altLang="en-US"/>
              <a:t>加密</a:t>
            </a:r>
            <a:endParaRPr lang="zh-CN" altLang="en-US"/>
          </a:p>
        </p:txBody>
      </p:sp>
      <p:graphicFrame>
        <p:nvGraphicFramePr>
          <p:cNvPr id="2" name="表格 1"/>
          <p:cNvGraphicFramePr/>
          <p:nvPr/>
        </p:nvGraphicFramePr>
        <p:xfrm>
          <a:off x="2926080" y="4053205"/>
          <a:ext cx="67564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820"/>
                <a:gridCol w="3378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/>
        </p:nvGraphicFramePr>
        <p:xfrm>
          <a:off x="5151755" y="4053205"/>
          <a:ext cx="67183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915"/>
                <a:gridCol w="3359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" name="左箭头 5"/>
          <p:cNvSpPr/>
          <p:nvPr/>
        </p:nvSpPr>
        <p:spPr>
          <a:xfrm>
            <a:off x="3783330" y="4204970"/>
            <a:ext cx="1234440" cy="76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r>
              <a:rPr lang="zh-CN" altLang="en-US"/>
              <a:t>解密</a:t>
            </a:r>
            <a:endParaRPr lang="zh-CN" altLang="en-US"/>
          </a:p>
        </p:txBody>
      </p:sp>
      <p:graphicFrame>
        <p:nvGraphicFramePr>
          <p:cNvPr id="9" name="表格 8"/>
          <p:cNvGraphicFramePr/>
          <p:nvPr/>
        </p:nvGraphicFramePr>
        <p:xfrm>
          <a:off x="2922905" y="4817110"/>
          <a:ext cx="67564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820"/>
                <a:gridCol w="3378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/>
          <p:nvPr/>
        </p:nvGraphicFramePr>
        <p:xfrm>
          <a:off x="5148580" y="4817110"/>
          <a:ext cx="67183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915"/>
                <a:gridCol w="3359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2" name="右箭头 11"/>
          <p:cNvSpPr/>
          <p:nvPr/>
        </p:nvSpPr>
        <p:spPr>
          <a:xfrm>
            <a:off x="3780155" y="4968875"/>
            <a:ext cx="123444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r>
              <a:rPr lang="zh-CN" altLang="en-US"/>
              <a:t>加密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598545" y="2491105"/>
            <a:ext cx="15798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个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秘钥均为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14" name="表格 13"/>
          <p:cNvGraphicFramePr/>
          <p:nvPr/>
        </p:nvGraphicFramePr>
        <p:xfrm>
          <a:off x="6740525" y="3211830"/>
          <a:ext cx="67564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820"/>
                <a:gridCol w="3378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/>
          <p:nvPr/>
        </p:nvGraphicFramePr>
        <p:xfrm>
          <a:off x="8966200" y="3211830"/>
          <a:ext cx="67183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915"/>
                <a:gridCol w="3359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6" name="右箭头 15"/>
          <p:cNvSpPr/>
          <p:nvPr/>
        </p:nvSpPr>
        <p:spPr>
          <a:xfrm>
            <a:off x="7597775" y="3363595"/>
            <a:ext cx="123444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r>
              <a:rPr lang="zh-CN" altLang="en-US"/>
              <a:t>加密</a:t>
            </a:r>
            <a:endParaRPr lang="zh-CN" altLang="en-US"/>
          </a:p>
        </p:txBody>
      </p:sp>
      <p:graphicFrame>
        <p:nvGraphicFramePr>
          <p:cNvPr id="18" name="表格 17"/>
          <p:cNvGraphicFramePr/>
          <p:nvPr/>
        </p:nvGraphicFramePr>
        <p:xfrm>
          <a:off x="8969375" y="4053205"/>
          <a:ext cx="67183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915"/>
                <a:gridCol w="3359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9" name="左箭头 18"/>
          <p:cNvSpPr/>
          <p:nvPr/>
        </p:nvSpPr>
        <p:spPr>
          <a:xfrm>
            <a:off x="7600950" y="4204970"/>
            <a:ext cx="1234440" cy="76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r>
              <a:rPr lang="zh-CN" altLang="en-US"/>
              <a:t>解密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7186930" y="2491105"/>
            <a:ext cx="20624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个秘钥为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、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、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27" name="表格 26"/>
          <p:cNvGraphicFramePr/>
          <p:nvPr/>
        </p:nvGraphicFramePr>
        <p:xfrm>
          <a:off x="1724660" y="5745480"/>
          <a:ext cx="889889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</a:t>
                      </a:r>
                      <a:endParaRPr lang="en-US" altLang="zh-CN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endParaRPr lang="en-US" altLang="zh-CN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Q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</a:t>
                      </a:r>
                      <a:endParaRPr lang="en-US" altLang="zh-CN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Q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56790" y="1567180"/>
            <a:ext cx="2009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DES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与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3DES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：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7" name="表格 6"/>
          <p:cNvGraphicFramePr/>
          <p:nvPr/>
        </p:nvGraphicFramePr>
        <p:xfrm>
          <a:off x="2922905" y="3211830"/>
          <a:ext cx="67564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820"/>
                <a:gridCol w="3378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5148580" y="3211830"/>
          <a:ext cx="67183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915"/>
                <a:gridCol w="3359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0" name="右箭头 9"/>
          <p:cNvSpPr/>
          <p:nvPr/>
        </p:nvSpPr>
        <p:spPr>
          <a:xfrm>
            <a:off x="3780155" y="3363595"/>
            <a:ext cx="123444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r>
              <a:rPr lang="zh-CN" altLang="en-US"/>
              <a:t>加密</a:t>
            </a:r>
            <a:endParaRPr lang="zh-CN" altLang="en-US"/>
          </a:p>
        </p:txBody>
      </p:sp>
      <p:graphicFrame>
        <p:nvGraphicFramePr>
          <p:cNvPr id="2" name="表格 1"/>
          <p:cNvGraphicFramePr/>
          <p:nvPr/>
        </p:nvGraphicFramePr>
        <p:xfrm>
          <a:off x="2926080" y="4053205"/>
          <a:ext cx="67564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820"/>
                <a:gridCol w="3378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/>
        </p:nvGraphicFramePr>
        <p:xfrm>
          <a:off x="5151755" y="4053205"/>
          <a:ext cx="67183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915"/>
                <a:gridCol w="3359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" name="左箭头 5"/>
          <p:cNvSpPr/>
          <p:nvPr/>
        </p:nvSpPr>
        <p:spPr>
          <a:xfrm>
            <a:off x="3783330" y="4204970"/>
            <a:ext cx="1234440" cy="76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r>
              <a:rPr lang="zh-CN" altLang="en-US"/>
              <a:t>解密</a:t>
            </a:r>
            <a:endParaRPr lang="zh-CN" altLang="en-US"/>
          </a:p>
        </p:txBody>
      </p:sp>
      <p:graphicFrame>
        <p:nvGraphicFramePr>
          <p:cNvPr id="9" name="表格 8"/>
          <p:cNvGraphicFramePr/>
          <p:nvPr/>
        </p:nvGraphicFramePr>
        <p:xfrm>
          <a:off x="2922905" y="4817110"/>
          <a:ext cx="67564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820"/>
                <a:gridCol w="3378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/>
          <p:nvPr/>
        </p:nvGraphicFramePr>
        <p:xfrm>
          <a:off x="5148580" y="4817110"/>
          <a:ext cx="67183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915"/>
                <a:gridCol w="3359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2" name="右箭头 11"/>
          <p:cNvSpPr/>
          <p:nvPr/>
        </p:nvSpPr>
        <p:spPr>
          <a:xfrm>
            <a:off x="3780155" y="4968875"/>
            <a:ext cx="123444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r>
              <a:rPr lang="zh-CN" altLang="en-US"/>
              <a:t>加密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598545" y="2491105"/>
            <a:ext cx="15798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个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秘钥均为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14" name="表格 13"/>
          <p:cNvGraphicFramePr/>
          <p:nvPr/>
        </p:nvGraphicFramePr>
        <p:xfrm>
          <a:off x="6740525" y="3211830"/>
          <a:ext cx="67564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820"/>
                <a:gridCol w="3378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/>
          <p:nvPr/>
        </p:nvGraphicFramePr>
        <p:xfrm>
          <a:off x="8966200" y="3211830"/>
          <a:ext cx="67183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915"/>
                <a:gridCol w="3359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6" name="右箭头 15"/>
          <p:cNvSpPr/>
          <p:nvPr/>
        </p:nvSpPr>
        <p:spPr>
          <a:xfrm>
            <a:off x="7597775" y="3363595"/>
            <a:ext cx="123444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r>
              <a:rPr lang="zh-CN" altLang="en-US"/>
              <a:t>加密</a:t>
            </a:r>
            <a:endParaRPr lang="zh-CN" altLang="en-US"/>
          </a:p>
        </p:txBody>
      </p:sp>
      <p:graphicFrame>
        <p:nvGraphicFramePr>
          <p:cNvPr id="17" name="表格 16"/>
          <p:cNvGraphicFramePr/>
          <p:nvPr/>
        </p:nvGraphicFramePr>
        <p:xfrm>
          <a:off x="6743700" y="4053205"/>
          <a:ext cx="67564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820"/>
                <a:gridCol w="3378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</a:t>
                      </a:r>
                      <a:endParaRPr lang="en-US" altLang="zh-CN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endParaRPr lang="en-US" altLang="zh-CN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表格 17"/>
          <p:cNvGraphicFramePr/>
          <p:nvPr/>
        </p:nvGraphicFramePr>
        <p:xfrm>
          <a:off x="8969375" y="4053205"/>
          <a:ext cx="67183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915"/>
                <a:gridCol w="3359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9" name="左箭头 18"/>
          <p:cNvSpPr/>
          <p:nvPr/>
        </p:nvSpPr>
        <p:spPr>
          <a:xfrm>
            <a:off x="7600950" y="4204970"/>
            <a:ext cx="1234440" cy="76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r>
              <a:rPr lang="zh-CN" altLang="en-US"/>
              <a:t>解密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7186930" y="2491105"/>
            <a:ext cx="20624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个秘钥为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、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、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27" name="表格 26"/>
          <p:cNvGraphicFramePr/>
          <p:nvPr/>
        </p:nvGraphicFramePr>
        <p:xfrm>
          <a:off x="1724660" y="5745480"/>
          <a:ext cx="889889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</a:t>
                      </a:r>
                      <a:endParaRPr lang="en-US" altLang="zh-CN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endParaRPr lang="en-US" altLang="zh-CN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Q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</a:t>
                      </a:r>
                      <a:endParaRPr lang="en-US" altLang="zh-CN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Q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56790" y="1567180"/>
            <a:ext cx="2009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DES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与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3DES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：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7" name="表格 6"/>
          <p:cNvGraphicFramePr/>
          <p:nvPr/>
        </p:nvGraphicFramePr>
        <p:xfrm>
          <a:off x="2922905" y="3211830"/>
          <a:ext cx="67564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820"/>
                <a:gridCol w="3378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5148580" y="3211830"/>
          <a:ext cx="67183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915"/>
                <a:gridCol w="3359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0" name="右箭头 9"/>
          <p:cNvSpPr/>
          <p:nvPr/>
        </p:nvSpPr>
        <p:spPr>
          <a:xfrm>
            <a:off x="3780155" y="3363595"/>
            <a:ext cx="123444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r>
              <a:rPr lang="zh-CN" altLang="en-US"/>
              <a:t>加密</a:t>
            </a:r>
            <a:endParaRPr lang="zh-CN" altLang="en-US"/>
          </a:p>
        </p:txBody>
      </p:sp>
      <p:graphicFrame>
        <p:nvGraphicFramePr>
          <p:cNvPr id="2" name="表格 1"/>
          <p:cNvGraphicFramePr/>
          <p:nvPr/>
        </p:nvGraphicFramePr>
        <p:xfrm>
          <a:off x="2926080" y="4053205"/>
          <a:ext cx="67564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820"/>
                <a:gridCol w="3378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/>
        </p:nvGraphicFramePr>
        <p:xfrm>
          <a:off x="5151755" y="4053205"/>
          <a:ext cx="67183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915"/>
                <a:gridCol w="3359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" name="左箭头 5"/>
          <p:cNvSpPr/>
          <p:nvPr/>
        </p:nvSpPr>
        <p:spPr>
          <a:xfrm>
            <a:off x="3783330" y="4204970"/>
            <a:ext cx="1234440" cy="76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r>
              <a:rPr lang="zh-CN" altLang="en-US"/>
              <a:t>解密</a:t>
            </a:r>
            <a:endParaRPr lang="zh-CN" altLang="en-US"/>
          </a:p>
        </p:txBody>
      </p:sp>
      <p:graphicFrame>
        <p:nvGraphicFramePr>
          <p:cNvPr id="9" name="表格 8"/>
          <p:cNvGraphicFramePr/>
          <p:nvPr/>
        </p:nvGraphicFramePr>
        <p:xfrm>
          <a:off x="2922905" y="4817110"/>
          <a:ext cx="67564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820"/>
                <a:gridCol w="3378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/>
          <p:nvPr/>
        </p:nvGraphicFramePr>
        <p:xfrm>
          <a:off x="5148580" y="4817110"/>
          <a:ext cx="67183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915"/>
                <a:gridCol w="3359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2" name="右箭头 11"/>
          <p:cNvSpPr/>
          <p:nvPr/>
        </p:nvSpPr>
        <p:spPr>
          <a:xfrm>
            <a:off x="3780155" y="4968875"/>
            <a:ext cx="123444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r>
              <a:rPr lang="zh-CN" altLang="en-US"/>
              <a:t>加密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598545" y="2491105"/>
            <a:ext cx="15798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个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秘钥均为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14" name="表格 13"/>
          <p:cNvGraphicFramePr/>
          <p:nvPr/>
        </p:nvGraphicFramePr>
        <p:xfrm>
          <a:off x="6740525" y="3211830"/>
          <a:ext cx="67564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820"/>
                <a:gridCol w="3378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/>
          <p:nvPr/>
        </p:nvGraphicFramePr>
        <p:xfrm>
          <a:off x="8966200" y="3211830"/>
          <a:ext cx="67183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915"/>
                <a:gridCol w="3359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6" name="右箭头 15"/>
          <p:cNvSpPr/>
          <p:nvPr/>
        </p:nvSpPr>
        <p:spPr>
          <a:xfrm>
            <a:off x="7597775" y="3363595"/>
            <a:ext cx="123444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r>
              <a:rPr lang="zh-CN" altLang="en-US"/>
              <a:t>加密</a:t>
            </a:r>
            <a:endParaRPr lang="zh-CN" altLang="en-US"/>
          </a:p>
        </p:txBody>
      </p:sp>
      <p:graphicFrame>
        <p:nvGraphicFramePr>
          <p:cNvPr id="17" name="表格 16"/>
          <p:cNvGraphicFramePr/>
          <p:nvPr/>
        </p:nvGraphicFramePr>
        <p:xfrm>
          <a:off x="6743700" y="4053205"/>
          <a:ext cx="67564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820"/>
                <a:gridCol w="3378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</a:t>
                      </a:r>
                      <a:endParaRPr lang="en-US" altLang="zh-CN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endParaRPr lang="en-US" altLang="zh-CN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表格 17"/>
          <p:cNvGraphicFramePr/>
          <p:nvPr/>
        </p:nvGraphicFramePr>
        <p:xfrm>
          <a:off x="8969375" y="4053205"/>
          <a:ext cx="67183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915"/>
                <a:gridCol w="3359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9" name="左箭头 18"/>
          <p:cNvSpPr/>
          <p:nvPr/>
        </p:nvSpPr>
        <p:spPr>
          <a:xfrm>
            <a:off x="7600950" y="4204970"/>
            <a:ext cx="1234440" cy="76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r>
              <a:rPr lang="zh-CN" altLang="en-US"/>
              <a:t>解密</a:t>
            </a:r>
            <a:endParaRPr lang="zh-CN" altLang="en-US"/>
          </a:p>
        </p:txBody>
      </p:sp>
      <p:graphicFrame>
        <p:nvGraphicFramePr>
          <p:cNvPr id="20" name="表格 19"/>
          <p:cNvGraphicFramePr/>
          <p:nvPr/>
        </p:nvGraphicFramePr>
        <p:xfrm>
          <a:off x="6740525" y="4817110"/>
          <a:ext cx="67564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820"/>
                <a:gridCol w="3378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</a:t>
                      </a:r>
                      <a:endParaRPr lang="en-US" altLang="zh-CN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endParaRPr lang="en-US" altLang="zh-CN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22" name="右箭头 21"/>
          <p:cNvSpPr/>
          <p:nvPr/>
        </p:nvSpPr>
        <p:spPr>
          <a:xfrm>
            <a:off x="7597775" y="4968875"/>
            <a:ext cx="123444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r>
              <a:rPr lang="zh-CN" altLang="en-US"/>
              <a:t>加密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7186930" y="2491105"/>
            <a:ext cx="20624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个秘钥为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、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、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27" name="表格 26"/>
          <p:cNvGraphicFramePr/>
          <p:nvPr/>
        </p:nvGraphicFramePr>
        <p:xfrm>
          <a:off x="1724660" y="5745480"/>
          <a:ext cx="889889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</a:t>
                      </a:r>
                      <a:endParaRPr lang="en-US" altLang="zh-CN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endParaRPr lang="en-US" altLang="zh-CN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Q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</a:t>
                      </a:r>
                      <a:endParaRPr lang="en-US" altLang="zh-CN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Q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56790" y="1567180"/>
            <a:ext cx="2009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DES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与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3DES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：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7" name="表格 6"/>
          <p:cNvGraphicFramePr/>
          <p:nvPr/>
        </p:nvGraphicFramePr>
        <p:xfrm>
          <a:off x="2922905" y="3211830"/>
          <a:ext cx="67564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820"/>
                <a:gridCol w="3378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5148580" y="3211830"/>
          <a:ext cx="67183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915"/>
                <a:gridCol w="3359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0" name="右箭头 9"/>
          <p:cNvSpPr/>
          <p:nvPr/>
        </p:nvSpPr>
        <p:spPr>
          <a:xfrm>
            <a:off x="3780155" y="3363595"/>
            <a:ext cx="123444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r>
              <a:rPr lang="zh-CN" altLang="en-US"/>
              <a:t>加密</a:t>
            </a:r>
            <a:endParaRPr lang="zh-CN" altLang="en-US"/>
          </a:p>
        </p:txBody>
      </p:sp>
      <p:graphicFrame>
        <p:nvGraphicFramePr>
          <p:cNvPr id="2" name="表格 1"/>
          <p:cNvGraphicFramePr/>
          <p:nvPr/>
        </p:nvGraphicFramePr>
        <p:xfrm>
          <a:off x="2926080" y="4053205"/>
          <a:ext cx="67564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820"/>
                <a:gridCol w="3378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/>
        </p:nvGraphicFramePr>
        <p:xfrm>
          <a:off x="5151755" y="4053205"/>
          <a:ext cx="67183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915"/>
                <a:gridCol w="3359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" name="左箭头 5"/>
          <p:cNvSpPr/>
          <p:nvPr/>
        </p:nvSpPr>
        <p:spPr>
          <a:xfrm>
            <a:off x="3783330" y="4204970"/>
            <a:ext cx="1234440" cy="76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r>
              <a:rPr lang="zh-CN" altLang="en-US"/>
              <a:t>解密</a:t>
            </a:r>
            <a:endParaRPr lang="zh-CN" altLang="en-US"/>
          </a:p>
        </p:txBody>
      </p:sp>
      <p:graphicFrame>
        <p:nvGraphicFramePr>
          <p:cNvPr id="9" name="表格 8"/>
          <p:cNvGraphicFramePr/>
          <p:nvPr/>
        </p:nvGraphicFramePr>
        <p:xfrm>
          <a:off x="2922905" y="4817110"/>
          <a:ext cx="67564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820"/>
                <a:gridCol w="3378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/>
          <p:nvPr/>
        </p:nvGraphicFramePr>
        <p:xfrm>
          <a:off x="5148580" y="4817110"/>
          <a:ext cx="67183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915"/>
                <a:gridCol w="3359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2" name="右箭头 11"/>
          <p:cNvSpPr/>
          <p:nvPr/>
        </p:nvSpPr>
        <p:spPr>
          <a:xfrm>
            <a:off x="3780155" y="4968875"/>
            <a:ext cx="123444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r>
              <a:rPr lang="zh-CN" altLang="en-US"/>
              <a:t>加密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598545" y="2491105"/>
            <a:ext cx="15798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个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秘钥均为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14" name="表格 13"/>
          <p:cNvGraphicFramePr/>
          <p:nvPr/>
        </p:nvGraphicFramePr>
        <p:xfrm>
          <a:off x="6740525" y="3211830"/>
          <a:ext cx="67564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820"/>
                <a:gridCol w="3378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/>
          <p:nvPr/>
        </p:nvGraphicFramePr>
        <p:xfrm>
          <a:off x="8966200" y="3211830"/>
          <a:ext cx="67183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915"/>
                <a:gridCol w="3359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6" name="右箭头 15"/>
          <p:cNvSpPr/>
          <p:nvPr/>
        </p:nvSpPr>
        <p:spPr>
          <a:xfrm>
            <a:off x="7597775" y="3363595"/>
            <a:ext cx="123444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r>
              <a:rPr lang="zh-CN" altLang="en-US"/>
              <a:t>加密</a:t>
            </a:r>
            <a:endParaRPr lang="zh-CN" altLang="en-US"/>
          </a:p>
        </p:txBody>
      </p:sp>
      <p:graphicFrame>
        <p:nvGraphicFramePr>
          <p:cNvPr id="17" name="表格 16"/>
          <p:cNvGraphicFramePr/>
          <p:nvPr/>
        </p:nvGraphicFramePr>
        <p:xfrm>
          <a:off x="6743700" y="4053205"/>
          <a:ext cx="67564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820"/>
                <a:gridCol w="3378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</a:t>
                      </a:r>
                      <a:endParaRPr lang="en-US" altLang="zh-CN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endParaRPr lang="en-US" altLang="zh-CN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表格 17"/>
          <p:cNvGraphicFramePr/>
          <p:nvPr/>
        </p:nvGraphicFramePr>
        <p:xfrm>
          <a:off x="8969375" y="4053205"/>
          <a:ext cx="67183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915"/>
                <a:gridCol w="3359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9" name="左箭头 18"/>
          <p:cNvSpPr/>
          <p:nvPr/>
        </p:nvSpPr>
        <p:spPr>
          <a:xfrm>
            <a:off x="7600950" y="4204970"/>
            <a:ext cx="1234440" cy="76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r>
              <a:rPr lang="zh-CN" altLang="en-US"/>
              <a:t>解密</a:t>
            </a:r>
            <a:endParaRPr lang="zh-CN" altLang="en-US"/>
          </a:p>
        </p:txBody>
      </p:sp>
      <p:graphicFrame>
        <p:nvGraphicFramePr>
          <p:cNvPr id="20" name="表格 19"/>
          <p:cNvGraphicFramePr/>
          <p:nvPr/>
        </p:nvGraphicFramePr>
        <p:xfrm>
          <a:off x="6740525" y="4817110"/>
          <a:ext cx="67564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820"/>
                <a:gridCol w="3378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</a:t>
                      </a:r>
                      <a:endParaRPr lang="en-US" altLang="zh-CN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endParaRPr lang="en-US" altLang="zh-CN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22" name="右箭头 21"/>
          <p:cNvSpPr/>
          <p:nvPr/>
        </p:nvSpPr>
        <p:spPr>
          <a:xfrm>
            <a:off x="7597775" y="4968875"/>
            <a:ext cx="123444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r>
              <a:rPr lang="zh-CN" altLang="en-US"/>
              <a:t>加密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7186930" y="2491105"/>
            <a:ext cx="20624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个秘钥为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、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、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27" name="表格 26"/>
          <p:cNvGraphicFramePr/>
          <p:nvPr/>
        </p:nvGraphicFramePr>
        <p:xfrm>
          <a:off x="1724660" y="5745480"/>
          <a:ext cx="889889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</a:t>
                      </a:r>
                      <a:endParaRPr lang="en-US" altLang="zh-CN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endParaRPr lang="en-US" altLang="zh-CN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Q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</a:t>
                      </a:r>
                      <a:endParaRPr lang="en-US" altLang="zh-CN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Q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56790" y="1567180"/>
            <a:ext cx="2009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DES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与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3DES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：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7" name="表格 6"/>
          <p:cNvGraphicFramePr/>
          <p:nvPr/>
        </p:nvGraphicFramePr>
        <p:xfrm>
          <a:off x="2922905" y="3211830"/>
          <a:ext cx="67564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820"/>
                <a:gridCol w="3378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5148580" y="3211830"/>
          <a:ext cx="67183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915"/>
                <a:gridCol w="3359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0" name="右箭头 9"/>
          <p:cNvSpPr/>
          <p:nvPr/>
        </p:nvSpPr>
        <p:spPr>
          <a:xfrm>
            <a:off x="3780155" y="3363595"/>
            <a:ext cx="123444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r>
              <a:rPr lang="zh-CN" altLang="en-US"/>
              <a:t>加密</a:t>
            </a:r>
            <a:endParaRPr lang="zh-CN" altLang="en-US"/>
          </a:p>
        </p:txBody>
      </p:sp>
      <p:graphicFrame>
        <p:nvGraphicFramePr>
          <p:cNvPr id="2" name="表格 1"/>
          <p:cNvGraphicFramePr/>
          <p:nvPr/>
        </p:nvGraphicFramePr>
        <p:xfrm>
          <a:off x="2926080" y="4053205"/>
          <a:ext cx="67564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820"/>
                <a:gridCol w="3378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/>
        </p:nvGraphicFramePr>
        <p:xfrm>
          <a:off x="5151755" y="4053205"/>
          <a:ext cx="67183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915"/>
                <a:gridCol w="3359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" name="左箭头 5"/>
          <p:cNvSpPr/>
          <p:nvPr/>
        </p:nvSpPr>
        <p:spPr>
          <a:xfrm>
            <a:off x="3783330" y="4204970"/>
            <a:ext cx="1234440" cy="76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r>
              <a:rPr lang="zh-CN" altLang="en-US"/>
              <a:t>解密</a:t>
            </a:r>
            <a:endParaRPr lang="zh-CN" altLang="en-US"/>
          </a:p>
        </p:txBody>
      </p:sp>
      <p:graphicFrame>
        <p:nvGraphicFramePr>
          <p:cNvPr id="9" name="表格 8"/>
          <p:cNvGraphicFramePr/>
          <p:nvPr/>
        </p:nvGraphicFramePr>
        <p:xfrm>
          <a:off x="2922905" y="4817110"/>
          <a:ext cx="67564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820"/>
                <a:gridCol w="3378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/>
          <p:nvPr/>
        </p:nvGraphicFramePr>
        <p:xfrm>
          <a:off x="5148580" y="4817110"/>
          <a:ext cx="67183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915"/>
                <a:gridCol w="3359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2" name="右箭头 11"/>
          <p:cNvSpPr/>
          <p:nvPr/>
        </p:nvSpPr>
        <p:spPr>
          <a:xfrm>
            <a:off x="3780155" y="4968875"/>
            <a:ext cx="123444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r>
              <a:rPr lang="zh-CN" altLang="en-US"/>
              <a:t>加密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598545" y="2491105"/>
            <a:ext cx="15798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个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秘钥均为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14" name="表格 13"/>
          <p:cNvGraphicFramePr/>
          <p:nvPr/>
        </p:nvGraphicFramePr>
        <p:xfrm>
          <a:off x="6740525" y="3211830"/>
          <a:ext cx="67564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820"/>
                <a:gridCol w="3378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/>
          <p:nvPr/>
        </p:nvGraphicFramePr>
        <p:xfrm>
          <a:off x="8966200" y="3211830"/>
          <a:ext cx="67183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915"/>
                <a:gridCol w="3359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6" name="右箭头 15"/>
          <p:cNvSpPr/>
          <p:nvPr/>
        </p:nvSpPr>
        <p:spPr>
          <a:xfrm>
            <a:off x="7597775" y="3363595"/>
            <a:ext cx="123444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r>
              <a:rPr lang="zh-CN" altLang="en-US"/>
              <a:t>加密</a:t>
            </a:r>
            <a:endParaRPr lang="zh-CN" altLang="en-US"/>
          </a:p>
        </p:txBody>
      </p:sp>
      <p:graphicFrame>
        <p:nvGraphicFramePr>
          <p:cNvPr id="17" name="表格 16"/>
          <p:cNvGraphicFramePr/>
          <p:nvPr/>
        </p:nvGraphicFramePr>
        <p:xfrm>
          <a:off x="6743700" y="4053205"/>
          <a:ext cx="67564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820"/>
                <a:gridCol w="3378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</a:t>
                      </a:r>
                      <a:endParaRPr lang="en-US" altLang="zh-CN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endParaRPr lang="en-US" altLang="zh-CN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表格 17"/>
          <p:cNvGraphicFramePr/>
          <p:nvPr/>
        </p:nvGraphicFramePr>
        <p:xfrm>
          <a:off x="8969375" y="4053205"/>
          <a:ext cx="67183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915"/>
                <a:gridCol w="3359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9" name="左箭头 18"/>
          <p:cNvSpPr/>
          <p:nvPr/>
        </p:nvSpPr>
        <p:spPr>
          <a:xfrm>
            <a:off x="7600950" y="4204970"/>
            <a:ext cx="1234440" cy="76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r>
              <a:rPr lang="zh-CN" altLang="en-US"/>
              <a:t>解密</a:t>
            </a:r>
            <a:endParaRPr lang="zh-CN" altLang="en-US"/>
          </a:p>
        </p:txBody>
      </p:sp>
      <p:graphicFrame>
        <p:nvGraphicFramePr>
          <p:cNvPr id="20" name="表格 19"/>
          <p:cNvGraphicFramePr/>
          <p:nvPr/>
        </p:nvGraphicFramePr>
        <p:xfrm>
          <a:off x="6740525" y="4817110"/>
          <a:ext cx="67564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820"/>
                <a:gridCol w="3378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</a:t>
                      </a:r>
                      <a:endParaRPr lang="en-US" altLang="zh-CN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endParaRPr lang="en-US" altLang="zh-CN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表格 20"/>
          <p:cNvGraphicFramePr/>
          <p:nvPr/>
        </p:nvGraphicFramePr>
        <p:xfrm>
          <a:off x="8966200" y="4817110"/>
          <a:ext cx="67183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915"/>
                <a:gridCol w="3359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22" name="右箭头 21"/>
          <p:cNvSpPr/>
          <p:nvPr/>
        </p:nvSpPr>
        <p:spPr>
          <a:xfrm>
            <a:off x="7597775" y="4968875"/>
            <a:ext cx="123444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r>
              <a:rPr lang="zh-CN" altLang="en-US"/>
              <a:t>加密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7186930" y="2491105"/>
            <a:ext cx="20624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个秘钥为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、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、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27" name="表格 26"/>
          <p:cNvGraphicFramePr/>
          <p:nvPr/>
        </p:nvGraphicFramePr>
        <p:xfrm>
          <a:off x="1724660" y="5745480"/>
          <a:ext cx="889889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</a:t>
                      </a:r>
                      <a:endParaRPr lang="en-US" altLang="zh-CN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endParaRPr lang="en-US" altLang="zh-CN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Q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</a:t>
                      </a:r>
                      <a:endParaRPr lang="en-US" altLang="zh-CN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Q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56790" y="1567180"/>
            <a:ext cx="2009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DES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与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3DES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：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7" name="表格 6"/>
          <p:cNvGraphicFramePr/>
          <p:nvPr/>
        </p:nvGraphicFramePr>
        <p:xfrm>
          <a:off x="2922905" y="3211830"/>
          <a:ext cx="67564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820"/>
                <a:gridCol w="3378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5148580" y="3211830"/>
          <a:ext cx="67183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915"/>
                <a:gridCol w="3359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0" name="右箭头 9"/>
          <p:cNvSpPr/>
          <p:nvPr/>
        </p:nvSpPr>
        <p:spPr>
          <a:xfrm>
            <a:off x="3780155" y="3363595"/>
            <a:ext cx="123444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r>
              <a:rPr lang="zh-CN" altLang="en-US"/>
              <a:t>加密</a:t>
            </a:r>
            <a:endParaRPr lang="zh-CN" altLang="en-US"/>
          </a:p>
        </p:txBody>
      </p:sp>
      <p:graphicFrame>
        <p:nvGraphicFramePr>
          <p:cNvPr id="2" name="表格 1"/>
          <p:cNvGraphicFramePr/>
          <p:nvPr/>
        </p:nvGraphicFramePr>
        <p:xfrm>
          <a:off x="2926080" y="4053205"/>
          <a:ext cx="67564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820"/>
                <a:gridCol w="3378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/>
        </p:nvGraphicFramePr>
        <p:xfrm>
          <a:off x="5151755" y="4053205"/>
          <a:ext cx="67183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915"/>
                <a:gridCol w="3359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" name="左箭头 5"/>
          <p:cNvSpPr/>
          <p:nvPr/>
        </p:nvSpPr>
        <p:spPr>
          <a:xfrm>
            <a:off x="3783330" y="4204970"/>
            <a:ext cx="1234440" cy="76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r>
              <a:rPr lang="zh-CN" altLang="en-US"/>
              <a:t>解密</a:t>
            </a:r>
            <a:endParaRPr lang="zh-CN" altLang="en-US"/>
          </a:p>
        </p:txBody>
      </p:sp>
      <p:graphicFrame>
        <p:nvGraphicFramePr>
          <p:cNvPr id="9" name="表格 8"/>
          <p:cNvGraphicFramePr/>
          <p:nvPr/>
        </p:nvGraphicFramePr>
        <p:xfrm>
          <a:off x="2922905" y="4817110"/>
          <a:ext cx="67564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820"/>
                <a:gridCol w="3378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/>
          <p:nvPr/>
        </p:nvGraphicFramePr>
        <p:xfrm>
          <a:off x="5148580" y="4817110"/>
          <a:ext cx="67183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915"/>
                <a:gridCol w="3359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2" name="右箭头 11"/>
          <p:cNvSpPr/>
          <p:nvPr/>
        </p:nvSpPr>
        <p:spPr>
          <a:xfrm>
            <a:off x="3780155" y="4968875"/>
            <a:ext cx="123444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r>
              <a:rPr lang="zh-CN" altLang="en-US"/>
              <a:t>加密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598545" y="2491105"/>
            <a:ext cx="15798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个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秘钥均为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14" name="表格 13"/>
          <p:cNvGraphicFramePr/>
          <p:nvPr/>
        </p:nvGraphicFramePr>
        <p:xfrm>
          <a:off x="6740525" y="3211830"/>
          <a:ext cx="67564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820"/>
                <a:gridCol w="3378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/>
          <p:nvPr/>
        </p:nvGraphicFramePr>
        <p:xfrm>
          <a:off x="8966200" y="3211830"/>
          <a:ext cx="67183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915"/>
                <a:gridCol w="3359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6" name="右箭头 15"/>
          <p:cNvSpPr/>
          <p:nvPr/>
        </p:nvSpPr>
        <p:spPr>
          <a:xfrm>
            <a:off x="7597775" y="3363595"/>
            <a:ext cx="123444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r>
              <a:rPr lang="zh-CN" altLang="en-US"/>
              <a:t>加密</a:t>
            </a:r>
            <a:endParaRPr lang="zh-CN" altLang="en-US"/>
          </a:p>
        </p:txBody>
      </p:sp>
      <p:graphicFrame>
        <p:nvGraphicFramePr>
          <p:cNvPr id="17" name="表格 16"/>
          <p:cNvGraphicFramePr/>
          <p:nvPr/>
        </p:nvGraphicFramePr>
        <p:xfrm>
          <a:off x="6743700" y="4053205"/>
          <a:ext cx="67564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820"/>
                <a:gridCol w="3378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</a:t>
                      </a:r>
                      <a:endParaRPr lang="en-US" altLang="zh-CN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endParaRPr lang="en-US" altLang="zh-CN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表格 17"/>
          <p:cNvGraphicFramePr/>
          <p:nvPr/>
        </p:nvGraphicFramePr>
        <p:xfrm>
          <a:off x="8969375" y="4053205"/>
          <a:ext cx="67183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915"/>
                <a:gridCol w="3359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9" name="左箭头 18"/>
          <p:cNvSpPr/>
          <p:nvPr/>
        </p:nvSpPr>
        <p:spPr>
          <a:xfrm>
            <a:off x="7600950" y="4204970"/>
            <a:ext cx="1234440" cy="76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r>
              <a:rPr lang="zh-CN" altLang="en-US"/>
              <a:t>解密</a:t>
            </a:r>
            <a:endParaRPr lang="zh-CN" altLang="en-US"/>
          </a:p>
        </p:txBody>
      </p:sp>
      <p:graphicFrame>
        <p:nvGraphicFramePr>
          <p:cNvPr id="20" name="表格 19"/>
          <p:cNvGraphicFramePr/>
          <p:nvPr/>
        </p:nvGraphicFramePr>
        <p:xfrm>
          <a:off x="6740525" y="4817110"/>
          <a:ext cx="67564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820"/>
                <a:gridCol w="3378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</a:t>
                      </a:r>
                      <a:endParaRPr lang="en-US" altLang="zh-CN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endParaRPr lang="en-US" altLang="zh-CN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表格 20"/>
          <p:cNvGraphicFramePr/>
          <p:nvPr/>
        </p:nvGraphicFramePr>
        <p:xfrm>
          <a:off x="8966200" y="4817110"/>
          <a:ext cx="67183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915"/>
                <a:gridCol w="3359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22" name="右箭头 21"/>
          <p:cNvSpPr/>
          <p:nvPr/>
        </p:nvSpPr>
        <p:spPr>
          <a:xfrm>
            <a:off x="7597775" y="4968875"/>
            <a:ext cx="123444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r>
              <a:rPr lang="zh-CN" altLang="en-US"/>
              <a:t>加密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7186930" y="2491105"/>
            <a:ext cx="20624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个秘钥为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、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、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27" name="表格 26"/>
          <p:cNvGraphicFramePr/>
          <p:nvPr/>
        </p:nvGraphicFramePr>
        <p:xfrm>
          <a:off x="1724660" y="5745480"/>
          <a:ext cx="889889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</a:t>
                      </a:r>
                      <a:endParaRPr lang="en-US" altLang="zh-CN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endParaRPr lang="en-US" altLang="zh-CN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Q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</a:t>
                      </a:r>
                      <a:endParaRPr lang="en-US" altLang="zh-CN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Q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左大括号 3"/>
          <p:cNvSpPr/>
          <p:nvPr/>
        </p:nvSpPr>
        <p:spPr>
          <a:xfrm>
            <a:off x="2462530" y="3148330"/>
            <a:ext cx="389890" cy="5060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809750" y="3216910"/>
            <a:ext cx="6527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DES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左大括号 24"/>
          <p:cNvSpPr/>
          <p:nvPr/>
        </p:nvSpPr>
        <p:spPr>
          <a:xfrm>
            <a:off x="1255395" y="2684145"/>
            <a:ext cx="448310" cy="25895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447040" y="3442970"/>
            <a:ext cx="7797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兼容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DES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的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3DES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8" name="右大括号 27"/>
          <p:cNvSpPr/>
          <p:nvPr/>
        </p:nvSpPr>
        <p:spPr>
          <a:xfrm>
            <a:off x="9853930" y="2683510"/>
            <a:ext cx="556260" cy="25901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0623550" y="3794125"/>
            <a:ext cx="7797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3DES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56790" y="1567180"/>
            <a:ext cx="2009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DES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与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3DES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：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7" name="表格 6"/>
          <p:cNvGraphicFramePr/>
          <p:nvPr/>
        </p:nvGraphicFramePr>
        <p:xfrm>
          <a:off x="2922905" y="3211830"/>
          <a:ext cx="67564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820"/>
                <a:gridCol w="3378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5148580" y="3211830"/>
          <a:ext cx="67183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915"/>
                <a:gridCol w="3359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0" name="右箭头 9"/>
          <p:cNvSpPr/>
          <p:nvPr/>
        </p:nvSpPr>
        <p:spPr>
          <a:xfrm>
            <a:off x="3780155" y="3363595"/>
            <a:ext cx="123444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r>
              <a:rPr lang="zh-CN" altLang="en-US"/>
              <a:t>加密</a:t>
            </a:r>
            <a:endParaRPr lang="zh-CN" altLang="en-US"/>
          </a:p>
        </p:txBody>
      </p:sp>
      <p:graphicFrame>
        <p:nvGraphicFramePr>
          <p:cNvPr id="2" name="表格 1"/>
          <p:cNvGraphicFramePr/>
          <p:nvPr/>
        </p:nvGraphicFramePr>
        <p:xfrm>
          <a:off x="2926080" y="4053205"/>
          <a:ext cx="67564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820"/>
                <a:gridCol w="3378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/>
        </p:nvGraphicFramePr>
        <p:xfrm>
          <a:off x="5151755" y="4053205"/>
          <a:ext cx="67183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915"/>
                <a:gridCol w="3359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" name="左箭头 5"/>
          <p:cNvSpPr/>
          <p:nvPr/>
        </p:nvSpPr>
        <p:spPr>
          <a:xfrm>
            <a:off x="3783330" y="4204970"/>
            <a:ext cx="1234440" cy="76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r>
              <a:rPr lang="zh-CN" altLang="en-US"/>
              <a:t>解密</a:t>
            </a:r>
            <a:endParaRPr lang="zh-CN" altLang="en-US"/>
          </a:p>
        </p:txBody>
      </p:sp>
      <p:graphicFrame>
        <p:nvGraphicFramePr>
          <p:cNvPr id="9" name="表格 8"/>
          <p:cNvGraphicFramePr/>
          <p:nvPr/>
        </p:nvGraphicFramePr>
        <p:xfrm>
          <a:off x="2922905" y="4817110"/>
          <a:ext cx="67564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820"/>
                <a:gridCol w="3378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/>
          <p:nvPr/>
        </p:nvGraphicFramePr>
        <p:xfrm>
          <a:off x="5148580" y="4817110"/>
          <a:ext cx="67183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915"/>
                <a:gridCol w="3359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2" name="右箭头 11"/>
          <p:cNvSpPr/>
          <p:nvPr/>
        </p:nvSpPr>
        <p:spPr>
          <a:xfrm>
            <a:off x="3780155" y="4968875"/>
            <a:ext cx="123444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r>
              <a:rPr lang="zh-CN" altLang="en-US"/>
              <a:t>加密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598545" y="2491105"/>
            <a:ext cx="15798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个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秘钥均为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14" name="表格 13"/>
          <p:cNvGraphicFramePr/>
          <p:nvPr/>
        </p:nvGraphicFramePr>
        <p:xfrm>
          <a:off x="6740525" y="3211830"/>
          <a:ext cx="67564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820"/>
                <a:gridCol w="3378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/>
          <p:nvPr/>
        </p:nvGraphicFramePr>
        <p:xfrm>
          <a:off x="8966200" y="3211830"/>
          <a:ext cx="67183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915"/>
                <a:gridCol w="3359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6" name="右箭头 15"/>
          <p:cNvSpPr/>
          <p:nvPr/>
        </p:nvSpPr>
        <p:spPr>
          <a:xfrm>
            <a:off x="7597775" y="3363595"/>
            <a:ext cx="123444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r>
              <a:rPr lang="zh-CN" altLang="en-US"/>
              <a:t>加密</a:t>
            </a:r>
            <a:endParaRPr lang="zh-CN" altLang="en-US"/>
          </a:p>
        </p:txBody>
      </p:sp>
      <p:graphicFrame>
        <p:nvGraphicFramePr>
          <p:cNvPr id="17" name="表格 16"/>
          <p:cNvGraphicFramePr/>
          <p:nvPr/>
        </p:nvGraphicFramePr>
        <p:xfrm>
          <a:off x="6743700" y="4053205"/>
          <a:ext cx="67564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820"/>
                <a:gridCol w="3378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</a:t>
                      </a:r>
                      <a:endParaRPr lang="en-US" altLang="zh-CN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endParaRPr lang="en-US" altLang="zh-CN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表格 17"/>
          <p:cNvGraphicFramePr/>
          <p:nvPr/>
        </p:nvGraphicFramePr>
        <p:xfrm>
          <a:off x="8969375" y="4053205"/>
          <a:ext cx="67183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915"/>
                <a:gridCol w="3359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9" name="左箭头 18"/>
          <p:cNvSpPr/>
          <p:nvPr/>
        </p:nvSpPr>
        <p:spPr>
          <a:xfrm>
            <a:off x="7600950" y="4204970"/>
            <a:ext cx="1234440" cy="76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r>
              <a:rPr lang="zh-CN" altLang="en-US"/>
              <a:t>解密</a:t>
            </a:r>
            <a:endParaRPr lang="zh-CN" altLang="en-US"/>
          </a:p>
        </p:txBody>
      </p:sp>
      <p:graphicFrame>
        <p:nvGraphicFramePr>
          <p:cNvPr id="20" name="表格 19"/>
          <p:cNvGraphicFramePr/>
          <p:nvPr/>
        </p:nvGraphicFramePr>
        <p:xfrm>
          <a:off x="6740525" y="4817110"/>
          <a:ext cx="67564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820"/>
                <a:gridCol w="3378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</a:t>
                      </a:r>
                      <a:endParaRPr lang="en-US" altLang="zh-CN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endParaRPr lang="en-US" altLang="zh-CN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表格 20"/>
          <p:cNvGraphicFramePr/>
          <p:nvPr/>
        </p:nvGraphicFramePr>
        <p:xfrm>
          <a:off x="8966200" y="4817110"/>
          <a:ext cx="67183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915"/>
                <a:gridCol w="3359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22" name="右箭头 21"/>
          <p:cNvSpPr/>
          <p:nvPr/>
        </p:nvSpPr>
        <p:spPr>
          <a:xfrm>
            <a:off x="7597775" y="4968875"/>
            <a:ext cx="123444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r>
              <a:rPr lang="zh-CN" altLang="en-US"/>
              <a:t>加密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7186930" y="2491105"/>
            <a:ext cx="20624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个秘钥为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、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、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27" name="表格 26"/>
          <p:cNvGraphicFramePr/>
          <p:nvPr/>
        </p:nvGraphicFramePr>
        <p:xfrm>
          <a:off x="1724660" y="5745480"/>
          <a:ext cx="889889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  <a:gridCol w="3422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Q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Q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56790" y="1567180"/>
            <a:ext cx="3950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DES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与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3DES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与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：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85795" y="3039110"/>
            <a:ext cx="914400" cy="914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DES</a:t>
            </a:r>
            <a:endParaRPr lang="en-US" altLang="zh-CN" b="1"/>
          </a:p>
        </p:txBody>
      </p:sp>
      <p:sp>
        <p:nvSpPr>
          <p:cNvPr id="24" name="矩形 23"/>
          <p:cNvSpPr/>
          <p:nvPr/>
        </p:nvSpPr>
        <p:spPr>
          <a:xfrm>
            <a:off x="5490845" y="3039110"/>
            <a:ext cx="914400" cy="914400"/>
          </a:xfrm>
          <a:prstGeom prst="rect">
            <a:avLst/>
          </a:prstGeom>
          <a:solidFill>
            <a:srgbClr val="01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3DES</a:t>
            </a:r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795895" y="3039110"/>
            <a:ext cx="914400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AES</a:t>
            </a:r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208655" y="432244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私研版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818755" y="432244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全球版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513705" y="432244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过渡版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170805" y="531241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美国联邦政府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56790" y="1567180"/>
            <a:ext cx="3950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、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3DES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、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AES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咋个加密的：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800225" y="3048000"/>
          <a:ext cx="888238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明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块</a:t>
                      </a:r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/>
        </p:nvGraphicFramePr>
        <p:xfrm>
          <a:off x="1800225" y="5060315"/>
          <a:ext cx="273558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947"/>
                <a:gridCol w="341948"/>
                <a:gridCol w="341947"/>
                <a:gridCol w="341948"/>
                <a:gridCol w="341948"/>
                <a:gridCol w="341947"/>
                <a:gridCol w="341948"/>
                <a:gridCol w="341947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密</a:t>
                      </a:r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块</a:t>
                      </a:r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5078730" y="3048000"/>
          <a:ext cx="888238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明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块</a:t>
                      </a:r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5078730" y="5060315"/>
          <a:ext cx="273558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947"/>
                <a:gridCol w="341948"/>
                <a:gridCol w="341947"/>
                <a:gridCol w="341948"/>
                <a:gridCol w="341948"/>
                <a:gridCol w="341947"/>
                <a:gridCol w="341948"/>
                <a:gridCol w="341947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密</a:t>
                      </a:r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块</a:t>
                      </a:r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8548370" y="3048000"/>
          <a:ext cx="888238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明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块</a:t>
                      </a:r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/>
        </p:nvGraphicFramePr>
        <p:xfrm>
          <a:off x="8548370" y="5060315"/>
          <a:ext cx="273558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947"/>
                <a:gridCol w="341948"/>
                <a:gridCol w="341947"/>
                <a:gridCol w="341948"/>
                <a:gridCol w="341948"/>
                <a:gridCol w="341947"/>
                <a:gridCol w="341948"/>
                <a:gridCol w="341947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密</a:t>
                      </a:r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块</a:t>
                      </a:r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1" name="下箭头 10"/>
          <p:cNvSpPr/>
          <p:nvPr/>
        </p:nvSpPr>
        <p:spPr>
          <a:xfrm>
            <a:off x="2764790" y="3905885"/>
            <a:ext cx="807085" cy="780415"/>
          </a:xfrm>
          <a:prstGeom prst="down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加密</a:t>
            </a:r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6041390" y="3905885"/>
            <a:ext cx="807085" cy="780415"/>
          </a:xfrm>
          <a:prstGeom prst="down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加密</a:t>
            </a:r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9511030" y="3905885"/>
            <a:ext cx="807085" cy="780415"/>
          </a:xfrm>
          <a:prstGeom prst="down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加密</a:t>
            </a:r>
            <a:endParaRPr lang="zh-CN" altLang="en-US"/>
          </a:p>
        </p:txBody>
      </p:sp>
      <p:sp>
        <p:nvSpPr>
          <p:cNvPr id="20" name="上弧形箭头 19"/>
          <p:cNvSpPr/>
          <p:nvPr/>
        </p:nvSpPr>
        <p:spPr>
          <a:xfrm>
            <a:off x="4039870" y="4060190"/>
            <a:ext cx="1534160" cy="47117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上弧形箭头 20"/>
          <p:cNvSpPr/>
          <p:nvPr/>
        </p:nvSpPr>
        <p:spPr>
          <a:xfrm>
            <a:off x="7511415" y="4060825"/>
            <a:ext cx="1534160" cy="47117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上弧形箭头 21"/>
          <p:cNvSpPr/>
          <p:nvPr/>
        </p:nvSpPr>
        <p:spPr>
          <a:xfrm>
            <a:off x="804545" y="4060190"/>
            <a:ext cx="1534160" cy="47117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30" name="表格 29"/>
          <p:cNvGraphicFramePr/>
          <p:nvPr/>
        </p:nvGraphicFramePr>
        <p:xfrm>
          <a:off x="415925" y="4686300"/>
          <a:ext cx="273558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947"/>
                <a:gridCol w="341948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041390" y="1997710"/>
            <a:ext cx="2011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四个字：分组加密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1" grpId="0" animBg="1"/>
      <p:bldP spid="20" grpId="0" animBg="1"/>
      <p:bldP spid="12" grpId="0" animBg="1"/>
      <p:bldP spid="21" grpId="0" animBg="1"/>
      <p:bldP spid="13" grpId="0" animBg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870200" y="1967230"/>
            <a:ext cx="870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要干啥？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23870" y="2936875"/>
            <a:ext cx="5419725" cy="156845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9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吹牛皮</a:t>
            </a:r>
            <a:endParaRPr lang="zh-CN" altLang="en-US" sz="9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598295" y="2818765"/>
            <a:ext cx="9986010" cy="838835"/>
          </a:xfrm>
          <a:prstGeom prst="rect">
            <a:avLst/>
          </a:prstGeom>
          <a:noFill/>
          <a:ln w="19050">
            <a:solidFill>
              <a:schemeClr val="accent4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256790" y="1567180"/>
            <a:ext cx="3950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、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3DES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、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AES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咋个加密的：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800225" y="3048000"/>
          <a:ext cx="888238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明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块</a:t>
                      </a:r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/>
        </p:nvGraphicFramePr>
        <p:xfrm>
          <a:off x="1800225" y="5060315"/>
          <a:ext cx="273558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947"/>
                <a:gridCol w="341948"/>
                <a:gridCol w="341947"/>
                <a:gridCol w="341948"/>
                <a:gridCol w="341948"/>
                <a:gridCol w="341947"/>
                <a:gridCol w="341948"/>
                <a:gridCol w="341947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密</a:t>
                      </a:r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块</a:t>
                      </a:r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5078730" y="3048000"/>
          <a:ext cx="888238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明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块</a:t>
                      </a:r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5078730" y="5060315"/>
          <a:ext cx="273558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947"/>
                <a:gridCol w="341948"/>
                <a:gridCol w="341947"/>
                <a:gridCol w="341948"/>
                <a:gridCol w="341948"/>
                <a:gridCol w="341947"/>
                <a:gridCol w="341948"/>
                <a:gridCol w="341947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密</a:t>
                      </a:r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块</a:t>
                      </a:r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8548370" y="3048000"/>
          <a:ext cx="888238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明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块</a:t>
                      </a:r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/>
        </p:nvGraphicFramePr>
        <p:xfrm>
          <a:off x="8548370" y="5060315"/>
          <a:ext cx="273558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947"/>
                <a:gridCol w="341948"/>
                <a:gridCol w="341947"/>
                <a:gridCol w="341948"/>
                <a:gridCol w="341948"/>
                <a:gridCol w="341947"/>
                <a:gridCol w="341948"/>
                <a:gridCol w="341947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密</a:t>
                      </a:r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块</a:t>
                      </a:r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1" name="下箭头 10"/>
          <p:cNvSpPr/>
          <p:nvPr/>
        </p:nvSpPr>
        <p:spPr>
          <a:xfrm>
            <a:off x="2764790" y="3905885"/>
            <a:ext cx="807085" cy="780415"/>
          </a:xfrm>
          <a:prstGeom prst="down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加密</a:t>
            </a:r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6041390" y="3905885"/>
            <a:ext cx="807085" cy="780415"/>
          </a:xfrm>
          <a:prstGeom prst="down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加密</a:t>
            </a:r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9511030" y="3905885"/>
            <a:ext cx="807085" cy="780415"/>
          </a:xfrm>
          <a:prstGeom prst="down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加密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598295" y="4831080"/>
            <a:ext cx="9986010" cy="838835"/>
          </a:xfrm>
          <a:prstGeom prst="rect">
            <a:avLst/>
          </a:prstGeom>
          <a:noFill/>
          <a:ln w="19050">
            <a:solidFill>
              <a:schemeClr val="accent4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上弧形箭头 19"/>
          <p:cNvSpPr/>
          <p:nvPr/>
        </p:nvSpPr>
        <p:spPr>
          <a:xfrm>
            <a:off x="4039870" y="4060190"/>
            <a:ext cx="1534160" cy="47117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上弧形箭头 20"/>
          <p:cNvSpPr/>
          <p:nvPr/>
        </p:nvSpPr>
        <p:spPr>
          <a:xfrm>
            <a:off x="7511415" y="4060825"/>
            <a:ext cx="1534160" cy="47117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上弧形箭头 21"/>
          <p:cNvSpPr/>
          <p:nvPr/>
        </p:nvSpPr>
        <p:spPr>
          <a:xfrm>
            <a:off x="804545" y="4060190"/>
            <a:ext cx="1534160" cy="47117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30" name="表格 29"/>
          <p:cNvGraphicFramePr/>
          <p:nvPr/>
        </p:nvGraphicFramePr>
        <p:xfrm>
          <a:off x="415925" y="4686300"/>
          <a:ext cx="273558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947"/>
                <a:gridCol w="341948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041390" y="1997710"/>
            <a:ext cx="2011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四个字：分组加密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56790" y="1567180"/>
            <a:ext cx="39509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上面都是对称加密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l"/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l"/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下面开始非对称加密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56790" y="1567180"/>
            <a:ext cx="3950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非对称加密与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RSA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：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3298825" y="2299335"/>
          <a:ext cx="341630" cy="3436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630"/>
              </a:tblGrid>
              <a:tr h="2863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solidFill>
                      <a:schemeClr val="accent2"/>
                    </a:solidFill>
                  </a:tcPr>
                </a:tc>
              </a:tr>
              <a:tr h="2863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solidFill>
                      <a:schemeClr val="accent2"/>
                    </a:solidFill>
                  </a:tcPr>
                </a:tc>
              </a:tr>
              <a:tr h="2863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  <a:tr h="2863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  <a:tr h="2863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  <a:tr h="2863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solidFill>
                      <a:schemeClr val="accent2"/>
                    </a:solidFill>
                  </a:tcPr>
                </a:tc>
              </a:tr>
              <a:tr h="2863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  <a:tr h="2863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  <a:tr h="2863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  <a:tr h="2863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  <a:tr h="2863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  <a:tr h="2863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</a:tbl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46855" y="3383280"/>
          <a:ext cx="1392555" cy="605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2" imgW="4871720" imgH="2107565" progId="Equation.KSEE3">
                  <p:embed/>
                </p:oleObj>
              </mc:Choice>
              <mc:Fallback>
                <p:oleObj name="" r:id="rId2" imgW="4871720" imgH="21075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046855" y="3383280"/>
                        <a:ext cx="1392555" cy="60579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 w="28575" cmpd="sng">
                        <a:noFill/>
                        <a:prstDash val="soli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表格 11"/>
          <p:cNvGraphicFramePr/>
          <p:nvPr/>
        </p:nvGraphicFramePr>
        <p:xfrm>
          <a:off x="6207760" y="2299335"/>
          <a:ext cx="341630" cy="3436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630"/>
              </a:tblGrid>
              <a:tr h="2863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solidFill>
                      <a:schemeClr val="accent2"/>
                    </a:solidFill>
                  </a:tcPr>
                </a:tc>
              </a:tr>
              <a:tr h="2863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solidFill>
                      <a:schemeClr val="accent2"/>
                    </a:solidFill>
                  </a:tcPr>
                </a:tc>
              </a:tr>
              <a:tr h="2863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  <a:tr h="2863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  <a:tr h="2863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  <a:tr h="2863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solidFill>
                      <a:schemeClr val="accent2"/>
                    </a:solidFill>
                  </a:tcPr>
                </a:tc>
              </a:tr>
              <a:tr h="2863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  <a:tr h="2863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  <a:tr h="2863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  <a:tr h="2863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  <a:tr h="2863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  <a:tr h="2863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</a:tbl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36740" y="3383915"/>
          <a:ext cx="1431290" cy="604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4" imgW="482600" imgH="203200" progId="Equation.KSEE3">
                  <p:embed/>
                </p:oleObj>
              </mc:Choice>
              <mc:Fallback>
                <p:oleObj name="" r:id="rId4" imgW="4826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36740" y="3383915"/>
                        <a:ext cx="1431290" cy="60452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 w="28575" cmpd="sng">
                        <a:noFill/>
                        <a:prstDash val="soli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表格 13"/>
          <p:cNvGraphicFramePr/>
          <p:nvPr/>
        </p:nvGraphicFramePr>
        <p:xfrm>
          <a:off x="9022715" y="2299335"/>
          <a:ext cx="341630" cy="3436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630"/>
              </a:tblGrid>
              <a:tr h="2863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solidFill>
                      <a:schemeClr val="accent2"/>
                    </a:solidFill>
                  </a:tcPr>
                </a:tc>
              </a:tr>
              <a:tr h="2863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solidFill>
                      <a:schemeClr val="accent2"/>
                    </a:solidFill>
                  </a:tcPr>
                </a:tc>
              </a:tr>
              <a:tr h="2863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  <a:tr h="2863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  <a:tr h="2863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  <a:tr h="2863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solidFill>
                      <a:schemeClr val="accent2"/>
                    </a:solidFill>
                  </a:tcPr>
                </a:tc>
              </a:tr>
              <a:tr h="2863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  <a:tr h="2863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  <a:tr h="2863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  <a:tr h="2863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  <a:tr h="2863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  <a:tr h="2863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</a:tbl>
          </a:graphicData>
        </a:graphic>
      </p:graphicFrame>
      <p:sp>
        <p:nvSpPr>
          <p:cNvPr id="18" name="右箭头 17"/>
          <p:cNvSpPr/>
          <p:nvPr/>
        </p:nvSpPr>
        <p:spPr>
          <a:xfrm>
            <a:off x="4027170" y="4299585"/>
            <a:ext cx="1431925" cy="201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r>
              <a:rPr lang="zh-CN" altLang="en-US"/>
              <a:t>加密</a:t>
            </a:r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6936740" y="4299585"/>
            <a:ext cx="1431925" cy="201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r>
              <a:rPr lang="zh-CN" altLang="en-US"/>
              <a:t>解密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245610" y="4796790"/>
            <a:ext cx="9956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是公钥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55180" y="4796790"/>
            <a:ext cx="9956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7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是私钥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左箭头 6"/>
          <p:cNvSpPr/>
          <p:nvPr/>
        </p:nvSpPr>
        <p:spPr>
          <a:xfrm>
            <a:off x="4047490" y="5371465"/>
            <a:ext cx="1411605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公钥验签</a:t>
            </a:r>
            <a:endParaRPr lang="zh-CN" altLang="en-US"/>
          </a:p>
        </p:txBody>
      </p:sp>
      <p:sp>
        <p:nvSpPr>
          <p:cNvPr id="10" name="左箭头 9"/>
          <p:cNvSpPr/>
          <p:nvPr/>
        </p:nvSpPr>
        <p:spPr>
          <a:xfrm>
            <a:off x="6936740" y="5371465"/>
            <a:ext cx="1431925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私钥签名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731385" y="5887720"/>
            <a:ext cx="3294380" cy="6451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认证机构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公钥基础设施（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PKI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）的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维护者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4" grpId="0"/>
      <p:bldP spid="6" grpId="0"/>
      <p:bldP spid="10" grpId="0" animBg="1"/>
      <p:bldP spid="7" grpId="0" animBg="1"/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56790" y="1567180"/>
            <a:ext cx="3950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非对称加密与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RSA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：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3298825" y="2299335"/>
          <a:ext cx="341630" cy="3436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630"/>
              </a:tblGrid>
              <a:tr h="2863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solidFill>
                      <a:schemeClr val="accent2"/>
                    </a:solidFill>
                  </a:tcPr>
                </a:tc>
              </a:tr>
              <a:tr h="2863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solidFill>
                      <a:schemeClr val="accent2"/>
                    </a:solidFill>
                  </a:tcPr>
                </a:tc>
              </a:tr>
              <a:tr h="2863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  <a:tr h="2863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  <a:tr h="2863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  <a:tr h="2863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solidFill>
                      <a:schemeClr val="accent2"/>
                    </a:solidFill>
                  </a:tcPr>
                </a:tc>
              </a:tr>
              <a:tr h="2863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  <a:tr h="2863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  <a:tr h="2863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  <a:tr h="2863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  <a:tr h="2863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  <a:tr h="2863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</a:tbl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46855" y="3383280"/>
          <a:ext cx="1392555" cy="605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2" imgW="4871720" imgH="2107565" progId="Equation.KSEE3">
                  <p:embed/>
                </p:oleObj>
              </mc:Choice>
              <mc:Fallback>
                <p:oleObj name="" r:id="rId2" imgW="4871720" imgH="21075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046855" y="3383280"/>
                        <a:ext cx="1392555" cy="60579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 w="28575" cmpd="sng">
                        <a:noFill/>
                        <a:prstDash val="soli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表格 11"/>
          <p:cNvGraphicFramePr/>
          <p:nvPr/>
        </p:nvGraphicFramePr>
        <p:xfrm>
          <a:off x="6207760" y="2299335"/>
          <a:ext cx="341630" cy="3436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630"/>
              </a:tblGrid>
              <a:tr h="2863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solidFill>
                      <a:schemeClr val="accent2"/>
                    </a:solidFill>
                  </a:tcPr>
                </a:tc>
              </a:tr>
              <a:tr h="2863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solidFill>
                      <a:schemeClr val="accent2"/>
                    </a:solidFill>
                  </a:tcPr>
                </a:tc>
              </a:tr>
              <a:tr h="2863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  <a:tr h="2863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  <a:tr h="2863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  <a:tr h="2863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solidFill>
                      <a:schemeClr val="accent2"/>
                    </a:solidFill>
                  </a:tcPr>
                </a:tc>
              </a:tr>
              <a:tr h="2863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  <a:tr h="2863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  <a:tr h="2863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  <a:tr h="2863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  <a:tr h="2863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  <a:tr h="2863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</a:tbl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36740" y="3383915"/>
          <a:ext cx="1431290" cy="604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4" imgW="482600" imgH="203200" progId="Equation.KSEE3">
                  <p:embed/>
                </p:oleObj>
              </mc:Choice>
              <mc:Fallback>
                <p:oleObj name="" r:id="rId4" imgW="4826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36740" y="3383915"/>
                        <a:ext cx="1431290" cy="60452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 w="28575" cmpd="sng">
                        <a:noFill/>
                        <a:prstDash val="soli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表格 13"/>
          <p:cNvGraphicFramePr/>
          <p:nvPr/>
        </p:nvGraphicFramePr>
        <p:xfrm>
          <a:off x="9022715" y="2299335"/>
          <a:ext cx="341630" cy="3436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630"/>
              </a:tblGrid>
              <a:tr h="2863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solidFill>
                      <a:schemeClr val="accent2"/>
                    </a:solidFill>
                  </a:tcPr>
                </a:tc>
              </a:tr>
              <a:tr h="2863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solidFill>
                      <a:schemeClr val="accent2"/>
                    </a:solidFill>
                  </a:tcPr>
                </a:tc>
              </a:tr>
              <a:tr h="2863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  <a:tr h="2863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  <a:tr h="2863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  <a:tr h="2863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solidFill>
                      <a:schemeClr val="accent2"/>
                    </a:solidFill>
                  </a:tcPr>
                </a:tc>
              </a:tr>
              <a:tr h="2863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  <a:tr h="2863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  <a:tr h="2863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  <a:tr h="2863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11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  <a:tr h="2863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  <a:tr h="2863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13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</a:tr>
            </a:tbl>
          </a:graphicData>
        </a:graphic>
      </p:graphicFrame>
      <p:sp>
        <p:nvSpPr>
          <p:cNvPr id="18" name="右箭头 17"/>
          <p:cNvSpPr/>
          <p:nvPr/>
        </p:nvSpPr>
        <p:spPr>
          <a:xfrm>
            <a:off x="4027170" y="4299585"/>
            <a:ext cx="1431925" cy="201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r>
              <a:rPr lang="zh-CN" altLang="en-US"/>
              <a:t>加密</a:t>
            </a:r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6936740" y="4299585"/>
            <a:ext cx="1431925" cy="201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r>
              <a:rPr lang="zh-CN" altLang="en-US"/>
              <a:t>解密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245610" y="4796790"/>
            <a:ext cx="9956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是公钥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55180" y="4796790"/>
            <a:ext cx="9956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7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是私钥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左箭头 6"/>
          <p:cNvSpPr/>
          <p:nvPr/>
        </p:nvSpPr>
        <p:spPr>
          <a:xfrm>
            <a:off x="4047490" y="5371465"/>
            <a:ext cx="1411605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公钥验签</a:t>
            </a:r>
            <a:endParaRPr lang="zh-CN" altLang="en-US"/>
          </a:p>
        </p:txBody>
      </p:sp>
      <p:sp>
        <p:nvSpPr>
          <p:cNvPr id="10" name="左箭头 9"/>
          <p:cNvSpPr/>
          <p:nvPr/>
        </p:nvSpPr>
        <p:spPr>
          <a:xfrm>
            <a:off x="6936740" y="5371465"/>
            <a:ext cx="1431925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私钥签名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731385" y="5887720"/>
            <a:ext cx="3294380" cy="6451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认证机构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公钥基础设施（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PKI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）的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维护者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custDataLst>
      <p:tags r:id="rId6"/>
    </p:custData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56790" y="1567180"/>
            <a:ext cx="819531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HASH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与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HMAC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：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	HASH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：键值对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		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键：围魏救赵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		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值：</a:t>
            </a:r>
            <a:r>
              <a:rPr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邯郸之难，赵求救于齐。田侯召大臣而谋曰</a:t>
            </a:r>
            <a:r>
              <a:rPr 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：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...</a:t>
            </a:r>
            <a:endParaRPr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	HMAC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：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Hash-based Message Authentication Code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56790" y="1567180"/>
            <a:ext cx="3950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HASH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：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98295" y="2818765"/>
            <a:ext cx="9986010" cy="838835"/>
          </a:xfrm>
          <a:prstGeom prst="rect">
            <a:avLst/>
          </a:prstGeom>
          <a:noFill/>
          <a:ln w="19050">
            <a:solidFill>
              <a:schemeClr val="accent4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7" name="表格 16"/>
          <p:cNvGraphicFramePr/>
          <p:nvPr/>
        </p:nvGraphicFramePr>
        <p:xfrm>
          <a:off x="1800225" y="3048000"/>
          <a:ext cx="888238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表格 19"/>
          <p:cNvGraphicFramePr/>
          <p:nvPr/>
        </p:nvGraphicFramePr>
        <p:xfrm>
          <a:off x="1800225" y="5060315"/>
          <a:ext cx="273558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630"/>
                <a:gridCol w="342265"/>
                <a:gridCol w="341947"/>
                <a:gridCol w="341948"/>
                <a:gridCol w="341948"/>
                <a:gridCol w="341947"/>
                <a:gridCol w="341948"/>
                <a:gridCol w="341947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第</a:t>
                      </a:r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一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哈</a:t>
                      </a:r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希</a:t>
                      </a:r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值</a:t>
                      </a:r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表格 20"/>
          <p:cNvGraphicFramePr/>
          <p:nvPr/>
        </p:nvGraphicFramePr>
        <p:xfrm>
          <a:off x="5078730" y="3048000"/>
          <a:ext cx="888238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表格 22"/>
          <p:cNvGraphicFramePr/>
          <p:nvPr/>
        </p:nvGraphicFramePr>
        <p:xfrm>
          <a:off x="8548370" y="3048000"/>
          <a:ext cx="888238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25" name="下箭头 24"/>
          <p:cNvSpPr/>
          <p:nvPr/>
        </p:nvSpPr>
        <p:spPr>
          <a:xfrm>
            <a:off x="2764790" y="3905885"/>
            <a:ext cx="807085" cy="780415"/>
          </a:xfrm>
          <a:prstGeom prst="down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函数</a:t>
            </a:r>
            <a:endParaRPr lang="zh-CN" altLang="en-US"/>
          </a:p>
        </p:txBody>
      </p:sp>
      <p:sp>
        <p:nvSpPr>
          <p:cNvPr id="31" name="上弧形箭头 30"/>
          <p:cNvSpPr/>
          <p:nvPr/>
        </p:nvSpPr>
        <p:spPr>
          <a:xfrm>
            <a:off x="804545" y="4060190"/>
            <a:ext cx="1534160" cy="47117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32" name="表格 31"/>
          <p:cNvGraphicFramePr/>
          <p:nvPr/>
        </p:nvGraphicFramePr>
        <p:xfrm>
          <a:off x="415925" y="4686300"/>
          <a:ext cx="273558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947"/>
                <a:gridCol w="341948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加</a:t>
                      </a:r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盐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56790" y="1567180"/>
            <a:ext cx="3950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HASH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：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98295" y="2818765"/>
            <a:ext cx="9986010" cy="838835"/>
          </a:xfrm>
          <a:prstGeom prst="rect">
            <a:avLst/>
          </a:prstGeom>
          <a:noFill/>
          <a:ln w="19050">
            <a:solidFill>
              <a:schemeClr val="accent4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7" name="表格 16"/>
          <p:cNvGraphicFramePr/>
          <p:nvPr/>
        </p:nvGraphicFramePr>
        <p:xfrm>
          <a:off x="1800225" y="3048000"/>
          <a:ext cx="888238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表格 20"/>
          <p:cNvGraphicFramePr/>
          <p:nvPr/>
        </p:nvGraphicFramePr>
        <p:xfrm>
          <a:off x="5078730" y="3048000"/>
          <a:ext cx="888238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表格 21"/>
          <p:cNvGraphicFramePr/>
          <p:nvPr/>
        </p:nvGraphicFramePr>
        <p:xfrm>
          <a:off x="5078730" y="5060315"/>
          <a:ext cx="273558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947"/>
                <a:gridCol w="341948"/>
                <a:gridCol w="341947"/>
                <a:gridCol w="341948"/>
                <a:gridCol w="341948"/>
                <a:gridCol w="341947"/>
                <a:gridCol w="341948"/>
                <a:gridCol w="341947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第</a:t>
                      </a:r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哈</a:t>
                      </a:r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希</a:t>
                      </a:r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值</a:t>
                      </a:r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表格 22"/>
          <p:cNvGraphicFramePr/>
          <p:nvPr/>
        </p:nvGraphicFramePr>
        <p:xfrm>
          <a:off x="8548370" y="3048000"/>
          <a:ext cx="888238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26" name="下箭头 25"/>
          <p:cNvSpPr/>
          <p:nvPr/>
        </p:nvSpPr>
        <p:spPr>
          <a:xfrm>
            <a:off x="6041390" y="3905885"/>
            <a:ext cx="807085" cy="780415"/>
          </a:xfrm>
          <a:prstGeom prst="down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函数</a:t>
            </a:r>
            <a:endParaRPr lang="zh-CN" altLang="en-US"/>
          </a:p>
        </p:txBody>
      </p:sp>
      <p:sp>
        <p:nvSpPr>
          <p:cNvPr id="29" name="上弧形箭头 28"/>
          <p:cNvSpPr/>
          <p:nvPr/>
        </p:nvSpPr>
        <p:spPr>
          <a:xfrm>
            <a:off x="4039870" y="4060190"/>
            <a:ext cx="1534160" cy="47117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1800225" y="5060315"/>
          <a:ext cx="273558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630"/>
                <a:gridCol w="342265"/>
                <a:gridCol w="341947"/>
                <a:gridCol w="341948"/>
                <a:gridCol w="341948"/>
                <a:gridCol w="341947"/>
                <a:gridCol w="341948"/>
                <a:gridCol w="341947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第</a:t>
                      </a:r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一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哈</a:t>
                      </a:r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希</a:t>
                      </a:r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值</a:t>
                      </a:r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56790" y="1567180"/>
            <a:ext cx="3950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HASH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：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98295" y="2818765"/>
            <a:ext cx="9986010" cy="838835"/>
          </a:xfrm>
          <a:prstGeom prst="rect">
            <a:avLst/>
          </a:prstGeom>
          <a:noFill/>
          <a:ln w="19050">
            <a:solidFill>
              <a:schemeClr val="accent4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7" name="表格 16"/>
          <p:cNvGraphicFramePr/>
          <p:nvPr/>
        </p:nvGraphicFramePr>
        <p:xfrm>
          <a:off x="1800225" y="3048000"/>
          <a:ext cx="888238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表格 20"/>
          <p:cNvGraphicFramePr/>
          <p:nvPr/>
        </p:nvGraphicFramePr>
        <p:xfrm>
          <a:off x="5078730" y="3048000"/>
          <a:ext cx="888238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表格 21"/>
          <p:cNvGraphicFramePr/>
          <p:nvPr/>
        </p:nvGraphicFramePr>
        <p:xfrm>
          <a:off x="5078730" y="5060315"/>
          <a:ext cx="273558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947"/>
                <a:gridCol w="341948"/>
                <a:gridCol w="341947"/>
                <a:gridCol w="341948"/>
                <a:gridCol w="341948"/>
                <a:gridCol w="341947"/>
                <a:gridCol w="341948"/>
                <a:gridCol w="341947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第</a:t>
                      </a:r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哈</a:t>
                      </a:r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希</a:t>
                      </a:r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值</a:t>
                      </a:r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表格 22"/>
          <p:cNvGraphicFramePr/>
          <p:nvPr/>
        </p:nvGraphicFramePr>
        <p:xfrm>
          <a:off x="8548370" y="3048000"/>
          <a:ext cx="888238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表格 23"/>
          <p:cNvGraphicFramePr/>
          <p:nvPr/>
        </p:nvGraphicFramePr>
        <p:xfrm>
          <a:off x="8548370" y="5060315"/>
          <a:ext cx="273558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947"/>
                <a:gridCol w="341948"/>
                <a:gridCol w="341947"/>
                <a:gridCol w="341948"/>
                <a:gridCol w="341948"/>
                <a:gridCol w="341947"/>
                <a:gridCol w="341948"/>
                <a:gridCol w="341947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第</a:t>
                      </a:r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哈</a:t>
                      </a:r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希</a:t>
                      </a:r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值</a:t>
                      </a:r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7" name="下箭头 26"/>
          <p:cNvSpPr/>
          <p:nvPr/>
        </p:nvSpPr>
        <p:spPr>
          <a:xfrm>
            <a:off x="9511030" y="3905250"/>
            <a:ext cx="807085" cy="780415"/>
          </a:xfrm>
          <a:prstGeom prst="down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函数</a:t>
            </a:r>
            <a:endParaRPr lang="zh-CN" altLang="en-US"/>
          </a:p>
        </p:txBody>
      </p:sp>
      <p:sp>
        <p:nvSpPr>
          <p:cNvPr id="30" name="上弧形箭头 29"/>
          <p:cNvSpPr/>
          <p:nvPr/>
        </p:nvSpPr>
        <p:spPr>
          <a:xfrm>
            <a:off x="7511415" y="4060825"/>
            <a:ext cx="1534160" cy="47117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56790" y="1567180"/>
            <a:ext cx="3950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HASH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：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98295" y="2818765"/>
            <a:ext cx="9986010" cy="838835"/>
          </a:xfrm>
          <a:prstGeom prst="rect">
            <a:avLst/>
          </a:prstGeom>
          <a:noFill/>
          <a:ln w="19050">
            <a:solidFill>
              <a:schemeClr val="accent4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7" name="表格 16"/>
          <p:cNvGraphicFramePr/>
          <p:nvPr/>
        </p:nvGraphicFramePr>
        <p:xfrm>
          <a:off x="1800225" y="3048000"/>
          <a:ext cx="888238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表格 20"/>
          <p:cNvGraphicFramePr/>
          <p:nvPr/>
        </p:nvGraphicFramePr>
        <p:xfrm>
          <a:off x="5078730" y="3048000"/>
          <a:ext cx="888238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表格 22"/>
          <p:cNvGraphicFramePr/>
          <p:nvPr/>
        </p:nvGraphicFramePr>
        <p:xfrm>
          <a:off x="8548370" y="3048000"/>
          <a:ext cx="888238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表格 23"/>
          <p:cNvGraphicFramePr/>
          <p:nvPr/>
        </p:nvGraphicFramePr>
        <p:xfrm>
          <a:off x="8548370" y="5060315"/>
          <a:ext cx="273558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947"/>
                <a:gridCol w="341948"/>
                <a:gridCol w="341947"/>
                <a:gridCol w="341948"/>
                <a:gridCol w="341948"/>
                <a:gridCol w="341947"/>
                <a:gridCol w="341948"/>
                <a:gridCol w="341947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第</a:t>
                      </a:r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哈</a:t>
                      </a:r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希</a:t>
                      </a:r>
                      <a:endParaRPr lang="zh-CN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值</a:t>
                      </a:r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5651500" y="451548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整个数据的哈希值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3" name="肘形连接符 2"/>
          <p:cNvCxnSpPr/>
          <p:nvPr/>
        </p:nvCxnSpPr>
        <p:spPr>
          <a:xfrm rot="5400000" flipV="1">
            <a:off x="7643495" y="3832225"/>
            <a:ext cx="1071245" cy="1031875"/>
          </a:xfrm>
          <a:prstGeom prst="bentConnector3">
            <a:avLst>
              <a:gd name="adj1" fmla="val 5003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56790" y="1567180"/>
            <a:ext cx="3950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HMAC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：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17" name="表格 16"/>
          <p:cNvGraphicFramePr/>
          <p:nvPr/>
        </p:nvGraphicFramePr>
        <p:xfrm>
          <a:off x="7247890" y="973455"/>
          <a:ext cx="888238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表格 20"/>
          <p:cNvGraphicFramePr/>
          <p:nvPr/>
        </p:nvGraphicFramePr>
        <p:xfrm>
          <a:off x="1284605" y="2399030"/>
          <a:ext cx="888238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630"/>
                <a:gridCol w="341630"/>
                <a:gridCol w="341630"/>
                <a:gridCol w="34163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</a:t>
                      </a:r>
                      <a:endParaRPr lang="en-US" altLang="zh-CN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/>
        </p:nvGraphicFramePr>
        <p:xfrm>
          <a:off x="1284605" y="3488690"/>
          <a:ext cx="68326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630"/>
                <a:gridCol w="34163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钥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3660140" y="2408555"/>
          <a:ext cx="888238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</a:t>
                      </a:r>
                      <a:endParaRPr lang="en-US" altLang="zh-CN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1284605" y="4578350"/>
          <a:ext cx="13665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630"/>
                <a:gridCol w="341630"/>
                <a:gridCol w="341630"/>
                <a:gridCol w="34163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/>
        </p:nvGraphicFramePr>
        <p:xfrm>
          <a:off x="3660140" y="4578350"/>
          <a:ext cx="888238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cxnSp>
        <p:nvCxnSpPr>
          <p:cNvPr id="10" name="肘形连接符 9"/>
          <p:cNvCxnSpPr>
            <a:endCxn id="6" idx="1"/>
          </p:cNvCxnSpPr>
          <p:nvPr/>
        </p:nvCxnSpPr>
        <p:spPr>
          <a:xfrm flipV="1">
            <a:off x="1985645" y="2599055"/>
            <a:ext cx="1674495" cy="892810"/>
          </a:xfrm>
          <a:prstGeom prst="bentConnector3">
            <a:avLst>
              <a:gd name="adj1" fmla="val 500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endCxn id="9" idx="1"/>
          </p:cNvCxnSpPr>
          <p:nvPr/>
        </p:nvCxnSpPr>
        <p:spPr>
          <a:xfrm>
            <a:off x="1966595" y="3881120"/>
            <a:ext cx="1693545" cy="887730"/>
          </a:xfrm>
          <a:prstGeom prst="bentConnector3">
            <a:avLst>
              <a:gd name="adj1" fmla="val 500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21" idx="3"/>
            <a:endCxn id="6" idx="1"/>
          </p:cNvCxnSpPr>
          <p:nvPr/>
        </p:nvCxnSpPr>
        <p:spPr>
          <a:xfrm>
            <a:off x="2651125" y="2589530"/>
            <a:ext cx="1009015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8" idx="3"/>
            <a:endCxn id="9" idx="1"/>
          </p:cNvCxnSpPr>
          <p:nvPr/>
        </p:nvCxnSpPr>
        <p:spPr>
          <a:xfrm>
            <a:off x="2651125" y="4768850"/>
            <a:ext cx="10090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981960" y="3512820"/>
            <a:ext cx="6781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XOR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25" name="表格 24"/>
          <p:cNvGraphicFramePr/>
          <p:nvPr/>
        </p:nvGraphicFramePr>
        <p:xfrm>
          <a:off x="7247890" y="2399030"/>
          <a:ext cx="444119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块</a:t>
                      </a:r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+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</a:t>
                      </a:r>
                      <a:endParaRPr lang="en-US" altLang="zh-CN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8" name="上弧形箭头 27"/>
          <p:cNvSpPr/>
          <p:nvPr/>
        </p:nvSpPr>
        <p:spPr>
          <a:xfrm>
            <a:off x="5906135" y="1751965"/>
            <a:ext cx="1489075" cy="48577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组合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9" name="下箭头 28"/>
          <p:cNvSpPr/>
          <p:nvPr/>
        </p:nvSpPr>
        <p:spPr>
          <a:xfrm>
            <a:off x="7819390" y="3401060"/>
            <a:ext cx="2053590" cy="4095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Hash</a:t>
            </a:r>
            <a:endParaRPr lang="en-US" altLang="zh-CN"/>
          </a:p>
        </p:txBody>
      </p:sp>
      <p:sp>
        <p:nvSpPr>
          <p:cNvPr id="30" name="上弧形箭头 29"/>
          <p:cNvSpPr/>
          <p:nvPr/>
        </p:nvSpPr>
        <p:spPr>
          <a:xfrm>
            <a:off x="6051550" y="3947160"/>
            <a:ext cx="1489075" cy="48577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组合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31" name="表格 30"/>
          <p:cNvGraphicFramePr/>
          <p:nvPr/>
        </p:nvGraphicFramePr>
        <p:xfrm>
          <a:off x="7247890" y="4578350"/>
          <a:ext cx="444119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希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值</a:t>
                      </a:r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+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32" name="下箭头 31"/>
          <p:cNvSpPr/>
          <p:nvPr/>
        </p:nvSpPr>
        <p:spPr>
          <a:xfrm>
            <a:off x="7819390" y="5108575"/>
            <a:ext cx="2053590" cy="4095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Hash</a:t>
            </a:r>
            <a:endParaRPr lang="en-US" altLang="zh-CN"/>
          </a:p>
        </p:txBody>
      </p:sp>
      <p:graphicFrame>
        <p:nvGraphicFramePr>
          <p:cNvPr id="33" name="表格 32"/>
          <p:cNvGraphicFramePr/>
          <p:nvPr/>
        </p:nvGraphicFramePr>
        <p:xfrm>
          <a:off x="8162925" y="5893435"/>
          <a:ext cx="13665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630"/>
                <a:gridCol w="341630"/>
                <a:gridCol w="341630"/>
                <a:gridCol w="34163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2" name="下箭头 1"/>
          <p:cNvSpPr/>
          <p:nvPr/>
        </p:nvSpPr>
        <p:spPr>
          <a:xfrm>
            <a:off x="7819390" y="1671955"/>
            <a:ext cx="2053590" cy="4095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组合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8" grpId="0" animBg="1"/>
      <p:bldP spid="2" grpId="0" animBg="1"/>
      <p:bldP spid="30" grpId="0" animBg="1"/>
      <p:bldP spid="29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870200" y="1967230"/>
            <a:ext cx="870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问题：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92295" y="2582545"/>
            <a:ext cx="1325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凯撒密码？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392295" y="2969895"/>
            <a:ext cx="2392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DES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、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3DES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、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AES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？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392295" y="3744595"/>
            <a:ext cx="3395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RSA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、公钥、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数字签名、证书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？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92295" y="3357245"/>
            <a:ext cx="1948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HASH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、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HMAC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？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92295" y="4131945"/>
            <a:ext cx="1325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SSL/TLS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？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392295" y="4519295"/>
            <a:ext cx="2697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量子密码、量子计算机？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56790" y="1567180"/>
            <a:ext cx="3950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HMAC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：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17" name="表格 16"/>
          <p:cNvGraphicFramePr/>
          <p:nvPr/>
        </p:nvGraphicFramePr>
        <p:xfrm>
          <a:off x="7247890" y="973455"/>
          <a:ext cx="888238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/>
        </p:nvGraphicFramePr>
        <p:xfrm>
          <a:off x="1284605" y="3488690"/>
          <a:ext cx="68326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630"/>
                <a:gridCol w="34163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钥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表格 32"/>
          <p:cNvGraphicFramePr/>
          <p:nvPr/>
        </p:nvGraphicFramePr>
        <p:xfrm>
          <a:off x="8162925" y="5893435"/>
          <a:ext cx="13665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630"/>
                <a:gridCol w="341630"/>
                <a:gridCol w="341630"/>
                <a:gridCol w="34163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7" name="下箭头 6"/>
          <p:cNvSpPr/>
          <p:nvPr/>
        </p:nvSpPr>
        <p:spPr>
          <a:xfrm>
            <a:off x="8364220" y="2508250"/>
            <a:ext cx="798830" cy="2473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上弧形箭头 10"/>
          <p:cNvSpPr/>
          <p:nvPr/>
        </p:nvSpPr>
        <p:spPr>
          <a:xfrm>
            <a:off x="2960370" y="2654935"/>
            <a:ext cx="4946015" cy="138112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56790" y="1567180"/>
            <a:ext cx="3950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HMAC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：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17" name="表格 16"/>
          <p:cNvGraphicFramePr/>
          <p:nvPr/>
        </p:nvGraphicFramePr>
        <p:xfrm>
          <a:off x="7247890" y="973455"/>
          <a:ext cx="888238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表格 20"/>
          <p:cNvGraphicFramePr/>
          <p:nvPr/>
        </p:nvGraphicFramePr>
        <p:xfrm>
          <a:off x="1284605" y="2399030"/>
          <a:ext cx="888238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630"/>
                <a:gridCol w="341630"/>
                <a:gridCol w="341630"/>
                <a:gridCol w="34163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</a:t>
                      </a:r>
                      <a:endParaRPr lang="en-US" altLang="zh-CN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/>
        </p:nvGraphicFramePr>
        <p:xfrm>
          <a:off x="1284605" y="3488690"/>
          <a:ext cx="68326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630"/>
                <a:gridCol w="34163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钥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3660140" y="2408555"/>
          <a:ext cx="888238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</a:t>
                      </a:r>
                      <a:endParaRPr lang="en-US" altLang="zh-CN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1284605" y="4578350"/>
          <a:ext cx="13665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630"/>
                <a:gridCol w="341630"/>
                <a:gridCol w="341630"/>
                <a:gridCol w="34163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/>
        </p:nvGraphicFramePr>
        <p:xfrm>
          <a:off x="3660140" y="4578350"/>
          <a:ext cx="888238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cxnSp>
        <p:nvCxnSpPr>
          <p:cNvPr id="10" name="肘形连接符 9"/>
          <p:cNvCxnSpPr>
            <a:endCxn id="6" idx="1"/>
          </p:cNvCxnSpPr>
          <p:nvPr/>
        </p:nvCxnSpPr>
        <p:spPr>
          <a:xfrm flipV="1">
            <a:off x="1985645" y="2599055"/>
            <a:ext cx="1674495" cy="892810"/>
          </a:xfrm>
          <a:prstGeom prst="bentConnector3">
            <a:avLst>
              <a:gd name="adj1" fmla="val 500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endCxn id="9" idx="1"/>
          </p:cNvCxnSpPr>
          <p:nvPr/>
        </p:nvCxnSpPr>
        <p:spPr>
          <a:xfrm>
            <a:off x="1966595" y="3881120"/>
            <a:ext cx="1693545" cy="887730"/>
          </a:xfrm>
          <a:prstGeom prst="bentConnector3">
            <a:avLst>
              <a:gd name="adj1" fmla="val 500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21" idx="3"/>
            <a:endCxn id="6" idx="1"/>
          </p:cNvCxnSpPr>
          <p:nvPr/>
        </p:nvCxnSpPr>
        <p:spPr>
          <a:xfrm>
            <a:off x="2651125" y="2589530"/>
            <a:ext cx="1009015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8" idx="3"/>
            <a:endCxn id="9" idx="1"/>
          </p:cNvCxnSpPr>
          <p:nvPr/>
        </p:nvCxnSpPr>
        <p:spPr>
          <a:xfrm>
            <a:off x="2651125" y="4768850"/>
            <a:ext cx="10090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981960" y="3512820"/>
            <a:ext cx="6781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XOR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25" name="表格 24"/>
          <p:cNvGraphicFramePr/>
          <p:nvPr/>
        </p:nvGraphicFramePr>
        <p:xfrm>
          <a:off x="7247890" y="2399030"/>
          <a:ext cx="444119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块</a:t>
                      </a:r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+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</a:t>
                      </a:r>
                      <a:endParaRPr lang="en-US" altLang="zh-CN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8" name="上弧形箭头 27"/>
          <p:cNvSpPr/>
          <p:nvPr/>
        </p:nvSpPr>
        <p:spPr>
          <a:xfrm>
            <a:off x="5906135" y="1751965"/>
            <a:ext cx="1489075" cy="48577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组合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9" name="下箭头 28"/>
          <p:cNvSpPr/>
          <p:nvPr/>
        </p:nvSpPr>
        <p:spPr>
          <a:xfrm>
            <a:off x="7819390" y="3401060"/>
            <a:ext cx="2053590" cy="4095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Hash</a:t>
            </a:r>
            <a:endParaRPr lang="en-US" altLang="zh-CN"/>
          </a:p>
        </p:txBody>
      </p:sp>
      <p:sp>
        <p:nvSpPr>
          <p:cNvPr id="30" name="上弧形箭头 29"/>
          <p:cNvSpPr/>
          <p:nvPr/>
        </p:nvSpPr>
        <p:spPr>
          <a:xfrm>
            <a:off x="6051550" y="3947160"/>
            <a:ext cx="1489075" cy="48577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组合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31" name="表格 30"/>
          <p:cNvGraphicFramePr/>
          <p:nvPr/>
        </p:nvGraphicFramePr>
        <p:xfrm>
          <a:off x="7247890" y="4578350"/>
          <a:ext cx="444119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希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值</a:t>
                      </a:r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+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32" name="下箭头 31"/>
          <p:cNvSpPr/>
          <p:nvPr/>
        </p:nvSpPr>
        <p:spPr>
          <a:xfrm>
            <a:off x="7819390" y="5108575"/>
            <a:ext cx="2053590" cy="4095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Hash</a:t>
            </a:r>
            <a:endParaRPr lang="en-US" altLang="zh-CN"/>
          </a:p>
        </p:txBody>
      </p:sp>
      <p:graphicFrame>
        <p:nvGraphicFramePr>
          <p:cNvPr id="33" name="表格 32"/>
          <p:cNvGraphicFramePr/>
          <p:nvPr/>
        </p:nvGraphicFramePr>
        <p:xfrm>
          <a:off x="8162925" y="5893435"/>
          <a:ext cx="13665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630"/>
                <a:gridCol w="341630"/>
                <a:gridCol w="341630"/>
                <a:gridCol w="34163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2" name="下箭头 1"/>
          <p:cNvSpPr/>
          <p:nvPr/>
        </p:nvSpPr>
        <p:spPr>
          <a:xfrm>
            <a:off x="7819390" y="1671955"/>
            <a:ext cx="2053590" cy="4095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组合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56790" y="1567180"/>
            <a:ext cx="3950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HMAC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：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17" name="表格 16"/>
          <p:cNvGraphicFramePr/>
          <p:nvPr/>
        </p:nvGraphicFramePr>
        <p:xfrm>
          <a:off x="7247890" y="973455"/>
          <a:ext cx="888238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/>
        </p:nvGraphicFramePr>
        <p:xfrm>
          <a:off x="1284605" y="3488690"/>
          <a:ext cx="68326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630"/>
                <a:gridCol w="34163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钥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表格 32"/>
          <p:cNvGraphicFramePr/>
          <p:nvPr/>
        </p:nvGraphicFramePr>
        <p:xfrm>
          <a:off x="8162925" y="5893435"/>
          <a:ext cx="13665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630"/>
                <a:gridCol w="341630"/>
                <a:gridCol w="341630"/>
                <a:gridCol w="34163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7" name="下箭头 6"/>
          <p:cNvSpPr/>
          <p:nvPr/>
        </p:nvSpPr>
        <p:spPr>
          <a:xfrm>
            <a:off x="8364220" y="2508250"/>
            <a:ext cx="798830" cy="2473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上弧形箭头 10"/>
          <p:cNvSpPr/>
          <p:nvPr/>
        </p:nvSpPr>
        <p:spPr>
          <a:xfrm>
            <a:off x="2960370" y="2654935"/>
            <a:ext cx="4946015" cy="138112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56790" y="1567180"/>
            <a:ext cx="3950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SSL/TLS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：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386965" y="3646805"/>
            <a:ext cx="2306320" cy="728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握手协议</a:t>
            </a:r>
            <a:endParaRPr lang="zh-CN" altLang="en-US"/>
          </a:p>
          <a:p>
            <a:pPr algn="ctr"/>
            <a:r>
              <a:rPr lang="zh-CN" altLang="en-US"/>
              <a:t>协商加密方式</a:t>
            </a:r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4693285" y="3646805"/>
            <a:ext cx="2306320" cy="728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密码规格变更协议</a:t>
            </a:r>
            <a:endParaRPr lang="zh-CN" altLang="en-US">
              <a:sym typeface="+mn-ea"/>
            </a:endParaRPr>
          </a:p>
          <a:p>
            <a:pPr algn="ctr"/>
            <a:r>
              <a:rPr lang="zh-CN" altLang="en-US"/>
              <a:t>改、设密码</a:t>
            </a:r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6993255" y="3646805"/>
            <a:ext cx="2306320" cy="728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警告协议</a:t>
            </a:r>
            <a:endParaRPr lang="zh-CN" altLang="en-US"/>
          </a:p>
          <a:p>
            <a:pPr algn="ctr"/>
            <a:r>
              <a:rPr lang="zh-CN" altLang="en-US"/>
              <a:t>异常情况通知</a:t>
            </a:r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299575" y="3646805"/>
            <a:ext cx="2306320" cy="728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应用数据协议</a:t>
            </a:r>
            <a:endParaRPr lang="zh-CN" altLang="en-US">
              <a:sym typeface="+mn-ea"/>
            </a:endParaRPr>
          </a:p>
          <a:p>
            <a:pPr algn="ctr"/>
            <a:r>
              <a:rPr lang="zh-CN" altLang="en-US"/>
              <a:t>传递上层数据</a:t>
            </a:r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389505" y="4375785"/>
            <a:ext cx="9216390" cy="728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TLS </a:t>
            </a:r>
            <a:r>
              <a:rPr lang="zh-CN" altLang="en-US"/>
              <a:t>记录协议</a:t>
            </a:r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386965" y="2917825"/>
            <a:ext cx="9218295" cy="728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HTTP</a:t>
            </a:r>
            <a:endParaRPr lang="en-US" altLang="zh-CN"/>
          </a:p>
        </p:txBody>
      </p:sp>
      <p:sp>
        <p:nvSpPr>
          <p:cNvPr id="43" name="左大括号 42"/>
          <p:cNvSpPr/>
          <p:nvPr/>
        </p:nvSpPr>
        <p:spPr>
          <a:xfrm>
            <a:off x="961390" y="2917825"/>
            <a:ext cx="779780" cy="2122805"/>
          </a:xfrm>
          <a:prstGeom prst="leftBrace">
            <a:avLst>
              <a:gd name="adj1" fmla="val 8333"/>
              <a:gd name="adj2" fmla="val 500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左大括号 43"/>
          <p:cNvSpPr/>
          <p:nvPr/>
        </p:nvSpPr>
        <p:spPr>
          <a:xfrm>
            <a:off x="1867535" y="3665855"/>
            <a:ext cx="408305" cy="1393190"/>
          </a:xfrm>
          <a:prstGeom prst="leftBrace">
            <a:avLst>
              <a:gd name="adj1" fmla="val 8333"/>
              <a:gd name="adj2" fmla="val 500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84785" y="3355340"/>
            <a:ext cx="9321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HTTPS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405890" y="3930015"/>
            <a:ext cx="6019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TLS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24" grpId="0" animBg="1"/>
      <p:bldP spid="34" grpId="0" animBg="1"/>
      <p:bldP spid="35" grpId="0" animBg="1"/>
      <p:bldP spid="36" grpId="0" animBg="1"/>
      <p:bldP spid="46" grpId="0"/>
      <p:bldP spid="44" grpId="0" animBg="1"/>
      <p:bldP spid="41" grpId="0" animBg="1"/>
      <p:bldP spid="43" grpId="0" animBg="1"/>
      <p:bldP spid="4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56790" y="1567180"/>
            <a:ext cx="3950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SSL/TLS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：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386965" y="3646805"/>
            <a:ext cx="2306320" cy="728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握手协议</a:t>
            </a:r>
            <a:endParaRPr lang="zh-CN" altLang="en-US"/>
          </a:p>
          <a:p>
            <a:pPr algn="ctr"/>
            <a:r>
              <a:rPr lang="zh-CN" altLang="en-US"/>
              <a:t>协商加密方式</a:t>
            </a:r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4693285" y="3646805"/>
            <a:ext cx="2306320" cy="728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密码规格变更协议</a:t>
            </a:r>
            <a:endParaRPr lang="zh-CN" altLang="en-US">
              <a:sym typeface="+mn-ea"/>
            </a:endParaRPr>
          </a:p>
          <a:p>
            <a:pPr algn="ctr"/>
            <a:r>
              <a:rPr lang="zh-CN" altLang="en-US"/>
              <a:t>改、设密码</a:t>
            </a:r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6993255" y="3646805"/>
            <a:ext cx="2306320" cy="728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警告协议</a:t>
            </a:r>
            <a:endParaRPr lang="zh-CN" altLang="en-US"/>
          </a:p>
          <a:p>
            <a:pPr algn="ctr"/>
            <a:r>
              <a:rPr lang="zh-CN" altLang="en-US"/>
              <a:t>异常情况通知</a:t>
            </a:r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9299575" y="3646805"/>
            <a:ext cx="2306320" cy="728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应用数据协议</a:t>
            </a:r>
            <a:endParaRPr lang="zh-CN" altLang="en-US">
              <a:sym typeface="+mn-ea"/>
            </a:endParaRPr>
          </a:p>
          <a:p>
            <a:pPr algn="ctr"/>
            <a:r>
              <a:rPr lang="zh-CN" altLang="en-US"/>
              <a:t>传递上层数据</a:t>
            </a:r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389505" y="4375785"/>
            <a:ext cx="9216390" cy="728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TLS </a:t>
            </a:r>
            <a:r>
              <a:rPr lang="zh-CN" altLang="en-US"/>
              <a:t>记录协议</a:t>
            </a:r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386965" y="2917825"/>
            <a:ext cx="9218295" cy="728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HTTP</a:t>
            </a:r>
            <a:endParaRPr lang="en-US" altLang="zh-CN"/>
          </a:p>
        </p:txBody>
      </p:sp>
      <p:sp>
        <p:nvSpPr>
          <p:cNvPr id="43" name="左大括号 42"/>
          <p:cNvSpPr/>
          <p:nvPr/>
        </p:nvSpPr>
        <p:spPr>
          <a:xfrm>
            <a:off x="961390" y="2917825"/>
            <a:ext cx="779780" cy="2122805"/>
          </a:xfrm>
          <a:prstGeom prst="leftBrace">
            <a:avLst>
              <a:gd name="adj1" fmla="val 8333"/>
              <a:gd name="adj2" fmla="val 500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左大括号 43"/>
          <p:cNvSpPr/>
          <p:nvPr/>
        </p:nvSpPr>
        <p:spPr>
          <a:xfrm>
            <a:off x="1867535" y="3665855"/>
            <a:ext cx="408305" cy="1393190"/>
          </a:xfrm>
          <a:prstGeom prst="leftBrace">
            <a:avLst>
              <a:gd name="adj1" fmla="val 8333"/>
              <a:gd name="adj2" fmla="val 500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84785" y="3355340"/>
            <a:ext cx="9321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HTTPS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405890" y="3930015"/>
            <a:ext cx="6019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TLS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56790" y="1567180"/>
            <a:ext cx="3950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SSL/TLS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握手过程：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2226310" y="2294255"/>
            <a:ext cx="914400" cy="437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endParaRPr lang="zh-CN" altLang="en-US"/>
          </a:p>
        </p:txBody>
      </p:sp>
      <p:cxnSp>
        <p:nvCxnSpPr>
          <p:cNvPr id="4" name="直接连接符 3"/>
          <p:cNvCxnSpPr>
            <a:stCxn id="2" idx="2"/>
          </p:cNvCxnSpPr>
          <p:nvPr/>
        </p:nvCxnSpPr>
        <p:spPr>
          <a:xfrm>
            <a:off x="2673985" y="2731770"/>
            <a:ext cx="0" cy="3778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9095740" y="2294255"/>
            <a:ext cx="914400" cy="437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服务端</a:t>
            </a:r>
            <a:endParaRPr lang="zh-CN" altLang="en-US"/>
          </a:p>
        </p:txBody>
      </p:sp>
      <p:cxnSp>
        <p:nvCxnSpPr>
          <p:cNvPr id="7" name="直接连接符 6"/>
          <p:cNvCxnSpPr>
            <a:stCxn id="6" idx="2"/>
          </p:cNvCxnSpPr>
          <p:nvPr/>
        </p:nvCxnSpPr>
        <p:spPr>
          <a:xfrm>
            <a:off x="9552940" y="2731770"/>
            <a:ext cx="0" cy="3778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右箭头 8"/>
          <p:cNvSpPr/>
          <p:nvPr/>
        </p:nvSpPr>
        <p:spPr>
          <a:xfrm>
            <a:off x="6628130" y="2653665"/>
            <a:ext cx="45402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4368800" y="2712720"/>
            <a:ext cx="225933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、用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RSA+3DES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？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左箭头 10"/>
          <p:cNvSpPr/>
          <p:nvPr/>
        </p:nvSpPr>
        <p:spPr>
          <a:xfrm>
            <a:off x="2736850" y="3404235"/>
            <a:ext cx="366395" cy="4857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274695" y="3463290"/>
            <a:ext cx="9956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、可以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9015730" y="4161155"/>
            <a:ext cx="45402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2926080" y="4219575"/>
            <a:ext cx="876935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11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、完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812030" y="4965700"/>
            <a:ext cx="1351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12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、切密码 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左箭头 15"/>
          <p:cNvSpPr/>
          <p:nvPr/>
        </p:nvSpPr>
        <p:spPr>
          <a:xfrm>
            <a:off x="4445635" y="4907280"/>
            <a:ext cx="366395" cy="4857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左右箭头 16"/>
          <p:cNvSpPr/>
          <p:nvPr/>
        </p:nvSpPr>
        <p:spPr>
          <a:xfrm>
            <a:off x="4239260" y="5877560"/>
            <a:ext cx="3270885" cy="48577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传递加密后的上层数据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332605" y="3463290"/>
            <a:ext cx="28562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3+4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、我的证书、公钥给你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185660" y="3463290"/>
            <a:ext cx="1452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5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、你的呢？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702675" y="3463290"/>
            <a:ext cx="767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6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、完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8020050" y="4220210"/>
            <a:ext cx="995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7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、证书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207760" y="4220210"/>
            <a:ext cx="168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8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、加密的密码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212080" y="4219575"/>
            <a:ext cx="995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9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、签名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803015" y="4220210"/>
            <a:ext cx="1351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10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、切密码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294755" y="4966335"/>
            <a:ext cx="894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13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、完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10" grpId="0"/>
      <p:bldP spid="11" grpId="0" animBg="1"/>
      <p:bldP spid="12" grpId="0"/>
      <p:bldP spid="3" grpId="0"/>
      <p:bldP spid="8" grpId="0"/>
      <p:bldP spid="18" grpId="0"/>
      <p:bldP spid="9" grpId="0" animBg="1"/>
      <p:bldP spid="10" grpId="1"/>
      <p:bldP spid="13" grpId="0" animBg="1"/>
      <p:bldP spid="19" grpId="0"/>
      <p:bldP spid="20" grpId="0"/>
      <p:bldP spid="21" grpId="0"/>
      <p:bldP spid="22" grpId="0"/>
      <p:bldP spid="14" grpId="0"/>
      <p:bldP spid="16" grpId="0" animBg="1"/>
      <p:bldP spid="15" grpId="0"/>
      <p:bldP spid="23" grpId="0"/>
      <p:bldP spid="1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56790" y="1567180"/>
            <a:ext cx="3950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SSL/TLS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握手过程：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2226310" y="2294255"/>
            <a:ext cx="914400" cy="437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endParaRPr lang="zh-CN" altLang="en-US"/>
          </a:p>
        </p:txBody>
      </p:sp>
      <p:cxnSp>
        <p:nvCxnSpPr>
          <p:cNvPr id="4" name="直接连接符 3"/>
          <p:cNvCxnSpPr>
            <a:stCxn id="2" idx="2"/>
          </p:cNvCxnSpPr>
          <p:nvPr/>
        </p:nvCxnSpPr>
        <p:spPr>
          <a:xfrm>
            <a:off x="2673985" y="2731770"/>
            <a:ext cx="0" cy="3778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/>
          <p:cNvSpPr/>
          <p:nvPr/>
        </p:nvSpPr>
        <p:spPr>
          <a:xfrm>
            <a:off x="9095740" y="2294255"/>
            <a:ext cx="914400" cy="437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服务端</a:t>
            </a:r>
            <a:endParaRPr lang="zh-CN" altLang="en-US"/>
          </a:p>
        </p:txBody>
      </p:sp>
      <p:cxnSp>
        <p:nvCxnSpPr>
          <p:cNvPr id="7" name="直接连接符 6"/>
          <p:cNvCxnSpPr>
            <a:stCxn id="6" idx="2"/>
          </p:cNvCxnSpPr>
          <p:nvPr/>
        </p:nvCxnSpPr>
        <p:spPr>
          <a:xfrm>
            <a:off x="9552940" y="2731770"/>
            <a:ext cx="0" cy="3778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右箭头 8"/>
          <p:cNvSpPr/>
          <p:nvPr/>
        </p:nvSpPr>
        <p:spPr>
          <a:xfrm>
            <a:off x="6628130" y="2653665"/>
            <a:ext cx="45402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4368800" y="2712720"/>
            <a:ext cx="225933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、用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RSA+3DES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？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左箭头 10"/>
          <p:cNvSpPr/>
          <p:nvPr/>
        </p:nvSpPr>
        <p:spPr>
          <a:xfrm>
            <a:off x="2736850" y="3404235"/>
            <a:ext cx="366395" cy="4857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274695" y="3463290"/>
            <a:ext cx="620903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、可以；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3+4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、我的证书、公钥给你；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5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、你的呢？；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6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、完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9015730" y="4161155"/>
            <a:ext cx="45402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2721610" y="4219575"/>
            <a:ext cx="6083935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7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、证书；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8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、加密的密码；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9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、签名；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10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、切密码；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11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、完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812030" y="4965700"/>
            <a:ext cx="21259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12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、切密码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13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、完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左箭头 15"/>
          <p:cNvSpPr/>
          <p:nvPr/>
        </p:nvSpPr>
        <p:spPr>
          <a:xfrm>
            <a:off x="4445635" y="4907280"/>
            <a:ext cx="366395" cy="4857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左右箭头 16"/>
          <p:cNvSpPr/>
          <p:nvPr/>
        </p:nvSpPr>
        <p:spPr>
          <a:xfrm>
            <a:off x="4239260" y="5877560"/>
            <a:ext cx="3270885" cy="48577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传递加密后的上层数据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56790" y="1567180"/>
            <a:ext cx="3950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量子密码：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2823845" y="2243455"/>
            <a:ext cx="1071245" cy="1372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1" name="直接连接符 20"/>
          <p:cNvCxnSpPr>
            <a:stCxn id="20" idx="3"/>
            <a:endCxn id="20" idx="7"/>
          </p:cNvCxnSpPr>
          <p:nvPr/>
        </p:nvCxnSpPr>
        <p:spPr>
          <a:xfrm flipV="1">
            <a:off x="2980690" y="2435225"/>
            <a:ext cx="757555" cy="97028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8754745" y="2243455"/>
            <a:ext cx="1071245" cy="1372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3" name="直接连接符 22"/>
          <p:cNvCxnSpPr>
            <a:stCxn id="22" idx="3"/>
            <a:endCxn id="22" idx="7"/>
          </p:cNvCxnSpPr>
          <p:nvPr/>
        </p:nvCxnSpPr>
        <p:spPr>
          <a:xfrm flipV="1">
            <a:off x="8911590" y="2435225"/>
            <a:ext cx="757555" cy="97028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5789295" y="2243455"/>
            <a:ext cx="1071245" cy="137287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6" name="直接连接符 25"/>
          <p:cNvCxnSpPr>
            <a:stCxn id="25" idx="5"/>
            <a:endCxn id="25" idx="1"/>
          </p:cNvCxnSpPr>
          <p:nvPr/>
        </p:nvCxnSpPr>
        <p:spPr>
          <a:xfrm flipH="1" flipV="1">
            <a:off x="5946140" y="2435225"/>
            <a:ext cx="757555" cy="97028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256790" y="4144010"/>
            <a:ext cx="2202180" cy="6451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发送方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偏光：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45.67890123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147685" y="4144010"/>
            <a:ext cx="2202180" cy="6451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接收方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偏光：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45.67890123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869305" y="414401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>
                <a:ln w="1016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窃听方</a:t>
            </a:r>
            <a:endParaRPr lang="zh-CN" altLang="en-US">
              <a:ln w="1016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687570" y="5443855"/>
            <a:ext cx="4321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1</a:t>
            </a:r>
            <a:r>
              <a:rPr lang="zh-CN" altLang="en-US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、光子的偏振方向不确定，无法统计</a:t>
            </a:r>
            <a:endParaRPr lang="zh-CN" altLang="en-US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89233" y="4530090"/>
            <a:ext cx="20288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n w="1016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偏光：</a:t>
            </a:r>
            <a:r>
              <a:rPr lang="en-US" altLang="zh-CN">
                <a:ln w="1016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360</a:t>
            </a:r>
            <a:r>
              <a:rPr lang="zh-CN" altLang="en-US">
                <a:ln w="1016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°猜不中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183505" y="4916170"/>
            <a:ext cx="2240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n w="1016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直接测量，状态随机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687570" y="5850890"/>
            <a:ext cx="4196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2</a:t>
            </a:r>
            <a:r>
              <a:rPr lang="zh-CN" altLang="en-US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、直接的测量行为会导致状态随机变化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687570" y="6257925"/>
            <a:ext cx="3281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3</a:t>
            </a:r>
            <a:r>
              <a:rPr lang="zh-CN" altLang="en-US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、达到传输一次性密码的目的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109585" y="4916170"/>
            <a:ext cx="2240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被测量，可统计出来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7" grpId="0"/>
      <p:bldP spid="22" grpId="0" animBg="1"/>
      <p:bldP spid="28" grpId="0"/>
      <p:bldP spid="25" grpId="0" animBg="1"/>
      <p:bldP spid="29" grpId="0"/>
      <p:bldP spid="30" grpId="0"/>
      <p:bldP spid="2" grpId="0"/>
      <p:bldP spid="4" grpId="0"/>
      <p:bldP spid="3" grpId="0"/>
      <p:bldP spid="7" grpId="0"/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56790" y="1567180"/>
            <a:ext cx="3950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量子密码：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2823845" y="2243455"/>
            <a:ext cx="1071245" cy="1372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1" name="直接连接符 20"/>
          <p:cNvCxnSpPr>
            <a:stCxn id="20" idx="3"/>
            <a:endCxn id="20" idx="7"/>
          </p:cNvCxnSpPr>
          <p:nvPr/>
        </p:nvCxnSpPr>
        <p:spPr>
          <a:xfrm flipV="1">
            <a:off x="2980690" y="2435225"/>
            <a:ext cx="757555" cy="97028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8754745" y="2243455"/>
            <a:ext cx="1071245" cy="1372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3" name="直接连接符 22"/>
          <p:cNvCxnSpPr>
            <a:stCxn id="22" idx="3"/>
            <a:endCxn id="22" idx="7"/>
          </p:cNvCxnSpPr>
          <p:nvPr/>
        </p:nvCxnSpPr>
        <p:spPr>
          <a:xfrm flipV="1">
            <a:off x="8911590" y="2435225"/>
            <a:ext cx="757555" cy="97028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5789295" y="2243455"/>
            <a:ext cx="1071245" cy="137287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6" name="直接连接符 25"/>
          <p:cNvCxnSpPr>
            <a:stCxn id="25" idx="5"/>
            <a:endCxn id="25" idx="1"/>
          </p:cNvCxnSpPr>
          <p:nvPr/>
        </p:nvCxnSpPr>
        <p:spPr>
          <a:xfrm flipH="1" flipV="1">
            <a:off x="5946140" y="2435225"/>
            <a:ext cx="757555" cy="97028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256790" y="4144010"/>
            <a:ext cx="2202180" cy="6451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发送方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偏光：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45.67890123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128635" y="4144010"/>
            <a:ext cx="2240280" cy="9220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接收方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偏光：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45.67890123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被测量，可统计出来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183188" y="4144010"/>
            <a:ext cx="2240280" cy="9220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>
                <a:ln w="1016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窃听方</a:t>
            </a:r>
            <a:endParaRPr lang="zh-CN" altLang="en-US">
              <a:ln w="1016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zh-CN" altLang="en-US">
                <a:ln w="1016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偏光：</a:t>
            </a:r>
            <a:r>
              <a:rPr lang="en-US" altLang="zh-CN">
                <a:ln w="1016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360</a:t>
            </a:r>
            <a:r>
              <a:rPr lang="zh-CN" altLang="en-US">
                <a:ln w="1016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°猜不中</a:t>
            </a:r>
            <a:endParaRPr lang="zh-CN" altLang="en-US">
              <a:ln w="1016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zh-CN" altLang="en-US">
                <a:ln w="1016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直接测量，状态随机</a:t>
            </a:r>
            <a:endParaRPr lang="zh-CN" altLang="en-US">
              <a:ln w="1016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304030" y="5586730"/>
            <a:ext cx="43218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1</a:t>
            </a:r>
            <a:r>
              <a:rPr lang="zh-CN" altLang="en-US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、光子的偏振方向不确定，无法统计</a:t>
            </a:r>
            <a:endParaRPr lang="zh-CN" altLang="en-US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  <a:p>
            <a:pPr algn="l"/>
            <a:r>
              <a:rPr lang="en-US" altLang="zh-CN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2</a:t>
            </a:r>
            <a:r>
              <a:rPr lang="zh-CN" altLang="en-US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、直接的测量行为会导致状态随机变化</a:t>
            </a:r>
            <a:endParaRPr lang="zh-CN" altLang="en-US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  <a:p>
            <a:pPr algn="l"/>
            <a:r>
              <a:rPr lang="en-US" altLang="zh-CN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3</a:t>
            </a:r>
            <a:r>
              <a:rPr lang="zh-CN" altLang="en-US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、达到传输一次性密码的目的</a:t>
            </a:r>
            <a:endParaRPr lang="zh-CN" altLang="en-US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custDataLst>
      <p:tags r:id="rId2"/>
    </p:custData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56790" y="1567180"/>
            <a:ext cx="3950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量子计算机：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31" name="表格 30"/>
          <p:cNvGraphicFramePr/>
          <p:nvPr/>
        </p:nvGraphicFramePr>
        <p:xfrm>
          <a:off x="2351405" y="3526790"/>
          <a:ext cx="444119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3067050" y="261556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r>
              <a:rPr lang="zh-CN" altLang="en-US">
                <a:solidFill>
                  <a:schemeClr val="accent3"/>
                </a:solidFill>
                <a:effectLst/>
              </a:rPr>
              <a:t>传统计算机</a:t>
            </a:r>
            <a:endParaRPr lang="zh-CN" altLang="en-US">
              <a:solidFill>
                <a:schemeClr val="accent3"/>
              </a:solidFill>
              <a:effectLst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6926580" y="3526790"/>
          <a:ext cx="375793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7741920" y="261556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r>
              <a:rPr lang="zh-CN" altLang="en-US">
                <a:solidFill>
                  <a:schemeClr val="accent3"/>
                </a:solidFill>
                <a:effectLst/>
              </a:rPr>
              <a:t>量子计算机</a:t>
            </a:r>
            <a:endParaRPr lang="zh-CN" altLang="en-US">
              <a:solidFill>
                <a:schemeClr val="accent3"/>
              </a:solidFill>
              <a:effectLst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2813685" y="4086225"/>
            <a:ext cx="0" cy="632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065020" y="5146675"/>
            <a:ext cx="3604260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确定的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或者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0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串行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8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位，需要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的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8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次方个时间单位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7439660" y="4454525"/>
            <a:ext cx="0" cy="632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266180" y="5261610"/>
            <a:ext cx="4634865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一个分开的量子，同时表示两种状态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并行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8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位，只需要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8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个量子，同时运算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只需要一个时间单位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4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870200" y="1967230"/>
            <a:ext cx="870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怎么吹？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92295" y="2582545"/>
            <a:ext cx="1325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凯撒密码？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392295" y="2969895"/>
            <a:ext cx="2392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DES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、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3DES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、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AES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？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392295" y="3744595"/>
            <a:ext cx="3395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RSA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、公钥、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数字签名、证书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？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92295" y="3357245"/>
            <a:ext cx="1948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HASH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、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HMAC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？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92295" y="4131945"/>
            <a:ext cx="1325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SSL/TLS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？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392295" y="4519295"/>
            <a:ext cx="2697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量子密码、量子计算机？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4" grpId="0"/>
      <p:bldP spid="7" grpId="0"/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56790" y="1567180"/>
            <a:ext cx="3950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量子计算机：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31" name="表格 30"/>
          <p:cNvGraphicFramePr/>
          <p:nvPr/>
        </p:nvGraphicFramePr>
        <p:xfrm>
          <a:off x="2351405" y="3526790"/>
          <a:ext cx="444119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3067050" y="261556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r>
              <a:rPr lang="zh-CN" altLang="en-US">
                <a:solidFill>
                  <a:schemeClr val="accent3"/>
                </a:solidFill>
                <a:effectLst/>
              </a:rPr>
              <a:t>传统计算机</a:t>
            </a:r>
            <a:endParaRPr lang="zh-CN" altLang="en-US">
              <a:solidFill>
                <a:schemeClr val="accent3"/>
              </a:solidFill>
              <a:effectLst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6926580" y="3526790"/>
          <a:ext cx="375793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7741920" y="261556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r>
              <a:rPr lang="zh-CN" altLang="en-US">
                <a:solidFill>
                  <a:schemeClr val="accent3"/>
                </a:solidFill>
                <a:effectLst/>
              </a:rPr>
              <a:t>量子计算机</a:t>
            </a:r>
            <a:endParaRPr lang="zh-CN" altLang="en-US">
              <a:solidFill>
                <a:schemeClr val="accent3"/>
              </a:solidFill>
              <a:effectLst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2813685" y="4086225"/>
            <a:ext cx="0" cy="632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065020" y="5146675"/>
            <a:ext cx="3604260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确定的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或者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0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串行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8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位，需要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的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8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次方个时间单位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7439660" y="4454525"/>
            <a:ext cx="0" cy="632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266180" y="5261610"/>
            <a:ext cx="4634865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一个分开的量子，同时表示两种状态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并行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8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位，只需要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8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个量子，同时运算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只需要一个时间单位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870200" y="1967230"/>
            <a:ext cx="870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问题：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92295" y="2582545"/>
            <a:ext cx="1325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凯撒密码？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392295" y="2969895"/>
            <a:ext cx="2392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DES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、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3DES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、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AES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？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392295" y="3744595"/>
            <a:ext cx="3395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RSA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、公钥、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数字签名、证书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？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92295" y="3357245"/>
            <a:ext cx="1948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HASH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、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HMAC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？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92295" y="4131945"/>
            <a:ext cx="1325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SSL/TLS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？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392295" y="4519295"/>
            <a:ext cx="2697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量子密码、量子计算机？</a:t>
            </a:r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6784975" y="1755775"/>
            <a:ext cx="1091565" cy="8267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877175" y="145288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>
                <a:solidFill>
                  <a:schemeClr val="accent4"/>
                </a:solidFill>
                <a:effectLst/>
              </a:rPr>
              <a:t>上古时期</a:t>
            </a:r>
            <a:endParaRPr lang="zh-CN" altLang="en-US">
              <a:solidFill>
                <a:schemeClr val="accent4"/>
              </a:solidFill>
              <a:effectLst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 flipV="1">
            <a:off x="7244080" y="4729480"/>
            <a:ext cx="931545" cy="979170"/>
          </a:xfrm>
          <a:prstGeom prst="straightConnector1">
            <a:avLst/>
          </a:prstGeom>
          <a:ln w="41275">
            <a:solidFill>
              <a:schemeClr val="bg1"/>
            </a:solidFill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8336915" y="5578475"/>
            <a:ext cx="1097280" cy="3683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未来科技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左大括号 14"/>
          <p:cNvSpPr/>
          <p:nvPr/>
        </p:nvSpPr>
        <p:spPr>
          <a:xfrm>
            <a:off x="3674110" y="3014345"/>
            <a:ext cx="383540" cy="1543685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839595" y="3601720"/>
            <a:ext cx="1325880" cy="368300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我们的时代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4" grpId="0" bldLvl="0" animBg="1"/>
      <p:bldP spid="14" grpId="1" animBg="1"/>
      <p:bldP spid="15" grpId="0" animBg="1"/>
      <p:bldP spid="17" grpId="0" animBg="1"/>
      <p:bldP spid="15" grpId="1" animBg="1"/>
      <p:bldP spid="17" grpI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870200" y="1967230"/>
            <a:ext cx="1433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怎么玩的？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03525" y="5695315"/>
            <a:ext cx="2951480" cy="488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SSL/TLS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869555" y="470916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决定怎么玩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4653915" y="5077460"/>
            <a:ext cx="547370" cy="27813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275195" y="5219700"/>
            <a:ext cx="236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1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、加密</a:t>
            </a:r>
            <a:r>
              <a:rPr lang="zh-CN" altLang="en-US" b="1">
                <a:solidFill>
                  <a:srgbClr val="FF0000"/>
                </a:solidFill>
                <a:effectLst/>
                <a:sym typeface="+mn-ea"/>
              </a:rPr>
              <a:t>密码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用哪个？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275195" y="5680075"/>
            <a:ext cx="236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2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、加密</a:t>
            </a:r>
            <a:r>
              <a:rPr lang="zh-CN" altLang="en-US" b="1">
                <a:ln w="10160">
                  <a:noFill/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消息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用哪个？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275195" y="6140450"/>
            <a:ext cx="236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3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、消息</a:t>
            </a:r>
            <a:r>
              <a:rPr lang="zh-CN" altLang="en-US" b="1">
                <a:ln w="10160">
                  <a:noFill/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验证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用哪个？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360670" y="3971290"/>
            <a:ext cx="2951480" cy="488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RSA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7781290" y="2647315"/>
            <a:ext cx="2951480" cy="488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3DES or AES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4883150" y="1077595"/>
            <a:ext cx="2951480" cy="488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HMAC</a:t>
            </a:r>
            <a:endParaRPr lang="en-US" altLang="zh-CN"/>
          </a:p>
        </p:txBody>
      </p:sp>
      <p:sp>
        <p:nvSpPr>
          <p:cNvPr id="20" name="左大括号 19"/>
          <p:cNvSpPr/>
          <p:nvPr/>
        </p:nvSpPr>
        <p:spPr>
          <a:xfrm>
            <a:off x="6353810" y="5007610"/>
            <a:ext cx="362585" cy="1381125"/>
          </a:xfrm>
          <a:prstGeom prst="leftBrace">
            <a:avLst>
              <a:gd name="adj1" fmla="val 8333"/>
              <a:gd name="adj2" fmla="val 50022"/>
            </a:avLst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616450" y="2707640"/>
            <a:ext cx="2887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用 加密密码 快速 </a:t>
            </a:r>
            <a:r>
              <a:rPr lang="zh-CN" altLang="en-US" b="1">
                <a:solidFill>
                  <a:srgbClr val="FF0000"/>
                </a:solidFill>
                <a:effectLst/>
                <a:sym typeface="+mn-ea"/>
              </a:rPr>
              <a:t>加密消息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6974840" y="3472815"/>
            <a:ext cx="706755" cy="347345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028825" y="4031615"/>
            <a:ext cx="3116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用 非对称加密 交换 </a:t>
            </a:r>
            <a:r>
              <a:rPr lang="zh-CN" altLang="en-US" b="1">
                <a:solidFill>
                  <a:srgbClr val="FF0000"/>
                </a:solidFill>
                <a:effectLst/>
                <a:sym typeface="+mn-ea"/>
              </a:rPr>
              <a:t>加密密码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H="1" flipV="1">
            <a:off x="7562215" y="1976755"/>
            <a:ext cx="725170" cy="34925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8392795" y="1077595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rgbClr val="FF0000"/>
                </a:solidFill>
                <a:effectLst/>
                <a:sym typeface="+mn-ea"/>
              </a:rPr>
              <a:t>验证消息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是否与发送时一致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0" grpId="0" animBg="1"/>
      <p:bldP spid="10" grpId="0"/>
      <p:bldP spid="14" grpId="0"/>
      <p:bldP spid="15" grpId="0"/>
      <p:bldP spid="16" grpId="0"/>
      <p:bldP spid="17" grpId="0" animBg="1"/>
      <p:bldP spid="23" grpId="0"/>
      <p:bldP spid="18" grpId="0" animBg="1"/>
      <p:bldP spid="21" grpId="0"/>
      <p:bldP spid="19" grpId="0" animBg="1"/>
      <p:bldP spid="2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870200" y="1967230"/>
            <a:ext cx="870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参考：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92295" y="2582545"/>
            <a:ext cx="4589780" cy="368300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《图解密码技术》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- [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日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]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结城浩 著 周子恒 译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92295" y="296989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百度百科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9" name="图片 8" descr="图解密码技术第三版-封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3395" y="3698875"/>
            <a:ext cx="2663190" cy="26631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870200" y="1967230"/>
            <a:ext cx="1305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打完收工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23870" y="2936875"/>
            <a:ext cx="5419725" cy="304609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9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牛皮已吹</a:t>
            </a:r>
            <a:r>
              <a:rPr lang="zh-CN" altLang="en-US" sz="96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完</a:t>
            </a:r>
            <a:endParaRPr lang="zh-CN" altLang="en-US" sz="96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56790" y="1567180"/>
            <a:ext cx="17995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凯撒密码：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HL ?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1828800" y="3048000"/>
          <a:ext cx="888238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Q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56790" y="1567180"/>
            <a:ext cx="22631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凯撒密码：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HL = KO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1828800" y="3048000"/>
          <a:ext cx="888238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Q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</a:t>
                      </a:r>
                      <a:endParaRPr lang="en-US" altLang="zh-CN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Q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图片 2" descr="拳皇K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675" y="4187190"/>
            <a:ext cx="3743325" cy="20955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56790" y="1567180"/>
            <a:ext cx="2697480" cy="34150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凯撒密码：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HL = KO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凯撒密码就是简单的替换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1828800" y="3048000"/>
          <a:ext cx="888238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  <a:gridCol w="34163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Q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</a:t>
                      </a:r>
                      <a:endParaRPr lang="en-US" altLang="zh-CN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Q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V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Z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256790" y="1567180"/>
            <a:ext cx="2009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DES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与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3DES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：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0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0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0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0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0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0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0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08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0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1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1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1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1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1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8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8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8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8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4043</Words>
  <Application>WPS 演示</Application>
  <PresentationFormat>宽屏</PresentationFormat>
  <Paragraphs>4269</Paragraphs>
  <Slides>54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54</vt:i4>
      </vt:variant>
    </vt:vector>
  </HeadingPairs>
  <TitlesOfParts>
    <vt:vector size="64" baseType="lpstr">
      <vt:lpstr>Arial</vt:lpstr>
      <vt:lpstr>宋体</vt:lpstr>
      <vt:lpstr>Wingdings</vt:lpstr>
      <vt:lpstr>微软雅黑</vt:lpstr>
      <vt:lpstr>Arial Unicode MS</vt:lpstr>
      <vt:lpstr>Office 主题​​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YB</cp:lastModifiedBy>
  <cp:revision>332</cp:revision>
  <dcterms:created xsi:type="dcterms:W3CDTF">2019-06-19T02:08:00Z</dcterms:created>
  <dcterms:modified xsi:type="dcterms:W3CDTF">2019-09-21T09:02:15Z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2052-11.1.0.8986</vt:lpwstr>
  </property>
</Properties>
</file>