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6" r:id="rId3"/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174f667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ed174f6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d174f667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ed174f667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f437c03b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ef437c03b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437c0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f437c0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d174f667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1ed174f667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f437c03b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ef437c03b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ef437c03b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ef437c03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d1c0c1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d1c0c1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ef437c03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ef437c03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ed174f667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ed174f667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d174f66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d174f66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194ef41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194ef41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d174f6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d174f6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ed174f667_0_3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ed174f667_0_3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f437c03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ef437c03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d174f66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d174f6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174f66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P(y=i|x) = S(y_{i}) = \frac{e^{y_{i}}}{\sum_{j}e^{y_{j}}} \in (0,1)</a:t>
            </a:r>
            <a:endParaRPr/>
          </a:p>
        </p:txBody>
      </p:sp>
      <p:sp>
        <p:nvSpPr>
          <p:cNvPr id="159" name="Google Shape;159;g1ed174f66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d174f667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1ed174f667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d174f667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ed174f667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d174f667_0_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ed174f667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fa2957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efa2957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Bullets">
  <p:cSld name="Title &amp; Bullets 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b="0" i="0" sz="3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4572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b="0" i="0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b="0" i="0" sz="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 type="title">
  <p:cSld name="TITL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Horizontal">
  <p:cSld name="Photo - Horizontal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>
            <p:ph idx="2" type="pic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Vertical">
  <p:cSld name="Photo - Vertica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>
            <p:ph idx="2" type="pic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Top">
  <p:cSld name="Title - Top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Bullets &amp; Photo">
  <p:cSld name="Title, Bullets &amp; Photo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/>
          <p:nvPr>
            <p:ph idx="2" type="pic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b="0" i="0" sz="4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98450" lvl="0" marL="4572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ullets">
  <p:cSld name="Bulle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3175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b="0" i="0" sz="1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 - 3 Up">
  <p:cSld name="Photo - 3 Up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/>
          <p:nvPr>
            <p:ph idx="2" type="pic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8"/>
          <p:cNvSpPr/>
          <p:nvPr>
            <p:ph idx="3" type="pic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28"/>
          <p:cNvSpPr/>
          <p:nvPr>
            <p:ph idx="4" type="pic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idx="1" type="body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2" type="body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hoto">
  <p:cSld name="Phot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>
            <p:ph idx="2" type="pic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177800" lvl="0" marL="177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90500" lvl="1" marL="368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571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66700" lvl="3" marL="787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965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1168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13335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15113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1676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b="0" i="0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b="1" i="0" sz="3000" u="none" cap="none" strike="noStrik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/>
          <a:lstStyle>
            <a:lvl1pPr indent="-3810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hunkim/DeepLearningZeroToAll/blob/master/lab-06-1-softmax_classifier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hyperlink" Target="https://www.tensorflow.org/api_docs/python/tf/one_ho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hyperlink" Target="https://github.com/hunkim/DeepLearningZeroToAll/blob/master/lab-06-2-softmax_zoo_classifier.py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oo.gl/jPtWN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hunkim/DeepLearningZeroToAll/blob/master/lab-06-2-softmax_zoo_classifier.py" TargetMode="External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hunkim+ml@gmail.com" TargetMode="External"/><Relationship Id="rId4" Type="http://schemas.openxmlformats.org/officeDocument/2006/relationships/hyperlink" Target="https://github.com/hunkim/DeepLearningZeroToAll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hunkim/DeepLearningZeroToAll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hyperlink" Target="https://github.com/hunkim/DeepLearningZeroToAll/blob/master/lab-06-1-softmax_classifier.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24" name="Google Shape;124;p3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27" name="Google Shape;12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3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0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207" name="Google Shape;207;p40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362100" y="1449850"/>
            <a:ext cx="853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all = sess.run(hypothesis,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(all, sess.run(tf.arg_max(all,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40"/>
          <p:cNvSpPr txBox="1"/>
          <p:nvPr/>
        </p:nvSpPr>
        <p:spPr>
          <a:xfrm>
            <a:off x="362100" y="3018850"/>
            <a:ext cx="8168100" cy="1667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[[  1.38904958e-03   9.98601854e-01   9.06129117e-06]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9.31192040e-01   6.29020557e-02   5.90589503e-03]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080"/>
                </a:solidFill>
                <a:highlight>
                  <a:srgbClr val="FFFFFF"/>
                </a:highlight>
              </a:rPr>
              <a:t>[  1.27327668e-08   3.34112905e-04   9.99665856e-01]] </a:t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F6000"/>
                </a:solidFill>
                <a:highlight>
                  <a:srgbClr val="FFFFFF"/>
                </a:highlight>
              </a:rPr>
              <a:t>[1 0 2]</a:t>
            </a:r>
            <a:endParaRPr b="1" sz="2400">
              <a:solidFill>
                <a:srgbClr val="7F6000"/>
              </a:solidFill>
              <a:highlight>
                <a:srgbClr val="FFFFFF"/>
              </a:highlight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62100" y="1162600"/>
            <a:ext cx="56523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40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</a:t>
            </a:r>
            <a:r>
              <a:rPr lang="en"/>
              <a:t>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700"/>
              <a:t>Fancy 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 sz="27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i="1" lang="en" sz="2300"/>
              <a:t>cross_entropy, one_hot, reshape</a:t>
            </a:r>
            <a:endParaRPr i="1" sz="2300"/>
          </a:p>
        </p:txBody>
      </p:sp>
      <p:sp>
        <p:nvSpPr>
          <p:cNvPr id="217" name="Google Shape;217;p41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41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220" name="Google Shape;220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41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227" name="Google Shape;22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38" name="Google Shape;238;p43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/>
          <p:nvPr/>
        </p:nvSpPr>
        <p:spPr>
          <a:xfrm>
            <a:off x="441851" y="4781050"/>
            <a:ext cx="86520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https://www.udacity.com/course/viewer#!/c-ud730/l-6370362152/m-6379811817</a:t>
            </a:r>
            <a:endParaRPr sz="500"/>
          </a:p>
        </p:txBody>
      </p:sp>
      <p:sp>
        <p:nvSpPr>
          <p:cNvPr id="249" name="Google Shape;249;p44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</a:t>
            </a:r>
            <a:endParaRPr sz="30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229350" y="141100"/>
            <a:ext cx="86853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8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tf.nn.softmax(tf.matmul(X,W))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/>
              <a:t>softmax_cross_entropy_with_logits</a:t>
            </a:r>
            <a:endParaRPr/>
          </a:p>
        </p:txBody>
      </p:sp>
      <p:sp>
        <p:nvSpPr>
          <p:cNvPr id="259" name="Google Shape;259;p45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1700750" y="1221725"/>
            <a:ext cx="57426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tf.matmul(X, W) + b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</a:t>
            </a:r>
            <a:r>
              <a:rPr lang="en" sz="16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464100" y="2503675"/>
            <a:ext cx="8215800" cy="835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464100" y="3785625"/>
            <a:ext cx="8515200" cy="9840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labels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25" y="3610312"/>
            <a:ext cx="357425" cy="35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825" y="2338250"/>
            <a:ext cx="357425" cy="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 classification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with </a:t>
            </a:r>
            <a:r>
              <a:rPr i="1" lang="en" sz="2400">
                <a:solidFill>
                  <a:schemeClr val="dk1"/>
                </a:solidFill>
              </a:rPr>
              <a:t>softmax_cross_entropy_with_logits</a:t>
            </a:r>
            <a:endParaRPr i="1"/>
          </a:p>
        </p:txBody>
      </p:sp>
      <p:pic>
        <p:nvPicPr>
          <p:cNvPr id="270" name="Google Shape;2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75" y="1581150"/>
            <a:ext cx="2501176" cy="18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46"/>
          <p:cNvSpPr txBox="1"/>
          <p:nvPr/>
        </p:nvSpPr>
        <p:spPr>
          <a:xfrm>
            <a:off x="4009850" y="4716700"/>
            <a:ext cx="5068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https://kr.pinterest.com/explore/animal-classification-activity/</a:t>
            </a:r>
            <a:endParaRPr/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1850" y="1842225"/>
            <a:ext cx="6045427" cy="14799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6"/>
          <p:cNvSpPr txBox="1"/>
          <p:nvPr/>
        </p:nvSpPr>
        <p:spPr>
          <a:xfrm>
            <a:off x="493200" y="3398375"/>
            <a:ext cx="88551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500">
              <a:solidFill>
                <a:srgbClr val="808080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660099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500">
                <a:solidFill>
                  <a:schemeClr val="hlink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tf.one_hot and reshape</a:t>
            </a:r>
            <a:endParaRPr/>
          </a:p>
        </p:txBody>
      </p:sp>
      <p:sp>
        <p:nvSpPr>
          <p:cNvPr id="279" name="Google Shape;279;p47"/>
          <p:cNvSpPr txBox="1"/>
          <p:nvPr/>
        </p:nvSpPr>
        <p:spPr>
          <a:xfrm>
            <a:off x="894175" y="3175675"/>
            <a:ext cx="74958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6, shape=(?, 1)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tf.one_hot(Y, nb_classes) 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 shape=(?, 1, 7)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 </a:t>
            </a: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shape=(?, 7)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0" name="Google Shape;2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175" y="1153025"/>
            <a:ext cx="7495873" cy="183502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1" name="Google Shape;281;p47"/>
          <p:cNvSpPr txBox="1"/>
          <p:nvPr/>
        </p:nvSpPr>
        <p:spPr>
          <a:xfrm>
            <a:off x="470350" y="4464900"/>
            <a:ext cx="6706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If the input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indices</a:t>
            </a:r>
            <a:r>
              <a:rPr lang="en">
                <a:solidFill>
                  <a:srgbClr val="212121"/>
                </a:solidFill>
              </a:rPr>
              <a:t> is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</a:t>
            </a:r>
            <a:r>
              <a:rPr lang="en">
                <a:solidFill>
                  <a:srgbClr val="212121"/>
                </a:solidFill>
              </a:rPr>
              <a:t>, the output will have rank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N+1</a:t>
            </a:r>
            <a:r>
              <a:rPr lang="en">
                <a:solidFill>
                  <a:srgbClr val="212121"/>
                </a:solidFill>
              </a:rPr>
              <a:t>. The new axis is created at dimension </a:t>
            </a:r>
            <a:r>
              <a:rPr lang="en">
                <a:solidFill>
                  <a:srgbClr val="37474F"/>
                </a:solidFill>
                <a:highlight>
                  <a:srgbClr val="F7F7F7"/>
                </a:highlight>
              </a:rPr>
              <a:t>axis</a:t>
            </a:r>
            <a:r>
              <a:rPr lang="en">
                <a:solidFill>
                  <a:srgbClr val="212121"/>
                </a:solidFill>
              </a:rPr>
              <a:t> (default: the new axis is appended at the end).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https://www.tensorflow.org/api_docs/python/tf/one_hot</a:t>
            </a:r>
            <a:r>
              <a:rPr lang="en">
                <a:solidFill>
                  <a:srgbClr val="21212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48"/>
          <p:cNvSpPr txBox="1"/>
          <p:nvPr/>
        </p:nvSpPr>
        <p:spPr>
          <a:xfrm>
            <a:off x="0" y="0"/>
            <a:ext cx="69591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Predicting animal type based on various features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xy = np.loadtxt(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'data-04-zoo.csv'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delimiter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','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dtype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=np.float32)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xy[:,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xy[:,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tf.placeholder(tf.float32,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tf.placeholder(tf.int32,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0 ~ 6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tf.one_hot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(Y, nb_classes)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one hot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Y_one_hot = tf.reshape(Y_one_hot, [-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 = tf.matmul(X, W) + b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tf.nn.softmax(logits)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cost_i = tf.nn.softmax_cross_entropy_with_logits(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=logits,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labels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=Y_one_hot)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075" y="704550"/>
            <a:ext cx="2780550" cy="266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/>
          <p:nvPr/>
        </p:nvSpPr>
        <p:spPr>
          <a:xfrm>
            <a:off x="0" y="0"/>
            <a:ext cx="85542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9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296" name="Google Shape;29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2"/>
          <p:cNvSpPr txBox="1"/>
          <p:nvPr>
            <p:ph type="title"/>
          </p:nvPr>
        </p:nvSpPr>
        <p:spPr>
          <a:xfrm>
            <a:off x="0" y="286350"/>
            <a:ext cx="9073200" cy="1285800"/>
          </a:xfrm>
          <a:prstGeom prst="rect">
            <a:avLst/>
          </a:prstGeom>
        </p:spPr>
        <p:txBody>
          <a:bodyPr anchorCtr="0" anchor="b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</a:t>
            </a:r>
            <a:endParaRPr sz="28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4"/>
              </a:rPr>
              <a:t>https://goo.gl/jPtWNt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35" name="Google Shape;135;p32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0" y="76200"/>
            <a:ext cx="7698000" cy="49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tf.reduce_mean(cost_i)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prediction = tf.argmax(hypothesis,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correct_prediction = tf.equal(prediction, tf.argmax(Y_one_hot,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accuracy = tf.reduce_mean(tf.cast(correct_prediction, tf.float32))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loss, acc = sess.run([cost, accuracy],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X: x_data,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"Step: {:5}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Loss: {:.3f}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Acc: {:.2%}"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.format(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step, loss, acc))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Let's see if we can predict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pred = sess.run(prediction,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x_data})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y_data: (N,1) = flatten =&gt; (N, ) matches pred.shape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p, y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(pred, y_data.flatten()):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"[{}] Prediction: {} True Y: {}"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format(p ==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(y), p,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(y)))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6158650" y="2241025"/>
            <a:ext cx="2816700" cy="279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1100 Loss: 0.101 Acc: 99.01%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1200 Loss: 0.092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Step:  1300 Loss: 0.084 Acc: 100.00%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...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3 True Y: 3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8080"/>
                </a:solidFill>
                <a:highlight>
                  <a:srgbClr val="FFFFFF"/>
                </a:highlight>
              </a:rPr>
              <a:t>[True] Prediction: 0 True Y: 0</a:t>
            </a:r>
            <a:endParaRPr b="1" sz="1100">
              <a:solidFill>
                <a:srgbClr val="008080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50"/>
          <p:cNvSpPr txBox="1"/>
          <p:nvPr/>
        </p:nvSpPr>
        <p:spPr>
          <a:xfrm>
            <a:off x="2957300" y="4809700"/>
            <a:ext cx="64869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https://github.com/hunkim/DeepLearningZeroToAll/blob/master/lab-06-2-softmax_zoo_classifier.py</a:t>
            </a:r>
            <a:r>
              <a:rPr lang="en" sz="1100"/>
              <a:t> </a:t>
            </a:r>
            <a:endParaRPr sz="1100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4225" y="188075"/>
            <a:ext cx="2272525" cy="16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7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Learning rate, Evaluation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1812726" y="319794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Noto Sans Symbols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Sung Kim &lt;hunkim+ml@gmail.com&gt;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Lab 6-1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</a:t>
            </a:r>
            <a:r>
              <a:rPr lang="en" sz="2700"/>
              <a:t>C</a:t>
            </a:r>
            <a:r>
              <a:rPr b="0" i="0" lang="en" sz="27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lassifier</a:t>
            </a:r>
            <a:endParaRPr/>
          </a:p>
        </p:txBody>
      </p:sp>
      <p:sp>
        <p:nvSpPr>
          <p:cNvPr id="141" name="Google Shape;141;p33"/>
          <p:cNvSpPr txBox="1"/>
          <p:nvPr/>
        </p:nvSpPr>
        <p:spPr>
          <a:xfrm>
            <a:off x="1279125" y="3208031"/>
            <a:ext cx="65859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Sung Kim &lt;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hunkim+ml@gmail.com</a:t>
            </a: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&gt;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Gill Sans"/>
                <a:ea typeface="Gill Sans"/>
                <a:cs typeface="Gill Sans"/>
                <a:sym typeface="Gill Sans"/>
              </a:rPr>
              <a:t>Code: </a:t>
            </a:r>
            <a:r>
              <a:rPr lang="en" sz="1900" u="sng">
                <a:solidFill>
                  <a:srgbClr val="0000FF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https://github.com/hunkim/DeepLearningZeroToAll/</a:t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42" name="Google Shape;14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6341" y="4261902"/>
            <a:ext cx="1428750" cy="775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33"/>
          <p:cNvGrpSpPr/>
          <p:nvPr/>
        </p:nvGrpSpPr>
        <p:grpSpPr>
          <a:xfrm>
            <a:off x="-348127" y="87975"/>
            <a:ext cx="2543803" cy="1589522"/>
            <a:chOff x="-928337" y="234600"/>
            <a:chExt cx="6783474" cy="4238725"/>
          </a:xfrm>
        </p:grpSpPr>
        <p:pic>
          <p:nvPicPr>
            <p:cNvPr id="144" name="Google Shape;144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928337" y="656925"/>
              <a:ext cx="6783474" cy="381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33"/>
            <p:cNvSpPr txBox="1"/>
            <p:nvPr/>
          </p:nvSpPr>
          <p:spPr>
            <a:xfrm>
              <a:off x="672550" y="234600"/>
              <a:ext cx="3581700" cy="10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34275" spcFirstLastPara="1" rIns="34275" wrap="square" tIns="3427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With TF 1.0!</a:t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type="title"/>
          </p:nvPr>
        </p:nvSpPr>
        <p:spPr>
          <a:xfrm>
            <a:off x="225375" y="133950"/>
            <a:ext cx="8813100" cy="12858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https://github.com/hunkim/DeepLearningZeroToAll/</a:t>
            </a:r>
            <a:r>
              <a:rPr lang="en" sz="3000"/>
              <a:t> </a:t>
            </a:r>
            <a:endParaRPr sz="3000"/>
          </a:p>
        </p:txBody>
      </p:sp>
      <p:pic>
        <p:nvPicPr>
          <p:cNvPr id="151" name="Google Shape;1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5550"/>
            <a:ext cx="8763316" cy="63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746400"/>
            <a:ext cx="8763324" cy="62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57944"/>
            <a:ext cx="8839201" cy="679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4213225"/>
            <a:ext cx="8813102" cy="6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400" y="1432175"/>
            <a:ext cx="8763326" cy="608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600" y="1432175"/>
            <a:ext cx="4314185" cy="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Google Shape;162;p35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Softmax function</a:t>
            </a:r>
            <a:endParaRPr/>
          </a:p>
        </p:txBody>
      </p:sp>
      <p:sp>
        <p:nvSpPr>
          <p:cNvPr id="163" name="Google Shape;163;p35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  <p:pic>
        <p:nvPicPr>
          <p:cNvPr id="164" name="Google Shape;1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/>
          <p:nvPr/>
        </p:nvSpPr>
        <p:spPr>
          <a:xfrm>
            <a:off x="1201501" y="2987521"/>
            <a:ext cx="20025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36"/>
          <p:cNvSpPr/>
          <p:nvPr/>
        </p:nvSpPr>
        <p:spPr>
          <a:xfrm>
            <a:off x="1460101" y="-308162"/>
            <a:ext cx="2487600" cy="163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115400" y="2987525"/>
            <a:ext cx="3246900" cy="784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tf.matmul(X,W)+b</a:t>
            </a:r>
            <a:endParaRPr sz="2400">
              <a:solidFill>
                <a:schemeClr val="dk1"/>
              </a:solidFill>
              <a:highlight>
                <a:srgbClr val="E4E4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1289225" y="141100"/>
            <a:ext cx="7625400" cy="8904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</a:t>
            </a:r>
            <a:r>
              <a:rPr b="1"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softmax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(tf.matmul(X,W)+b)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650" y="1419745"/>
            <a:ext cx="5947176" cy="305650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6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Cost function: cross entropy</a:t>
            </a:r>
            <a:endParaRPr/>
          </a:p>
        </p:txBody>
      </p:sp>
      <p:sp>
        <p:nvSpPr>
          <p:cNvPr id="180" name="Google Shape;180;p37"/>
          <p:cNvSpPr txBox="1"/>
          <p:nvPr/>
        </p:nvSpPr>
        <p:spPr>
          <a:xfrm>
            <a:off x="108600" y="3318200"/>
            <a:ext cx="892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575" y="1139125"/>
            <a:ext cx="3967050" cy="247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3250" y="2716375"/>
            <a:ext cx="1541776" cy="11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7"/>
          <p:cNvSpPr/>
          <p:nvPr/>
        </p:nvSpPr>
        <p:spPr>
          <a:xfrm>
            <a:off x="3384225" y="4781050"/>
            <a:ext cx="57096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</a:rPr>
              <a:t>https://www.udacity.com/course/viewer#!/c-ud730/l-6370362152/m-6379811817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/>
        </p:nvSpPr>
        <p:spPr>
          <a:xfrm>
            <a:off x="0" y="-76200"/>
            <a:ext cx="9051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                       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], 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 = tf.placeholder(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"float"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nb_classes 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tf.Variable(tf.random_normal([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'weight'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 = tf.Variable(tf.random_normal([nb_classes]),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en" sz="1200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'bias'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tf.nn.softmax computes softmax activations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softmax = exp(logits) / reduce_sum(exp(logits), dim)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hypothesis = tf.nn.softmax(tf.matmul(X, W) + b)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Cross entropy cost/loss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cost = tf.reduce_mean(-tf.reduce_sum(Y * tf.log(hypothesis),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axis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optimizer = tf.train.GradientDescentOptimizer(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learning_rate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).minimize(cost)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Launch graph</a:t>
            </a:r>
            <a:endParaRPr i="1" sz="12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with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tf.Session()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sess: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sess.run(tf.global_variables_initializer())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2001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sess.run(optimizer,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step %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200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(step, sess.run(cost, </a:t>
            </a:r>
            <a:r>
              <a:rPr lang="en" sz="12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</a:t>
            </a:r>
            <a:r>
              <a:rPr lang="en" sz="1200">
                <a:solidFill>
                  <a:schemeClr val="dk1"/>
                </a:solidFill>
                <a:highlight>
                  <a:srgbClr val="E4E4FF"/>
                </a:highlight>
                <a:latin typeface="Consolas"/>
                <a:ea typeface="Consolas"/>
                <a:cs typeface="Consolas"/>
                <a:sym typeface="Consolas"/>
              </a:rPr>
              <a:t>x_data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Y: y_data}))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023" y="1289350"/>
            <a:ext cx="1562900" cy="2564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p38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b="0" i="0" lang="en" sz="3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Test &amp; one-hot encoding</a:t>
            </a:r>
            <a:endParaRPr/>
          </a:p>
        </p:txBody>
      </p:sp>
      <p:sp>
        <p:nvSpPr>
          <p:cNvPr id="196" name="Google Shape;196;p39"/>
          <p:cNvSpPr/>
          <p:nvPr/>
        </p:nvSpPr>
        <p:spPr>
          <a:xfrm>
            <a:off x="5293625" y="1086403"/>
            <a:ext cx="809700" cy="228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9"/>
          <p:cNvSpPr txBox="1"/>
          <p:nvPr/>
        </p:nvSpPr>
        <p:spPr>
          <a:xfrm>
            <a:off x="0" y="1449850"/>
            <a:ext cx="8001900" cy="16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Testing &amp; One-hot encoding</a:t>
            </a:r>
            <a:endParaRPr i="1" sz="15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 = sess.run(hypothesis, </a:t>
            </a:r>
            <a:r>
              <a:rPr lang="en" sz="1500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feed_dict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={X: [[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]]})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(a, sess.run(tf.arg_max(a, </a:t>
            </a:r>
            <a:r>
              <a:rPr lang="en" sz="15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8" name="Google Shape;1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0425" y="1571475"/>
            <a:ext cx="2922275" cy="21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9"/>
          <p:cNvSpPr txBox="1"/>
          <p:nvPr/>
        </p:nvSpPr>
        <p:spPr>
          <a:xfrm>
            <a:off x="76200" y="1162600"/>
            <a:ext cx="5299500" cy="363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E4FF"/>
                </a:highlight>
                <a:latin typeface="Consolas"/>
                <a:ea typeface="Consolas"/>
                <a:cs typeface="Consolas"/>
                <a:sym typeface="Consolas"/>
              </a:rPr>
              <a:t>hypothesis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tf.nn.softmax(tf.matmul(X,W)+b)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9"/>
          <p:cNvSpPr txBox="1"/>
          <p:nvPr/>
        </p:nvSpPr>
        <p:spPr>
          <a:xfrm>
            <a:off x="3187250" y="4885575"/>
            <a:ext cx="60924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https://github.com/hunkim/DeepLearningZeroToAll/blob/master/lab-06-1-softmax_classifier.py</a:t>
            </a:r>
            <a:r>
              <a:rPr lang="en" sz="1100"/>
              <a:t> </a:t>
            </a:r>
            <a:endParaRPr sz="1100"/>
          </a:p>
        </p:txBody>
      </p:sp>
      <p:sp>
        <p:nvSpPr>
          <p:cNvPr id="201" name="Google Shape;201;p39"/>
          <p:cNvSpPr txBox="1"/>
          <p:nvPr/>
        </p:nvSpPr>
        <p:spPr>
          <a:xfrm>
            <a:off x="76200" y="2619550"/>
            <a:ext cx="5415600" cy="5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8080"/>
                </a:solidFill>
                <a:highlight>
                  <a:schemeClr val="lt1"/>
                </a:highlight>
              </a:rPr>
              <a:t>[[  1.38904958e-03   9.98601854e-01   9.06129117e-06]] </a:t>
            </a:r>
            <a:r>
              <a:rPr b="1" lang="en" sz="1500">
                <a:solidFill>
                  <a:srgbClr val="7F6000"/>
                </a:solidFill>
                <a:highlight>
                  <a:schemeClr val="lt1"/>
                </a:highlight>
              </a:rPr>
              <a:t>[1]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