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478269e5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0478269e5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478269e5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0478269e5_0_1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d84ee29f_0_1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Overfitting? </a:t>
            </a:r>
            <a:endParaRPr/>
          </a:p>
        </p:txBody>
      </p:sp>
      <p:sp>
        <p:nvSpPr>
          <p:cNvPr id="212" name="Google Shape;212;g1ed84ee29f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d84ee29f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d84ee29f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d84ee29f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ed84ee29f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84ee29f_0_2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84ee29f_0_2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d84ee29f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d84ee29f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84ee29f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84ee29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d84ee29f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ed84ee29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bb11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bb11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82bcfb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ed82bcfb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269e5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269e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26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47826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478269e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478269e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478269e5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0478269e5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d84ee29f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ed84ee29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d84ee29f_0_1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ed84ee29f_0_1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blob/master/lab-10-4-mnist_nn_deep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10-5-mnist_nn_dropout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nsorflow.org/api_guides/python/train" TargetMode="External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tensorflow.org/api_docs/python/tf/train/RMSPropOptimizer" TargetMode="External"/><Relationship Id="rId11" Type="http://schemas.openxmlformats.org/officeDocument/2006/relationships/hyperlink" Target="https://www.tensorflow.org/api_docs/python/tf/train/AdamOptimizer" TargetMode="External"/><Relationship Id="rId10" Type="http://schemas.openxmlformats.org/officeDocument/2006/relationships/hyperlink" Target="https://www.tensorflow.org/api_docs/python/tf/train/MomentumOptimizer" TargetMode="External"/><Relationship Id="rId21" Type="http://schemas.openxmlformats.org/officeDocument/2006/relationships/hyperlink" Target="https://www.tensorflow.org/api_guides/python/train" TargetMode="External"/><Relationship Id="rId13" Type="http://schemas.openxmlformats.org/officeDocument/2006/relationships/hyperlink" Target="https://www.tensorflow.org/api_docs/python/tf/train/FtrlOptimizer" TargetMode="External"/><Relationship Id="rId12" Type="http://schemas.openxmlformats.org/officeDocument/2006/relationships/hyperlink" Target="https://www.tensorflow.org/api_docs/python/tf/train/AdamOptimizer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ensorflow.org/api_docs/python/tf/train/AdadeltaOptimizer" TargetMode="External"/><Relationship Id="rId4" Type="http://schemas.openxmlformats.org/officeDocument/2006/relationships/hyperlink" Target="https://www.tensorflow.org/api_docs/python/tf/train/AdadeltaOptimizer" TargetMode="External"/><Relationship Id="rId9" Type="http://schemas.openxmlformats.org/officeDocument/2006/relationships/hyperlink" Target="https://www.tensorflow.org/api_docs/python/tf/train/MomentumOptimizer" TargetMode="External"/><Relationship Id="rId15" Type="http://schemas.openxmlformats.org/officeDocument/2006/relationships/hyperlink" Target="https://www.tensorflow.org/api_docs/python/tf/train/ProximalGradientDescentOptimizer" TargetMode="External"/><Relationship Id="rId14" Type="http://schemas.openxmlformats.org/officeDocument/2006/relationships/hyperlink" Target="https://www.tensorflow.org/api_docs/python/tf/train/FtrlOptimizer" TargetMode="External"/><Relationship Id="rId17" Type="http://schemas.openxmlformats.org/officeDocument/2006/relationships/hyperlink" Target="https://www.tensorflow.org/api_docs/python/tf/train/ProximalAdagradOptimizer" TargetMode="External"/><Relationship Id="rId16" Type="http://schemas.openxmlformats.org/officeDocument/2006/relationships/hyperlink" Target="https://www.tensorflow.org/api_docs/python/tf/train/ProximalGradientDescentOptimizer" TargetMode="External"/><Relationship Id="rId5" Type="http://schemas.openxmlformats.org/officeDocument/2006/relationships/hyperlink" Target="https://www.tensorflow.org/api_docs/python/tf/train/AdagradOptimizer" TargetMode="External"/><Relationship Id="rId19" Type="http://schemas.openxmlformats.org/officeDocument/2006/relationships/hyperlink" Target="https://www.tensorflow.org/api_docs/python/tf/train/RMSPropOptimizer" TargetMode="External"/><Relationship Id="rId6" Type="http://schemas.openxmlformats.org/officeDocument/2006/relationships/hyperlink" Target="https://www.tensorflow.org/api_docs/python/tf/train/AdagradOptimizer" TargetMode="External"/><Relationship Id="rId18" Type="http://schemas.openxmlformats.org/officeDocument/2006/relationships/hyperlink" Target="https://www.tensorflow.org/api_docs/python/tf/train/ProximalAdagradOptimizer" TargetMode="External"/><Relationship Id="rId7" Type="http://schemas.openxmlformats.org/officeDocument/2006/relationships/hyperlink" Target="https://www.tensorflow.org/api_docs/python/tf/train/AdagradDAOptimizer" TargetMode="External"/><Relationship Id="rId8" Type="http://schemas.openxmlformats.org/officeDocument/2006/relationships/hyperlink" Target="https://www.tensorflow.org/api_docs/python/tf/train/AdagradDAOptimiz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gif"/><Relationship Id="rId4" Type="http://schemas.openxmlformats.org/officeDocument/2006/relationships/hyperlink" Target="http://www.denizyuret.com/2015/03/alec-radfords-animations-for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10-6-mnist_nn_batchnorm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hunkim/DeepLearningZeroToAll/blob/master/lab-10-1-mnist_softmax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stackoverflow.com/questions/33640581/how-to-do-xavier-initialization-on-tensorflow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5" name="Google Shape;125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6" name="Google Shape;12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28" name="Google Shape;12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98" name="Google Shape;198;p40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40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Xavier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06" name="Google Shape;206;p41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15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http://stackoverflow.com/questions/33640581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tf.contrib.layers.xavier_initializer()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5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5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5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0.301498963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0.107252513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0.064888892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0.044463030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0.029951642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0.020663404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0.015853033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0.011764387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0.008598264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0.007383116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0.006839140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0.004672963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0.003979437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0.002714260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0.004707661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0.9783 (xavier)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9" name="Google Shape;209;p41"/>
          <p:cNvSpPr txBox="1"/>
          <p:nvPr/>
        </p:nvSpPr>
        <p:spPr>
          <a:xfrm>
            <a:off x="32624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783F04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783F04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783F04"/>
                </a:solidFill>
                <a:highlight>
                  <a:srgbClr val="FFFFFF"/>
                </a:highlight>
              </a:rPr>
              <a:t>0.9455 (normal dist)</a:t>
            </a:r>
            <a:endParaRPr b="1">
              <a:solidFill>
                <a:srgbClr val="783F04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2"/>
          <p:cNvSpPr/>
          <p:nvPr/>
        </p:nvSpPr>
        <p:spPr>
          <a:xfrm>
            <a:off x="4271025" y="468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Deep 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15" name="Google Shape;215;p42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"W3"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L3 = tf.nn.relu(tf.matmul(L2, W3) + b3)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W4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"W4"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b4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L4 = tf.nn.relu(tf.matmul(L3, W4) + b4)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W5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"W5"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=tf.contrib.layers.xavier_initializer())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b5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tf.matmul(L4, W5) + b5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0.266061549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0.080796588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0.049075800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0.034772298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0.024780529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0.017072763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0.014031383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0.013763446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0.009164047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0.008291388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0.007319742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0.006434021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0.005684378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0.004781207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0.004342310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</a:rPr>
              <a:t>0.9742</a:t>
            </a:r>
            <a:endParaRPr b="1" sz="18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/>
          <p:nvPr/>
        </p:nvSpPr>
        <p:spPr>
          <a:xfrm>
            <a:off x="4347225" y="199250"/>
            <a:ext cx="4778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Dropout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223" name="Google Shape;223;p43"/>
          <p:cNvSpPr txBox="1"/>
          <p:nvPr/>
        </p:nvSpPr>
        <p:spPr>
          <a:xfrm>
            <a:off x="0" y="0"/>
            <a:ext cx="7649400" cy="4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dropout (keep_prob) rate  0.7 on training, but should be 1 for testing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 = tf.placeholder(tf.float32)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"W1"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tf.nn.dropout(L1,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tf.get_variable(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"W2"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tf.nn.dropout(L2, 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=keep_prob)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0.7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X: mnist.test.images, Y: mnist.test.labels, </a:t>
            </a:r>
            <a:r>
              <a:rPr b="1" lang="en" sz="13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keep_prob: 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5884075" y="771025"/>
            <a:ext cx="3081300" cy="365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0001 cost = 0.447322626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0002 cost = 0.157285590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0003 cost = 0.121884535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0004 cost = 0.098128681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0005 cost = 0.082901778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0006 cost = 0.075337573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0007 cost = 0.069752543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0008 cost = 0.060884363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0009 cost = 0.055276413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0010 cost = 0.054631256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0011 cost = 0.049675195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0012 cost = 0.049125314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0013 cost = 0.047231930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0014 cost = 0.041290121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Epoch: 0015 cost = 0.043621063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</a:t>
            </a:r>
            <a:r>
              <a:rPr b="1" lang="en" sz="240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0.9804!!</a:t>
            </a:r>
            <a:endParaRPr b="1" sz="24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1" name="Google Shape;231;p44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4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Optimizer</a:t>
            </a:r>
            <a:r>
              <a:rPr lang="en"/>
              <a:t>s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42025" y="1191150"/>
            <a:ext cx="771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882625" y="1714650"/>
            <a:ext cx="6726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8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tf.train.AdadeltaOptimizer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4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/>
              </a:rPr>
              <a:t>tf.train.AdagradOptimizer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6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/>
              </a:rPr>
              <a:t>tf.train.AdagradDAOptimizer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8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/>
              </a:rPr>
              <a:t>tf.train.MomentumOptimizer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0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1"/>
              </a:rPr>
              <a:t>tf.train.AdamOptimizer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2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3"/>
              </a:rPr>
              <a:t>tf.train.FtrlOptimizer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4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5"/>
              </a:rPr>
              <a:t>tf.train.ProximalGradientDescentOptimizer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6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7"/>
              </a:rPr>
              <a:t>tf.train.ProximalAdagradOptimizer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18"/>
            </a:endParaRPr>
          </a:p>
          <a:p>
            <a:pPr indent="-88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039BE5"/>
                </a:solidFill>
                <a:highlight>
                  <a:srgbClr val="F7F7F7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19"/>
              </a:rPr>
              <a:t>tf.train.RMSPropOptimizer</a:t>
            </a:r>
            <a:endParaRPr>
              <a:solidFill>
                <a:srgbClr val="039BE5"/>
              </a:solidFill>
              <a:highlight>
                <a:srgbClr val="F7F7F7"/>
              </a:highlight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20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5498575" y="4737600"/>
            <a:ext cx="36453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21"/>
              </a:rPr>
              <a:t>https://www.tensorflow.org/api_guides/python/train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084" y="78557"/>
            <a:ext cx="4165800" cy="41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6"/>
          <p:cNvSpPr/>
          <p:nvPr/>
        </p:nvSpPr>
        <p:spPr>
          <a:xfrm>
            <a:off x="3936250" y="4785650"/>
            <a:ext cx="51555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sng" cap="none" strike="noStrike">
                <a:solidFill>
                  <a:schemeClr val="hlink"/>
                </a:solidFill>
                <a:hlinkClick r:id="rId4"/>
              </a:rPr>
              <a:t>http://www.denizyuret.com/2015/03/alec-radfords-animations-for.html</a:t>
            </a:r>
            <a:r>
              <a:rPr b="0" i="0" lang="en" sz="1200" u="none" cap="none" strike="noStrike">
                <a:solidFill>
                  <a:srgbClr val="000000"/>
                </a:solidFill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ADAM: a method for stochastic optimization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[Kingma et al. 2015]</a:t>
            </a:r>
            <a:endParaRPr/>
          </a:p>
        </p:txBody>
      </p:sp>
      <p:pic>
        <p:nvPicPr>
          <p:cNvPr id="252" name="Google Shape;2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652" y="1238958"/>
            <a:ext cx="3907800" cy="3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Adam Optimizer</a:t>
            </a:r>
            <a:endParaRPr/>
          </a:p>
        </p:txBody>
      </p:sp>
      <p:sp>
        <p:nvSpPr>
          <p:cNvPr id="258" name="Google Shape;258;p48"/>
          <p:cNvSpPr txBox="1"/>
          <p:nvPr/>
        </p:nvSpPr>
        <p:spPr>
          <a:xfrm>
            <a:off x="120775" y="1673950"/>
            <a:ext cx="89280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</a:t>
            </a:r>
            <a:r>
              <a:rPr b="1" lang="en" sz="1600">
                <a:solidFill>
                  <a:srgbClr val="783F0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AdamOptimizer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33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Adam and other optimizers</a:t>
            </a:r>
            <a:endParaRPr b="0" i="0" sz="2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Exercise: Batch Normalization</a:t>
            </a:r>
            <a:endParaRPr sz="2200"/>
          </a:p>
          <a:p>
            <a:pPr indent="-3683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https://github.com/hunkim/DeepLearningZeroToAll/blob/master/lab-10-6-mnist_nn_batchnorm.ipynb</a:t>
            </a:r>
            <a:r>
              <a:rPr lang="en" sz="2200"/>
              <a:t> 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0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Lecture and </a:t>
            </a: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1" name="Google Shape;271;p50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http://hunkim.github.io/ml/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ReLu, Xavier, Dropout, and Adam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2" name="Google Shape;142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3" name="Google Shape;14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  <p:pic>
        <p:nvPicPr>
          <p:cNvPr id="145" name="Google Shape;14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62" name="Google Shape;162;p35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35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64" name="Google Shape;164;p35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00" y="724850"/>
            <a:ext cx="6620598" cy="3693801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sp>
        <p:nvSpPr>
          <p:cNvPr id="175" name="Google Shape;175;p37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 my model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avg_cost =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batch_xs, batch_ys = mnist.train.next_batch(batch_size)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feed_dict = {X: batch_xs, Y: batch_ys}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c, _ = sess.run([cost, optimizer],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=feed_dict)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+= c / total_batch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'Learning Finished!'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 and check accuracy</a:t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tf.equal(tf.argmax(hypothesis,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tf.argmax(Y,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'Accuracy:'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6472500" y="1065000"/>
            <a:ext cx="2493000" cy="300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5.888845987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1.860620173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1.159035648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0.892340870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0.751155428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0.662484806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0.601544010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0.556526115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0.521186961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0.493068354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0.469686249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0.449967254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0.433519321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0.419000337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0.406490815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0.9035</a:t>
            </a:r>
            <a:endParaRPr/>
          </a:p>
        </p:txBody>
      </p:sp>
      <p:sp>
        <p:nvSpPr>
          <p:cNvPr id="177" name="Google Shape;177;p37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sp>
        <p:nvSpPr>
          <p:cNvPr id="183" name="Google Shape;183;p38"/>
          <p:cNvSpPr txBox="1"/>
          <p:nvPr/>
        </p:nvSpPr>
        <p:spPr>
          <a:xfrm>
            <a:off x="0" y="0"/>
            <a:ext cx="7649400" cy="47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input place holders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weights &amp; bias for nn layers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b1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L1 = tf.nn.relu(tf.matmul(X, W1) + b1)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b2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L2 = tf.nn.relu(tf.matmul(L1, W2) + b2)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b3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tf.matmul(L2, W3) + b3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define cost/loss &amp; optimizer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tf.reduce_mean(tf.nn.softmax_cross_entropy_with_logits(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=hypothesis,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tf.train.AdamOptimizer(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=learning_rate).minimize(cost)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6158000" y="771025"/>
            <a:ext cx="2807400" cy="3124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141.207671860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38.788445864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23.977515479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16.315132428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11.702554882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8.573139748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6.370995680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4.537178684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3.216900532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2.329708954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1.715552875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1.189857912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0.820965160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0.624131458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0.454633765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Finished!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0.9455</a:t>
            </a:r>
            <a:endParaRPr b="1">
              <a:solidFill>
                <a:srgbClr val="0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38"/>
          <p:cNvSpPr txBox="1"/>
          <p:nvPr/>
        </p:nvSpPr>
        <p:spPr>
          <a:xfrm>
            <a:off x="3175675" y="47376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/>
        </p:nvSpPr>
        <p:spPr>
          <a:xfrm>
            <a:off x="3480475" y="4813800"/>
            <a:ext cx="59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http://stackoverflow.com/questions/33640581/how-to-do-xavier-initialization-on-tensorflow</a:t>
            </a:r>
            <a:r>
              <a:rPr lang="en" sz="1100">
                <a:solidFill>
                  <a:srgbClr val="783F04"/>
                </a:solidFill>
              </a:rPr>
              <a:t> </a:t>
            </a:r>
            <a:endParaRPr sz="1100"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450" y="398950"/>
            <a:ext cx="5166050" cy="44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50"/>
            <a:ext cx="6085048" cy="214804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