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1" r:id="rId24"/>
    <p:sldId id="292" r:id="rId25"/>
    <p:sldId id="293" r:id="rId26"/>
    <p:sldId id="280" r:id="rId27"/>
    <p:sldId id="281" r:id="rId28"/>
    <p:sldId id="282" r:id="rId29"/>
    <p:sldId id="283" r:id="rId30"/>
    <p:sldId id="284" r:id="rId31"/>
    <p:sldId id="294" r:id="rId32"/>
    <p:sldId id="304" r:id="rId33"/>
    <p:sldId id="295" r:id="rId34"/>
    <p:sldId id="30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6" r:id="rId44"/>
    <p:sldId id="285" r:id="rId45"/>
    <p:sldId id="286" r:id="rId46"/>
    <p:sldId id="287" r:id="rId47"/>
    <p:sldId id="288" r:id="rId48"/>
    <p:sldId id="307" r:id="rId49"/>
    <p:sldId id="308" r:id="rId50"/>
    <p:sldId id="289" r:id="rId51"/>
    <p:sldId id="290" r:id="rId52"/>
    <p:sldId id="30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5D232-2050-4D7F-80CB-3FF01BE9C28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E069-573D-4421-84B7-F84F62FDE7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17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F0BFE-0133-4D2E-907C-088116582A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96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E069-573D-4421-84B7-F84F62FDE75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5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ocalhost:888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jupyter.org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anaconda.com/products/individua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func_range.asp" TargetMode="External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tm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Python Primer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0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8157754" cy="4351338"/>
          </a:xfrm>
        </p:spPr>
        <p:txBody>
          <a:bodyPr/>
          <a:lstStyle/>
          <a:p>
            <a:r>
              <a:rPr lang="en-US" altLang="zh-TW" dirty="0" smtClean="0"/>
              <a:t>Back to the Anaconda Prompt, enter command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password” </a:t>
            </a:r>
            <a:r>
              <a:rPr lang="en-US" altLang="zh-TW" dirty="0" smtClean="0"/>
              <a:t>to set a password.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Enter command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notebook”</a:t>
            </a:r>
            <a:r>
              <a:rPr lang="en-US" altLang="zh-TW" dirty="0" smtClean="0"/>
              <a:t>, open the service.</a:t>
            </a:r>
          </a:p>
          <a:p>
            <a:r>
              <a:rPr lang="en-US" altLang="zh-TW" dirty="0" smtClean="0"/>
              <a:t>Open browser and open the </a:t>
            </a:r>
            <a:r>
              <a:rPr lang="en-US" altLang="zh-TW" dirty="0" smtClean="0">
                <a:hlinkClick r:id="rId2"/>
              </a:rPr>
              <a:t>https://localhost:8888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3" y="2692152"/>
            <a:ext cx="11880073" cy="13830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947" y="4075164"/>
            <a:ext cx="3269053" cy="142370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(Only) Installation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86" y="1820091"/>
            <a:ext cx="10057980" cy="471882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67240" y="1941376"/>
            <a:ext cx="4709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hlinkClick r:id="rId3"/>
              </a:rPr>
              <a:t>https://www.python.org/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574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Python 3.6 as an Example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75" y="1830681"/>
            <a:ext cx="7596222" cy="4676353"/>
          </a:xfr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6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Interpreter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is </a:t>
            </a:r>
            <a:r>
              <a:rPr lang="en-US" altLang="zh-TW" dirty="0" smtClean="0"/>
              <a:t>an </a:t>
            </a:r>
            <a:r>
              <a:rPr lang="en-US" altLang="zh-TW" b="1" i="1" dirty="0">
                <a:solidFill>
                  <a:srgbClr val="0000CC"/>
                </a:solidFill>
              </a:rPr>
              <a:t>interpreted</a:t>
            </a:r>
            <a:r>
              <a:rPr lang="en-US" altLang="zh-TW" b="1" i="1" dirty="0"/>
              <a:t> </a:t>
            </a:r>
            <a:r>
              <a:rPr lang="en-US" altLang="zh-TW" dirty="0" smtClean="0"/>
              <a:t>language</a:t>
            </a:r>
          </a:p>
          <a:p>
            <a:pPr lvl="1"/>
            <a:r>
              <a:rPr lang="en-US" altLang="zh-TW" b="1" i="1" dirty="0">
                <a:solidFill>
                  <a:srgbClr val="0000CC"/>
                </a:solidFill>
              </a:rPr>
              <a:t>Python interpreter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en-US" altLang="zh-TW" dirty="0" smtClean="0"/>
              <a:t>A </a:t>
            </a:r>
            <a:r>
              <a:rPr lang="en-US" altLang="zh-TW" dirty="0"/>
              <a:t>series of </a:t>
            </a:r>
            <a:r>
              <a:rPr lang="en-US" altLang="zh-TW" dirty="0" smtClean="0"/>
              <a:t>commands, known as </a:t>
            </a:r>
            <a:r>
              <a:rPr lang="en-US" altLang="zh-TW" b="1" i="1" dirty="0" smtClean="0">
                <a:solidFill>
                  <a:srgbClr val="0000CC"/>
                </a:solidFill>
              </a:rPr>
              <a:t>source code</a:t>
            </a:r>
            <a:r>
              <a:rPr lang="en-US" altLang="zh-TW" dirty="0" smtClean="0"/>
              <a:t> or </a:t>
            </a:r>
            <a:r>
              <a:rPr lang="en-US" altLang="zh-TW" b="1" i="1" dirty="0" smtClean="0">
                <a:solidFill>
                  <a:srgbClr val="0000CC"/>
                </a:solidFill>
              </a:rPr>
              <a:t>script</a:t>
            </a:r>
            <a:r>
              <a:rPr lang="en-US" altLang="zh-TW" dirty="0" smtClean="0"/>
              <a:t>, is stored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a text file named with the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suffix, say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Python interpreter can be started by </a:t>
            </a:r>
            <a:r>
              <a:rPr lang="en-US" altLang="zh-TW" dirty="0" smtClean="0"/>
              <a:t>typing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altLang="zh-TW" dirty="0"/>
              <a:t>from the command </a:t>
            </a:r>
            <a:r>
              <a:rPr lang="en-US" altLang="zh-TW" dirty="0" smtClean="0"/>
              <a:t>line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/>
              <a:t>additional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flag to execute and enter </a:t>
            </a:r>
            <a:r>
              <a:rPr lang="en-US" altLang="zh-TW" dirty="0"/>
              <a:t>interactive mode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53594" cy="4351338"/>
          </a:xfrm>
        </p:spPr>
        <p:txBody>
          <a:bodyPr/>
          <a:lstStyle/>
          <a:p>
            <a:r>
              <a:rPr lang="en-US" altLang="zh-TW" dirty="0"/>
              <a:t>Python’s syntax relies heavily on the use of </a:t>
            </a:r>
            <a:r>
              <a:rPr lang="en-US" altLang="zh-TW" dirty="0" smtClean="0">
                <a:solidFill>
                  <a:srgbClr val="0000CC"/>
                </a:solidFill>
              </a:rPr>
              <a:t>whitespace</a:t>
            </a:r>
          </a:p>
          <a:p>
            <a:pPr lvl="1"/>
            <a:r>
              <a:rPr lang="en-US" altLang="zh-TW" dirty="0"/>
              <a:t>Individual </a:t>
            </a:r>
            <a:r>
              <a:rPr lang="en-US" altLang="zh-TW" dirty="0" smtClean="0"/>
              <a:t>statements are </a:t>
            </a:r>
            <a:r>
              <a:rPr lang="en-US" altLang="zh-TW" dirty="0"/>
              <a:t>typically concluded with a newline </a:t>
            </a:r>
            <a:r>
              <a:rPr lang="en-US" altLang="zh-TW" dirty="0" smtClean="0"/>
              <a:t>character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Whitespace</a:t>
            </a:r>
            <a:r>
              <a:rPr lang="en-US" altLang="zh-TW" dirty="0"/>
              <a:t> is also key in delimiting the bodies of control structures in Python</a:t>
            </a:r>
            <a:endParaRPr lang="en-US" altLang="zh-TW" dirty="0" smtClean="0"/>
          </a:p>
          <a:p>
            <a:r>
              <a:rPr lang="en-US" altLang="zh-TW" dirty="0"/>
              <a:t>The primary syntax for </a:t>
            </a:r>
            <a:r>
              <a:rPr lang="en-US" altLang="zh-TW" dirty="0">
                <a:solidFill>
                  <a:srgbClr val="0000CC"/>
                </a:solidFill>
              </a:rPr>
              <a:t>comments</a:t>
            </a:r>
            <a:r>
              <a:rPr lang="en-US" altLang="zh-TW" dirty="0"/>
              <a:t> in Python is based on </a:t>
            </a:r>
            <a:r>
              <a:rPr lang="en-US" altLang="zh-TW" dirty="0" smtClean="0"/>
              <a:t>use of </a:t>
            </a: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dirty="0"/>
              <a:t> character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909" y="1913597"/>
            <a:ext cx="5172891" cy="40340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14196" y="6035631"/>
            <a:ext cx="181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A </a:t>
            </a:r>
            <a:r>
              <a:rPr lang="en-US" altLang="zh-TW" b="1" dirty="0" smtClean="0">
                <a:solidFill>
                  <a:srgbClr val="0000FF"/>
                </a:solidFill>
              </a:rPr>
              <a:t>Python Script 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Objects in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is an </a:t>
            </a:r>
            <a:r>
              <a:rPr lang="en-US" altLang="zh-TW" i="1" dirty="0">
                <a:solidFill>
                  <a:srgbClr val="0000CC"/>
                </a:solidFill>
              </a:rPr>
              <a:t>object-oriented</a:t>
            </a:r>
            <a:r>
              <a:rPr lang="en-US" altLang="zh-TW" dirty="0"/>
              <a:t> </a:t>
            </a:r>
            <a:r>
              <a:rPr lang="en-US" altLang="zh-TW" dirty="0" smtClean="0"/>
              <a:t>language</a:t>
            </a:r>
          </a:p>
          <a:p>
            <a:r>
              <a:rPr lang="en-US" altLang="zh-TW" b="1" i="1" dirty="0" smtClean="0">
                <a:solidFill>
                  <a:srgbClr val="0000CC"/>
                </a:solidFill>
              </a:rPr>
              <a:t>Classes</a:t>
            </a:r>
            <a:r>
              <a:rPr lang="en-US" altLang="zh-TW" dirty="0" smtClean="0"/>
              <a:t> </a:t>
            </a:r>
            <a:r>
              <a:rPr lang="en-US" altLang="zh-TW" dirty="0"/>
              <a:t>form the basis for all data </a:t>
            </a:r>
            <a:r>
              <a:rPr lang="en-US" altLang="zh-TW" dirty="0" smtClean="0"/>
              <a:t>types</a:t>
            </a:r>
          </a:p>
          <a:p>
            <a:r>
              <a:rPr lang="en-US" altLang="zh-TW" dirty="0"/>
              <a:t>Python’s </a:t>
            </a:r>
            <a:r>
              <a:rPr lang="en-US" altLang="zh-TW" dirty="0">
                <a:solidFill>
                  <a:srgbClr val="0000CC"/>
                </a:solidFill>
              </a:rPr>
              <a:t>built-in </a:t>
            </a:r>
            <a:r>
              <a:rPr lang="en-US" altLang="zh-TW" dirty="0" smtClean="0">
                <a:solidFill>
                  <a:srgbClr val="0000CC"/>
                </a:solidFill>
              </a:rPr>
              <a:t>classes </a:t>
            </a:r>
            <a:r>
              <a:rPr lang="en-US" altLang="zh-TW" dirty="0" smtClean="0"/>
              <a:t>include:</a:t>
            </a:r>
          </a:p>
          <a:p>
            <a:pPr lvl="1"/>
            <a:r>
              <a:rPr lang="en-US" altLang="zh-TW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0000CC"/>
                </a:solidFill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/>
              <a:t>integers, </a:t>
            </a:r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dirty="0" smtClean="0">
                <a:solidFill>
                  <a:srgbClr val="0000CC"/>
                </a:solidFill>
              </a:rPr>
              <a:t>: </a:t>
            </a:r>
            <a:r>
              <a:rPr lang="en-US" altLang="zh-CN" dirty="0" smtClean="0"/>
              <a:t>floating-point </a:t>
            </a:r>
            <a:r>
              <a:rPr lang="en-US" altLang="zh-CN" dirty="0"/>
              <a:t>values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lvl="1"/>
            <a:r>
              <a:rPr lang="en-US" altLang="zh-TW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 smtClean="0">
                <a:solidFill>
                  <a:srgbClr val="0000CC"/>
                </a:solidFill>
              </a:rPr>
              <a:t>: </a:t>
            </a:r>
            <a:r>
              <a:rPr lang="en-US" altLang="zh-CN" dirty="0" smtClean="0"/>
              <a:t>character </a:t>
            </a:r>
            <a:r>
              <a:rPr lang="en-US" altLang="zh-CN" dirty="0"/>
              <a:t>strings</a:t>
            </a:r>
            <a:endParaRPr lang="en-US" altLang="zh-TW" dirty="0" smtClean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88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Assignment Statement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4174950" y="2577722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88.5</a:t>
            </a:r>
            <a:endParaRPr lang="zh-TW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62737" y="3559809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</a:rPr>
              <a:t>object (float)</a:t>
            </a:r>
            <a:endParaRPr lang="zh-TW" altLang="en-US" sz="3200" b="1" dirty="0">
              <a:solidFill>
                <a:srgbClr val="0000CC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98242" y="3559809"/>
            <a:ext cx="3173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</a:rPr>
              <a:t>Identifier (name)</a:t>
            </a:r>
            <a:endParaRPr lang="zh-TW" altLang="en-US" sz="3200" b="1" dirty="0">
              <a:solidFill>
                <a:srgbClr val="0000CC"/>
              </a:solidFill>
            </a:endParaRPr>
          </a:p>
        </p:txBody>
      </p:sp>
      <p:cxnSp>
        <p:nvCxnSpPr>
          <p:cNvPr id="9" name="直線單箭頭接點 8"/>
          <p:cNvCxnSpPr>
            <a:stCxn id="7" idx="0"/>
          </p:cNvCxnSpPr>
          <p:nvPr/>
        </p:nvCxnSpPr>
        <p:spPr bwMode="auto">
          <a:xfrm flipV="1">
            <a:off x="3843697" y="3081778"/>
            <a:ext cx="830808" cy="478031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 bwMode="auto">
          <a:xfrm flipH="1" flipV="1">
            <a:off x="7050769" y="3081778"/>
            <a:ext cx="880718" cy="478031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084504" y="1690688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</a:rPr>
              <a:t>assignment</a:t>
            </a:r>
            <a:endParaRPr lang="zh-TW" altLang="en-US" sz="32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6132205" y="2275462"/>
            <a:ext cx="0" cy="400662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 bwMode="auto">
          <a:xfrm>
            <a:off x="4432413" y="5014873"/>
            <a:ext cx="1658317" cy="155895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>
            <a:off x="4432413" y="5493712"/>
            <a:ext cx="1658317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字方塊 23"/>
          <p:cNvSpPr txBox="1"/>
          <p:nvPr/>
        </p:nvSpPr>
        <p:spPr>
          <a:xfrm>
            <a:off x="4552081" y="4970564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zh-TW" altLang="en-US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1753" y="5680166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88.5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50770" y="5708029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zh-TW" altLang="en-US" sz="3200" dirty="0"/>
          </a:p>
        </p:txBody>
      </p:sp>
      <p:cxnSp>
        <p:nvCxnSpPr>
          <p:cNvPr id="28" name="直線單箭頭接點 27"/>
          <p:cNvCxnSpPr/>
          <p:nvPr/>
        </p:nvCxnSpPr>
        <p:spPr bwMode="auto">
          <a:xfrm flipH="1" flipV="1">
            <a:off x="6157073" y="5511792"/>
            <a:ext cx="980214" cy="537315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43010" y="4473028"/>
            <a:ext cx="93286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/>
              <a:t>identifier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zh-TW" sz="2200" dirty="0"/>
              <a:t> references an instance of the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sz="2200" dirty="0"/>
              <a:t> class having value 88.5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087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Identifiers</a:t>
            </a:r>
            <a:r>
              <a:rPr lang="en-US" altLang="zh-TW" dirty="0"/>
              <a:t> in Python are </a:t>
            </a:r>
            <a:r>
              <a:rPr lang="en-US" altLang="zh-TW" b="1" i="1" dirty="0" smtClean="0">
                <a:solidFill>
                  <a:srgbClr val="FF0000"/>
                </a:solidFill>
              </a:rPr>
              <a:t>case-sensitive</a:t>
            </a:r>
          </a:p>
          <a:p>
            <a:pPr lvl="1"/>
            <a:r>
              <a:rPr lang="en-US" altLang="zh-TW" dirty="0" smtClean="0"/>
              <a:t>Can be almost </a:t>
            </a:r>
            <a:r>
              <a:rPr lang="en-US" altLang="zh-TW" dirty="0"/>
              <a:t>any combination of </a:t>
            </a:r>
            <a:r>
              <a:rPr lang="en-US" altLang="zh-TW" dirty="0" smtClean="0"/>
              <a:t>letters, numerals</a:t>
            </a:r>
            <a:r>
              <a:rPr lang="en-US" altLang="zh-TW" dirty="0"/>
              <a:t>, and underscore </a:t>
            </a:r>
            <a:r>
              <a:rPr lang="en-US" altLang="zh-TW" dirty="0" smtClean="0"/>
              <a:t>characters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Cannot</a:t>
            </a:r>
            <a:r>
              <a:rPr lang="en-US" altLang="zh-TW" dirty="0" smtClean="0"/>
              <a:t> </a:t>
            </a:r>
            <a:r>
              <a:rPr lang="en-US" altLang="zh-TW" dirty="0"/>
              <a:t>begin with a </a:t>
            </a:r>
            <a:r>
              <a:rPr lang="en-US" altLang="zh-TW" dirty="0" smtClean="0"/>
              <a:t>numeral</a:t>
            </a:r>
          </a:p>
          <a:p>
            <a:r>
              <a:rPr lang="en-US" altLang="zh-TW" dirty="0"/>
              <a:t>Each identifier is implicitly associated with the </a:t>
            </a:r>
            <a:r>
              <a:rPr lang="en-US" altLang="zh-TW" b="1" i="1" dirty="0">
                <a:solidFill>
                  <a:srgbClr val="0000CC"/>
                </a:solidFill>
              </a:rPr>
              <a:t>memory address </a:t>
            </a:r>
            <a:r>
              <a:rPr lang="en-US" altLang="zh-TW" dirty="0"/>
              <a:t>of </a:t>
            </a:r>
            <a:r>
              <a:rPr lang="en-US" altLang="zh-TW" dirty="0" smtClean="0"/>
              <a:t>the object </a:t>
            </a:r>
            <a:r>
              <a:rPr lang="en-US" altLang="zh-TW" dirty="0"/>
              <a:t>to which it refers.</a:t>
            </a:r>
            <a:endParaRPr lang="en-US" altLang="zh-TW" dirty="0" smtClean="0"/>
          </a:p>
          <a:p>
            <a:r>
              <a:rPr lang="en-US" altLang="zh-TW" dirty="0" smtClean="0"/>
              <a:t>Reserved </a:t>
            </a:r>
            <a:r>
              <a:rPr lang="en-US" altLang="zh-TW" dirty="0"/>
              <a:t>Words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3" y="4424544"/>
            <a:ext cx="8767516" cy="19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Association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is a </a:t>
            </a:r>
            <a:r>
              <a:rPr lang="en-US" altLang="zh-TW" b="1" i="1" dirty="0">
                <a:solidFill>
                  <a:srgbClr val="0000CC"/>
                </a:solidFill>
              </a:rPr>
              <a:t>dynamically typed </a:t>
            </a:r>
            <a:r>
              <a:rPr lang="en-US" altLang="zh-TW" dirty="0" smtClean="0"/>
              <a:t>language</a:t>
            </a:r>
          </a:p>
          <a:p>
            <a:pPr lvl="1"/>
            <a:r>
              <a:rPr lang="en-US" altLang="zh-TW" dirty="0"/>
              <a:t>there is </a:t>
            </a:r>
            <a:r>
              <a:rPr lang="en-US" altLang="zh-TW" dirty="0" smtClean="0">
                <a:solidFill>
                  <a:srgbClr val="FF0000"/>
                </a:solidFill>
              </a:rPr>
              <a:t>no advance </a:t>
            </a:r>
            <a:r>
              <a:rPr lang="en-US" altLang="zh-TW" dirty="0">
                <a:solidFill>
                  <a:srgbClr val="FF0000"/>
                </a:solidFill>
              </a:rPr>
              <a:t>declaration </a:t>
            </a:r>
            <a:r>
              <a:rPr lang="en-US" altLang="zh-TW" dirty="0"/>
              <a:t>associating an identifier with a particular data type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n identifier can </a:t>
            </a:r>
            <a:r>
              <a:rPr lang="en-US" altLang="zh-TW" dirty="0"/>
              <a:t>be associated with any type of object, and it can later be reassigned </a:t>
            </a:r>
            <a:r>
              <a:rPr lang="en-US" altLang="zh-TW" dirty="0" smtClean="0"/>
              <a:t>to another </a:t>
            </a:r>
            <a:r>
              <a:rPr lang="en-US" altLang="zh-TW" dirty="0"/>
              <a:t>object of the same (or different) type</a:t>
            </a:r>
            <a:endParaRPr lang="en-US" altLang="zh-TW" dirty="0" smtClean="0"/>
          </a:p>
          <a:p>
            <a:r>
              <a:rPr lang="en-US" altLang="zh-TW" dirty="0" smtClean="0"/>
              <a:t>An </a:t>
            </a:r>
            <a:r>
              <a:rPr lang="en-US" altLang="zh-TW" b="1" i="1" dirty="0" smtClean="0">
                <a:solidFill>
                  <a:srgbClr val="0000FF"/>
                </a:solidFill>
              </a:rPr>
              <a:t>alias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can be set by </a:t>
            </a:r>
            <a:r>
              <a:rPr lang="en-US" altLang="zh-TW" dirty="0"/>
              <a:t>assigning a second identifier to </a:t>
            </a:r>
            <a:r>
              <a:rPr lang="en-US" altLang="zh-TW" dirty="0" smtClean="0"/>
              <a:t>an existing </a:t>
            </a:r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905336" y="5062339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 = height</a:t>
            </a:r>
            <a:endParaRPr lang="zh-TW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Re-assignment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735662" y="4018835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height + 3.3</a:t>
            </a:r>
            <a:endParaRPr lang="zh-TW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2169002" y="4637295"/>
            <a:ext cx="1658317" cy="155895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2169002" y="5116134"/>
            <a:ext cx="1658317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2288670" y="459298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zh-TW" altLang="en-US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8342" y="5302588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91.8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7359" y="5330451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zh-TW" altLang="en-US" sz="3200" dirty="0"/>
          </a:p>
        </p:txBody>
      </p:sp>
      <p:cxnSp>
        <p:nvCxnSpPr>
          <p:cNvPr id="11" name="直線單箭頭接點 10"/>
          <p:cNvCxnSpPr/>
          <p:nvPr/>
        </p:nvCxnSpPr>
        <p:spPr bwMode="auto">
          <a:xfrm flipH="1" flipV="1">
            <a:off x="3873045" y="5110470"/>
            <a:ext cx="980214" cy="537315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 bwMode="auto">
          <a:xfrm>
            <a:off x="6458558" y="4693077"/>
            <a:ext cx="1658317" cy="155895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6458558" y="5171916"/>
            <a:ext cx="1658317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578226" y="4648768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zh-TW" altLang="en-US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7898" y="5358370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88.5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76914" y="5386233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endParaRPr lang="zh-TW" altLang="en-US" sz="3200" dirty="0"/>
          </a:p>
        </p:txBody>
      </p:sp>
      <p:cxnSp>
        <p:nvCxnSpPr>
          <p:cNvPr id="17" name="直線單箭頭接點 16"/>
          <p:cNvCxnSpPr/>
          <p:nvPr/>
        </p:nvCxnSpPr>
        <p:spPr bwMode="auto">
          <a:xfrm flipH="1" flipV="1">
            <a:off x="8180133" y="5171916"/>
            <a:ext cx="980214" cy="537314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 bwMode="auto">
          <a:xfrm>
            <a:off x="5498519" y="2260009"/>
            <a:ext cx="1658317" cy="155895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接點 18"/>
          <p:cNvCxnSpPr/>
          <p:nvPr/>
        </p:nvCxnSpPr>
        <p:spPr bwMode="auto">
          <a:xfrm>
            <a:off x="5498519" y="2738848"/>
            <a:ext cx="1658317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5618187" y="2215700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zh-TW" altLang="en-US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77859" y="2925302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88.5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09529" y="2970674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zh-TW" altLang="en-US" sz="3200" dirty="0"/>
          </a:p>
        </p:txBody>
      </p:sp>
      <p:cxnSp>
        <p:nvCxnSpPr>
          <p:cNvPr id="23" name="直線單箭頭接點 22"/>
          <p:cNvCxnSpPr/>
          <p:nvPr/>
        </p:nvCxnSpPr>
        <p:spPr bwMode="auto">
          <a:xfrm flipH="1" flipV="1">
            <a:off x="7229315" y="2725747"/>
            <a:ext cx="980214" cy="537315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10337" y="2976991"/>
            <a:ext cx="2169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endParaRPr lang="zh-TW" altLang="en-US" sz="3200" dirty="0"/>
          </a:p>
        </p:txBody>
      </p:sp>
      <p:cxnSp>
        <p:nvCxnSpPr>
          <p:cNvPr id="25" name="直線單箭頭接點 24"/>
          <p:cNvCxnSpPr/>
          <p:nvPr/>
        </p:nvCxnSpPr>
        <p:spPr bwMode="auto">
          <a:xfrm flipV="1">
            <a:off x="4636098" y="2729491"/>
            <a:ext cx="812673" cy="494807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735547" y="1690688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 = height</a:t>
            </a:r>
            <a:endParaRPr lang="zh-TW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3811" y="1822449"/>
            <a:ext cx="11183389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0000FF"/>
                </a:solidFill>
              </a:rPr>
              <a:t>Jupyter</a:t>
            </a:r>
            <a:r>
              <a:rPr lang="en-US" altLang="zh-TW" dirty="0">
                <a:solidFill>
                  <a:srgbClr val="0000FF"/>
                </a:solidFill>
              </a:rPr>
              <a:t> n</a:t>
            </a:r>
            <a:r>
              <a:rPr lang="en-US" altLang="zh-TW" dirty="0" smtClean="0">
                <a:solidFill>
                  <a:srgbClr val="0000FF"/>
                </a:solidFill>
              </a:rPr>
              <a:t>otebook </a:t>
            </a:r>
            <a:r>
              <a:rPr lang="en-US" altLang="zh-TW" dirty="0"/>
              <a:t>is an open-source web application that allows you to create and share documents that contain live code, equations, visualizations and narrative text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err="1" smtClean="0"/>
              <a:t>JupyterLab</a:t>
            </a:r>
            <a:r>
              <a:rPr lang="en-US" altLang="zh-TW" dirty="0" smtClean="0"/>
              <a:t> (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jupyter.org/index.html</a:t>
            </a:r>
            <a:r>
              <a:rPr lang="en-US" altLang="zh-TW" dirty="0" smtClean="0"/>
              <a:t>)is </a:t>
            </a:r>
            <a:r>
              <a:rPr lang="en-US" altLang="zh-TW" dirty="0"/>
              <a:t>a web-based interactive development environment for </a:t>
            </a:r>
            <a:r>
              <a:rPr lang="en-US" altLang="zh-TW" dirty="0" err="1"/>
              <a:t>Jupyter</a:t>
            </a:r>
            <a:r>
              <a:rPr lang="en-US" altLang="zh-TW" dirty="0"/>
              <a:t> notebooks, code, and data. </a:t>
            </a:r>
          </a:p>
          <a:p>
            <a:r>
              <a:rPr lang="en-US" altLang="zh-TW" dirty="0" smtClean="0"/>
              <a:t>We will use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with Anaconda </a:t>
            </a: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https://www.anaconda.com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), </a:t>
            </a:r>
          </a:p>
          <a:p>
            <a:pPr lvl="1"/>
            <a:r>
              <a:rPr lang="en-US" altLang="zh-TW" dirty="0" smtClean="0"/>
              <a:t>Python </a:t>
            </a:r>
            <a:r>
              <a:rPr lang="en-US" altLang="zh-TW" dirty="0"/>
              <a:t>suite of popular science, math, engineering, and data </a:t>
            </a:r>
            <a:r>
              <a:rPr lang="en-US" altLang="zh-TW" dirty="0" smtClean="0"/>
              <a:t>analysis</a:t>
            </a:r>
          </a:p>
          <a:p>
            <a:pPr lvl="1"/>
            <a:r>
              <a:rPr lang="en-US" altLang="zh-TW" dirty="0" smtClean="0"/>
              <a:t>Supporting </a:t>
            </a:r>
            <a:r>
              <a:rPr lang="en-US" altLang="zh-TW" dirty="0"/>
              <a:t>Python </a:t>
            </a:r>
            <a:r>
              <a:rPr lang="en-US" altLang="zh-TW" dirty="0" smtClean="0"/>
              <a:t>3</a:t>
            </a:r>
          </a:p>
          <a:p>
            <a:pPr lvl="1"/>
            <a:r>
              <a:rPr lang="en-US" altLang="zh-TW" dirty="0"/>
              <a:t>Fully open source and </a:t>
            </a:r>
            <a:r>
              <a:rPr lang="en-US" altLang="zh-TW" dirty="0" smtClean="0"/>
              <a:t>free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3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Instantiation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process of creating a new instance of a class is known as </a:t>
            </a:r>
            <a:r>
              <a:rPr lang="en-US" altLang="zh-TW" b="1" i="1" dirty="0">
                <a:solidFill>
                  <a:srgbClr val="0000CC"/>
                </a:solidFill>
              </a:rPr>
              <a:t>instantiation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invoke the </a:t>
            </a:r>
            <a:r>
              <a:rPr lang="en-US" altLang="zh-TW" b="1" i="1" dirty="0">
                <a:solidFill>
                  <a:srgbClr val="0000CC"/>
                </a:solidFill>
              </a:rPr>
              <a:t>constructor</a:t>
            </a:r>
            <a:r>
              <a:rPr lang="en-US" altLang="zh-TW" b="1" i="1" dirty="0"/>
              <a:t> </a:t>
            </a:r>
            <a:r>
              <a:rPr lang="en-US" altLang="zh-TW" dirty="0"/>
              <a:t>of a </a:t>
            </a:r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 smtClean="0"/>
              <a:t>Example: if </a:t>
            </a:r>
            <a:r>
              <a:rPr lang="en-US" altLang="zh-TW" dirty="0"/>
              <a:t>there were a class named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w=Widget()</a:t>
            </a:r>
            <a:r>
              <a:rPr lang="en-US" altLang="zh-TW" dirty="0" smtClean="0"/>
              <a:t>, no parameter needed</a:t>
            </a:r>
          </a:p>
          <a:p>
            <a:pPr lvl="2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w=Widget(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 smtClean="0"/>
              <a:t>, parameters needed</a:t>
            </a:r>
          </a:p>
          <a:p>
            <a:r>
              <a:rPr lang="en-US" altLang="zh-TW" dirty="0"/>
              <a:t>Many of Python’s </a:t>
            </a:r>
            <a:r>
              <a:rPr lang="en-US" altLang="zh-TW" dirty="0">
                <a:solidFill>
                  <a:srgbClr val="0000CC"/>
                </a:solidFill>
              </a:rPr>
              <a:t>built-in classes </a:t>
            </a:r>
            <a:r>
              <a:rPr lang="en-US" altLang="zh-TW" dirty="0" smtClean="0"/>
              <a:t>support </a:t>
            </a:r>
            <a:r>
              <a:rPr lang="en-US" altLang="zh-TW" dirty="0"/>
              <a:t>what </a:t>
            </a:r>
            <a:r>
              <a:rPr lang="en-US" altLang="zh-TW" dirty="0" smtClean="0"/>
              <a:t>is known </a:t>
            </a:r>
            <a:r>
              <a:rPr lang="en-US" altLang="zh-TW" dirty="0"/>
              <a:t>as a </a:t>
            </a:r>
            <a:r>
              <a:rPr lang="en-US" altLang="zh-TW" b="1" i="1" dirty="0"/>
              <a:t>literal </a:t>
            </a:r>
            <a:r>
              <a:rPr lang="en-US" altLang="zh-TW" dirty="0"/>
              <a:t>form for designating new instances.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t=98.6 </a:t>
            </a:r>
            <a:r>
              <a:rPr lang="en-US" altLang="zh-TW" dirty="0"/>
              <a:t>results in the creation of a new instance of 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dirty="0"/>
              <a:t> class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94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supports </a:t>
            </a:r>
          </a:p>
          <a:p>
            <a:pPr lvl="1"/>
            <a:r>
              <a:rPr lang="en-US" altLang="zh-TW" dirty="0" smtClean="0"/>
              <a:t>traditional functions; </a:t>
            </a:r>
          </a:p>
          <a:p>
            <a:pPr lvl="1"/>
            <a:r>
              <a:rPr lang="en-US" altLang="zh-TW" dirty="0" smtClean="0"/>
              <a:t>one </a:t>
            </a:r>
            <a:r>
              <a:rPr lang="en-US" altLang="zh-TW" dirty="0"/>
              <a:t>or more </a:t>
            </a:r>
            <a:r>
              <a:rPr lang="en-US" altLang="zh-TW" b="1" i="1" dirty="0"/>
              <a:t>methods 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member</a:t>
            </a:r>
            <a:r>
              <a:rPr lang="en-US" altLang="zh-TW" b="1" i="1" dirty="0"/>
              <a:t> </a:t>
            </a:r>
            <a:r>
              <a:rPr lang="en-US" altLang="zh-TW" b="1" i="1" dirty="0" smtClean="0"/>
              <a:t>functions</a:t>
            </a:r>
            <a:r>
              <a:rPr lang="en-US" altLang="zh-TW" dirty="0" smtClean="0"/>
              <a:t>)</a:t>
            </a:r>
            <a:r>
              <a:rPr lang="en-US" altLang="zh-TW" dirty="0"/>
              <a:t> in </a:t>
            </a:r>
            <a:r>
              <a:rPr lang="en-US" altLang="zh-TW" dirty="0" smtClean="0"/>
              <a:t>classes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to </a:t>
            </a:r>
            <a:r>
              <a:rPr lang="en-US" altLang="zh-TW" dirty="0"/>
              <a:t>be </a:t>
            </a:r>
            <a:r>
              <a:rPr lang="en-US" altLang="zh-TW" dirty="0" smtClean="0"/>
              <a:t>respectively invoked with </a:t>
            </a:r>
          </a:p>
          <a:p>
            <a:pPr lvl="1"/>
            <a:r>
              <a:rPr lang="en-US" altLang="zh-TW" dirty="0" smtClean="0"/>
              <a:t>syntax such as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sorted(data)</a:t>
            </a:r>
          </a:p>
          <a:p>
            <a:pPr lvl="1"/>
            <a:r>
              <a:rPr lang="en-US" altLang="zh-TW" dirty="0"/>
              <a:t>a specific instance of a class using the </a:t>
            </a:r>
            <a:r>
              <a:rPr lang="en-US" altLang="zh-TW" b="1" dirty="0">
                <a:solidFill>
                  <a:srgbClr val="0000FF"/>
                </a:solidFill>
              </a:rPr>
              <a:t>dot </a:t>
            </a:r>
            <a:r>
              <a:rPr lang="en-US" altLang="zh-TW" b="1" dirty="0" smtClean="0">
                <a:solidFill>
                  <a:srgbClr val="0000FF"/>
                </a:solidFill>
              </a:rPr>
              <a:t>(“.”) </a:t>
            </a:r>
            <a:r>
              <a:rPr lang="en-US" altLang="zh-TW" dirty="0" smtClean="0"/>
              <a:t>operator, for example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data.sort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Types of method behaviors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b="1" i="1" dirty="0" err="1">
                <a:solidFill>
                  <a:srgbClr val="FF0000"/>
                </a:solidFill>
              </a:rPr>
              <a:t>a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ccessors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do </a:t>
            </a:r>
            <a:r>
              <a:rPr lang="en-US" altLang="zh-TW" dirty="0"/>
              <a:t>not </a:t>
            </a:r>
            <a:r>
              <a:rPr lang="en-US" altLang="zh-TW" dirty="0" smtClean="0"/>
              <a:t>change the </a:t>
            </a:r>
            <a:r>
              <a:rPr lang="en-US" altLang="zh-TW" dirty="0"/>
              <a:t>state of an </a:t>
            </a:r>
            <a:r>
              <a:rPr lang="en-US" altLang="zh-TW" dirty="0" smtClean="0"/>
              <a:t>object;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b="1" i="1" dirty="0" err="1">
                <a:solidFill>
                  <a:srgbClr val="FF0000"/>
                </a:solidFill>
              </a:rPr>
              <a:t>mutators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</a:t>
            </a:r>
            <a:r>
              <a:rPr lang="en-US" altLang="zh-TW" b="1" i="1" dirty="0">
                <a:solidFill>
                  <a:srgbClr val="FF0000"/>
                </a:solidFill>
              </a:rPr>
              <a:t>update methods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change </a:t>
            </a:r>
            <a:r>
              <a:rPr lang="en-US" altLang="zh-TW" dirty="0" smtClean="0"/>
              <a:t>the </a:t>
            </a:r>
            <a:r>
              <a:rPr lang="en-US" altLang="zh-TW" dirty="0"/>
              <a:t>state of an object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13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Python’s Built-In Classes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72" y="1841750"/>
            <a:ext cx="6876372" cy="336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616964" y="5202936"/>
            <a:ext cx="9323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 smtClean="0"/>
              <a:t>class is </a:t>
            </a:r>
            <a:r>
              <a:rPr lang="en-US" altLang="zh-TW" sz="2800" b="1" i="1" dirty="0">
                <a:solidFill>
                  <a:srgbClr val="0000FF"/>
                </a:solidFill>
              </a:rPr>
              <a:t>immutable</a:t>
            </a:r>
            <a:r>
              <a:rPr lang="en-US" altLang="zh-TW" sz="2800" b="1" i="1" dirty="0"/>
              <a:t> </a:t>
            </a:r>
            <a:r>
              <a:rPr lang="en-US" altLang="zh-TW" sz="2800" dirty="0"/>
              <a:t>if each object of that class has a fixed value upon instantiation </a:t>
            </a:r>
            <a:r>
              <a:rPr lang="en-US" altLang="zh-TW" sz="2800" dirty="0" smtClean="0"/>
              <a:t>that cannot </a:t>
            </a:r>
            <a:r>
              <a:rPr lang="en-US" altLang="zh-TW" sz="2800" dirty="0"/>
              <a:t>subsequently be changed.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60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dirty="0" smtClean="0"/>
              <a:t> Class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bool</a:t>
            </a:r>
            <a:r>
              <a:rPr lang="en-US" dirty="0">
                <a:ea typeface="ＭＳ Ｐゴシック" charset="0"/>
              </a:rPr>
              <a:t> class is used for </a:t>
            </a:r>
            <a:r>
              <a:rPr lang="en-US" b="1" i="1" dirty="0">
                <a:solidFill>
                  <a:srgbClr val="0000FF"/>
                </a:solidFill>
                <a:ea typeface="ＭＳ Ｐゴシック" charset="0"/>
              </a:rPr>
              <a:t>logical</a:t>
            </a:r>
            <a:r>
              <a:rPr lang="en-US" dirty="0">
                <a:ea typeface="ＭＳ Ｐゴシック" charset="0"/>
              </a:rPr>
              <a:t> (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Boolean</a:t>
            </a:r>
            <a:r>
              <a:rPr lang="en-US" dirty="0">
                <a:ea typeface="ＭＳ Ｐゴシック" charset="0"/>
              </a:rPr>
              <a:t>) values, and the only two instances of that class are expressed as the literals: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	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True</a:t>
            </a:r>
            <a:r>
              <a:rPr lang="en-US" dirty="0">
                <a:ea typeface="ＭＳ Ｐゴシック" charset="0"/>
              </a:rPr>
              <a:t>     and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False</a:t>
            </a:r>
            <a:r>
              <a:rPr lang="en-US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The default constructor, </a:t>
            </a:r>
            <a:r>
              <a:rPr lang="en-US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bool( )</a:t>
            </a:r>
            <a:r>
              <a:rPr lang="en-US" dirty="0">
                <a:ea typeface="ＭＳ Ｐゴシック" charset="0"/>
              </a:rPr>
              <a:t>, returns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ea typeface="ＭＳ Ｐゴシック" charset="0"/>
              </a:rPr>
              <a:t>. 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Python allows the creation of a Boolean value from a </a:t>
            </a:r>
            <a:r>
              <a:rPr lang="en-US" dirty="0" err="1">
                <a:ea typeface="ＭＳ Ｐゴシック" charset="0"/>
              </a:rPr>
              <a:t>nonboolean</a:t>
            </a:r>
            <a:r>
              <a:rPr lang="en-US" dirty="0">
                <a:ea typeface="ＭＳ Ｐゴシック" charset="0"/>
              </a:rPr>
              <a:t> type using the syntax </a:t>
            </a:r>
            <a:r>
              <a:rPr lang="en-US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bool</a:t>
            </a:r>
            <a:r>
              <a:rPr lang="en-US" dirty="0">
                <a:ea typeface="ＭＳ Ｐゴシック" charset="0"/>
              </a:rPr>
              <a:t>(foo) for value foo. </a:t>
            </a:r>
            <a:endParaRPr 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>
                <a:ea typeface="ＭＳ Ｐゴシック" charset="0"/>
              </a:rPr>
              <a:t>interpretation depends upon the type of the parameter. </a:t>
            </a: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Numbers </a:t>
            </a:r>
            <a:r>
              <a:rPr lang="en-US" dirty="0">
                <a:ea typeface="ＭＳ Ｐゴシック" charset="0"/>
              </a:rPr>
              <a:t>evaluate to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if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zero</a:t>
            </a:r>
            <a:r>
              <a:rPr lang="en-US" dirty="0">
                <a:ea typeface="ＭＳ Ｐゴシック" charset="0"/>
              </a:rPr>
              <a:t>, and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if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nonzero</a:t>
            </a:r>
            <a:r>
              <a:rPr lang="en-US" dirty="0">
                <a:ea typeface="ＭＳ Ｐゴシック" charset="0"/>
              </a:rPr>
              <a:t>. </a:t>
            </a: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Sequences </a:t>
            </a:r>
            <a:r>
              <a:rPr lang="en-US" dirty="0">
                <a:ea typeface="ＭＳ Ｐゴシック" charset="0"/>
              </a:rPr>
              <a:t>and other container types, such as strings and lists, evaluate to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if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empty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if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nonempty</a:t>
            </a:r>
            <a:r>
              <a:rPr lang="en-US" dirty="0">
                <a:ea typeface="ＭＳ Ｐゴシック" charset="0"/>
              </a:rPr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6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/>
              <a:t> Class</a:t>
            </a:r>
          </a:p>
        </p:txBody>
      </p:sp>
      <p:sp>
        <p:nvSpPr>
          <p:cNvPr id="2048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/>
              <a:t> class is designed to represent </a:t>
            </a:r>
            <a:r>
              <a:rPr lang="en-US" altLang="zh-CN" b="1" i="1" dirty="0" smtClean="0">
                <a:solidFill>
                  <a:srgbClr val="0000FF"/>
                </a:solidFill>
              </a:rPr>
              <a:t>integers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Python automatically chooses the internal representation for an integer based upon the magnitude of its value.</a:t>
            </a:r>
          </a:p>
          <a:p>
            <a:r>
              <a:rPr lang="en-US" altLang="zh-CN" dirty="0"/>
              <a:t>The integer constructor,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altLang="zh-CN" dirty="0"/>
              <a:t>, returns 0 by default. </a:t>
            </a:r>
          </a:p>
          <a:p>
            <a:r>
              <a:rPr lang="en-US" altLang="zh-CN" dirty="0"/>
              <a:t>This constructor can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construct </a:t>
            </a:r>
            <a:r>
              <a:rPr lang="en-US" altLang="zh-CN" dirty="0"/>
              <a:t>an integer value based upon an existing value of another type. </a:t>
            </a:r>
          </a:p>
          <a:p>
            <a:pPr lvl="2"/>
            <a:r>
              <a:rPr lang="en-US" altLang="zh-TW" dirty="0"/>
              <a:t>I</a:t>
            </a:r>
            <a:r>
              <a:rPr lang="en-US" altLang="zh-CN" dirty="0" smtClean="0"/>
              <a:t>f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dirty="0" smtClean="0"/>
              <a:t> </a:t>
            </a:r>
            <a:r>
              <a:rPr lang="en-US" altLang="zh-CN" dirty="0"/>
              <a:t>represents a floating-point value, the syntax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r>
              <a:rPr lang="en-US" altLang="zh-CN" dirty="0"/>
              <a:t> produces the truncated value of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instance,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(3.14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800" dirty="0"/>
              <a:t> produces the value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1800" dirty="0"/>
              <a:t>, while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(−3.9) </a:t>
            </a:r>
            <a:r>
              <a:rPr lang="en-US" altLang="zh-CN" sz="1800" dirty="0"/>
              <a:t>produces the value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−3</a:t>
            </a:r>
            <a:r>
              <a:rPr lang="en-US" altLang="zh-CN" sz="1800" dirty="0"/>
              <a:t>. </a:t>
            </a:r>
          </a:p>
          <a:p>
            <a:pPr lvl="1"/>
            <a:r>
              <a:rPr lang="en-US" altLang="zh-CN" dirty="0" smtClean="0"/>
              <a:t>be </a:t>
            </a:r>
            <a:r>
              <a:rPr lang="en-US" altLang="zh-CN" dirty="0"/>
              <a:t>used to parse a string that represents an integer. </a:t>
            </a:r>
            <a:endParaRPr lang="en-US" altLang="zh-CN" dirty="0" smtClean="0"/>
          </a:p>
          <a:p>
            <a:pPr lvl="2"/>
            <a:r>
              <a:rPr lang="en-US" altLang="zh-CN" sz="1800" dirty="0"/>
              <a:t>E</a:t>
            </a:r>
            <a:r>
              <a:rPr lang="en-US" altLang="zh-CN" sz="1800" dirty="0" smtClean="0"/>
              <a:t>xpression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(“137”)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produces the integer </a:t>
            </a:r>
            <a:r>
              <a:rPr lang="fi-FI" altLang="zh-CN" sz="1800" dirty="0"/>
              <a:t>value </a:t>
            </a:r>
            <a:r>
              <a:rPr lang="fi-FI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137</a:t>
            </a:r>
            <a:r>
              <a:rPr lang="fi-FI" altLang="zh-CN" sz="1800" dirty="0"/>
              <a:t>.</a:t>
            </a:r>
            <a:endParaRPr lang="en-US" altLang="zh-CN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57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zh-CN" dirty="0" smtClean="0"/>
              <a:t>Class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/>
              <a:t> class is the </a:t>
            </a:r>
            <a:r>
              <a:rPr lang="en-US" altLang="zh-CN" b="1" i="1" dirty="0">
                <a:solidFill>
                  <a:srgbClr val="0000FF"/>
                </a:solidFill>
              </a:rPr>
              <a:t>floating-point type </a:t>
            </a:r>
            <a:r>
              <a:rPr lang="en-US" altLang="zh-CN" dirty="0"/>
              <a:t>in Python.</a:t>
            </a:r>
          </a:p>
          <a:p>
            <a:pPr lvl="1"/>
            <a:r>
              <a:rPr lang="en-US" altLang="zh-CN" dirty="0"/>
              <a:t>The floating-point </a:t>
            </a:r>
            <a:r>
              <a:rPr lang="en-US" altLang="zh-CN" dirty="0" smtClean="0"/>
              <a:t>of integer </a:t>
            </a:r>
            <a:r>
              <a:rPr lang="en-US" altLang="zh-CN" dirty="0" smtClean="0">
                <a:cs typeface="Courier New" panose="02070309020205020404" pitchFamily="49" charset="0"/>
              </a:rPr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can be expressed directly as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One other form of literal for floating-point values uses scientific notation.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example, the literal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6.022e23</a:t>
            </a:r>
            <a:r>
              <a:rPr lang="en-US" altLang="zh-CN" dirty="0"/>
              <a:t> represents the mathematical value </a:t>
            </a:r>
            <a:r>
              <a:rPr lang="en-US" altLang="zh-CN" dirty="0">
                <a:solidFill>
                  <a:srgbClr val="0000FF"/>
                </a:solidFill>
              </a:rPr>
              <a:t>6.022×10</a:t>
            </a:r>
            <a:r>
              <a:rPr lang="en-US" altLang="zh-CN" baseline="30000" dirty="0">
                <a:solidFill>
                  <a:srgbClr val="0000FF"/>
                </a:solidFill>
              </a:rPr>
              <a:t>23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constructor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 ) </a:t>
            </a:r>
            <a:r>
              <a:rPr lang="en-US" altLang="zh-CN" dirty="0"/>
              <a:t>returns 0.0. </a:t>
            </a:r>
          </a:p>
          <a:p>
            <a:r>
              <a:rPr lang="en-US" altLang="zh-CN" dirty="0"/>
              <a:t>When given a parameter, the constructor,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/>
              <a:t>, returns the equivalent floating-point value. 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float(2)</a:t>
            </a:r>
            <a:r>
              <a:rPr lang="en-US" altLang="zh-CN" dirty="0"/>
              <a:t> returns the floating-point value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/>
              <a:t>returns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71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</a:t>
            </a:r>
            <a:r>
              <a:rPr lang="en-US" altLang="zh-TW" dirty="0" smtClean="0"/>
              <a:t>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dirty="0">
                <a:solidFill>
                  <a:srgbClr val="0000CC"/>
                </a:solidFill>
              </a:rPr>
              <a:t>Sequence</a:t>
            </a:r>
            <a:r>
              <a:rPr lang="en-US" altLang="zh-TW" dirty="0"/>
              <a:t> </a:t>
            </a:r>
            <a:r>
              <a:rPr lang="en-US" altLang="zh-TW" dirty="0" smtClean="0"/>
              <a:t>types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collection of </a:t>
            </a:r>
            <a:r>
              <a:rPr lang="en-US" altLang="zh-TW" dirty="0"/>
              <a:t>values </a:t>
            </a:r>
            <a:r>
              <a:rPr lang="en-US" altLang="zh-TW" dirty="0" smtClean="0"/>
              <a:t>where the </a:t>
            </a:r>
            <a:r>
              <a:rPr lang="en-US" altLang="zh-TW" dirty="0"/>
              <a:t>order is significant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 smtClean="0"/>
              <a:t> </a:t>
            </a:r>
            <a:r>
              <a:rPr lang="en-US" altLang="zh-TW" dirty="0"/>
              <a:t>class is the most </a:t>
            </a:r>
            <a:r>
              <a:rPr lang="en-US" altLang="zh-TW" dirty="0" smtClean="0"/>
              <a:t>general, representing </a:t>
            </a:r>
            <a:r>
              <a:rPr lang="en-US" altLang="zh-TW" dirty="0"/>
              <a:t>a sequence of arbitrary objects (akin to an “array” in other languages).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zh-TW" dirty="0" smtClean="0"/>
              <a:t> </a:t>
            </a:r>
            <a:r>
              <a:rPr lang="en-US" altLang="zh-TW" dirty="0"/>
              <a:t>class is an </a:t>
            </a:r>
            <a:r>
              <a:rPr lang="en-US" altLang="zh-TW" b="1" i="1" dirty="0"/>
              <a:t>immutable </a:t>
            </a:r>
            <a:r>
              <a:rPr lang="en-US" altLang="zh-TW" dirty="0"/>
              <a:t>version of the list class, benefiting from a </a:t>
            </a:r>
            <a:r>
              <a:rPr lang="en-US" altLang="zh-TW" dirty="0" smtClean="0"/>
              <a:t>streamlined internal </a:t>
            </a:r>
            <a:r>
              <a:rPr lang="en-US" altLang="zh-TW" dirty="0"/>
              <a:t>representation. </a:t>
            </a:r>
            <a:endParaRPr lang="en-US" altLang="zh-TW" dirty="0" smtClean="0"/>
          </a:p>
          <a:p>
            <a:pPr lvl="1"/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class is specially designed for </a:t>
            </a:r>
            <a:r>
              <a:rPr lang="en-US" altLang="zh-TW" dirty="0" smtClean="0"/>
              <a:t>representing an </a:t>
            </a:r>
            <a:r>
              <a:rPr lang="en-US" altLang="zh-TW" dirty="0"/>
              <a:t>immutable sequence of text characters.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/>
              <a:t> is a </a:t>
            </a:r>
            <a:r>
              <a:rPr lang="en-US" altLang="zh-TW" b="1" i="1" dirty="0">
                <a:solidFill>
                  <a:srgbClr val="0000CC"/>
                </a:solidFill>
              </a:rPr>
              <a:t>referential </a:t>
            </a:r>
            <a:r>
              <a:rPr lang="en-US" altLang="zh-TW" dirty="0"/>
              <a:t>structure, as </a:t>
            </a:r>
            <a:r>
              <a:rPr lang="en-US" altLang="zh-TW" dirty="0" smtClean="0"/>
              <a:t>it technically </a:t>
            </a:r>
            <a:r>
              <a:rPr lang="en-US" altLang="zh-TW" dirty="0"/>
              <a:t>stores a sequence of </a:t>
            </a:r>
            <a:r>
              <a:rPr lang="en-US" altLang="zh-TW" b="1" i="1" dirty="0"/>
              <a:t>references </a:t>
            </a:r>
            <a:r>
              <a:rPr lang="en-US" altLang="zh-TW" dirty="0"/>
              <a:t>to its </a:t>
            </a:r>
            <a:r>
              <a:rPr lang="en-US" altLang="zh-TW" dirty="0" smtClean="0"/>
              <a:t>elements. </a:t>
            </a:r>
          </a:p>
          <a:p>
            <a:r>
              <a:rPr lang="en-US" altLang="zh-TW" dirty="0" smtClean="0"/>
              <a:t>Elements of </a:t>
            </a:r>
            <a:r>
              <a:rPr lang="en-US" altLang="zh-TW" dirty="0"/>
              <a:t>a list may be </a:t>
            </a:r>
            <a:r>
              <a:rPr lang="en-US" altLang="zh-TW" dirty="0">
                <a:solidFill>
                  <a:srgbClr val="0000CC"/>
                </a:solidFill>
              </a:rPr>
              <a:t>arbitrary objects </a:t>
            </a:r>
            <a:r>
              <a:rPr lang="en-US" altLang="zh-TW" dirty="0"/>
              <a:t>(including the None object). </a:t>
            </a:r>
            <a:endParaRPr lang="en-US" altLang="zh-TW" dirty="0" smtClean="0"/>
          </a:p>
          <a:p>
            <a:r>
              <a:rPr lang="en-US" altLang="zh-TW" dirty="0" smtClean="0"/>
              <a:t>Lists are </a:t>
            </a:r>
            <a:r>
              <a:rPr lang="en-US" altLang="zh-TW" b="1" i="1" dirty="0" smtClean="0">
                <a:solidFill>
                  <a:srgbClr val="FF0000"/>
                </a:solidFill>
              </a:rPr>
              <a:t>array-based</a:t>
            </a:r>
            <a:r>
              <a:rPr lang="en-US" altLang="zh-TW" b="1" i="1" dirty="0" smtClean="0"/>
              <a:t> </a:t>
            </a:r>
            <a:r>
              <a:rPr lang="en-US" altLang="zh-TW" dirty="0"/>
              <a:t>sequences and are </a:t>
            </a:r>
            <a:r>
              <a:rPr lang="en-US" altLang="zh-TW" b="1" i="1" dirty="0">
                <a:solidFill>
                  <a:srgbClr val="FF0000"/>
                </a:solidFill>
              </a:rPr>
              <a:t>zero-indexed</a:t>
            </a:r>
            <a:r>
              <a:rPr lang="en-US" altLang="zh-TW" dirty="0"/>
              <a:t>, thus a list of length </a:t>
            </a:r>
            <a:r>
              <a:rPr lang="en-US" altLang="zh-TW" i="1" dirty="0"/>
              <a:t>n </a:t>
            </a:r>
            <a:r>
              <a:rPr lang="en-US" altLang="zh-TW" dirty="0"/>
              <a:t>has </a:t>
            </a:r>
            <a:r>
              <a:rPr lang="en-US" altLang="zh-TW" dirty="0" smtClean="0"/>
              <a:t>elements indexed </a:t>
            </a:r>
            <a:r>
              <a:rPr lang="en-US" altLang="zh-TW" dirty="0"/>
              <a:t>from 0 to </a:t>
            </a:r>
            <a:r>
              <a:rPr lang="en-US" altLang="zh-TW" i="1" dirty="0"/>
              <a:t>n</a:t>
            </a:r>
            <a:r>
              <a:rPr lang="en-US" altLang="zh-TW" dirty="0"/>
              <a:t>−1 inclusive.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51" y="4842203"/>
            <a:ext cx="6716434" cy="15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uses the characters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 smtClean="0"/>
              <a:t> </a:t>
            </a:r>
            <a:r>
              <a:rPr lang="en-US" altLang="zh-TW" dirty="0"/>
              <a:t>as delimiters for a list </a:t>
            </a:r>
            <a:r>
              <a:rPr lang="en-US" altLang="zh-TW" dirty="0" smtClean="0"/>
              <a:t>literal</a:t>
            </a:r>
            <a:endParaRPr lang="en-US" altLang="zh-TW" dirty="0"/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 smtClean="0"/>
              <a:t> is an </a:t>
            </a:r>
            <a:r>
              <a:rPr lang="en-US" altLang="zh-TW" dirty="0"/>
              <a:t>empty </a:t>
            </a:r>
            <a:r>
              <a:rPr lang="en-US" altLang="zh-TW" dirty="0" smtClean="0"/>
              <a:t>list</a:t>
            </a:r>
          </a:p>
          <a:p>
            <a:pPr lvl="1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[’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’,’green’,’blue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 </a:t>
            </a:r>
            <a:r>
              <a:rPr lang="en-US" altLang="zh-TW" dirty="0"/>
              <a:t>is a </a:t>
            </a:r>
            <a:r>
              <a:rPr lang="en-US" altLang="zh-TW" dirty="0" smtClean="0"/>
              <a:t>list of three strings</a:t>
            </a:r>
          </a:p>
          <a:p>
            <a:pPr lvl="1"/>
            <a:r>
              <a:rPr lang="en-US" altLang="zh-TW" dirty="0"/>
              <a:t>if identifiers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dirty="0"/>
              <a:t> have been established, then syntax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zh-TW" dirty="0"/>
              <a:t>is </a:t>
            </a:r>
            <a:r>
              <a:rPr lang="en-US" altLang="zh-TW" dirty="0" smtClean="0"/>
              <a:t>legitimate</a:t>
            </a:r>
          </a:p>
          <a:p>
            <a:r>
              <a:rPr lang="en-US" altLang="zh-TW" dirty="0"/>
              <a:t>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/>
              <a:t> </a:t>
            </a:r>
            <a:r>
              <a:rPr lang="en-US" altLang="zh-TW" dirty="0"/>
              <a:t>constructor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produces </a:t>
            </a:r>
            <a:r>
              <a:rPr lang="en-US" altLang="zh-TW" dirty="0"/>
              <a:t>an empty list by </a:t>
            </a:r>
            <a:r>
              <a:rPr lang="en-US" altLang="zh-TW" dirty="0" smtClean="0"/>
              <a:t>default</a:t>
            </a:r>
          </a:p>
          <a:p>
            <a:pPr lvl="1"/>
            <a:r>
              <a:rPr lang="en-US" altLang="zh-TW" dirty="0" smtClean="0"/>
              <a:t>accepts </a:t>
            </a:r>
            <a:r>
              <a:rPr lang="en-US" altLang="zh-TW" dirty="0"/>
              <a:t>any parameter that is of an </a:t>
            </a:r>
            <a:r>
              <a:rPr lang="en-US" altLang="zh-TW" b="1" i="1" dirty="0" err="1">
                <a:solidFill>
                  <a:srgbClr val="0000CC"/>
                </a:solidFill>
              </a:rPr>
              <a:t>iterable</a:t>
            </a:r>
            <a:r>
              <a:rPr lang="en-US" altLang="zh-TW" b="1" i="1" dirty="0"/>
              <a:t> </a:t>
            </a:r>
            <a:r>
              <a:rPr lang="en-US" altLang="zh-TW" dirty="0" smtClean="0"/>
              <a:t>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759139" y="479455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list(‘hello’)</a:t>
            </a:r>
            <a:endParaRPr lang="zh-TW" altLang="en-US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9139" y="5298819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[‘h’,’e’,’l’,’l’,’o’]</a:t>
            </a:r>
            <a:endParaRPr lang="zh-TW" altLang="en-US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zh-TW" dirty="0"/>
              <a:t> class provides an immutable version of a </a:t>
            </a:r>
            <a:r>
              <a:rPr lang="en-US" altLang="zh-TW" dirty="0" smtClean="0"/>
              <a:t>sequence</a:t>
            </a:r>
          </a:p>
          <a:p>
            <a:r>
              <a:rPr lang="en-US" altLang="zh-TW" dirty="0"/>
              <a:t>Python uses the </a:t>
            </a:r>
            <a:r>
              <a:rPr lang="en-US" altLang="zh-TW" dirty="0" smtClean="0"/>
              <a:t>parentheses to delimit a tuple</a:t>
            </a:r>
            <a:r>
              <a:rPr lang="en-US" altLang="zh-TW" dirty="0"/>
              <a:t>, with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being an empty tuple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1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532964" y="339023"/>
            <a:ext cx="9836077" cy="5834763"/>
            <a:chOff x="1532964" y="339023"/>
            <a:chExt cx="9836077" cy="5834763"/>
          </a:xfrm>
        </p:grpSpPr>
        <p:sp>
          <p:nvSpPr>
            <p:cNvPr id="5" name="矩形 4"/>
            <p:cNvSpPr/>
            <p:nvPr/>
          </p:nvSpPr>
          <p:spPr>
            <a:xfrm>
              <a:off x="4010298" y="339023"/>
              <a:ext cx="73587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hlinkClick r:id="rId2"/>
                </a:rPr>
                <a:t>https://</a:t>
              </a:r>
              <a:r>
                <a:rPr lang="en-US" altLang="zh-TW" sz="2800" dirty="0" smtClean="0">
                  <a:hlinkClick r:id="rId2"/>
                </a:rPr>
                <a:t>www.anaconda.com/</a:t>
              </a:r>
              <a:r>
                <a:rPr lang="en-US" altLang="zh-TW" sz="2800" dirty="0" smtClean="0"/>
                <a:t> </a:t>
              </a:r>
              <a:endParaRPr lang="zh-TW" altLang="en-US" sz="2800" dirty="0"/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964" y="1201265"/>
              <a:ext cx="8840037" cy="4972521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2151528" y="339022"/>
            <a:ext cx="9217513" cy="6007990"/>
            <a:chOff x="2151528" y="339022"/>
            <a:chExt cx="9217513" cy="6007990"/>
          </a:xfrm>
        </p:grpSpPr>
        <p:sp>
          <p:nvSpPr>
            <p:cNvPr id="6" name="矩形 5"/>
            <p:cNvSpPr/>
            <p:nvPr/>
          </p:nvSpPr>
          <p:spPr>
            <a:xfrm>
              <a:off x="4010298" y="339022"/>
              <a:ext cx="73587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hlinkClick r:id="rId4"/>
                </a:rPr>
                <a:t>https://www.anaconda.com/products/individual</a:t>
              </a:r>
              <a:endParaRPr lang="zh-TW" altLang="en-US" sz="2800" dirty="0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1528" y="1426942"/>
              <a:ext cx="8746793" cy="4920070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64" y="1231205"/>
            <a:ext cx="9442746" cy="53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Python’s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/>
              <a:t> class is specifically designed to efficiently represent an </a:t>
            </a:r>
            <a:r>
              <a:rPr lang="en-US" altLang="zh-TW" dirty="0" smtClean="0"/>
              <a:t>immutable sequence </a:t>
            </a:r>
            <a:r>
              <a:rPr lang="en-US" altLang="zh-TW" dirty="0"/>
              <a:t>of </a:t>
            </a:r>
            <a:r>
              <a:rPr lang="en-US" altLang="zh-TW" dirty="0" smtClean="0"/>
              <a:t>characters.</a:t>
            </a:r>
          </a:p>
          <a:p>
            <a:r>
              <a:rPr lang="en-US" altLang="zh-TW" dirty="0"/>
              <a:t>String literals can be enclosed in single quotes, as in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‘hello’</a:t>
            </a:r>
            <a:r>
              <a:rPr lang="en-US" altLang="zh-TW" dirty="0" smtClean="0"/>
              <a:t>, </a:t>
            </a:r>
            <a:r>
              <a:rPr lang="en-US" altLang="zh-TW" dirty="0"/>
              <a:t>or </a:t>
            </a:r>
            <a:r>
              <a:rPr lang="en-US" altLang="zh-TW" dirty="0" smtClean="0"/>
              <a:t>double quotes</a:t>
            </a:r>
            <a:r>
              <a:rPr lang="en-US" altLang="zh-TW" dirty="0"/>
              <a:t>, as in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Python also supports using the delimiter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’’’</a:t>
            </a:r>
            <a:r>
              <a:rPr lang="en-US" altLang="zh-TW" dirty="0" smtClean="0"/>
              <a:t>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  <a:r>
              <a:rPr lang="en-US" altLang="zh-TW" dirty="0"/>
              <a:t>to begin and end a </a:t>
            </a:r>
            <a:r>
              <a:rPr lang="en-US" altLang="zh-TW" dirty="0" smtClean="0"/>
              <a:t>string literal to embed </a:t>
            </a:r>
            <a:r>
              <a:rPr lang="en-US" altLang="zh-TW" dirty="0"/>
              <a:t>newline </a:t>
            </a:r>
            <a:r>
              <a:rPr lang="en-US" altLang="zh-TW" dirty="0" smtClean="0"/>
              <a:t>characters naturally.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5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CN" dirty="0" smtClean="0"/>
              <a:t> Class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71328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r>
              <a:rPr lang="en-US" altLang="en-US" dirty="0"/>
              <a:t>’</a:t>
            </a:r>
            <a:r>
              <a:rPr lang="en-US" altLang="zh-CN" dirty="0"/>
              <a:t>s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CN" dirty="0"/>
              <a:t> class represents a </a:t>
            </a:r>
            <a:r>
              <a:rPr lang="en-US" altLang="zh-CN" b="1" i="1" dirty="0">
                <a:solidFill>
                  <a:srgbClr val="0000FF"/>
                </a:solidFill>
              </a:rPr>
              <a:t>set</a:t>
            </a:r>
            <a:r>
              <a:rPr lang="en-US" altLang="zh-CN" dirty="0"/>
              <a:t>, namely a collection of elements, without duplicates, and without an inherent order to those elements.</a:t>
            </a:r>
          </a:p>
          <a:p>
            <a:r>
              <a:rPr lang="en-US" altLang="zh-CN" dirty="0"/>
              <a:t>Only instances of immutable types can be added to a Python set. </a:t>
            </a:r>
            <a:endParaRPr lang="en-US" altLang="zh-CN" dirty="0" smtClean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ntegers</a:t>
            </a:r>
            <a:r>
              <a:rPr lang="en-US" altLang="zh-CN" dirty="0"/>
              <a:t>, floating-point numbers, and character strings are eligible to be elements of a set. 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en-US" altLang="zh-CN" dirty="0"/>
              <a:t> class is an immutable form of the set type, itself.</a:t>
            </a:r>
          </a:p>
          <a:p>
            <a:r>
              <a:rPr lang="en-US" altLang="zh-CN" dirty="0"/>
              <a:t>Python uses curly braces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dirty="0"/>
              <a:t> as delimiters for a set</a:t>
            </a:r>
          </a:p>
          <a:p>
            <a:pPr lvl="1"/>
            <a:r>
              <a:rPr lang="en-US" altLang="zh-CN" dirty="0"/>
              <a:t>For example, as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{17} </a:t>
            </a:r>
            <a:r>
              <a:rPr lang="en-US" altLang="zh-CN" dirty="0"/>
              <a:t>or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The exception to this rule is that { } does not represent an empty set.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Instead, the constructor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set( ) </a:t>
            </a:r>
            <a:r>
              <a:rPr lang="en-US" altLang="zh-CN" dirty="0"/>
              <a:t>returns an </a:t>
            </a:r>
            <a:r>
              <a:rPr lang="en-US" altLang="zh-CN" b="1" dirty="0">
                <a:solidFill>
                  <a:srgbClr val="0000FF"/>
                </a:solidFill>
              </a:rPr>
              <a:t>empty set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If an </a:t>
            </a:r>
            <a:r>
              <a:rPr lang="en-US" altLang="zh-CN" dirty="0" err="1"/>
              <a:t>iterable</a:t>
            </a:r>
            <a:r>
              <a:rPr lang="en-US" altLang="zh-CN" dirty="0"/>
              <a:t> parameter is sent to the constructor, then the set of distinct </a:t>
            </a:r>
            <a:r>
              <a:rPr lang="en-US" altLang="zh-CN" dirty="0" smtClean="0"/>
              <a:t>elements is produced.</a:t>
            </a:r>
          </a:p>
          <a:p>
            <a:pPr lvl="2"/>
            <a:r>
              <a:rPr lang="pt-BR" altLang="zh-TW" dirty="0" smtClean="0"/>
              <a:t>For example,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set(“data”) </a:t>
            </a:r>
            <a:r>
              <a:rPr lang="pt-BR" altLang="zh-TW" dirty="0" smtClean="0"/>
              <a:t>produces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‘t’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‘d’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5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80" y="2358214"/>
            <a:ext cx="69723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Operators for Sets</a:t>
            </a:r>
          </a:p>
        </p:txBody>
      </p:sp>
      <p:sp>
        <p:nvSpPr>
          <p:cNvPr id="3584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lang="en-US" altLang="zh-CN" dirty="0" smtClean="0"/>
              <a:t> and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frozensets</a:t>
            </a:r>
            <a:r>
              <a:rPr lang="en-US" altLang="zh-CN" dirty="0" smtClean="0"/>
              <a:t> support the following operators: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9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dirty="0" smtClean="0"/>
              <a:t> Class</a:t>
            </a:r>
          </a:p>
        </p:txBody>
      </p:sp>
      <p:sp>
        <p:nvSpPr>
          <p:cNvPr id="2662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Python</a:t>
            </a:r>
            <a:r>
              <a:rPr lang="en-US" altLang="en-US" dirty="0"/>
              <a:t>’</a:t>
            </a:r>
            <a:r>
              <a:rPr lang="en-US" altLang="zh-CN" dirty="0"/>
              <a:t>s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dirty="0"/>
              <a:t> class represents a </a:t>
            </a:r>
            <a:r>
              <a:rPr lang="en-US" altLang="zh-CN" b="1" i="1" dirty="0">
                <a:solidFill>
                  <a:srgbClr val="0000FF"/>
                </a:solidFill>
              </a:rPr>
              <a:t>dictionary</a:t>
            </a:r>
            <a:r>
              <a:rPr lang="en-US" altLang="zh-CN" dirty="0"/>
              <a:t>, or </a:t>
            </a:r>
            <a:r>
              <a:rPr lang="en-US" altLang="zh-CN" b="1" i="1" dirty="0">
                <a:solidFill>
                  <a:srgbClr val="0000FF"/>
                </a:solidFill>
              </a:rPr>
              <a:t>mapping</a:t>
            </a:r>
            <a:r>
              <a:rPr lang="en-US" altLang="zh-CN" dirty="0"/>
              <a:t>, from a set of distinct keys to associated values.</a:t>
            </a:r>
          </a:p>
          <a:p>
            <a:r>
              <a:rPr lang="en-US" altLang="zh-CN" dirty="0"/>
              <a:t>Python implements a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dirty="0"/>
              <a:t> using an almost identical approach to that of a set, but with </a:t>
            </a:r>
            <a:r>
              <a:rPr lang="en-US" altLang="zh-CN" b="1" dirty="0">
                <a:solidFill>
                  <a:srgbClr val="0000FF"/>
                </a:solidFill>
              </a:rPr>
              <a:t>storage of the associated values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 literal form { } produces an empty dictionary.</a:t>
            </a:r>
          </a:p>
          <a:p>
            <a:r>
              <a:rPr lang="en-US" altLang="zh-CN" dirty="0"/>
              <a:t>A nonempty dictionary is expressed using a comma-separated series of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r>
              <a:rPr lang="en-US" altLang="zh-CN" dirty="0"/>
              <a:t> pairs. </a:t>
            </a:r>
            <a:endParaRPr lang="en-US" altLang="zh-CN" dirty="0" smtClean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ictionary </a:t>
            </a:r>
            <a:r>
              <a:rPr lang="en-US" altLang="zh-CN" dirty="0"/>
              <a:t>{</a:t>
            </a:r>
            <a:r>
              <a:rPr lang="en-US" altLang="en-US" dirty="0"/>
              <a:t>‘</a:t>
            </a:r>
            <a:r>
              <a:rPr lang="en-US" altLang="ja-JP" dirty="0" err="1"/>
              <a:t>ga</a:t>
            </a:r>
            <a:r>
              <a:rPr lang="en-US" altLang="en-US" dirty="0"/>
              <a:t>’</a:t>
            </a:r>
            <a:r>
              <a:rPr lang="en-US" altLang="ja-JP" dirty="0"/>
              <a:t> : </a:t>
            </a:r>
            <a:r>
              <a:rPr lang="en-US" altLang="en-US" dirty="0"/>
              <a:t>‘</a:t>
            </a:r>
            <a:r>
              <a:rPr lang="en-US" altLang="ja-JP" dirty="0"/>
              <a:t>Irish</a:t>
            </a:r>
            <a:r>
              <a:rPr lang="en-US" altLang="en-US" dirty="0"/>
              <a:t>’</a:t>
            </a:r>
            <a:r>
              <a:rPr lang="en-US" altLang="ja-JP" dirty="0"/>
              <a:t>, </a:t>
            </a:r>
            <a:r>
              <a:rPr lang="en-US" altLang="en-US" dirty="0"/>
              <a:t>‘</a:t>
            </a:r>
            <a:r>
              <a:rPr lang="en-US" altLang="ja-JP" dirty="0"/>
              <a:t>de</a:t>
            </a:r>
            <a:r>
              <a:rPr lang="en-US" altLang="en-US" dirty="0"/>
              <a:t>’</a:t>
            </a:r>
            <a:r>
              <a:rPr lang="en-US" altLang="ja-JP" dirty="0"/>
              <a:t> : </a:t>
            </a:r>
            <a:r>
              <a:rPr lang="en-US" altLang="en-US" dirty="0"/>
              <a:t>‘</a:t>
            </a:r>
            <a:r>
              <a:rPr lang="en-US" altLang="ja-JP" dirty="0"/>
              <a:t>German</a:t>
            </a:r>
            <a:r>
              <a:rPr lang="en-US" altLang="en-US" dirty="0"/>
              <a:t>’</a:t>
            </a:r>
            <a:r>
              <a:rPr lang="en-US" altLang="ja-JP" dirty="0"/>
              <a:t>} maps </a:t>
            </a:r>
            <a:r>
              <a:rPr lang="en-US" altLang="en-US" dirty="0"/>
              <a:t>‘</a:t>
            </a:r>
            <a:r>
              <a:rPr lang="en-US" altLang="ja-JP" dirty="0" err="1"/>
              <a:t>ga</a:t>
            </a:r>
            <a:r>
              <a:rPr lang="en-US" altLang="en-US" dirty="0"/>
              <a:t>’</a:t>
            </a:r>
            <a:r>
              <a:rPr lang="en-US" altLang="ja-JP" dirty="0"/>
              <a:t> to </a:t>
            </a:r>
            <a:r>
              <a:rPr lang="en-US" altLang="en-US" dirty="0"/>
              <a:t>‘</a:t>
            </a:r>
            <a:r>
              <a:rPr lang="en-US" altLang="ja-JP" dirty="0"/>
              <a:t>Irish</a:t>
            </a:r>
            <a:r>
              <a:rPr lang="en-US" altLang="en-US" dirty="0"/>
              <a:t>’</a:t>
            </a:r>
            <a:r>
              <a:rPr lang="en-US" altLang="ja-JP" dirty="0"/>
              <a:t> and </a:t>
            </a:r>
            <a:r>
              <a:rPr lang="en-US" altLang="en-US" dirty="0"/>
              <a:t>‘</a:t>
            </a:r>
            <a:r>
              <a:rPr lang="en-US" altLang="ja-JP" dirty="0"/>
              <a:t>de</a:t>
            </a:r>
            <a:r>
              <a:rPr lang="en-US" altLang="en-US" dirty="0"/>
              <a:t>’</a:t>
            </a:r>
            <a:r>
              <a:rPr lang="en-US" altLang="ja-JP" dirty="0"/>
              <a:t> to </a:t>
            </a:r>
            <a:r>
              <a:rPr lang="en-US" altLang="en-US" dirty="0"/>
              <a:t>‘</a:t>
            </a:r>
            <a:r>
              <a:rPr lang="en-US" altLang="ja-JP" dirty="0"/>
              <a:t>German</a:t>
            </a:r>
            <a:r>
              <a:rPr lang="en-US" altLang="en-US" dirty="0"/>
              <a:t>’</a:t>
            </a:r>
            <a:r>
              <a:rPr lang="en-US" altLang="ja-JP" dirty="0"/>
              <a:t>.</a:t>
            </a:r>
          </a:p>
          <a:p>
            <a:r>
              <a:rPr lang="en-US" altLang="zh-CN" sz="2400" dirty="0"/>
              <a:t>Alternatively, the constructor accepts a sequence of key-value pairs as a parameter, as in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(pairs)</a:t>
            </a:r>
            <a:r>
              <a:rPr lang="en-US" altLang="zh-CN" sz="2400" dirty="0"/>
              <a:t>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pairs = [(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Irish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German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en-US" altLang="ja-JP" sz="2400" dirty="0"/>
              <a:t>.</a:t>
            </a:r>
            <a:endParaRPr lang="en-US" altLang="zh-CN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0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Operators for Dictionaries</a:t>
            </a:r>
          </a:p>
        </p:txBody>
      </p:sp>
      <p:sp>
        <p:nvSpPr>
          <p:cNvPr id="368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supported operators for objects of type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dirty="0" smtClean="0"/>
              <a:t> are as follows:</a:t>
            </a:r>
          </a:p>
        </p:txBody>
      </p:sp>
      <p:pic>
        <p:nvPicPr>
          <p:cNvPr id="3687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37" y="2763044"/>
            <a:ext cx="7861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Expressions and Operators</a:t>
            </a:r>
          </a:p>
        </p:txBody>
      </p:sp>
      <p:sp>
        <p:nvSpPr>
          <p:cNvPr id="2765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825625"/>
            <a:ext cx="10802112" cy="4351338"/>
          </a:xfrm>
        </p:spPr>
        <p:txBody>
          <a:bodyPr/>
          <a:lstStyle/>
          <a:p>
            <a:r>
              <a:rPr lang="en-US" altLang="zh-CN" dirty="0" smtClean="0"/>
              <a:t>Existing values can be combined into </a:t>
            </a:r>
            <a:r>
              <a:rPr lang="en-US" altLang="zh-CN" b="1" i="1" dirty="0" smtClean="0">
                <a:solidFill>
                  <a:srgbClr val="0000FF"/>
                </a:solidFill>
              </a:rPr>
              <a:t>expressions</a:t>
            </a:r>
            <a:r>
              <a:rPr lang="en-US" altLang="zh-CN" dirty="0" smtClean="0"/>
              <a:t> using special symbols and keywords known as </a:t>
            </a:r>
            <a:r>
              <a:rPr lang="en-US" altLang="zh-CN" b="1" i="1" dirty="0" smtClean="0">
                <a:solidFill>
                  <a:srgbClr val="0000FF"/>
                </a:solidFill>
              </a:rPr>
              <a:t>operators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 semantics of an operator depends upon the type of its operands.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when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and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 are numbers</a:t>
            </a:r>
            <a:r>
              <a:rPr lang="en-US" altLang="zh-CN" dirty="0" smtClean="0"/>
              <a:t>, the syntax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altLang="zh-CN" dirty="0" smtClean="0"/>
              <a:t>indicates </a:t>
            </a:r>
            <a:r>
              <a:rPr lang="en-US" altLang="zh-CN" i="1" dirty="0" smtClean="0">
                <a:solidFill>
                  <a:srgbClr val="0000FF"/>
                </a:solidFill>
              </a:rPr>
              <a:t>addition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while if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 are strings</a:t>
            </a:r>
            <a:r>
              <a:rPr lang="en-US" altLang="zh-CN" dirty="0" smtClean="0"/>
              <a:t>, the operator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dirty="0" smtClean="0"/>
              <a:t> indicates </a:t>
            </a:r>
            <a:r>
              <a:rPr lang="en-US" altLang="zh-CN" i="1" dirty="0" smtClean="0">
                <a:solidFill>
                  <a:srgbClr val="0000FF"/>
                </a:solidFill>
              </a:rPr>
              <a:t>concatenation</a:t>
            </a:r>
            <a:r>
              <a:rPr lang="en-US" altLang="zh-CN" dirty="0" smtClean="0"/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134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Logical Operators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10738104" cy="4343400"/>
          </a:xfrm>
        </p:spPr>
        <p:txBody>
          <a:bodyPr/>
          <a:lstStyle/>
          <a:p>
            <a:r>
              <a:rPr lang="en-US" altLang="zh-CN" dirty="0" smtClean="0"/>
              <a:t>Python supports the following keyword operators for Boolean values: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zh-CN" dirty="0" smtClean="0"/>
              <a:t> operators short-circuit, </a:t>
            </a:r>
          </a:p>
          <a:p>
            <a:pPr lvl="1"/>
            <a:r>
              <a:rPr lang="en-US" altLang="zh-TW" dirty="0"/>
              <a:t>D</a:t>
            </a:r>
            <a:r>
              <a:rPr lang="en-US" altLang="zh-CN" dirty="0" smtClean="0"/>
              <a:t>o not evaluate the second operand if the result can be determined based on the value of the first operand.</a:t>
            </a:r>
          </a:p>
        </p:txBody>
      </p:sp>
      <p:pic>
        <p:nvPicPr>
          <p:cNvPr id="2867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84" y="2521165"/>
            <a:ext cx="3162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99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Equality Operators</a:t>
            </a:r>
          </a:p>
        </p:txBody>
      </p:sp>
      <p:sp>
        <p:nvSpPr>
          <p:cNvPr id="2969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supports the following operators to test </a:t>
            </a:r>
            <a:r>
              <a:rPr lang="en-US" altLang="zh-CN" dirty="0" smtClean="0">
                <a:solidFill>
                  <a:srgbClr val="0000FF"/>
                </a:solidFill>
              </a:rPr>
              <a:t>two notions of equality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expression,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is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/>
              <a:t>, evaluates to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CN" dirty="0" smtClean="0"/>
              <a:t>, precisely when identifiers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/>
              <a:t> and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/>
              <a:t> are aliases for the same object. </a:t>
            </a:r>
          </a:p>
          <a:p>
            <a:r>
              <a:rPr lang="en-US" altLang="zh-CN" dirty="0" smtClean="0"/>
              <a:t>The expression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/>
              <a:t>tests a more general notion of equivalence.</a:t>
            </a:r>
          </a:p>
        </p:txBody>
      </p:sp>
      <p:pic>
        <p:nvPicPr>
          <p:cNvPr id="2970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87" y="2358073"/>
            <a:ext cx="3060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17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Comparison Operators</a:t>
            </a:r>
          </a:p>
        </p:txBody>
      </p:sp>
      <p:sp>
        <p:nvSpPr>
          <p:cNvPr id="307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types may define a natural order via the following operators: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These operators </a:t>
            </a:r>
          </a:p>
          <a:p>
            <a:pPr lvl="1"/>
            <a:r>
              <a:rPr lang="en-US" altLang="zh-CN" dirty="0" smtClean="0"/>
              <a:t>have expected behavior </a:t>
            </a:r>
            <a:r>
              <a:rPr lang="en-US" altLang="zh-CN" dirty="0" smtClean="0">
                <a:solidFill>
                  <a:srgbClr val="FF0000"/>
                </a:solidFill>
              </a:rPr>
              <a:t>for numeric types</a:t>
            </a:r>
            <a:r>
              <a:rPr lang="en-US" altLang="zh-CN" dirty="0" smtClean="0"/>
              <a:t>, and </a:t>
            </a:r>
          </a:p>
          <a:p>
            <a:pPr lvl="1"/>
            <a:r>
              <a:rPr lang="en-US" altLang="zh-CN" dirty="0" smtClean="0"/>
              <a:t>are defined </a:t>
            </a:r>
            <a:r>
              <a:rPr lang="en-US" altLang="zh-CN" i="1" dirty="0" smtClean="0">
                <a:solidFill>
                  <a:srgbClr val="0000FF"/>
                </a:solidFill>
              </a:rPr>
              <a:t>lexicographically</a:t>
            </a:r>
            <a:r>
              <a:rPr lang="en-US" altLang="zh-CN" dirty="0" smtClean="0"/>
              <a:t>, and </a:t>
            </a:r>
            <a:r>
              <a:rPr lang="en-US" altLang="zh-CN" i="1" dirty="0" smtClean="0">
                <a:solidFill>
                  <a:srgbClr val="0000FF"/>
                </a:solidFill>
              </a:rPr>
              <a:t>case-sensitively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for strings</a:t>
            </a:r>
            <a:r>
              <a:rPr lang="en-US" altLang="zh-CN" dirty="0" smtClean="0"/>
              <a:t>.</a:t>
            </a:r>
          </a:p>
        </p:txBody>
      </p:sp>
      <p:pic>
        <p:nvPicPr>
          <p:cNvPr id="3072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52" y="2512490"/>
            <a:ext cx="36195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143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Arithmetic Operators</a:t>
            </a:r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>
            <a:noAutofit/>
          </a:bodyPr>
          <a:lstStyle/>
          <a:p>
            <a:r>
              <a:rPr lang="en-US" altLang="zh-CN" dirty="0"/>
              <a:t>Python supports the following arithmetic operators: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addition, subtraction, and multiplication, if both operands have type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/>
              <a:t>, then the result is an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/>
              <a:t>; if one or both operands have type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/>
              <a:t>, the result is a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True </a:t>
            </a:r>
            <a:r>
              <a:rPr lang="en-US" altLang="zh-CN" dirty="0">
                <a:solidFill>
                  <a:srgbClr val="0000FF"/>
                </a:solidFill>
              </a:rPr>
              <a:t>division</a:t>
            </a:r>
            <a:r>
              <a:rPr lang="en-US" altLang="zh-CN" dirty="0"/>
              <a:t> is always of type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 smtClean="0"/>
              <a:t>, </a:t>
            </a:r>
            <a:r>
              <a:rPr lang="en-US" altLang="zh-CN" dirty="0"/>
              <a:t>integer division is always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(with the result truncated)</a:t>
            </a:r>
          </a:p>
        </p:txBody>
      </p:sp>
      <p:pic>
        <p:nvPicPr>
          <p:cNvPr id="3175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71" y="2270994"/>
            <a:ext cx="3302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62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6235" cy="4351338"/>
          </a:xfrm>
        </p:spPr>
        <p:txBody>
          <a:bodyPr/>
          <a:lstStyle/>
          <a:p>
            <a:r>
              <a:rPr lang="en-US" altLang="zh-TW" dirty="0" smtClean="0"/>
              <a:t>Using windows searching 	to search “Anaconda navigator” and open it.</a:t>
            </a:r>
          </a:p>
          <a:p>
            <a:r>
              <a:rPr lang="en-US" altLang="zh-TW" dirty="0" smtClean="0"/>
              <a:t>This window shows all components of Anaconda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0321" r="66292" b="34729"/>
          <a:stretch/>
        </p:blipFill>
        <p:spPr>
          <a:xfrm>
            <a:off x="4921262" y="1932175"/>
            <a:ext cx="438259" cy="31458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87" y="2780806"/>
            <a:ext cx="6937413" cy="39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Bitwise Operators</a:t>
            </a:r>
          </a:p>
        </p:txBody>
      </p:sp>
      <p:sp>
        <p:nvSpPr>
          <p:cNvPr id="327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provides the following </a:t>
            </a:r>
            <a:r>
              <a:rPr lang="en-US" altLang="zh-CN" b="1" i="1" dirty="0" smtClean="0">
                <a:solidFill>
                  <a:srgbClr val="0000FF"/>
                </a:solidFill>
              </a:rPr>
              <a:t>bitwise</a:t>
            </a:r>
            <a:r>
              <a:rPr lang="en-US" altLang="zh-CN" dirty="0" smtClean="0"/>
              <a:t> operators for integers:</a:t>
            </a:r>
          </a:p>
        </p:txBody>
      </p:sp>
      <p:pic>
        <p:nvPicPr>
          <p:cNvPr id="3277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92" y="2561490"/>
            <a:ext cx="7572290" cy="269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64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Sequence Operators</a:t>
            </a:r>
          </a:p>
        </p:txBody>
      </p:sp>
      <p:sp>
        <p:nvSpPr>
          <p:cNvPr id="337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of Python</a:t>
            </a:r>
            <a:r>
              <a:rPr lang="en-US" altLang="en-US" dirty="0" smtClean="0"/>
              <a:t>’</a:t>
            </a:r>
            <a:r>
              <a:rPr lang="en-US" altLang="zh-CN" dirty="0" smtClean="0"/>
              <a:t>s built-in sequence types 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altLang="zh-CN" dirty="0" smtClean="0"/>
              <a:t>, and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CN" dirty="0" smtClean="0"/>
              <a:t>) supports the following operator syntaxes:</a:t>
            </a:r>
          </a:p>
        </p:txBody>
      </p:sp>
      <p:pic>
        <p:nvPicPr>
          <p:cNvPr id="3379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63" y="2939210"/>
            <a:ext cx="83693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669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Sequence Comparisons</a:t>
            </a:r>
          </a:p>
        </p:txBody>
      </p:sp>
      <p:sp>
        <p:nvSpPr>
          <p:cNvPr id="348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Sequences define comparison operations based on </a:t>
            </a:r>
            <a:r>
              <a:rPr lang="en-US" altLang="zh-CN" b="1" i="1" dirty="0">
                <a:solidFill>
                  <a:srgbClr val="0000FF"/>
                </a:solidFill>
              </a:rPr>
              <a:t>lexicographic</a:t>
            </a:r>
            <a:r>
              <a:rPr lang="en-US" altLang="zh-CN" dirty="0"/>
              <a:t> order, performing an element by element comparison until the first difference is found. </a:t>
            </a:r>
          </a:p>
          <a:p>
            <a:pPr lvl="1"/>
            <a:r>
              <a:rPr lang="en-US" altLang="zh-CN" dirty="0"/>
              <a:t>For example,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[5, 6, 9]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[5, 7] </a:t>
            </a:r>
            <a:r>
              <a:rPr lang="en-US" altLang="zh-CN" dirty="0"/>
              <a:t>because of the entries at index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dirty="0"/>
              <a:t>.</a:t>
            </a:r>
          </a:p>
        </p:txBody>
      </p:sp>
      <p:pic>
        <p:nvPicPr>
          <p:cNvPr id="3482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47" y="3541541"/>
            <a:ext cx="5829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59885" y="1495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Operator </a:t>
            </a:r>
            <a:br>
              <a:rPr lang="en-US" altLang="zh-CN" sz="4000" dirty="0" smtClean="0"/>
            </a:br>
            <a:r>
              <a:rPr lang="en-US" altLang="zh-CN" sz="4000" dirty="0" smtClean="0"/>
              <a:t>Precedence</a:t>
            </a:r>
          </a:p>
        </p:txBody>
      </p:sp>
      <p:pic>
        <p:nvPicPr>
          <p:cNvPr id="3789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44" y="433717"/>
            <a:ext cx="7635408" cy="610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1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Control </a:t>
            </a:r>
            <a:r>
              <a:rPr lang="en-US" altLang="zh-TW" b="1" dirty="0" smtClean="0"/>
              <a:t>Flow – Conditionals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54" y="2479402"/>
            <a:ext cx="2808312" cy="290567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03" y="2762208"/>
            <a:ext cx="3692346" cy="229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Control </a:t>
            </a:r>
            <a:r>
              <a:rPr lang="en-US" altLang="zh-TW" b="1" dirty="0" smtClean="0"/>
              <a:t>Flow </a:t>
            </a:r>
            <a:r>
              <a:rPr lang="en-US" altLang="zh-TW" b="1" dirty="0"/>
              <a:t>–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b="1" dirty="0"/>
              <a:t> Loops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12" y="2281851"/>
            <a:ext cx="2537201" cy="987240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95" y="3939253"/>
            <a:ext cx="2459235" cy="15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Control Flow –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b="1" dirty="0" smtClean="0"/>
              <a:t> Loops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1122975" y="2428777"/>
            <a:ext cx="9946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The for-loop syntax can be used on any type of </a:t>
            </a:r>
            <a:r>
              <a:rPr lang="en-US" altLang="zh-TW" sz="2800" b="1" dirty="0" err="1"/>
              <a:t>iterable</a:t>
            </a:r>
            <a:r>
              <a:rPr lang="en-US" altLang="zh-TW" sz="2800" b="1" dirty="0"/>
              <a:t> </a:t>
            </a:r>
            <a:r>
              <a:rPr lang="en-US" altLang="zh-TW" sz="2800" dirty="0"/>
              <a:t>structure, such as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list, tuple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set,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TW" sz="2800" dirty="0"/>
              <a:t>, or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zh-TW" sz="2800" dirty="0"/>
              <a:t> …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61" y="1777156"/>
            <a:ext cx="8148263" cy="76432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22975" y="4905785"/>
            <a:ext cx="457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CC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range()</a:t>
            </a:r>
            <a:r>
              <a:rPr lang="en-US" altLang="zh-TW" sz="2400" dirty="0">
                <a:ea typeface="標楷體" panose="03000509000000000000" pitchFamily="65" charset="-120"/>
                <a:cs typeface="Courier New" panose="02070309020205020404" pitchFamily="49" charset="0"/>
              </a:rPr>
              <a:t>function </a:t>
            </a:r>
            <a:r>
              <a:rPr lang="en-US" altLang="zh-TW" sz="2400" dirty="0"/>
              <a:t>Syntax: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stop, step)</a:t>
            </a:r>
          </a:p>
        </p:txBody>
      </p:sp>
      <p:sp>
        <p:nvSpPr>
          <p:cNvPr id="6" name="矩形 5"/>
          <p:cNvSpPr/>
          <p:nvPr/>
        </p:nvSpPr>
        <p:spPr>
          <a:xfrm>
            <a:off x="1122975" y="5928864"/>
            <a:ext cx="5461250" cy="369332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3"/>
              </a:rPr>
              <a:t>https://www.w3schools.com/python/ref_func_range.asp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42" y="3821114"/>
            <a:ext cx="4720426" cy="8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Functions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2375572" y="1674568"/>
            <a:ext cx="3956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CC"/>
                </a:solidFill>
              </a:rPr>
              <a:t>functions </a:t>
            </a:r>
            <a:r>
              <a:rPr lang="en-US" altLang="zh-TW" sz="3200" dirty="0"/>
              <a:t>vs. </a:t>
            </a:r>
            <a:r>
              <a:rPr lang="en-US" altLang="zh-TW" sz="3200" b="1" dirty="0">
                <a:solidFill>
                  <a:srgbClr val="0000CC"/>
                </a:solidFill>
              </a:rPr>
              <a:t>methods</a:t>
            </a:r>
            <a:endParaRPr lang="zh-TW" altLang="en-US" sz="3200" dirty="0">
              <a:solidFill>
                <a:srgbClr val="0000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5572" y="2316410"/>
            <a:ext cx="7604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The first line, beginning with the keyword </a:t>
            </a:r>
            <a:r>
              <a:rPr lang="en-US" altLang="zh-TW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3200" dirty="0"/>
              <a:t>, serves as the function’s </a:t>
            </a:r>
            <a:r>
              <a:rPr lang="en-US" altLang="zh-TW" sz="3200" b="1" dirty="0"/>
              <a:t>signature</a:t>
            </a:r>
            <a:endParaRPr lang="zh-TW" altLang="en-US" sz="3200" dirty="0"/>
          </a:p>
        </p:txBody>
      </p:sp>
      <p:pic>
        <p:nvPicPr>
          <p:cNvPr id="35" name="圖片 3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72" y="3604026"/>
            <a:ext cx="8084979" cy="25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Information Passing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context of a function signature, </a:t>
            </a:r>
            <a:endParaRPr lang="en-US" altLang="zh-TW" dirty="0" smtClean="0"/>
          </a:p>
          <a:p>
            <a:pPr lvl="1"/>
            <a:r>
              <a:rPr lang="en-US" altLang="zh-TW" b="1" i="1" dirty="0">
                <a:solidFill>
                  <a:srgbClr val="0000FF"/>
                </a:solidFill>
              </a:rPr>
              <a:t>formal </a:t>
            </a:r>
            <a:r>
              <a:rPr lang="en-US" altLang="zh-TW" b="1" i="1" dirty="0" smtClean="0">
                <a:solidFill>
                  <a:srgbClr val="0000FF"/>
                </a:solidFill>
              </a:rPr>
              <a:t>parameters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identifiers </a:t>
            </a:r>
            <a:r>
              <a:rPr lang="en-US" altLang="zh-TW" dirty="0"/>
              <a:t>used to describe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expected parameters</a:t>
            </a:r>
          </a:p>
          <a:p>
            <a:pPr lvl="1"/>
            <a:r>
              <a:rPr lang="en-US" altLang="zh-TW" b="1" i="1" dirty="0">
                <a:solidFill>
                  <a:srgbClr val="0000FF"/>
                </a:solidFill>
              </a:rPr>
              <a:t>actual </a:t>
            </a:r>
            <a:r>
              <a:rPr lang="en-US" altLang="zh-TW" b="1" i="1" dirty="0" smtClean="0">
                <a:solidFill>
                  <a:srgbClr val="0000FF"/>
                </a:solidFill>
              </a:rPr>
              <a:t>parameters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objects </a:t>
            </a:r>
            <a:r>
              <a:rPr lang="en-US" altLang="zh-TW" dirty="0"/>
              <a:t>sent by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caller </a:t>
            </a:r>
            <a:r>
              <a:rPr lang="en-US" altLang="zh-TW" dirty="0"/>
              <a:t>when invoking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smtClean="0"/>
              <a:t>function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444345" y="6307284"/>
            <a:ext cx="2743200" cy="365125"/>
          </a:xfrm>
        </p:spPr>
        <p:txBody>
          <a:bodyPr/>
          <a:lstStyle/>
          <a:p>
            <a:fld id="{594BD850-6449-4508-A6CE-96BFEB212197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553712" y="336346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prizes = count(grades, 'A' )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34000" y="3994405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grades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= </a:t>
            </a:r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4" name="矩形 23"/>
          <p:cNvSpPr/>
          <p:nvPr/>
        </p:nvSpPr>
        <p:spPr>
          <a:xfrm>
            <a:off x="3958559" y="5546793"/>
            <a:ext cx="949234" cy="470263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8559" y="6017056"/>
            <a:ext cx="949234" cy="47849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45173" y="5541088"/>
            <a:ext cx="949234" cy="470263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45173" y="6011351"/>
            <a:ext cx="949234" cy="478495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9807" y="514517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79484" y="514517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76061" y="514517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zh-TW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線單箭頭接點 33"/>
          <p:cNvCxnSpPr>
            <a:stCxn id="30" idx="2"/>
          </p:cNvCxnSpPr>
          <p:nvPr/>
        </p:nvCxnSpPr>
        <p:spPr>
          <a:xfrm>
            <a:off x="3025715" y="5514505"/>
            <a:ext cx="932844" cy="23513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1" idx="2"/>
            <a:endCxn id="24" idx="3"/>
          </p:cNvCxnSpPr>
          <p:nvPr/>
        </p:nvCxnSpPr>
        <p:spPr>
          <a:xfrm flipH="1">
            <a:off x="4907793" y="5514505"/>
            <a:ext cx="839741" cy="26742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2" idx="2"/>
            <a:endCxn id="26" idx="3"/>
          </p:cNvCxnSpPr>
          <p:nvPr/>
        </p:nvCxnSpPr>
        <p:spPr>
          <a:xfrm flipH="1">
            <a:off x="8194407" y="5514505"/>
            <a:ext cx="887562" cy="2617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43" y="3193024"/>
            <a:ext cx="4150788" cy="18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Mutable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formal </a:t>
            </a:r>
            <a:r>
              <a:rPr lang="en-US" altLang="zh-TW" dirty="0"/>
              <a:t>parameter is an alias for the actual </a:t>
            </a:r>
            <a:r>
              <a:rPr lang="en-US" altLang="zh-TW" dirty="0" smtClean="0"/>
              <a:t>parameter</a:t>
            </a:r>
          </a:p>
          <a:p>
            <a:pPr lvl="1"/>
            <a:r>
              <a:rPr lang="en-US" altLang="zh-TW" dirty="0" smtClean="0"/>
              <a:t>body </a:t>
            </a:r>
            <a:r>
              <a:rPr lang="en-US" altLang="zh-TW" dirty="0"/>
              <a:t>of </a:t>
            </a:r>
            <a:r>
              <a:rPr lang="en-US" altLang="zh-TW" dirty="0" smtClean="0"/>
              <a:t>the </a:t>
            </a:r>
            <a:r>
              <a:rPr lang="en-US" altLang="zh-TW" dirty="0"/>
              <a:t>function may interact with the object in ways that change its </a:t>
            </a:r>
            <a:r>
              <a:rPr lang="en-US" altLang="zh-TW" dirty="0" smtClean="0"/>
              <a:t>state</a:t>
            </a:r>
          </a:p>
          <a:p>
            <a:r>
              <a:rPr lang="en-US" altLang="zh-TW" dirty="0"/>
              <a:t>N</a:t>
            </a:r>
            <a:r>
              <a:rPr lang="en-US" altLang="zh-TW" dirty="0" smtClean="0"/>
              <a:t>ote that: reassigning </a:t>
            </a:r>
            <a:r>
              <a:rPr lang="en-US" altLang="zh-TW" dirty="0"/>
              <a:t>a </a:t>
            </a:r>
            <a:r>
              <a:rPr lang="en-US" altLang="zh-TW" dirty="0" smtClean="0"/>
              <a:t>new value </a:t>
            </a:r>
            <a:r>
              <a:rPr lang="en-US" altLang="zh-TW" dirty="0"/>
              <a:t>to a formal </a:t>
            </a:r>
            <a:r>
              <a:rPr lang="en-US" altLang="zh-TW" dirty="0" smtClean="0"/>
              <a:t>parameter in function </a:t>
            </a:r>
          </a:p>
          <a:p>
            <a:pPr lvl="1"/>
            <a:r>
              <a:rPr lang="en-US" altLang="zh-TW" dirty="0" smtClean="0"/>
              <a:t>does </a:t>
            </a:r>
            <a:r>
              <a:rPr lang="en-US" altLang="zh-TW" dirty="0"/>
              <a:t>not alter the actual </a:t>
            </a:r>
            <a:r>
              <a:rPr lang="en-US" altLang="zh-TW" dirty="0" smtClean="0"/>
              <a:t>parameter</a:t>
            </a:r>
          </a:p>
          <a:p>
            <a:pPr lvl="1"/>
            <a:r>
              <a:rPr lang="en-US" altLang="zh-TW" dirty="0" smtClean="0"/>
              <a:t>simply </a:t>
            </a:r>
            <a:r>
              <a:rPr lang="en-US" altLang="zh-TW" dirty="0"/>
              <a:t>breaks the </a:t>
            </a:r>
            <a:r>
              <a:rPr lang="en-US" altLang="zh-TW" dirty="0" smtClean="0"/>
              <a:t>alias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84" y="4432390"/>
            <a:ext cx="4917629" cy="11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windows searching 	search “Anaconda Prompt” and open it.</a:t>
            </a:r>
          </a:p>
          <a:p>
            <a:r>
              <a:rPr lang="en-US" altLang="zh-TW" dirty="0" smtClean="0"/>
              <a:t>It is a cmd. for Anaconda only.</a:t>
            </a:r>
            <a:endParaRPr lang="zh-TW" altLang="en-US" dirty="0" smtClean="0"/>
          </a:p>
          <a:p>
            <a:r>
              <a:rPr lang="en-US" altLang="zh-TW" dirty="0" smtClean="0"/>
              <a:t>Enter command “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r>
              <a:rPr lang="en-US" altLang="zh-TW" dirty="0" smtClean="0"/>
              <a:t>” to run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service.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30321" r="66292" b="34729"/>
          <a:stretch/>
        </p:blipFill>
        <p:spPr>
          <a:xfrm>
            <a:off x="4970513" y="1933601"/>
            <a:ext cx="438259" cy="314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2" y="3904092"/>
            <a:ext cx="11249168" cy="16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built-in function, </a:t>
            </a:r>
            <a:r>
              <a:rPr lang="en-US" altLang="zh-TW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is </a:t>
            </a:r>
            <a:r>
              <a:rPr lang="en-US" altLang="zh-TW" dirty="0"/>
              <a:t>used to generate standard output to the </a:t>
            </a:r>
            <a:r>
              <a:rPr lang="en-US" altLang="zh-TW" dirty="0" smtClean="0"/>
              <a:t>console</a:t>
            </a:r>
          </a:p>
          <a:p>
            <a:pPr lvl="1"/>
            <a:r>
              <a:rPr lang="en-US" altLang="zh-TW" dirty="0"/>
              <a:t>prints an arbitrary sequence of arguments, separated </a:t>
            </a:r>
            <a:r>
              <a:rPr lang="en-US" altLang="zh-TW" dirty="0" smtClean="0"/>
              <a:t>by spaces</a:t>
            </a:r>
            <a:r>
              <a:rPr lang="en-US" altLang="zh-TW" dirty="0"/>
              <a:t>, and followed by a trailing newline </a:t>
            </a:r>
            <a:r>
              <a:rPr lang="en-US" altLang="zh-TW" dirty="0" smtClean="0"/>
              <a:t>character</a:t>
            </a:r>
          </a:p>
          <a:p>
            <a:pPr lvl="1"/>
            <a:r>
              <a:rPr lang="en-US" altLang="zh-TW" dirty="0" smtClean="0"/>
              <a:t>Example: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print(‘maroon’,5)</a:t>
            </a:r>
            <a:r>
              <a:rPr lang="en-US" altLang="zh-TW" dirty="0" smtClean="0"/>
              <a:t>outputs </a:t>
            </a:r>
            <a:r>
              <a:rPr lang="en-US" altLang="zh-TW" dirty="0"/>
              <a:t>the string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maroon 5\n’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633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function displays a prompt, if given as an optional </a:t>
            </a:r>
            <a:r>
              <a:rPr lang="en-US" altLang="zh-TW" dirty="0" smtClean="0"/>
              <a:t>parameter, and </a:t>
            </a:r>
            <a:r>
              <a:rPr lang="en-US" altLang="zh-TW" dirty="0"/>
              <a:t>then waits until the user enters some sequence of characters </a:t>
            </a:r>
            <a:r>
              <a:rPr lang="en-US" altLang="zh-TW" dirty="0" smtClean="0"/>
              <a:t>followed by </a:t>
            </a:r>
            <a:r>
              <a:rPr lang="en-US" altLang="zh-TW" dirty="0"/>
              <a:t>the return key</a:t>
            </a:r>
            <a:r>
              <a:rPr lang="en-US" altLang="zh-TW" dirty="0" smtClean="0"/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When reading a numeric value from the user</a:t>
            </a:r>
            <a:r>
              <a:rPr lang="en-US" altLang="zh-TW" dirty="0"/>
              <a:t>, a programmer must use the </a:t>
            </a:r>
            <a:r>
              <a:rPr lang="en-US" altLang="zh-TW" dirty="0" smtClean="0"/>
              <a:t>input function </a:t>
            </a:r>
            <a:r>
              <a:rPr lang="en-US" altLang="zh-TW" dirty="0"/>
              <a:t>to get the string of characters, and then use the </a:t>
            </a:r>
            <a:r>
              <a:rPr lang="en-US" altLang="zh-TW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/>
              <a:t> or </a:t>
            </a:r>
            <a:r>
              <a:rPr lang="en-US" altLang="zh-TW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dirty="0"/>
              <a:t> syntax </a:t>
            </a:r>
            <a:r>
              <a:rPr lang="en-US" altLang="zh-TW" dirty="0" smtClean="0"/>
              <a:t>to construct </a:t>
            </a:r>
            <a:r>
              <a:rPr lang="en-US" altLang="zh-TW" dirty="0"/>
              <a:t>the numeric value that character string represents.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A667E-5F2D-43F9-A72A-47AB94EF7AD9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35" y="5310486"/>
            <a:ext cx="7965765" cy="5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Iterators and Generators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Iterations</a:t>
            </a:r>
          </a:p>
          <a:p>
            <a:pPr lvl="1"/>
            <a:r>
              <a:rPr lang="en-US" altLang="zh-TW" b="1" i="1" dirty="0" smtClean="0"/>
              <a:t>Iterator</a:t>
            </a:r>
            <a:r>
              <a:rPr lang="en-US" altLang="zh-TW" dirty="0" smtClean="0"/>
              <a:t>: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object manages </a:t>
            </a:r>
            <a:r>
              <a:rPr lang="en-US" altLang="zh-TW" dirty="0"/>
              <a:t>an iteration through a series of </a:t>
            </a:r>
            <a:r>
              <a:rPr lang="en-US" altLang="zh-TW" dirty="0" smtClean="0"/>
              <a:t>values</a:t>
            </a:r>
          </a:p>
          <a:p>
            <a:pPr lvl="1"/>
            <a:r>
              <a:rPr lang="en-US" altLang="zh-TW" b="1" i="1" dirty="0" err="1" smtClean="0"/>
              <a:t>Iterable</a:t>
            </a:r>
            <a:r>
              <a:rPr lang="en-US" altLang="zh-TW" dirty="0" smtClean="0"/>
              <a:t>: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object produces </a:t>
            </a:r>
            <a:r>
              <a:rPr lang="en-US" altLang="zh-TW" dirty="0"/>
              <a:t>an </a:t>
            </a:r>
            <a:r>
              <a:rPr lang="en-US" altLang="zh-TW" i="1" dirty="0"/>
              <a:t>iterator 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Generators</a:t>
            </a:r>
          </a:p>
          <a:p>
            <a:pPr lvl="1"/>
            <a:r>
              <a:rPr lang="en-US" altLang="zh-TW" dirty="0"/>
              <a:t>most convenient technique for creating iterators in </a:t>
            </a:r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 smtClean="0"/>
              <a:t>implemented </a:t>
            </a:r>
            <a:r>
              <a:rPr lang="en-US" altLang="zh-TW" dirty="0"/>
              <a:t>with a syntax </a:t>
            </a:r>
            <a:r>
              <a:rPr lang="en-US" altLang="zh-TW" dirty="0" smtClean="0"/>
              <a:t>similar </a:t>
            </a:r>
            <a:r>
              <a:rPr lang="en-US" altLang="zh-TW" dirty="0"/>
              <a:t>to a function, but instead of returning values, a </a:t>
            </a:r>
            <a:r>
              <a:rPr lang="en-US" altLang="zh-TW" b="1" i="1" dirty="0">
                <a:solidFill>
                  <a:srgbClr val="0000FF"/>
                </a:solidFill>
              </a:rPr>
              <a:t>yield</a:t>
            </a:r>
            <a:r>
              <a:rPr lang="en-US" altLang="zh-TW" dirty="0"/>
              <a:t> statement </a:t>
            </a:r>
            <a:r>
              <a:rPr lang="en-US" altLang="zh-TW" dirty="0" smtClean="0"/>
              <a:t>is executed </a:t>
            </a:r>
            <a:r>
              <a:rPr lang="en-US" altLang="zh-TW" dirty="0"/>
              <a:t>to indicate each element of the series.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23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</a:t>
            </a:r>
            <a:r>
              <a:rPr lang="en-US" altLang="zh-TW" dirty="0" smtClean="0"/>
              <a:t>otebook Working Directory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34" y="2020398"/>
            <a:ext cx="11081790" cy="415338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907971" cy="4351338"/>
          </a:xfrm>
        </p:spPr>
        <p:txBody>
          <a:bodyPr/>
          <a:lstStyle/>
          <a:p>
            <a:r>
              <a:rPr lang="en-US" altLang="zh-TW" dirty="0" smtClean="0"/>
              <a:t>Control-C to shutdown the service.</a:t>
            </a:r>
          </a:p>
          <a:p>
            <a:r>
              <a:rPr lang="en-US" altLang="zh-TW" dirty="0" smtClean="0"/>
              <a:t>Enter command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--generate-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altLang="zh-TW" dirty="0" smtClean="0"/>
              <a:t>and you will create the default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 at home folder. </a:t>
            </a:r>
          </a:p>
          <a:p>
            <a:pPr lvl="1"/>
            <a:r>
              <a:rPr lang="en-US" altLang="zh-TW" dirty="0" smtClean="0"/>
              <a:t>The folder is hidden and its name is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26" y="2338276"/>
            <a:ext cx="6581502" cy="28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workspace folder for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Using any editor to open the file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jupyter_notebook_config.py.</a:t>
            </a:r>
            <a:endParaRPr lang="zh-TW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/>
              <a:t>Find variable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c.NotebookApp.notebook_dir</a:t>
            </a:r>
            <a:r>
              <a:rPr lang="en-US" altLang="zh-TW" dirty="0" smtClean="0"/>
              <a:t> and change its value to your workspace location.</a:t>
            </a:r>
          </a:p>
          <a:p>
            <a:pPr lvl="1"/>
            <a:r>
              <a:rPr lang="en-US" altLang="zh-TW" dirty="0" smtClean="0"/>
              <a:t>Erase the hash tag and write the location (the Backslash need to change to double-Backslash)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89" y="4447768"/>
            <a:ext cx="11247680" cy="14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variable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c.NotebookApp.open_browser</a:t>
            </a:r>
            <a:r>
              <a:rPr lang="en-US" altLang="zh-TW" dirty="0" smtClean="0"/>
              <a:t> and change to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Next time when you boot the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service, it will not open the website.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0" y="3611487"/>
            <a:ext cx="8831799" cy="16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A5A46011F21854FAAE7D5CDA313E94C" ma:contentTypeVersion="4" ma:contentTypeDescription="建立新的文件。" ma:contentTypeScope="" ma:versionID="f2c6ca241b1f754ee868274a29af8a09">
  <xsd:schema xmlns:xsd="http://www.w3.org/2001/XMLSchema" xmlns:xs="http://www.w3.org/2001/XMLSchema" xmlns:p="http://schemas.microsoft.com/office/2006/metadata/properties" xmlns:ns2="96ad8a52-cd00-44fd-aeeb-865ecd3e7d1e" targetNamespace="http://schemas.microsoft.com/office/2006/metadata/properties" ma:root="true" ma:fieldsID="1e662a1f528687915f5076b996d10dd7" ns2:_="">
    <xsd:import namespace="96ad8a52-cd00-44fd-aeeb-865ecd3e7d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d8a52-cd00-44fd-aeeb-865ecd3e7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EA92DB-8B12-4C46-AB95-A063B5DB57F8}"/>
</file>

<file path=customXml/itemProps2.xml><?xml version="1.0" encoding="utf-8"?>
<ds:datastoreItem xmlns:ds="http://schemas.openxmlformats.org/officeDocument/2006/customXml" ds:itemID="{2F1FD04F-3049-410E-A06F-173642E883C3}"/>
</file>

<file path=customXml/itemProps3.xml><?xml version="1.0" encoding="utf-8"?>
<ds:datastoreItem xmlns:ds="http://schemas.openxmlformats.org/officeDocument/2006/customXml" ds:itemID="{FFE67998-9F09-4450-8AE9-55D954FC963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2490</Words>
  <Application>Microsoft Office PowerPoint</Application>
  <PresentationFormat>寬螢幕</PresentationFormat>
  <Paragraphs>332</Paragraphs>
  <Slides>52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ＭＳ Ｐゴシック</vt:lpstr>
      <vt:lpstr>新細明體</vt:lpstr>
      <vt:lpstr>標楷體</vt:lpstr>
      <vt:lpstr>Arial</vt:lpstr>
      <vt:lpstr>Calibri</vt:lpstr>
      <vt:lpstr>Courier New</vt:lpstr>
      <vt:lpstr>Monotype Corsiva</vt:lpstr>
      <vt:lpstr>Times New Roman</vt:lpstr>
      <vt:lpstr>Office Theme</vt:lpstr>
      <vt:lpstr>Python Primer</vt:lpstr>
      <vt:lpstr>Jupyter Notebook</vt:lpstr>
      <vt:lpstr>PowerPoint 簡報</vt:lpstr>
      <vt:lpstr>Installation</vt:lpstr>
      <vt:lpstr>Running Jupyter notebook</vt:lpstr>
      <vt:lpstr>Jupyter Notebook Working Directory</vt:lpstr>
      <vt:lpstr>Jupyter Notebook Configuration</vt:lpstr>
      <vt:lpstr>Jupyter Notebook Configuration</vt:lpstr>
      <vt:lpstr>Jupyter Notebook Configuration</vt:lpstr>
      <vt:lpstr>Jupyter Notebook</vt:lpstr>
      <vt:lpstr>Python (Only) Installation</vt:lpstr>
      <vt:lpstr>Using Python 3.6 as an Example </vt:lpstr>
      <vt:lpstr>Python Interpreter</vt:lpstr>
      <vt:lpstr>Python Program</vt:lpstr>
      <vt:lpstr>Objects in Python</vt:lpstr>
      <vt:lpstr>Assignment Statement</vt:lpstr>
      <vt:lpstr>Identifiers</vt:lpstr>
      <vt:lpstr>Object Association</vt:lpstr>
      <vt:lpstr>Re-assignment</vt:lpstr>
      <vt:lpstr>Instantiation</vt:lpstr>
      <vt:lpstr>Calling Methods</vt:lpstr>
      <vt:lpstr>Python’s Built-In Classes</vt:lpstr>
      <vt:lpstr>The bool Class</vt:lpstr>
      <vt:lpstr>The int Class</vt:lpstr>
      <vt:lpstr>The float Class</vt:lpstr>
      <vt:lpstr>Sequence Types</vt:lpstr>
      <vt:lpstr>The list Class</vt:lpstr>
      <vt:lpstr>The list Class</vt:lpstr>
      <vt:lpstr>The tuple Class</vt:lpstr>
      <vt:lpstr>The str Class</vt:lpstr>
      <vt:lpstr>The set Class</vt:lpstr>
      <vt:lpstr>Operators for Sets</vt:lpstr>
      <vt:lpstr>The dict Class</vt:lpstr>
      <vt:lpstr>Operators for Dictionaries</vt:lpstr>
      <vt:lpstr>Expressions and Operators</vt:lpstr>
      <vt:lpstr>Logical Operators</vt:lpstr>
      <vt:lpstr>Equality Operators</vt:lpstr>
      <vt:lpstr>Comparison Operators</vt:lpstr>
      <vt:lpstr>Arithmetic Operators</vt:lpstr>
      <vt:lpstr>Bitwise Operators</vt:lpstr>
      <vt:lpstr>Sequence Operators</vt:lpstr>
      <vt:lpstr>Sequence Comparisons</vt:lpstr>
      <vt:lpstr>Operator  Precedence</vt:lpstr>
      <vt:lpstr>Control Flow – Conditionals</vt:lpstr>
      <vt:lpstr>Control Flow – While Loops</vt:lpstr>
      <vt:lpstr>Control Flow – For Loops</vt:lpstr>
      <vt:lpstr>Functions</vt:lpstr>
      <vt:lpstr>Information Passing</vt:lpstr>
      <vt:lpstr>Mutable Parameters</vt:lpstr>
      <vt:lpstr>The print Function</vt:lpstr>
      <vt:lpstr>The input Function</vt:lpstr>
      <vt:lpstr>Iterators and Generators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Chuan-Ming Liu</cp:lastModifiedBy>
  <cp:revision>76</cp:revision>
  <dcterms:created xsi:type="dcterms:W3CDTF">2020-07-20T07:39:49Z</dcterms:created>
  <dcterms:modified xsi:type="dcterms:W3CDTF">2021-03-08T04:22:36Z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0x0101006A5A46011F21854FAAE7D5CDA313E94C</vt:lpwstr>
  </property>
</Properties>
</file>