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4"/>
  </p:sldMasterIdLst>
  <p:notesMasterIdLst>
    <p:notesMasterId r:id="rId69"/>
  </p:notesMasterIdLst>
  <p:handoutMasterIdLst>
    <p:handoutMasterId r:id="rId70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83" d="100"/>
          <a:sy n="83" d="100"/>
        </p:scale>
        <p:origin x="65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" Type="http://schemas.openxmlformats.org/officeDocument/2006/relationships/slide" Target="slides/slide3.xml"/><Relationship Id="rId71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72F98-C5B1-4D78-AB84-9BC9E4D21DC2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3B4DB-A80A-4946-BF05-FFB42CDB06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1097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B05D232-2050-4D7F-80CB-3FF01BE9C289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F67E069-573D-4421-84B7-F84F62FDE7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611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7B61A5-6347-492D-BCCA-F3F75212FA16}" type="slidenum">
              <a:rPr lang="en-US" altLang="zh-TW" smtClean="0"/>
              <a:pPr/>
              <a:t>2</a:t>
            </a:fld>
            <a:endParaRPr lang="en-US" altLang="zh-TW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2978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FBD1B4-0ED2-41D5-8328-1E180362E3A1}" type="slidenum">
              <a:rPr lang="en-US" altLang="zh-TW" smtClean="0"/>
              <a:pPr/>
              <a:t>16</a:t>
            </a:fld>
            <a:endParaRPr lang="en-US" altLang="zh-TW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6788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FA937B-9F5A-40AB-9AAE-A7B3E77D3D89}" type="slidenum">
              <a:rPr lang="en-US" altLang="zh-TW" smtClean="0"/>
              <a:pPr/>
              <a:t>17</a:t>
            </a:fld>
            <a:endParaRPr lang="en-US" altLang="zh-TW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2668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2DD9C1-4E48-4742-BCE9-876974F57C5B}" type="slidenum">
              <a:rPr lang="en-US" altLang="zh-TW" smtClean="0"/>
              <a:pPr/>
              <a:t>19</a:t>
            </a:fld>
            <a:endParaRPr lang="en-US" altLang="zh-TW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02676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5B6C3F-DBF8-47E8-B667-48D2288315F1}" type="slidenum">
              <a:rPr lang="en-US" altLang="zh-TW" smtClean="0"/>
              <a:pPr/>
              <a:t>20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10926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DEBBAD-4B32-4EB3-8129-CF13F9F8F84D}" type="slidenum">
              <a:rPr lang="en-US" altLang="zh-TW" smtClean="0"/>
              <a:pPr/>
              <a:t>21</a:t>
            </a:fld>
            <a:endParaRPr lang="en-US" altLang="zh-TW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8046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35EF01-DB72-4DAB-B562-0ABF4E6F664E}" type="slidenum">
              <a:rPr lang="en-US" altLang="zh-TW" smtClean="0"/>
              <a:pPr/>
              <a:t>22</a:t>
            </a:fld>
            <a:endParaRPr lang="en-US" altLang="zh-TW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76650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85497F-1756-44FF-A223-B314B49AC443}" type="slidenum">
              <a:rPr lang="en-US" altLang="zh-TW" smtClean="0"/>
              <a:pPr/>
              <a:t>23</a:t>
            </a:fld>
            <a:endParaRPr lang="en-US" altLang="zh-TW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72532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02F6C9-50D0-4303-83CF-965814201843}" type="slidenum">
              <a:rPr lang="en-US" altLang="zh-TW" smtClean="0"/>
              <a:pPr/>
              <a:t>24</a:t>
            </a:fld>
            <a:endParaRPr lang="en-US" altLang="zh-TW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104532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79D343-E36B-4EFB-AF44-718C8641C118}" type="slidenum">
              <a:rPr lang="en-US" altLang="zh-TW" smtClean="0"/>
              <a:pPr/>
              <a:t>25</a:t>
            </a:fld>
            <a:endParaRPr lang="en-US" altLang="zh-TW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156390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561FF4-FDFC-463B-9AC2-E03FB815FF87}" type="slidenum">
              <a:rPr lang="en-US" altLang="zh-TW" smtClean="0"/>
              <a:pPr/>
              <a:t>26</a:t>
            </a:fld>
            <a:endParaRPr lang="en-US" altLang="zh-TW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472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B53936-ED0D-44E6-8AFD-FBEA18751F6D}" type="slidenum">
              <a:rPr lang="en-US" altLang="zh-TW" smtClean="0"/>
              <a:pPr/>
              <a:t>3</a:t>
            </a:fld>
            <a:endParaRPr lang="en-US" altLang="zh-TW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26347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69655F-D770-4337-9F36-4194D46B396C}" type="slidenum">
              <a:rPr lang="en-US" altLang="zh-TW" smtClean="0"/>
              <a:pPr/>
              <a:t>27</a:t>
            </a:fld>
            <a:endParaRPr lang="en-US" altLang="zh-TW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425920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CD6F7F-0E15-4F9F-B448-FB2A5875BBCE}" type="slidenum">
              <a:rPr lang="en-US" altLang="zh-TW" smtClean="0"/>
              <a:pPr/>
              <a:t>28</a:t>
            </a:fld>
            <a:endParaRPr lang="en-US" altLang="zh-TW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92920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8C900B-2D17-41A8-9B05-501A7A92F91B}" type="slidenum">
              <a:rPr lang="en-US" altLang="zh-TW" smtClean="0"/>
              <a:pPr/>
              <a:t>29</a:t>
            </a:fld>
            <a:endParaRPr lang="en-US" altLang="zh-TW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63000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B44195-480F-48C2-9C5A-1B82F6C27648}" type="slidenum">
              <a:rPr lang="en-US" altLang="zh-TW" smtClean="0"/>
              <a:pPr/>
              <a:t>30</a:t>
            </a:fld>
            <a:endParaRPr lang="en-US" altLang="zh-TW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279874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F7374-F847-4349-817F-AE9CE1A5A08E}" type="slidenum">
              <a:rPr lang="en-US" altLang="zh-TW" smtClean="0"/>
              <a:pPr/>
              <a:t>31</a:t>
            </a:fld>
            <a:endParaRPr lang="en-US" altLang="zh-TW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76797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6587AA-2105-46CD-A866-C8CE490576A7}" type="slidenum">
              <a:rPr lang="en-US" altLang="zh-TW" smtClean="0"/>
              <a:pPr/>
              <a:t>32</a:t>
            </a:fld>
            <a:endParaRPr lang="en-US" altLang="zh-TW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58630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64F964-7395-43CB-8A27-D37EEAE2F06B}" type="slidenum">
              <a:rPr lang="en-US" altLang="zh-TW" smtClean="0"/>
              <a:pPr/>
              <a:t>33</a:t>
            </a:fld>
            <a:endParaRPr lang="en-US" altLang="zh-TW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33721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E5CA1D-26F0-47AC-AFB3-14E6BD4E8D76}" type="slidenum">
              <a:rPr lang="en-US" altLang="zh-TW" smtClean="0"/>
              <a:pPr/>
              <a:t>34</a:t>
            </a:fld>
            <a:endParaRPr lang="en-US" altLang="zh-TW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911988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0C74DD-7AEB-4504-B4B5-9E8D22A4B79A}" type="slidenum">
              <a:rPr lang="en-US" altLang="zh-TW" smtClean="0"/>
              <a:pPr/>
              <a:t>40</a:t>
            </a:fld>
            <a:endParaRPr lang="en-US" altLang="zh-TW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324177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AE62CF-21F0-46CC-B13F-48DA1E71578E}" type="slidenum">
              <a:rPr lang="en-US" altLang="zh-TW" smtClean="0"/>
              <a:pPr/>
              <a:t>41</a:t>
            </a:fld>
            <a:endParaRPr lang="en-US" altLang="zh-TW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68187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589152-24B1-4A9E-A2A3-0CB7DC7FD9F5}" type="slidenum">
              <a:rPr lang="en-US" altLang="zh-TW" smtClean="0"/>
              <a:pPr/>
              <a:t>4</a:t>
            </a:fld>
            <a:endParaRPr lang="en-US" altLang="zh-TW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334970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AC8C9E-C2B6-4091-A4B7-614C875CAAB9}" type="slidenum">
              <a:rPr lang="en-US" altLang="zh-TW" smtClean="0"/>
              <a:pPr/>
              <a:t>42</a:t>
            </a:fld>
            <a:endParaRPr lang="en-US" altLang="zh-TW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13468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A9E6B6-A598-475F-95D4-2875FC344CE6}" type="slidenum">
              <a:rPr lang="en-US" altLang="zh-TW" smtClean="0"/>
              <a:pPr/>
              <a:t>43</a:t>
            </a:fld>
            <a:endParaRPr lang="en-US" altLang="zh-TW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110460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9A309B-5626-4119-ABFF-8999D5F4D4B1}" type="slidenum">
              <a:rPr lang="en-US" altLang="zh-TW" smtClean="0"/>
              <a:pPr/>
              <a:t>45</a:t>
            </a:fld>
            <a:endParaRPr lang="en-US" altLang="zh-TW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28569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BC6F3E-B5F8-4CE4-8E17-2EC337A13524}" type="slidenum">
              <a:rPr lang="en-US" altLang="zh-TW" smtClean="0"/>
              <a:pPr/>
              <a:t>46</a:t>
            </a:fld>
            <a:endParaRPr lang="en-US" altLang="zh-TW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591834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749FA3-F3F4-43AF-A0BD-3EBD945622DD}" type="slidenum">
              <a:rPr lang="en-US" altLang="zh-TW" smtClean="0"/>
              <a:pPr/>
              <a:t>47</a:t>
            </a:fld>
            <a:endParaRPr lang="en-US" altLang="zh-TW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82162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40E102-1199-4208-AC1B-2388EA9D3547}" type="slidenum">
              <a:rPr lang="en-US" altLang="zh-TW" smtClean="0"/>
              <a:pPr/>
              <a:t>48</a:t>
            </a:fld>
            <a:endParaRPr lang="en-US" altLang="zh-TW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209305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A260D7-DF1C-4A96-98ED-698F2E7B2089}" type="slidenum">
              <a:rPr lang="en-US" altLang="zh-TW" smtClean="0"/>
              <a:pPr/>
              <a:t>49</a:t>
            </a:fld>
            <a:endParaRPr lang="en-US" altLang="zh-TW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36072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10393E-743B-4E0C-9737-4F0D94B03EEE}" type="slidenum">
              <a:rPr lang="en-US" altLang="zh-TW" smtClean="0"/>
              <a:pPr/>
              <a:t>50</a:t>
            </a:fld>
            <a:endParaRPr lang="en-US" altLang="zh-TW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798076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16A591-04AB-4541-941E-773DC4E1AACD}" type="slidenum">
              <a:rPr lang="en-US" altLang="zh-TW" smtClean="0"/>
              <a:pPr/>
              <a:t>51</a:t>
            </a:fld>
            <a:endParaRPr lang="en-US" altLang="zh-TW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97898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84CD0D-57D2-4BE4-8B03-2172BF2407F9}" type="slidenum">
              <a:rPr lang="en-US" altLang="zh-TW" smtClean="0"/>
              <a:pPr/>
              <a:t>52</a:t>
            </a:fld>
            <a:endParaRPr lang="en-US" altLang="zh-TW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683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B84263-152E-4916-B723-85651F1BE5E2}" type="slidenum">
              <a:rPr lang="en-US" altLang="zh-TW" smtClean="0"/>
              <a:pPr/>
              <a:t>5</a:t>
            </a:fld>
            <a:endParaRPr lang="en-US" altLang="zh-TW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68576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CD323C-532A-4F92-8468-9527ED95EAAC}" type="slidenum">
              <a:rPr lang="en-US" altLang="zh-TW" smtClean="0"/>
              <a:pPr/>
              <a:t>53</a:t>
            </a:fld>
            <a:endParaRPr lang="en-US" altLang="zh-TW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596110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15B002-3B3B-485B-8173-B6E1F2214026}" type="slidenum">
              <a:rPr lang="en-US" altLang="zh-TW" smtClean="0"/>
              <a:pPr/>
              <a:t>54</a:t>
            </a:fld>
            <a:endParaRPr lang="en-US" altLang="zh-TW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09146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2EB1A6-5CF8-4289-BAAD-A8B3DA0BC51F}" type="slidenum">
              <a:rPr lang="en-US" altLang="zh-TW" smtClean="0"/>
              <a:pPr/>
              <a:t>55</a:t>
            </a:fld>
            <a:endParaRPr lang="en-US" altLang="zh-TW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308438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14C7A1-46CA-4D4A-A834-A4BFDE8E87DA}" type="slidenum">
              <a:rPr lang="en-US" altLang="zh-TW" smtClean="0"/>
              <a:pPr/>
              <a:t>56</a:t>
            </a:fld>
            <a:endParaRPr lang="en-US" altLang="zh-TW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38145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339819-2E26-4214-B134-ABF48BB42A7F}" type="slidenum">
              <a:rPr lang="en-US" altLang="zh-TW" smtClean="0"/>
              <a:pPr/>
              <a:t>57</a:t>
            </a:fld>
            <a:endParaRPr lang="en-US" altLang="zh-TW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63798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314BAB-62DC-47D6-BAA7-1F924486A26A}" type="slidenum">
              <a:rPr lang="en-US" altLang="zh-TW" smtClean="0"/>
              <a:pPr/>
              <a:t>58</a:t>
            </a:fld>
            <a:endParaRPr lang="en-US" altLang="zh-TW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29419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D43198-712F-47F9-B1ED-900F8163E759}" type="slidenum">
              <a:rPr lang="en-US" altLang="zh-TW" smtClean="0"/>
              <a:pPr/>
              <a:t>59</a:t>
            </a:fld>
            <a:endParaRPr lang="en-US" altLang="zh-TW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213884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73B8F2-E836-4D76-9B88-F8B91AF39961}" type="slidenum">
              <a:rPr lang="en-US" altLang="zh-TW" smtClean="0"/>
              <a:pPr/>
              <a:t>60</a:t>
            </a:fld>
            <a:endParaRPr lang="en-US" altLang="zh-TW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6181857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A7766A-1ECE-470A-9F64-8FA701E7B545}" type="slidenum">
              <a:rPr lang="en-US" altLang="zh-TW" smtClean="0"/>
              <a:pPr/>
              <a:t>61</a:t>
            </a:fld>
            <a:endParaRPr lang="en-US" altLang="zh-TW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754318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6E12F1-BA3D-4341-A2B5-E7D9B1B2BC6E}" type="slidenum">
              <a:rPr lang="en-US" altLang="zh-TW" smtClean="0"/>
              <a:pPr/>
              <a:t>62</a:t>
            </a:fld>
            <a:endParaRPr lang="en-US" altLang="zh-TW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8668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7F7A37-49F6-4653-86A1-B244A5F6931A}" type="slidenum">
              <a:rPr lang="en-US" altLang="zh-TW" smtClean="0"/>
              <a:pPr/>
              <a:t>6</a:t>
            </a:fld>
            <a:endParaRPr lang="en-US" altLang="zh-TW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13679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B7CD32-23DC-4E72-95E6-38E7A5307555}" type="slidenum">
              <a:rPr lang="en-US" altLang="zh-TW" smtClean="0"/>
              <a:pPr/>
              <a:t>63</a:t>
            </a:fld>
            <a:endParaRPr lang="en-US" altLang="zh-TW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546290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92FE60-AE99-4876-99EA-FA0A71E4C908}" type="slidenum">
              <a:rPr lang="en-US" altLang="zh-TW" smtClean="0"/>
              <a:pPr/>
              <a:t>64</a:t>
            </a:fld>
            <a:endParaRPr lang="en-US" altLang="zh-TW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3536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423F3A-8615-4FDB-BE63-184DB40F2506}" type="slidenum">
              <a:rPr lang="en-US" altLang="zh-TW" smtClean="0"/>
              <a:pPr/>
              <a:t>7</a:t>
            </a:fld>
            <a:endParaRPr lang="en-US" altLang="zh-TW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441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43CA60-4667-4892-9DA1-1BB92D7D578A}" type="slidenum">
              <a:rPr lang="en-US" altLang="zh-TW" smtClean="0"/>
              <a:pPr/>
              <a:t>9</a:t>
            </a:fld>
            <a:endParaRPr lang="en-US" altLang="zh-TW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46352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75DDC8-9434-4FF4-8DC9-DAB8AAF69E37}" type="slidenum">
              <a:rPr lang="en-US" altLang="zh-TW" smtClean="0"/>
              <a:pPr/>
              <a:t>10</a:t>
            </a:fld>
            <a:endParaRPr lang="en-US" altLang="zh-TW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34873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404283-E8BF-4E29-BFDB-0A6BD84D3452}" type="slidenum">
              <a:rPr lang="en-US" altLang="zh-TW" smtClean="0"/>
              <a:pPr/>
              <a:t>15</a:t>
            </a:fld>
            <a:endParaRPr lang="en-US" altLang="zh-TW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590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4371" y="9180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27550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5865-8A8D-47B4-8805-5E9883D7316B}" type="datetime1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Picture 2" descr="C:\Users\楊弘胤\Desktop\color\Taipei Tech 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6995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78998" y="6520641"/>
            <a:ext cx="3118746" cy="401668"/>
          </a:xfrm>
          <a:prstGeom prst="rect">
            <a:avLst/>
          </a:prstGeom>
          <a:noFill/>
          <a:ln>
            <a:noFill/>
          </a:ln>
          <a:effectLst>
            <a:glow>
              <a:srgbClr val="E5F2FF">
                <a:alpha val="0"/>
              </a:srgbClr>
            </a:glow>
            <a:outerShdw dist="35921" dir="2700000" algn="ctr" rotWithShape="0">
              <a:schemeClr val="bg2"/>
            </a:outerShdw>
            <a:softEdge rad="165100"/>
          </a:effectLst>
        </p:spPr>
      </p:pic>
      <p:sp>
        <p:nvSpPr>
          <p:cNvPr id="9" name="Text Box 11"/>
          <p:cNvSpPr txBox="1">
            <a:spLocks noChangeArrowheads="1"/>
          </p:cNvSpPr>
          <p:nvPr userDrawn="1"/>
        </p:nvSpPr>
        <p:spPr bwMode="auto">
          <a:xfrm>
            <a:off x="-532570" y="6520641"/>
            <a:ext cx="4608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TW" sz="2000" dirty="0">
                <a:solidFill>
                  <a:srgbClr val="0000FF"/>
                </a:solidFill>
                <a:latin typeface="Monotype Corsiva" pitchFamily="66" charset="0"/>
                <a:ea typeface="新細明體" charset="-120"/>
              </a:rPr>
              <a:t>Applied Computing Lab</a:t>
            </a:r>
          </a:p>
        </p:txBody>
      </p:sp>
      <p:pic>
        <p:nvPicPr>
          <p:cNvPr id="10" name="Picture 12" descr="MCSE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0"/>
            <a:ext cx="6207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群組 10"/>
          <p:cNvGrpSpPr/>
          <p:nvPr userDrawn="1"/>
        </p:nvGrpSpPr>
        <p:grpSpPr>
          <a:xfrm>
            <a:off x="1686163" y="2817683"/>
            <a:ext cx="8750275" cy="1465262"/>
            <a:chOff x="1662409" y="2910250"/>
            <a:chExt cx="8750275" cy="1465262"/>
          </a:xfrm>
        </p:grpSpPr>
        <p:pic>
          <p:nvPicPr>
            <p:cNvPr id="12" name="Picture 2" descr="C:\Users\howard\Dropbox\IEET102\slides\校園景觀\IMG_0961-2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662409" y="2910250"/>
              <a:ext cx="2197072" cy="1465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3" descr="C:\Users\howard\Dropbox\IEET102\slides\校園景觀\IMG_0922-2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043884" y="2910250"/>
              <a:ext cx="2184400" cy="1455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4" descr="C:\Users\howard\Dropbox\IEET102\slides\校園景觀\IMG_0947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45197" y="2910250"/>
              <a:ext cx="2198687" cy="1465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5" descr="C:\Users\howard\Dropbox\IEET102\slides\科研大樓與6教\IMG_1109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8228284" y="2910250"/>
              <a:ext cx="2184400" cy="1455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84679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AB2A-5957-4E3B-A7A4-4BA335478448}" type="datetime1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96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3C23-C4C4-49FB-A357-48FD93922063}" type="datetime1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5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32BE-BB21-40FB-B55A-6E2A0B45C3CD}" type="datetime1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31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E1F4-F70E-413B-AF30-84540E2106C3}" type="datetime1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410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2FBA-1306-4D80-A5CE-72F12DEA4333}" type="datetime1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55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43A3-F83E-4D20-82E6-6D18E3BA3DE3}" type="datetime1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96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C60F-5701-4D14-95BD-358467CB5B92}" type="datetime1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03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4589-EACE-4DB5-A366-8C11361BD187}" type="datetime1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33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B9C06-979A-4A11-AA51-75BFD8389EE3}" type="datetime1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79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E142-C788-4CFC-8CCA-B0C62C2AE9FF}" type="datetime1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568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1787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33679-5F3D-4E0C-B099-57C9D88F39FC}" type="datetime1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17378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1737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Picture 2" descr="C:\Users\楊弘胤\Desktop\color\Taipei Tech Logo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86995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178998" y="6520641"/>
            <a:ext cx="3118746" cy="401668"/>
          </a:xfrm>
          <a:prstGeom prst="rect">
            <a:avLst/>
          </a:prstGeom>
          <a:noFill/>
          <a:ln>
            <a:noFill/>
          </a:ln>
          <a:effectLst>
            <a:glow>
              <a:srgbClr val="E5F2FF">
                <a:alpha val="0"/>
              </a:srgbClr>
            </a:glow>
            <a:outerShdw dist="35921" dir="2700000" algn="ctr" rotWithShape="0">
              <a:schemeClr val="bg2"/>
            </a:outerShdw>
            <a:softEdge rad="165100"/>
          </a:effectLst>
        </p:spPr>
      </p:pic>
      <p:sp>
        <p:nvSpPr>
          <p:cNvPr id="9" name="Text Box 11"/>
          <p:cNvSpPr txBox="1">
            <a:spLocks noChangeArrowheads="1"/>
          </p:cNvSpPr>
          <p:nvPr userDrawn="1"/>
        </p:nvSpPr>
        <p:spPr bwMode="auto">
          <a:xfrm>
            <a:off x="-532570" y="6520641"/>
            <a:ext cx="4608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TW" sz="2000" dirty="0">
                <a:solidFill>
                  <a:srgbClr val="0000FF"/>
                </a:solidFill>
                <a:latin typeface="Monotype Corsiva" pitchFamily="66" charset="0"/>
                <a:ea typeface="新細明體" charset="-120"/>
              </a:rPr>
              <a:t>Applied Computing Lab</a:t>
            </a:r>
          </a:p>
        </p:txBody>
      </p:sp>
      <p:pic>
        <p:nvPicPr>
          <p:cNvPr id="10" name="Picture 12" descr="MCSElogo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0"/>
            <a:ext cx="6207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22"/>
          <p:cNvSpPr>
            <a:spLocks noChangeShapeType="1"/>
          </p:cNvSpPr>
          <p:nvPr userDrawn="1"/>
        </p:nvSpPr>
        <p:spPr bwMode="auto">
          <a:xfrm>
            <a:off x="321277" y="1555751"/>
            <a:ext cx="11524734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12" name="Line 23"/>
          <p:cNvSpPr>
            <a:spLocks noChangeShapeType="1"/>
          </p:cNvSpPr>
          <p:nvPr userDrawn="1"/>
        </p:nvSpPr>
        <p:spPr bwMode="auto">
          <a:xfrm>
            <a:off x="1044457" y="1684381"/>
            <a:ext cx="10357022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13" name="Line 25"/>
          <p:cNvSpPr>
            <a:spLocks noChangeShapeType="1"/>
          </p:cNvSpPr>
          <p:nvPr userDrawn="1"/>
        </p:nvSpPr>
        <p:spPr bwMode="auto">
          <a:xfrm flipH="1">
            <a:off x="838200" y="623887"/>
            <a:ext cx="6178" cy="119993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19" name="Oval 26"/>
          <p:cNvSpPr>
            <a:spLocks noChangeArrowheads="1"/>
          </p:cNvSpPr>
          <p:nvPr userDrawn="1"/>
        </p:nvSpPr>
        <p:spPr bwMode="auto">
          <a:xfrm>
            <a:off x="631943" y="1342768"/>
            <a:ext cx="412514" cy="395181"/>
          </a:xfrm>
          <a:prstGeom prst="ellipse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601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6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Trees</a:t>
            </a:r>
            <a:endParaRPr lang="zh-TW" altLang="en-US" dirty="0"/>
          </a:p>
        </p:txBody>
      </p:sp>
      <p:sp>
        <p:nvSpPr>
          <p:cNvPr id="4099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i="1" dirty="0" err="1"/>
              <a:t>Chuan</a:t>
            </a:r>
            <a:r>
              <a:rPr lang="en-US" altLang="zh-TW" i="1" dirty="0"/>
              <a:t>-Ming Liu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Computer Science &amp; Information Engineering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National Taipei University of Technology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Taiwan</a:t>
            </a:r>
          </a:p>
        </p:txBody>
      </p:sp>
      <p:pic>
        <p:nvPicPr>
          <p:cNvPr id="4100" name="Picture 2" descr="C:\Users\howard\Dropbox\IEET102\slides\校園景觀\IMG_0961-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9517" y="3112294"/>
            <a:ext cx="2120900" cy="141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3" descr="C:\Users\howard\Dropbox\IEET102\slides\校園景觀\IMG_0922-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9104" y="3061495"/>
            <a:ext cx="2184400" cy="145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4" descr="C:\Users\howard\Dropbox\IEET102\slides\校園景觀\IMG_094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90418" y="3061494"/>
            <a:ext cx="2198687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5" descr="C:\Users\howard\Dropbox\IEET102\slides\科研大樓與6教\IMG_1109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3504" y="3061495"/>
            <a:ext cx="2184400" cy="145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4974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B3359F-7803-4EAC-955B-5101135C090A}" type="slidenum">
              <a:rPr lang="en-US" altLang="zh-TW" smtClean="0"/>
              <a:pPr/>
              <a:t>10</a:t>
            </a:fld>
            <a:endParaRPr lang="en-US" altLang="zh-TW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Contents 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General Trees</a:t>
            </a:r>
          </a:p>
          <a:p>
            <a:pPr eaLnBrk="1" hangingPunct="1"/>
            <a:r>
              <a:rPr lang="en-US" altLang="zh-TW" b="1" i="1" dirty="0">
                <a:solidFill>
                  <a:srgbClr val="FF0000"/>
                </a:solidFill>
              </a:rPr>
              <a:t>Representation of Trees</a:t>
            </a:r>
          </a:p>
          <a:p>
            <a:pPr eaLnBrk="1" hangingPunct="1"/>
            <a:r>
              <a:rPr lang="en-US" altLang="zh-TW" dirty="0"/>
              <a:t>Properties on Trees</a:t>
            </a:r>
          </a:p>
          <a:p>
            <a:pPr eaLnBrk="1" hangingPunct="1"/>
            <a:r>
              <a:rPr lang="en-US" altLang="zh-TW" dirty="0"/>
              <a:t>Binary Trees</a:t>
            </a:r>
          </a:p>
          <a:p>
            <a:pPr eaLnBrk="1" hangingPunct="1"/>
            <a:r>
              <a:rPr lang="en-US" altLang="zh-TW" dirty="0"/>
              <a:t>Binary Search Trees</a:t>
            </a:r>
          </a:p>
        </p:txBody>
      </p:sp>
    </p:spTree>
    <p:extLst>
      <p:ext uri="{BB962C8B-B14F-4D97-AF65-F5344CB8AC3E}">
        <p14:creationId xmlns:p14="http://schemas.microsoft.com/office/powerpoint/2010/main" val="1343356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40E9A8-5C91-426D-8F6D-F638D44B9F87}" type="slidenum">
              <a:rPr lang="en-US" altLang="zh-TW" smtClean="0"/>
              <a:pPr/>
              <a:t>11</a:t>
            </a:fld>
            <a:endParaRPr lang="en-US" altLang="zh-TW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Lists Representation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175651" y="2238238"/>
            <a:ext cx="762000" cy="457200"/>
            <a:chOff x="528" y="2352"/>
            <a:chExt cx="480" cy="288"/>
          </a:xfrm>
        </p:grpSpPr>
        <p:sp>
          <p:nvSpPr>
            <p:cNvPr id="17451" name="Rectangle 9"/>
            <p:cNvSpPr>
              <a:spLocks noChangeArrowheads="1"/>
            </p:cNvSpPr>
            <p:nvPr/>
          </p:nvSpPr>
          <p:spPr bwMode="auto">
            <a:xfrm>
              <a:off x="528" y="2352"/>
              <a:ext cx="240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3200"/>
                <a:t>B</a:t>
              </a:r>
            </a:p>
          </p:txBody>
        </p:sp>
        <p:sp>
          <p:nvSpPr>
            <p:cNvPr id="17452" name="Rectangle 10"/>
            <p:cNvSpPr>
              <a:spLocks noChangeArrowheads="1"/>
            </p:cNvSpPr>
            <p:nvPr/>
          </p:nvSpPr>
          <p:spPr bwMode="auto">
            <a:xfrm>
              <a:off x="768" y="2352"/>
              <a:ext cx="240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</p:grpSp>
      <p:cxnSp>
        <p:nvCxnSpPr>
          <p:cNvPr id="2423832" name="AutoShape 24"/>
          <p:cNvCxnSpPr>
            <a:cxnSpLocks noChangeShapeType="1"/>
            <a:stCxn id="17452" idx="3"/>
            <a:endCxn id="17449" idx="1"/>
          </p:cNvCxnSpPr>
          <p:nvPr/>
        </p:nvCxnSpPr>
        <p:spPr bwMode="auto">
          <a:xfrm>
            <a:off x="4956701" y="2466838"/>
            <a:ext cx="8763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17419" name="Group 26"/>
          <p:cNvGrpSpPr>
            <a:grpSpLocks/>
          </p:cNvGrpSpPr>
          <p:nvPr/>
        </p:nvGrpSpPr>
        <p:grpSpPr bwMode="auto">
          <a:xfrm>
            <a:off x="818087" y="2132894"/>
            <a:ext cx="2752725" cy="2176463"/>
            <a:chOff x="714" y="2496"/>
            <a:chExt cx="1734" cy="1371"/>
          </a:xfrm>
        </p:grpSpPr>
        <p:sp>
          <p:nvSpPr>
            <p:cNvPr id="17434" name="Oval 27"/>
            <p:cNvSpPr>
              <a:spLocks noChangeArrowheads="1"/>
            </p:cNvSpPr>
            <p:nvPr/>
          </p:nvSpPr>
          <p:spPr bwMode="auto">
            <a:xfrm>
              <a:off x="1431" y="2496"/>
              <a:ext cx="316" cy="31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eaLnBrk="1" hangingPunct="1"/>
              <a:r>
                <a:rPr lang="en-US" altLang="zh-TW" sz="2400">
                  <a:solidFill>
                    <a:schemeClr val="tx2"/>
                  </a:solidFill>
                  <a:latin typeface="Tahoma" pitchFamily="34" charset="0"/>
                  <a:sym typeface="Symbol" pitchFamily="18" charset="2"/>
                </a:rPr>
                <a:t>B</a:t>
              </a:r>
              <a:endParaRPr lang="en-US" altLang="zh-TW" sz="2400">
                <a:solidFill>
                  <a:schemeClr val="tx2"/>
                </a:solidFill>
                <a:latin typeface="Tahoma" pitchFamily="34" charset="0"/>
              </a:endParaRPr>
            </a:p>
          </p:txBody>
        </p:sp>
        <p:sp>
          <p:nvSpPr>
            <p:cNvPr id="17435" name="Oval 28"/>
            <p:cNvSpPr>
              <a:spLocks noChangeArrowheads="1"/>
            </p:cNvSpPr>
            <p:nvPr/>
          </p:nvSpPr>
          <p:spPr bwMode="auto">
            <a:xfrm>
              <a:off x="1436" y="3010"/>
              <a:ext cx="316" cy="31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sz="2400">
                  <a:solidFill>
                    <a:schemeClr val="tx2"/>
                  </a:solidFill>
                  <a:latin typeface="Tahoma" pitchFamily="34" charset="0"/>
                </a:rPr>
                <a:t>D</a:t>
              </a:r>
            </a:p>
          </p:txBody>
        </p:sp>
        <p:sp>
          <p:nvSpPr>
            <p:cNvPr id="17436" name="Rectangle 29"/>
            <p:cNvSpPr>
              <a:spLocks noChangeArrowheads="1"/>
            </p:cNvSpPr>
            <p:nvPr/>
          </p:nvSpPr>
          <p:spPr bwMode="auto">
            <a:xfrm>
              <a:off x="714" y="3010"/>
              <a:ext cx="315" cy="31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solidFill>
                    <a:schemeClr val="tx2"/>
                  </a:solidFill>
                  <a:latin typeface="Tahoma" pitchFamily="34" charset="0"/>
                </a:rPr>
                <a:t>A</a:t>
              </a:r>
            </a:p>
          </p:txBody>
        </p:sp>
        <p:sp>
          <p:nvSpPr>
            <p:cNvPr id="17437" name="Rectangle 30"/>
            <p:cNvSpPr>
              <a:spLocks noChangeArrowheads="1"/>
            </p:cNvSpPr>
            <p:nvPr/>
          </p:nvSpPr>
          <p:spPr bwMode="auto">
            <a:xfrm>
              <a:off x="1132" y="3552"/>
              <a:ext cx="315" cy="31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solidFill>
                    <a:schemeClr val="tx2"/>
                  </a:solidFill>
                  <a:latin typeface="Tahoma" pitchFamily="34" charset="0"/>
                </a:rPr>
                <a:t>C</a:t>
              </a:r>
            </a:p>
          </p:txBody>
        </p:sp>
        <p:sp>
          <p:nvSpPr>
            <p:cNvPr id="17438" name="Rectangle 31"/>
            <p:cNvSpPr>
              <a:spLocks noChangeArrowheads="1"/>
            </p:cNvSpPr>
            <p:nvPr/>
          </p:nvSpPr>
          <p:spPr bwMode="auto">
            <a:xfrm>
              <a:off x="1763" y="3552"/>
              <a:ext cx="315" cy="31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solidFill>
                    <a:schemeClr val="tx2"/>
                  </a:solidFill>
                  <a:latin typeface="Tahoma" pitchFamily="34" charset="0"/>
                </a:rPr>
                <a:t>E</a:t>
              </a:r>
            </a:p>
          </p:txBody>
        </p:sp>
        <p:cxnSp>
          <p:nvCxnSpPr>
            <p:cNvPr id="17439" name="AutoShape 32"/>
            <p:cNvCxnSpPr>
              <a:cxnSpLocks noChangeShapeType="1"/>
              <a:stCxn id="17438" idx="0"/>
              <a:endCxn id="17435" idx="5"/>
            </p:cNvCxnSpPr>
            <p:nvPr/>
          </p:nvCxnSpPr>
          <p:spPr bwMode="auto">
            <a:xfrm flipH="1" flipV="1">
              <a:off x="1706" y="3285"/>
              <a:ext cx="215" cy="2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40" name="AutoShape 33"/>
            <p:cNvCxnSpPr>
              <a:cxnSpLocks noChangeShapeType="1"/>
              <a:stCxn id="17437" idx="0"/>
              <a:endCxn id="17435" idx="3"/>
            </p:cNvCxnSpPr>
            <p:nvPr/>
          </p:nvCxnSpPr>
          <p:spPr bwMode="auto">
            <a:xfrm flipV="1">
              <a:off x="1290" y="3285"/>
              <a:ext cx="192" cy="2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41" name="AutoShape 34"/>
            <p:cNvCxnSpPr>
              <a:cxnSpLocks noChangeShapeType="1"/>
              <a:stCxn id="17436" idx="0"/>
              <a:endCxn id="17434" idx="3"/>
            </p:cNvCxnSpPr>
            <p:nvPr/>
          </p:nvCxnSpPr>
          <p:spPr bwMode="auto">
            <a:xfrm flipV="1">
              <a:off x="872" y="2771"/>
              <a:ext cx="605" cy="23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42" name="AutoShape 35"/>
            <p:cNvCxnSpPr>
              <a:cxnSpLocks noChangeShapeType="1"/>
              <a:stCxn id="17435" idx="0"/>
              <a:endCxn id="17434" idx="4"/>
            </p:cNvCxnSpPr>
            <p:nvPr/>
          </p:nvCxnSpPr>
          <p:spPr bwMode="auto">
            <a:xfrm flipH="1" flipV="1">
              <a:off x="1589" y="2817"/>
              <a:ext cx="5" cy="1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7443" name="Rectangle 36"/>
            <p:cNvSpPr>
              <a:spLocks noChangeArrowheads="1"/>
            </p:cNvSpPr>
            <p:nvPr/>
          </p:nvSpPr>
          <p:spPr bwMode="auto">
            <a:xfrm>
              <a:off x="2133" y="3011"/>
              <a:ext cx="315" cy="31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solidFill>
                    <a:schemeClr val="tx2"/>
                  </a:solidFill>
                  <a:latin typeface="Tahoma" pitchFamily="34" charset="0"/>
                </a:rPr>
                <a:t>F</a:t>
              </a:r>
            </a:p>
          </p:txBody>
        </p:sp>
        <p:cxnSp>
          <p:nvCxnSpPr>
            <p:cNvPr id="17444" name="AutoShape 37"/>
            <p:cNvCxnSpPr>
              <a:cxnSpLocks noChangeShapeType="1"/>
              <a:stCxn id="17443" idx="0"/>
              <a:endCxn id="17434" idx="5"/>
            </p:cNvCxnSpPr>
            <p:nvPr/>
          </p:nvCxnSpPr>
          <p:spPr bwMode="auto">
            <a:xfrm flipH="1" flipV="1">
              <a:off x="1701" y="2771"/>
              <a:ext cx="590" cy="23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423846" name="Text Box 38"/>
          <p:cNvSpPr txBox="1">
            <a:spLocks noChangeArrowheads="1"/>
          </p:cNvSpPr>
          <p:nvPr/>
        </p:nvSpPr>
        <p:spPr bwMode="auto">
          <a:xfrm>
            <a:off x="755380" y="4486859"/>
            <a:ext cx="32750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dirty="0"/>
              <a:t>(B</a:t>
            </a:r>
            <a:r>
              <a:rPr lang="en-US" altLang="zh-TW" sz="3200" dirty="0">
                <a:solidFill>
                  <a:srgbClr val="0000CC"/>
                </a:solidFill>
              </a:rPr>
              <a:t>(</a:t>
            </a:r>
            <a:r>
              <a:rPr lang="en-US" altLang="zh-TW" sz="3200" dirty="0"/>
              <a:t>A, D</a:t>
            </a:r>
            <a:r>
              <a:rPr lang="en-US" altLang="zh-TW" sz="3200" dirty="0">
                <a:solidFill>
                  <a:srgbClr val="0000CC"/>
                </a:solidFill>
              </a:rPr>
              <a:t>(</a:t>
            </a:r>
            <a:r>
              <a:rPr lang="en-US" altLang="zh-TW" sz="3200" dirty="0"/>
              <a:t>C, E</a:t>
            </a:r>
            <a:r>
              <a:rPr lang="en-US" altLang="zh-TW" sz="3200" dirty="0">
                <a:solidFill>
                  <a:srgbClr val="0000CC"/>
                </a:solidFill>
              </a:rPr>
              <a:t>)</a:t>
            </a:r>
            <a:r>
              <a:rPr lang="en-US" altLang="zh-TW" sz="3200" dirty="0"/>
              <a:t>, F</a:t>
            </a:r>
            <a:r>
              <a:rPr lang="en-US" altLang="zh-TW" sz="3200" dirty="0">
                <a:solidFill>
                  <a:srgbClr val="0000CC"/>
                </a:solidFill>
              </a:rPr>
              <a:t>)</a:t>
            </a:r>
            <a:r>
              <a:rPr lang="en-US" altLang="zh-TW" sz="3200" dirty="0"/>
              <a:t>)</a:t>
            </a:r>
          </a:p>
        </p:txBody>
      </p:sp>
      <p:cxnSp>
        <p:nvCxnSpPr>
          <p:cNvPr id="2423859" name="AutoShape 51"/>
          <p:cNvCxnSpPr>
            <a:cxnSpLocks noChangeShapeType="1"/>
            <a:stCxn id="17447" idx="2"/>
            <a:endCxn id="17432" idx="0"/>
          </p:cNvCxnSpPr>
          <p:nvPr/>
        </p:nvCxnSpPr>
        <p:spPr bwMode="auto">
          <a:xfrm>
            <a:off x="7718951" y="2714488"/>
            <a:ext cx="0" cy="5715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11" name="群組 10"/>
          <p:cNvGrpSpPr/>
          <p:nvPr/>
        </p:nvGrpSpPr>
        <p:grpSpPr>
          <a:xfrm>
            <a:off x="5715526" y="2238238"/>
            <a:ext cx="4251325" cy="1004750"/>
            <a:chOff x="5715526" y="2238238"/>
            <a:chExt cx="4251325" cy="1004750"/>
          </a:xfrm>
        </p:grpSpPr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5852051" y="2238238"/>
              <a:ext cx="762000" cy="457200"/>
              <a:chOff x="528" y="2352"/>
              <a:chExt cx="480" cy="288"/>
            </a:xfrm>
          </p:grpSpPr>
          <p:sp>
            <p:nvSpPr>
              <p:cNvPr id="17449" name="Rectangle 13"/>
              <p:cNvSpPr>
                <a:spLocks noChangeArrowheads="1"/>
              </p:cNvSpPr>
              <p:nvPr/>
            </p:nvSpPr>
            <p:spPr bwMode="auto">
              <a:xfrm>
                <a:off x="528" y="2352"/>
                <a:ext cx="240" cy="28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3200"/>
                  <a:t>A</a:t>
                </a:r>
              </a:p>
            </p:txBody>
          </p:sp>
          <p:sp>
            <p:nvSpPr>
              <p:cNvPr id="17450" name="Rectangle 14"/>
              <p:cNvSpPr>
                <a:spLocks noChangeArrowheads="1"/>
              </p:cNvSpPr>
              <p:nvPr/>
            </p:nvSpPr>
            <p:spPr bwMode="auto">
              <a:xfrm>
                <a:off x="768" y="2352"/>
                <a:ext cx="240" cy="28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/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7528451" y="2238238"/>
              <a:ext cx="762000" cy="457200"/>
              <a:chOff x="528" y="2352"/>
              <a:chExt cx="480" cy="288"/>
            </a:xfrm>
          </p:grpSpPr>
          <p:sp>
            <p:nvSpPr>
              <p:cNvPr id="17447" name="Rectangle 16"/>
              <p:cNvSpPr>
                <a:spLocks noChangeArrowheads="1"/>
              </p:cNvSpPr>
              <p:nvPr/>
            </p:nvSpPr>
            <p:spPr bwMode="auto">
              <a:xfrm>
                <a:off x="528" y="2352"/>
                <a:ext cx="240" cy="28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TW" sz="3200"/>
              </a:p>
            </p:txBody>
          </p:sp>
          <p:sp>
            <p:nvSpPr>
              <p:cNvPr id="17448" name="Rectangle 17"/>
              <p:cNvSpPr>
                <a:spLocks noChangeArrowheads="1"/>
              </p:cNvSpPr>
              <p:nvPr/>
            </p:nvSpPr>
            <p:spPr bwMode="auto">
              <a:xfrm>
                <a:off x="768" y="2352"/>
                <a:ext cx="240" cy="28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/>
              </a:p>
            </p:txBody>
          </p:sp>
        </p:grp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9204851" y="2238238"/>
              <a:ext cx="762000" cy="457200"/>
              <a:chOff x="528" y="2352"/>
              <a:chExt cx="480" cy="288"/>
            </a:xfrm>
          </p:grpSpPr>
          <p:sp>
            <p:nvSpPr>
              <p:cNvPr id="17445" name="Rectangle 19"/>
              <p:cNvSpPr>
                <a:spLocks noChangeArrowheads="1"/>
              </p:cNvSpPr>
              <p:nvPr/>
            </p:nvSpPr>
            <p:spPr bwMode="auto">
              <a:xfrm>
                <a:off x="528" y="2352"/>
                <a:ext cx="240" cy="28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3200"/>
                  <a:t>F</a:t>
                </a:r>
              </a:p>
            </p:txBody>
          </p:sp>
          <p:sp>
            <p:nvSpPr>
              <p:cNvPr id="17446" name="Rectangle 20"/>
              <p:cNvSpPr>
                <a:spLocks noChangeArrowheads="1"/>
              </p:cNvSpPr>
              <p:nvPr/>
            </p:nvSpPr>
            <p:spPr bwMode="auto">
              <a:xfrm>
                <a:off x="768" y="2352"/>
                <a:ext cx="240" cy="28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3200"/>
                  <a:t>0</a:t>
                </a:r>
              </a:p>
            </p:txBody>
          </p:sp>
        </p:grpSp>
        <p:cxnSp>
          <p:nvCxnSpPr>
            <p:cNvPr id="2423833" name="AutoShape 25"/>
            <p:cNvCxnSpPr>
              <a:cxnSpLocks noChangeShapeType="1"/>
              <a:stCxn id="17450" idx="3"/>
              <a:endCxn id="17447" idx="1"/>
            </p:cNvCxnSpPr>
            <p:nvPr/>
          </p:nvCxnSpPr>
          <p:spPr bwMode="auto">
            <a:xfrm>
              <a:off x="6633101" y="2466838"/>
              <a:ext cx="87630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423847" name="AutoShape 39"/>
            <p:cNvCxnSpPr>
              <a:cxnSpLocks noChangeShapeType="1"/>
              <a:stCxn id="17448" idx="3"/>
              <a:endCxn id="17445" idx="1"/>
            </p:cNvCxnSpPr>
            <p:nvPr/>
          </p:nvCxnSpPr>
          <p:spPr bwMode="auto">
            <a:xfrm>
              <a:off x="8309501" y="2466838"/>
              <a:ext cx="87630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6" name="文字方塊 5"/>
            <p:cNvSpPr txBox="1"/>
            <p:nvPr/>
          </p:nvSpPr>
          <p:spPr>
            <a:xfrm>
              <a:off x="5715526" y="2719768"/>
              <a:ext cx="16289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0000CC"/>
                  </a:solidFill>
                </a:rPr>
                <a:t>Child List</a:t>
              </a:r>
              <a:endParaRPr lang="zh-TW" altLang="en-US" sz="2800" dirty="0">
                <a:solidFill>
                  <a:srgbClr val="0000CC"/>
                </a:solidFill>
              </a:endParaRPr>
            </a:p>
          </p:txBody>
        </p:sp>
      </p:grp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7528451" y="3305038"/>
            <a:ext cx="762000" cy="457200"/>
            <a:chOff x="528" y="2352"/>
            <a:chExt cx="480" cy="288"/>
          </a:xfrm>
        </p:grpSpPr>
        <p:sp>
          <p:nvSpPr>
            <p:cNvPr id="17432" name="Rectangle 41"/>
            <p:cNvSpPr>
              <a:spLocks noChangeArrowheads="1"/>
            </p:cNvSpPr>
            <p:nvPr/>
          </p:nvSpPr>
          <p:spPr bwMode="auto">
            <a:xfrm>
              <a:off x="528" y="2352"/>
              <a:ext cx="240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3200"/>
                <a:t>D</a:t>
              </a:r>
            </a:p>
          </p:txBody>
        </p:sp>
        <p:sp>
          <p:nvSpPr>
            <p:cNvPr id="17433" name="Rectangle 42"/>
            <p:cNvSpPr>
              <a:spLocks noChangeArrowheads="1"/>
            </p:cNvSpPr>
            <p:nvPr/>
          </p:nvSpPr>
          <p:spPr bwMode="auto">
            <a:xfrm>
              <a:off x="768" y="2352"/>
              <a:ext cx="240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</p:grpSp>
      <p:sp>
        <p:nvSpPr>
          <p:cNvPr id="17430" name="Rectangle 44"/>
          <p:cNvSpPr>
            <a:spLocks noChangeArrowheads="1"/>
          </p:cNvSpPr>
          <p:nvPr/>
        </p:nvSpPr>
        <p:spPr bwMode="auto">
          <a:xfrm>
            <a:off x="9204851" y="3305038"/>
            <a:ext cx="381000" cy="457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 dirty="0"/>
              <a:t>C</a:t>
            </a:r>
          </a:p>
        </p:txBody>
      </p:sp>
      <p:sp>
        <p:nvSpPr>
          <p:cNvPr id="17431" name="Rectangle 45"/>
          <p:cNvSpPr>
            <a:spLocks noChangeArrowheads="1"/>
          </p:cNvSpPr>
          <p:nvPr/>
        </p:nvSpPr>
        <p:spPr bwMode="auto">
          <a:xfrm>
            <a:off x="9585851" y="3305038"/>
            <a:ext cx="381000" cy="457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TW"/>
          </a:p>
        </p:txBody>
      </p:sp>
      <p:sp>
        <p:nvSpPr>
          <p:cNvPr id="17428" name="Rectangle 47"/>
          <p:cNvSpPr>
            <a:spLocks noChangeArrowheads="1"/>
          </p:cNvSpPr>
          <p:nvPr/>
        </p:nvSpPr>
        <p:spPr bwMode="auto">
          <a:xfrm>
            <a:off x="10881251" y="3305038"/>
            <a:ext cx="381000" cy="457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/>
              <a:t>E</a:t>
            </a:r>
          </a:p>
        </p:txBody>
      </p:sp>
      <p:sp>
        <p:nvSpPr>
          <p:cNvPr id="17429" name="Rectangle 48"/>
          <p:cNvSpPr>
            <a:spLocks noChangeArrowheads="1"/>
          </p:cNvSpPr>
          <p:nvPr/>
        </p:nvSpPr>
        <p:spPr bwMode="auto">
          <a:xfrm>
            <a:off x="11262251" y="3305038"/>
            <a:ext cx="381000" cy="457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/>
              <a:t>0</a:t>
            </a:r>
          </a:p>
        </p:txBody>
      </p:sp>
      <p:cxnSp>
        <p:nvCxnSpPr>
          <p:cNvPr id="2423857" name="AutoShape 49"/>
          <p:cNvCxnSpPr>
            <a:cxnSpLocks noChangeShapeType="1"/>
            <a:stCxn id="17433" idx="3"/>
            <a:endCxn id="17430" idx="1"/>
          </p:cNvCxnSpPr>
          <p:nvPr/>
        </p:nvCxnSpPr>
        <p:spPr bwMode="auto">
          <a:xfrm>
            <a:off x="8309501" y="3533638"/>
            <a:ext cx="8763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423858" name="AutoShape 50"/>
          <p:cNvCxnSpPr>
            <a:cxnSpLocks noChangeShapeType="1"/>
            <a:stCxn id="17431" idx="3"/>
            <a:endCxn id="17428" idx="1"/>
          </p:cNvCxnSpPr>
          <p:nvPr/>
        </p:nvCxnSpPr>
        <p:spPr bwMode="auto">
          <a:xfrm>
            <a:off x="9985901" y="3533638"/>
            <a:ext cx="8763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5" name="文字方塊 44"/>
          <p:cNvSpPr txBox="1"/>
          <p:nvPr/>
        </p:nvSpPr>
        <p:spPr>
          <a:xfrm>
            <a:off x="9152365" y="3840627"/>
            <a:ext cx="1628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0000CC"/>
                </a:solidFill>
              </a:rPr>
              <a:t>Child List</a:t>
            </a:r>
            <a:endParaRPr lang="zh-TW" altLang="en-US" sz="28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94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2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42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3846" grpId="0"/>
      <p:bldP spid="17430" grpId="0" animBg="1"/>
      <p:bldP spid="17431" grpId="0" animBg="1"/>
      <p:bldP spid="17428" grpId="0" animBg="1"/>
      <p:bldP spid="17429" grpId="0" animBg="1"/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Lists Representation – Fixed Size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6B5940-1F0E-40CC-85DF-CA56AD16E455}" type="slidenum">
              <a:rPr lang="en-US" altLang="zh-TW" smtClean="0"/>
              <a:pPr/>
              <a:t>12</a:t>
            </a:fld>
            <a:endParaRPr lang="en-US" altLang="zh-TW"/>
          </a:p>
        </p:txBody>
      </p:sp>
      <p:sp>
        <p:nvSpPr>
          <p:cNvPr id="18437" name="Text Box 38"/>
          <p:cNvSpPr txBox="1">
            <a:spLocks noChangeArrowheads="1"/>
          </p:cNvSpPr>
          <p:nvPr/>
        </p:nvSpPr>
        <p:spPr bwMode="auto">
          <a:xfrm>
            <a:off x="1938198" y="1951086"/>
            <a:ext cx="83904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 dirty="0"/>
              <a:t>One can use nodes of a fixed size to represent tree nodes</a:t>
            </a:r>
          </a:p>
        </p:txBody>
      </p:sp>
      <p:grpSp>
        <p:nvGrpSpPr>
          <p:cNvPr id="18438" name="Group 40"/>
          <p:cNvGrpSpPr>
            <a:grpSpLocks/>
          </p:cNvGrpSpPr>
          <p:nvPr/>
        </p:nvGrpSpPr>
        <p:grpSpPr bwMode="auto">
          <a:xfrm>
            <a:off x="3276600" y="2895601"/>
            <a:ext cx="5410200" cy="1057276"/>
            <a:chOff x="1104" y="1632"/>
            <a:chExt cx="3408" cy="666"/>
          </a:xfrm>
        </p:grpSpPr>
        <p:grpSp>
          <p:nvGrpSpPr>
            <p:cNvPr id="18440" name="Group 37"/>
            <p:cNvGrpSpPr>
              <a:grpSpLocks/>
            </p:cNvGrpSpPr>
            <p:nvPr/>
          </p:nvGrpSpPr>
          <p:grpSpPr bwMode="auto">
            <a:xfrm>
              <a:off x="1200" y="1632"/>
              <a:ext cx="3312" cy="288"/>
              <a:chOff x="1200" y="1248"/>
              <a:chExt cx="3312" cy="288"/>
            </a:xfrm>
          </p:grpSpPr>
          <p:sp>
            <p:nvSpPr>
              <p:cNvPr id="18442" name="Rectangle 3"/>
              <p:cNvSpPr>
                <a:spLocks noChangeArrowheads="1"/>
              </p:cNvSpPr>
              <p:nvPr/>
            </p:nvSpPr>
            <p:spPr bwMode="auto">
              <a:xfrm>
                <a:off x="1200" y="1248"/>
                <a:ext cx="720" cy="288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3200">
                    <a:solidFill>
                      <a:schemeClr val="accent3">
                        <a:lumMod val="20000"/>
                        <a:lumOff val="80000"/>
                      </a:schemeClr>
                    </a:solidFill>
                  </a:rPr>
                  <a:t>Data</a:t>
                </a:r>
              </a:p>
            </p:txBody>
          </p:sp>
          <p:sp>
            <p:nvSpPr>
              <p:cNvPr id="18443" name="Rectangle 4"/>
              <p:cNvSpPr>
                <a:spLocks noChangeArrowheads="1"/>
              </p:cNvSpPr>
              <p:nvPr/>
            </p:nvSpPr>
            <p:spPr bwMode="auto">
              <a:xfrm>
                <a:off x="1920" y="1248"/>
                <a:ext cx="720" cy="288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rPr>
                  <a:t>Child 1</a:t>
                </a:r>
              </a:p>
            </p:txBody>
          </p:sp>
          <p:sp>
            <p:nvSpPr>
              <p:cNvPr id="18444" name="Rectangle 5"/>
              <p:cNvSpPr>
                <a:spLocks noChangeArrowheads="1"/>
              </p:cNvSpPr>
              <p:nvPr/>
            </p:nvSpPr>
            <p:spPr bwMode="auto">
              <a:xfrm>
                <a:off x="2640" y="1248"/>
                <a:ext cx="720" cy="288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rPr>
                  <a:t>Child 2</a:t>
                </a:r>
              </a:p>
            </p:txBody>
          </p:sp>
          <p:sp>
            <p:nvSpPr>
              <p:cNvPr id="18445" name="Rectangle 6"/>
              <p:cNvSpPr>
                <a:spLocks noChangeArrowheads="1"/>
              </p:cNvSpPr>
              <p:nvPr/>
            </p:nvSpPr>
            <p:spPr bwMode="auto">
              <a:xfrm>
                <a:off x="3792" y="1248"/>
                <a:ext cx="720" cy="288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800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rPr>
                  <a:t>Child </a:t>
                </a:r>
                <a:r>
                  <a:rPr lang="en-US" altLang="zh-TW" sz="2800" i="1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rPr>
                  <a:t>k</a:t>
                </a:r>
              </a:p>
            </p:txBody>
          </p:sp>
          <p:sp>
            <p:nvSpPr>
              <p:cNvPr id="18446" name="Rectangle 7"/>
              <p:cNvSpPr>
                <a:spLocks noChangeArrowheads="1"/>
              </p:cNvSpPr>
              <p:nvPr/>
            </p:nvSpPr>
            <p:spPr bwMode="auto">
              <a:xfrm>
                <a:off x="3360" y="1248"/>
                <a:ext cx="432" cy="288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b" anchorCtr="1"/>
              <a:lstStyle/>
              <a:p>
                <a:pPr algn="ctr"/>
                <a:r>
                  <a:rPr lang="en-US" altLang="zh-TW" sz="3200">
                    <a:solidFill>
                      <a:schemeClr val="accent3">
                        <a:lumMod val="20000"/>
                        <a:lumOff val="80000"/>
                      </a:schemeClr>
                    </a:solidFill>
                  </a:rPr>
                  <a:t>…</a:t>
                </a:r>
              </a:p>
            </p:txBody>
          </p:sp>
        </p:grpSp>
        <p:sp>
          <p:nvSpPr>
            <p:cNvPr id="18441" name="Text Box 39"/>
            <p:cNvSpPr txBox="1">
              <a:spLocks noChangeArrowheads="1"/>
            </p:cNvSpPr>
            <p:nvPr/>
          </p:nvSpPr>
          <p:spPr bwMode="auto">
            <a:xfrm>
              <a:off x="1104" y="1968"/>
              <a:ext cx="339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 dirty="0"/>
                <a:t>Node structure for a tree of degree </a:t>
              </a:r>
              <a:r>
                <a:rPr lang="en-US" altLang="zh-TW" sz="2800" i="1" dirty="0"/>
                <a:t>k</a:t>
              </a:r>
            </a:p>
          </p:txBody>
        </p:sp>
      </p:grpSp>
      <p:sp>
        <p:nvSpPr>
          <p:cNvPr id="18439" name="Text Box 41"/>
          <p:cNvSpPr txBox="1">
            <a:spLocks noChangeArrowheads="1"/>
          </p:cNvSpPr>
          <p:nvPr/>
        </p:nvSpPr>
        <p:spPr bwMode="auto">
          <a:xfrm>
            <a:off x="2758631" y="4320573"/>
            <a:ext cx="66831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 dirty="0"/>
              <a:t>Note: This structure is very wasteful of space</a:t>
            </a:r>
          </a:p>
        </p:txBody>
      </p:sp>
    </p:spTree>
    <p:extLst>
      <p:ext uri="{BB962C8B-B14F-4D97-AF65-F5344CB8AC3E}">
        <p14:creationId xmlns:p14="http://schemas.microsoft.com/office/powerpoint/2010/main" val="2291566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i="1" dirty="0">
                <a:solidFill>
                  <a:srgbClr val="FF0000"/>
                </a:solidFill>
              </a:rPr>
              <a:t>Left Child-Right Sibling </a:t>
            </a:r>
            <a:r>
              <a:rPr lang="en-US" altLang="zh-TW" sz="4000" dirty="0"/>
              <a:t>Representation</a:t>
            </a:r>
          </a:p>
        </p:txBody>
      </p:sp>
      <p:sp>
        <p:nvSpPr>
          <p:cNvPr id="19461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1" dirty="0">
                <a:solidFill>
                  <a:srgbClr val="0000CC"/>
                </a:solidFill>
              </a:rPr>
              <a:t>Two pointers </a:t>
            </a:r>
            <a:r>
              <a:rPr lang="en-US" altLang="zh-TW" dirty="0"/>
              <a:t>for each node</a:t>
            </a:r>
          </a:p>
          <a:p>
            <a:pPr lvl="1" eaLnBrk="1" hangingPunct="1"/>
            <a:r>
              <a:rPr lang="en-US" altLang="zh-TW" dirty="0"/>
              <a:t>one to the </a:t>
            </a:r>
            <a:r>
              <a:rPr lang="en-US" altLang="zh-TW" i="1" dirty="0">
                <a:solidFill>
                  <a:srgbClr val="FF0000"/>
                </a:solidFill>
              </a:rPr>
              <a:t>left child</a:t>
            </a:r>
          </a:p>
          <a:p>
            <a:pPr lvl="1" eaLnBrk="1" hangingPunct="1"/>
            <a:r>
              <a:rPr lang="en-US" altLang="zh-TW" dirty="0"/>
              <a:t>the other to its </a:t>
            </a:r>
            <a:r>
              <a:rPr lang="en-US" altLang="zh-TW" i="1" dirty="0">
                <a:solidFill>
                  <a:srgbClr val="FF0000"/>
                </a:solidFill>
              </a:rPr>
              <a:t>closest right sibling</a:t>
            </a:r>
          </a:p>
          <a:p>
            <a:pPr eaLnBrk="1" hangingPunct="1"/>
            <a:r>
              <a:rPr lang="en-US" altLang="zh-TW" dirty="0"/>
              <a:t>Node structure: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DD86B7-DEDB-4CA7-B119-D1C90C0830AD}" type="slidenum">
              <a:rPr lang="en-US" altLang="zh-TW" smtClean="0"/>
              <a:pPr/>
              <a:t>13</a:t>
            </a:fld>
            <a:endParaRPr lang="en-US" altLang="zh-TW"/>
          </a:p>
        </p:txBody>
      </p:sp>
      <p:grpSp>
        <p:nvGrpSpPr>
          <p:cNvPr id="19462" name="Group 10"/>
          <p:cNvGrpSpPr>
            <a:grpSpLocks/>
          </p:cNvGrpSpPr>
          <p:nvPr/>
        </p:nvGrpSpPr>
        <p:grpSpPr bwMode="auto">
          <a:xfrm>
            <a:off x="3918616" y="3429794"/>
            <a:ext cx="3733800" cy="1143000"/>
            <a:chOff x="1488" y="2448"/>
            <a:chExt cx="2352" cy="720"/>
          </a:xfrm>
        </p:grpSpPr>
        <p:sp>
          <p:nvSpPr>
            <p:cNvPr id="19463" name="Rectangle 7"/>
            <p:cNvSpPr>
              <a:spLocks noChangeArrowheads="1"/>
            </p:cNvSpPr>
            <p:nvPr/>
          </p:nvSpPr>
          <p:spPr bwMode="auto">
            <a:xfrm>
              <a:off x="1488" y="2448"/>
              <a:ext cx="235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80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data</a:t>
              </a:r>
            </a:p>
          </p:txBody>
        </p:sp>
        <p:sp>
          <p:nvSpPr>
            <p:cNvPr id="19464" name="Rectangle 8"/>
            <p:cNvSpPr>
              <a:spLocks noChangeArrowheads="1"/>
            </p:cNvSpPr>
            <p:nvPr/>
          </p:nvSpPr>
          <p:spPr bwMode="auto">
            <a:xfrm>
              <a:off x="1488" y="2784"/>
              <a:ext cx="100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80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left child</a:t>
              </a:r>
            </a:p>
          </p:txBody>
        </p:sp>
        <p:sp>
          <p:nvSpPr>
            <p:cNvPr id="19465" name="Rectangle 9"/>
            <p:cNvSpPr>
              <a:spLocks noChangeArrowheads="1"/>
            </p:cNvSpPr>
            <p:nvPr/>
          </p:nvSpPr>
          <p:spPr bwMode="auto">
            <a:xfrm>
              <a:off x="2496" y="2784"/>
              <a:ext cx="134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80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right sibling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1787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4000" dirty="0"/>
              <a:t>Left Child-Right Sibling Representation – Example 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F81FE5-215B-41FA-8F42-81F6364B6797}" type="slidenum">
              <a:rPr lang="en-US" altLang="zh-TW" smtClean="0"/>
              <a:pPr/>
              <a:t>14</a:t>
            </a:fld>
            <a:endParaRPr lang="en-US" altLang="zh-TW"/>
          </a:p>
        </p:txBody>
      </p:sp>
      <p:grpSp>
        <p:nvGrpSpPr>
          <p:cNvPr id="20485" name="Group 8"/>
          <p:cNvGrpSpPr>
            <a:grpSpLocks/>
          </p:cNvGrpSpPr>
          <p:nvPr/>
        </p:nvGrpSpPr>
        <p:grpSpPr bwMode="auto">
          <a:xfrm>
            <a:off x="1905001" y="2590801"/>
            <a:ext cx="2752725" cy="2176463"/>
            <a:chOff x="714" y="2496"/>
            <a:chExt cx="1734" cy="1371"/>
          </a:xfrm>
        </p:grpSpPr>
        <p:sp>
          <p:nvSpPr>
            <p:cNvPr id="20530" name="Oval 9"/>
            <p:cNvSpPr>
              <a:spLocks noChangeArrowheads="1"/>
            </p:cNvSpPr>
            <p:nvPr/>
          </p:nvSpPr>
          <p:spPr bwMode="auto">
            <a:xfrm>
              <a:off x="1431" y="2496"/>
              <a:ext cx="316" cy="31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eaLnBrk="1" hangingPunct="1"/>
              <a:r>
                <a:rPr lang="en-US" altLang="zh-TW" sz="24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  <a:sym typeface="Symbol" pitchFamily="18" charset="2"/>
                </a:rPr>
                <a:t>B</a:t>
              </a:r>
              <a:endParaRPr lang="en-US" altLang="zh-TW" sz="2400">
                <a:solidFill>
                  <a:schemeClr val="accent2">
                    <a:lumMod val="20000"/>
                    <a:lumOff val="80000"/>
                  </a:schemeClr>
                </a:solidFill>
                <a:latin typeface="Tahoma" pitchFamily="34" charset="0"/>
              </a:endParaRPr>
            </a:p>
          </p:txBody>
        </p:sp>
        <p:sp>
          <p:nvSpPr>
            <p:cNvPr id="20531" name="Oval 10"/>
            <p:cNvSpPr>
              <a:spLocks noChangeArrowheads="1"/>
            </p:cNvSpPr>
            <p:nvPr/>
          </p:nvSpPr>
          <p:spPr bwMode="auto">
            <a:xfrm>
              <a:off x="1436" y="3010"/>
              <a:ext cx="316" cy="31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sz="24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D</a:t>
              </a:r>
            </a:p>
          </p:txBody>
        </p:sp>
        <p:sp>
          <p:nvSpPr>
            <p:cNvPr id="20532" name="Rectangle 11"/>
            <p:cNvSpPr>
              <a:spLocks noChangeArrowheads="1"/>
            </p:cNvSpPr>
            <p:nvPr/>
          </p:nvSpPr>
          <p:spPr bwMode="auto">
            <a:xfrm>
              <a:off x="714" y="3010"/>
              <a:ext cx="315" cy="31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A</a:t>
              </a:r>
            </a:p>
          </p:txBody>
        </p:sp>
        <p:sp>
          <p:nvSpPr>
            <p:cNvPr id="20533" name="Rectangle 12"/>
            <p:cNvSpPr>
              <a:spLocks noChangeArrowheads="1"/>
            </p:cNvSpPr>
            <p:nvPr/>
          </p:nvSpPr>
          <p:spPr bwMode="auto">
            <a:xfrm>
              <a:off x="1132" y="3552"/>
              <a:ext cx="315" cy="31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C</a:t>
              </a:r>
            </a:p>
          </p:txBody>
        </p:sp>
        <p:sp>
          <p:nvSpPr>
            <p:cNvPr id="20534" name="Rectangle 13"/>
            <p:cNvSpPr>
              <a:spLocks noChangeArrowheads="1"/>
            </p:cNvSpPr>
            <p:nvPr/>
          </p:nvSpPr>
          <p:spPr bwMode="auto">
            <a:xfrm>
              <a:off x="1763" y="3552"/>
              <a:ext cx="315" cy="31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E</a:t>
              </a:r>
            </a:p>
          </p:txBody>
        </p:sp>
        <p:cxnSp>
          <p:nvCxnSpPr>
            <p:cNvPr id="20535" name="AutoShape 14"/>
            <p:cNvCxnSpPr>
              <a:cxnSpLocks noChangeShapeType="1"/>
              <a:stCxn id="20534" idx="0"/>
              <a:endCxn id="20531" idx="5"/>
            </p:cNvCxnSpPr>
            <p:nvPr/>
          </p:nvCxnSpPr>
          <p:spPr bwMode="auto">
            <a:xfrm flipH="1" flipV="1">
              <a:off x="1706" y="3285"/>
              <a:ext cx="215" cy="2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36" name="AutoShape 15"/>
            <p:cNvCxnSpPr>
              <a:cxnSpLocks noChangeShapeType="1"/>
              <a:stCxn id="20533" idx="0"/>
              <a:endCxn id="20531" idx="3"/>
            </p:cNvCxnSpPr>
            <p:nvPr/>
          </p:nvCxnSpPr>
          <p:spPr bwMode="auto">
            <a:xfrm flipV="1">
              <a:off x="1290" y="3285"/>
              <a:ext cx="192" cy="2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37" name="AutoShape 16"/>
            <p:cNvCxnSpPr>
              <a:cxnSpLocks noChangeShapeType="1"/>
              <a:stCxn id="20532" idx="0"/>
              <a:endCxn id="20530" idx="3"/>
            </p:cNvCxnSpPr>
            <p:nvPr/>
          </p:nvCxnSpPr>
          <p:spPr bwMode="auto">
            <a:xfrm flipV="1">
              <a:off x="872" y="2771"/>
              <a:ext cx="605" cy="23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38" name="AutoShape 17"/>
            <p:cNvCxnSpPr>
              <a:cxnSpLocks noChangeShapeType="1"/>
              <a:stCxn id="20531" idx="0"/>
              <a:endCxn id="20530" idx="4"/>
            </p:cNvCxnSpPr>
            <p:nvPr/>
          </p:nvCxnSpPr>
          <p:spPr bwMode="auto">
            <a:xfrm flipH="1" flipV="1">
              <a:off x="1589" y="2817"/>
              <a:ext cx="5" cy="1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0539" name="Rectangle 18"/>
            <p:cNvSpPr>
              <a:spLocks noChangeArrowheads="1"/>
            </p:cNvSpPr>
            <p:nvPr/>
          </p:nvSpPr>
          <p:spPr bwMode="auto">
            <a:xfrm>
              <a:off x="2133" y="3011"/>
              <a:ext cx="315" cy="31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F</a:t>
              </a:r>
            </a:p>
          </p:txBody>
        </p:sp>
        <p:cxnSp>
          <p:nvCxnSpPr>
            <p:cNvPr id="20540" name="AutoShape 19"/>
            <p:cNvCxnSpPr>
              <a:cxnSpLocks noChangeShapeType="1"/>
              <a:stCxn id="20539" idx="0"/>
              <a:endCxn id="20530" idx="5"/>
            </p:cNvCxnSpPr>
            <p:nvPr/>
          </p:nvCxnSpPr>
          <p:spPr bwMode="auto">
            <a:xfrm flipH="1" flipV="1">
              <a:off x="1701" y="2771"/>
              <a:ext cx="590" cy="23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61" name="群組 60"/>
          <p:cNvGrpSpPr/>
          <p:nvPr/>
        </p:nvGrpSpPr>
        <p:grpSpPr>
          <a:xfrm>
            <a:off x="5715000" y="3505200"/>
            <a:ext cx="762000" cy="699532"/>
            <a:chOff x="3200400" y="5105400"/>
            <a:chExt cx="762000" cy="699532"/>
          </a:xfrm>
        </p:grpSpPr>
        <p:grpSp>
          <p:nvGrpSpPr>
            <p:cNvPr id="3" name="Group 24"/>
            <p:cNvGrpSpPr>
              <a:grpSpLocks/>
            </p:cNvGrpSpPr>
            <p:nvPr/>
          </p:nvGrpSpPr>
          <p:grpSpPr bwMode="auto">
            <a:xfrm>
              <a:off x="3200400" y="5105400"/>
              <a:ext cx="762000" cy="685800"/>
              <a:chOff x="2976" y="1632"/>
              <a:chExt cx="480" cy="432"/>
            </a:xfrm>
          </p:grpSpPr>
          <p:sp>
            <p:nvSpPr>
              <p:cNvPr id="20527" name="Rectangle 25"/>
              <p:cNvSpPr>
                <a:spLocks noChangeArrowheads="1"/>
              </p:cNvSpPr>
              <p:nvPr/>
            </p:nvSpPr>
            <p:spPr bwMode="auto">
              <a:xfrm>
                <a:off x="2976" y="1632"/>
                <a:ext cx="480" cy="24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A</a:t>
                </a:r>
              </a:p>
            </p:txBody>
          </p:sp>
          <p:sp>
            <p:nvSpPr>
              <p:cNvPr id="20528" name="Rectangle 26"/>
              <p:cNvSpPr>
                <a:spLocks noChangeArrowheads="1"/>
              </p:cNvSpPr>
              <p:nvPr/>
            </p:nvSpPr>
            <p:spPr bwMode="auto">
              <a:xfrm>
                <a:off x="2976" y="1872"/>
                <a:ext cx="240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20529" name="Rectangle 27"/>
              <p:cNvSpPr>
                <a:spLocks noChangeArrowheads="1"/>
              </p:cNvSpPr>
              <p:nvPr/>
            </p:nvSpPr>
            <p:spPr bwMode="auto">
              <a:xfrm>
                <a:off x="3216" y="1872"/>
                <a:ext cx="240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  <p:sp>
          <p:nvSpPr>
            <p:cNvPr id="20487" name="Text Box 29"/>
            <p:cNvSpPr txBox="1">
              <a:spLocks noChangeArrowheads="1"/>
            </p:cNvSpPr>
            <p:nvPr/>
          </p:nvSpPr>
          <p:spPr bwMode="auto">
            <a:xfrm>
              <a:off x="3210560" y="5435600"/>
              <a:ext cx="3754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20000"/>
                      <a:lumOff val="80000"/>
                    </a:schemeClr>
                  </a:solidFill>
                  <a:sym typeface="Symbol" pitchFamily="18" charset="2"/>
                </a:rPr>
                <a:t></a:t>
              </a:r>
            </a:p>
          </p:txBody>
        </p:sp>
      </p:grpSp>
      <p:grpSp>
        <p:nvGrpSpPr>
          <p:cNvPr id="4" name="Group 79"/>
          <p:cNvGrpSpPr>
            <a:grpSpLocks/>
          </p:cNvGrpSpPr>
          <p:nvPr/>
        </p:nvGrpSpPr>
        <p:grpSpPr bwMode="auto">
          <a:xfrm>
            <a:off x="7315200" y="2057400"/>
            <a:ext cx="762000" cy="712788"/>
            <a:chOff x="3648" y="1296"/>
            <a:chExt cx="480" cy="449"/>
          </a:xfrm>
        </p:grpSpPr>
        <p:grpSp>
          <p:nvGrpSpPr>
            <p:cNvPr id="20522" name="Group 23"/>
            <p:cNvGrpSpPr>
              <a:grpSpLocks/>
            </p:cNvGrpSpPr>
            <p:nvPr/>
          </p:nvGrpSpPr>
          <p:grpSpPr bwMode="auto">
            <a:xfrm>
              <a:off x="3648" y="1296"/>
              <a:ext cx="480" cy="432"/>
              <a:chOff x="2976" y="1632"/>
              <a:chExt cx="480" cy="432"/>
            </a:xfrm>
          </p:grpSpPr>
          <p:sp>
            <p:nvSpPr>
              <p:cNvPr id="20524" name="Rectangle 20"/>
              <p:cNvSpPr>
                <a:spLocks noChangeArrowheads="1"/>
              </p:cNvSpPr>
              <p:nvPr/>
            </p:nvSpPr>
            <p:spPr bwMode="auto">
              <a:xfrm>
                <a:off x="2976" y="1632"/>
                <a:ext cx="480" cy="24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B</a:t>
                </a:r>
              </a:p>
            </p:txBody>
          </p:sp>
          <p:sp>
            <p:nvSpPr>
              <p:cNvPr id="20525" name="Rectangle 21"/>
              <p:cNvSpPr>
                <a:spLocks noChangeArrowheads="1"/>
              </p:cNvSpPr>
              <p:nvPr/>
            </p:nvSpPr>
            <p:spPr bwMode="auto">
              <a:xfrm>
                <a:off x="2976" y="1872"/>
                <a:ext cx="240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20526" name="Rectangle 22"/>
              <p:cNvSpPr>
                <a:spLocks noChangeArrowheads="1"/>
              </p:cNvSpPr>
              <p:nvPr/>
            </p:nvSpPr>
            <p:spPr bwMode="auto">
              <a:xfrm>
                <a:off x="3216" y="1872"/>
                <a:ext cx="240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  <p:sp>
          <p:nvSpPr>
            <p:cNvPr id="20523" name="Text Box 31"/>
            <p:cNvSpPr txBox="1">
              <a:spLocks noChangeArrowheads="1"/>
            </p:cNvSpPr>
            <p:nvPr/>
          </p:nvSpPr>
          <p:spPr bwMode="auto">
            <a:xfrm>
              <a:off x="3882" y="1512"/>
              <a:ext cx="2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accent2">
                      <a:lumMod val="20000"/>
                      <a:lumOff val="80000"/>
                    </a:schemeClr>
                  </a:solidFill>
                  <a:sym typeface="Symbol" pitchFamily="18" charset="2"/>
                </a:rPr>
                <a:t></a:t>
              </a:r>
            </a:p>
          </p:txBody>
        </p:sp>
      </p:grp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7315200" y="3505201"/>
            <a:ext cx="762000" cy="727075"/>
            <a:chOff x="2688" y="2208"/>
            <a:chExt cx="480" cy="458"/>
          </a:xfrm>
        </p:grpSpPr>
        <p:grpSp>
          <p:nvGrpSpPr>
            <p:cNvPr id="20516" name="Group 48"/>
            <p:cNvGrpSpPr>
              <a:grpSpLocks/>
            </p:cNvGrpSpPr>
            <p:nvPr/>
          </p:nvGrpSpPr>
          <p:grpSpPr bwMode="auto">
            <a:xfrm>
              <a:off x="2688" y="2208"/>
              <a:ext cx="480" cy="432"/>
              <a:chOff x="2976" y="1632"/>
              <a:chExt cx="480" cy="432"/>
            </a:xfrm>
          </p:grpSpPr>
          <p:sp>
            <p:nvSpPr>
              <p:cNvPr id="20519" name="Rectangle 49"/>
              <p:cNvSpPr>
                <a:spLocks noChangeArrowheads="1"/>
              </p:cNvSpPr>
              <p:nvPr/>
            </p:nvSpPr>
            <p:spPr bwMode="auto">
              <a:xfrm>
                <a:off x="2976" y="1632"/>
                <a:ext cx="480" cy="24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D</a:t>
                </a:r>
              </a:p>
            </p:txBody>
          </p:sp>
          <p:sp>
            <p:nvSpPr>
              <p:cNvPr id="20520" name="Rectangle 50"/>
              <p:cNvSpPr>
                <a:spLocks noChangeArrowheads="1"/>
              </p:cNvSpPr>
              <p:nvPr/>
            </p:nvSpPr>
            <p:spPr bwMode="auto">
              <a:xfrm>
                <a:off x="2976" y="1872"/>
                <a:ext cx="240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20521" name="Rectangle 51"/>
              <p:cNvSpPr>
                <a:spLocks noChangeArrowheads="1"/>
              </p:cNvSpPr>
              <p:nvPr/>
            </p:nvSpPr>
            <p:spPr bwMode="auto">
              <a:xfrm>
                <a:off x="3216" y="1872"/>
                <a:ext cx="240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  <p:sp>
          <p:nvSpPr>
            <p:cNvPr id="20517" name="Text Box 52"/>
            <p:cNvSpPr txBox="1">
              <a:spLocks noChangeArrowheads="1"/>
            </p:cNvSpPr>
            <p:nvPr/>
          </p:nvSpPr>
          <p:spPr bwMode="auto">
            <a:xfrm>
              <a:off x="2695" y="2425"/>
              <a:ext cx="11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TW">
                <a:solidFill>
                  <a:schemeClr val="accent2">
                    <a:lumMod val="20000"/>
                    <a:lumOff val="80000"/>
                  </a:schemeClr>
                </a:solidFill>
                <a:sym typeface="Symbol" pitchFamily="18" charset="2"/>
              </a:endParaRPr>
            </a:p>
          </p:txBody>
        </p:sp>
        <p:sp>
          <p:nvSpPr>
            <p:cNvPr id="20518" name="Text Box 53"/>
            <p:cNvSpPr txBox="1">
              <a:spLocks noChangeArrowheads="1"/>
            </p:cNvSpPr>
            <p:nvPr/>
          </p:nvSpPr>
          <p:spPr bwMode="auto">
            <a:xfrm>
              <a:off x="2931" y="2433"/>
              <a:ext cx="11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TW">
                <a:solidFill>
                  <a:schemeClr val="accent2">
                    <a:lumMod val="20000"/>
                    <a:lumOff val="80000"/>
                  </a:schemeClr>
                </a:solidFill>
                <a:sym typeface="Symbol" pitchFamily="18" charset="2"/>
              </a:endParaRPr>
            </a:p>
          </p:txBody>
        </p:sp>
      </p:grpSp>
      <p:grpSp>
        <p:nvGrpSpPr>
          <p:cNvPr id="8" name="Group 54"/>
          <p:cNvGrpSpPr>
            <a:grpSpLocks/>
          </p:cNvGrpSpPr>
          <p:nvPr/>
        </p:nvGrpSpPr>
        <p:grpSpPr bwMode="auto">
          <a:xfrm>
            <a:off x="8839200" y="3505201"/>
            <a:ext cx="762000" cy="720725"/>
            <a:chOff x="2688" y="2208"/>
            <a:chExt cx="480" cy="454"/>
          </a:xfrm>
        </p:grpSpPr>
        <p:grpSp>
          <p:nvGrpSpPr>
            <p:cNvPr id="20510" name="Group 55"/>
            <p:cNvGrpSpPr>
              <a:grpSpLocks/>
            </p:cNvGrpSpPr>
            <p:nvPr/>
          </p:nvGrpSpPr>
          <p:grpSpPr bwMode="auto">
            <a:xfrm>
              <a:off x="2688" y="2208"/>
              <a:ext cx="480" cy="432"/>
              <a:chOff x="2976" y="1632"/>
              <a:chExt cx="480" cy="432"/>
            </a:xfrm>
          </p:grpSpPr>
          <p:sp>
            <p:nvSpPr>
              <p:cNvPr id="20513" name="Rectangle 56"/>
              <p:cNvSpPr>
                <a:spLocks noChangeArrowheads="1"/>
              </p:cNvSpPr>
              <p:nvPr/>
            </p:nvSpPr>
            <p:spPr bwMode="auto">
              <a:xfrm>
                <a:off x="2976" y="1632"/>
                <a:ext cx="480" cy="24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F</a:t>
                </a:r>
              </a:p>
            </p:txBody>
          </p:sp>
          <p:sp>
            <p:nvSpPr>
              <p:cNvPr id="20514" name="Rectangle 57"/>
              <p:cNvSpPr>
                <a:spLocks noChangeArrowheads="1"/>
              </p:cNvSpPr>
              <p:nvPr/>
            </p:nvSpPr>
            <p:spPr bwMode="auto">
              <a:xfrm>
                <a:off x="2976" y="1872"/>
                <a:ext cx="240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20515" name="Rectangle 58"/>
              <p:cNvSpPr>
                <a:spLocks noChangeArrowheads="1"/>
              </p:cNvSpPr>
              <p:nvPr/>
            </p:nvSpPr>
            <p:spPr bwMode="auto">
              <a:xfrm>
                <a:off x="3216" y="1872"/>
                <a:ext cx="240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  <p:sp>
          <p:nvSpPr>
            <p:cNvPr id="20511" name="Text Box 59"/>
            <p:cNvSpPr txBox="1">
              <a:spLocks noChangeArrowheads="1"/>
            </p:cNvSpPr>
            <p:nvPr/>
          </p:nvSpPr>
          <p:spPr bwMode="auto">
            <a:xfrm>
              <a:off x="2695" y="2421"/>
              <a:ext cx="2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accent2">
                      <a:lumMod val="20000"/>
                      <a:lumOff val="80000"/>
                    </a:schemeClr>
                  </a:solidFill>
                  <a:sym typeface="Symbol" pitchFamily="18" charset="2"/>
                </a:rPr>
                <a:t></a:t>
              </a:r>
            </a:p>
          </p:txBody>
        </p:sp>
        <p:sp>
          <p:nvSpPr>
            <p:cNvPr id="20512" name="Text Box 60"/>
            <p:cNvSpPr txBox="1">
              <a:spLocks noChangeArrowheads="1"/>
            </p:cNvSpPr>
            <p:nvPr/>
          </p:nvSpPr>
          <p:spPr bwMode="auto">
            <a:xfrm>
              <a:off x="2931" y="2429"/>
              <a:ext cx="2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accent2">
                      <a:lumMod val="20000"/>
                      <a:lumOff val="80000"/>
                    </a:schemeClr>
                  </a:solidFill>
                  <a:sym typeface="Symbol" pitchFamily="18" charset="2"/>
                </a:rPr>
                <a:t></a:t>
              </a:r>
            </a:p>
          </p:txBody>
        </p:sp>
      </p:grpSp>
      <p:grpSp>
        <p:nvGrpSpPr>
          <p:cNvPr id="10" name="Group 61"/>
          <p:cNvGrpSpPr>
            <a:grpSpLocks/>
          </p:cNvGrpSpPr>
          <p:nvPr/>
        </p:nvGrpSpPr>
        <p:grpSpPr bwMode="auto">
          <a:xfrm>
            <a:off x="7315200" y="4724401"/>
            <a:ext cx="762000" cy="727075"/>
            <a:chOff x="2688" y="2208"/>
            <a:chExt cx="480" cy="458"/>
          </a:xfrm>
        </p:grpSpPr>
        <p:grpSp>
          <p:nvGrpSpPr>
            <p:cNvPr id="20504" name="Group 62"/>
            <p:cNvGrpSpPr>
              <a:grpSpLocks/>
            </p:cNvGrpSpPr>
            <p:nvPr/>
          </p:nvGrpSpPr>
          <p:grpSpPr bwMode="auto">
            <a:xfrm>
              <a:off x="2688" y="2208"/>
              <a:ext cx="480" cy="432"/>
              <a:chOff x="2976" y="1632"/>
              <a:chExt cx="480" cy="432"/>
            </a:xfrm>
          </p:grpSpPr>
          <p:sp>
            <p:nvSpPr>
              <p:cNvPr id="20507" name="Rectangle 63"/>
              <p:cNvSpPr>
                <a:spLocks noChangeArrowheads="1"/>
              </p:cNvSpPr>
              <p:nvPr/>
            </p:nvSpPr>
            <p:spPr bwMode="auto">
              <a:xfrm>
                <a:off x="2976" y="1632"/>
                <a:ext cx="480" cy="24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C</a:t>
                </a:r>
              </a:p>
            </p:txBody>
          </p:sp>
          <p:sp>
            <p:nvSpPr>
              <p:cNvPr id="20508" name="Rectangle 64"/>
              <p:cNvSpPr>
                <a:spLocks noChangeArrowheads="1"/>
              </p:cNvSpPr>
              <p:nvPr/>
            </p:nvSpPr>
            <p:spPr bwMode="auto">
              <a:xfrm>
                <a:off x="2976" y="1872"/>
                <a:ext cx="240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20509" name="Rectangle 65"/>
              <p:cNvSpPr>
                <a:spLocks noChangeArrowheads="1"/>
              </p:cNvSpPr>
              <p:nvPr/>
            </p:nvSpPr>
            <p:spPr bwMode="auto">
              <a:xfrm>
                <a:off x="3216" y="1872"/>
                <a:ext cx="240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  <p:sp>
          <p:nvSpPr>
            <p:cNvPr id="20505" name="Text Box 66"/>
            <p:cNvSpPr txBox="1">
              <a:spLocks noChangeArrowheads="1"/>
            </p:cNvSpPr>
            <p:nvPr/>
          </p:nvSpPr>
          <p:spPr bwMode="auto">
            <a:xfrm>
              <a:off x="2695" y="2421"/>
              <a:ext cx="2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accent2">
                      <a:lumMod val="20000"/>
                      <a:lumOff val="80000"/>
                    </a:schemeClr>
                  </a:solidFill>
                  <a:sym typeface="Symbol" pitchFamily="18" charset="2"/>
                </a:rPr>
                <a:t></a:t>
              </a:r>
            </a:p>
          </p:txBody>
        </p:sp>
        <p:sp>
          <p:nvSpPr>
            <p:cNvPr id="20506" name="Text Box 67"/>
            <p:cNvSpPr txBox="1">
              <a:spLocks noChangeArrowheads="1"/>
            </p:cNvSpPr>
            <p:nvPr/>
          </p:nvSpPr>
          <p:spPr bwMode="auto">
            <a:xfrm>
              <a:off x="2931" y="2433"/>
              <a:ext cx="11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TW">
                <a:solidFill>
                  <a:schemeClr val="accent2">
                    <a:lumMod val="20000"/>
                    <a:lumOff val="80000"/>
                  </a:schemeClr>
                </a:solidFill>
                <a:sym typeface="Symbol" pitchFamily="18" charset="2"/>
              </a:endParaRPr>
            </a:p>
          </p:txBody>
        </p:sp>
      </p:grpSp>
      <p:grpSp>
        <p:nvGrpSpPr>
          <p:cNvPr id="12" name="Group 68"/>
          <p:cNvGrpSpPr>
            <a:grpSpLocks/>
          </p:cNvGrpSpPr>
          <p:nvPr/>
        </p:nvGrpSpPr>
        <p:grpSpPr bwMode="auto">
          <a:xfrm>
            <a:off x="8839200" y="4724401"/>
            <a:ext cx="762000" cy="720725"/>
            <a:chOff x="2688" y="2208"/>
            <a:chExt cx="480" cy="454"/>
          </a:xfrm>
        </p:grpSpPr>
        <p:grpSp>
          <p:nvGrpSpPr>
            <p:cNvPr id="20498" name="Group 69"/>
            <p:cNvGrpSpPr>
              <a:grpSpLocks/>
            </p:cNvGrpSpPr>
            <p:nvPr/>
          </p:nvGrpSpPr>
          <p:grpSpPr bwMode="auto">
            <a:xfrm>
              <a:off x="2688" y="2208"/>
              <a:ext cx="480" cy="432"/>
              <a:chOff x="2976" y="1632"/>
              <a:chExt cx="480" cy="432"/>
            </a:xfrm>
          </p:grpSpPr>
          <p:sp>
            <p:nvSpPr>
              <p:cNvPr id="20501" name="Rectangle 70"/>
              <p:cNvSpPr>
                <a:spLocks noChangeArrowheads="1"/>
              </p:cNvSpPr>
              <p:nvPr/>
            </p:nvSpPr>
            <p:spPr bwMode="auto">
              <a:xfrm>
                <a:off x="2976" y="1632"/>
                <a:ext cx="480" cy="24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E</a:t>
                </a:r>
              </a:p>
            </p:txBody>
          </p:sp>
          <p:sp>
            <p:nvSpPr>
              <p:cNvPr id="20502" name="Rectangle 71"/>
              <p:cNvSpPr>
                <a:spLocks noChangeArrowheads="1"/>
              </p:cNvSpPr>
              <p:nvPr/>
            </p:nvSpPr>
            <p:spPr bwMode="auto">
              <a:xfrm>
                <a:off x="2976" y="1872"/>
                <a:ext cx="240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20503" name="Rectangle 72"/>
              <p:cNvSpPr>
                <a:spLocks noChangeArrowheads="1"/>
              </p:cNvSpPr>
              <p:nvPr/>
            </p:nvSpPr>
            <p:spPr bwMode="auto">
              <a:xfrm>
                <a:off x="3216" y="1872"/>
                <a:ext cx="240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  <p:sp>
          <p:nvSpPr>
            <p:cNvPr id="20499" name="Text Box 73"/>
            <p:cNvSpPr txBox="1">
              <a:spLocks noChangeArrowheads="1"/>
            </p:cNvSpPr>
            <p:nvPr/>
          </p:nvSpPr>
          <p:spPr bwMode="auto">
            <a:xfrm>
              <a:off x="2695" y="2421"/>
              <a:ext cx="2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accent2">
                      <a:lumMod val="20000"/>
                      <a:lumOff val="80000"/>
                    </a:schemeClr>
                  </a:solidFill>
                  <a:sym typeface="Symbol" pitchFamily="18" charset="2"/>
                </a:rPr>
                <a:t></a:t>
              </a:r>
            </a:p>
          </p:txBody>
        </p:sp>
        <p:sp>
          <p:nvSpPr>
            <p:cNvPr id="20500" name="Text Box 74"/>
            <p:cNvSpPr txBox="1">
              <a:spLocks noChangeArrowheads="1"/>
            </p:cNvSpPr>
            <p:nvPr/>
          </p:nvSpPr>
          <p:spPr bwMode="auto">
            <a:xfrm>
              <a:off x="2931" y="2429"/>
              <a:ext cx="2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accent2">
                      <a:lumMod val="20000"/>
                      <a:lumOff val="80000"/>
                    </a:schemeClr>
                  </a:solidFill>
                  <a:sym typeface="Symbol" pitchFamily="18" charset="2"/>
                </a:rPr>
                <a:t></a:t>
              </a:r>
            </a:p>
          </p:txBody>
        </p:sp>
      </p:grpSp>
      <p:sp>
        <p:nvSpPr>
          <p:cNvPr id="2430027" name="Line 75"/>
          <p:cNvSpPr>
            <a:spLocks noChangeShapeType="1"/>
          </p:cNvSpPr>
          <p:nvPr/>
        </p:nvSpPr>
        <p:spPr bwMode="auto">
          <a:xfrm flipH="1">
            <a:off x="7467600" y="40386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30028" name="Line 76"/>
          <p:cNvSpPr>
            <a:spLocks noChangeShapeType="1"/>
          </p:cNvSpPr>
          <p:nvPr/>
        </p:nvSpPr>
        <p:spPr bwMode="auto">
          <a:xfrm>
            <a:off x="6324600" y="40386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30029" name="Line 77"/>
          <p:cNvSpPr>
            <a:spLocks noChangeShapeType="1"/>
          </p:cNvSpPr>
          <p:nvPr/>
        </p:nvSpPr>
        <p:spPr bwMode="auto">
          <a:xfrm>
            <a:off x="7848600" y="40386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30030" name="Line 78"/>
          <p:cNvSpPr>
            <a:spLocks noChangeShapeType="1"/>
          </p:cNvSpPr>
          <p:nvPr/>
        </p:nvSpPr>
        <p:spPr bwMode="auto">
          <a:xfrm>
            <a:off x="7848600" y="52578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29980" name="Line 28"/>
          <p:cNvSpPr>
            <a:spLocks noChangeShapeType="1"/>
          </p:cNvSpPr>
          <p:nvPr/>
        </p:nvSpPr>
        <p:spPr bwMode="auto">
          <a:xfrm flipH="1">
            <a:off x="6248400" y="2590800"/>
            <a:ext cx="12192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02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29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30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430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30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430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0027" grpId="0" animBg="1"/>
      <p:bldP spid="2430028" grpId="0" animBg="1"/>
      <p:bldP spid="2430029" grpId="0" animBg="1"/>
      <p:bldP spid="2430030" grpId="0" animBg="1"/>
      <p:bldP spid="242998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Linked Structure for General Trees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A node is represented by an object storing</a:t>
            </a:r>
          </a:p>
          <a:p>
            <a:pPr lvl="1" eaLnBrk="1" hangingPunct="1"/>
            <a:r>
              <a:rPr lang="en-US" altLang="zh-TW" dirty="0">
                <a:ea typeface="新細明體" pitchFamily="18" charset="-120"/>
              </a:rPr>
              <a:t>Element</a:t>
            </a:r>
          </a:p>
          <a:p>
            <a:pPr lvl="1" eaLnBrk="1" hangingPunct="1"/>
            <a:r>
              <a:rPr lang="en-US" altLang="zh-TW" dirty="0">
                <a:ea typeface="新細明體" pitchFamily="18" charset="-120"/>
              </a:rPr>
              <a:t>Parent node</a:t>
            </a:r>
          </a:p>
          <a:p>
            <a:pPr lvl="1" eaLnBrk="1" hangingPunct="1"/>
            <a:r>
              <a:rPr lang="en-US" altLang="zh-TW" dirty="0">
                <a:ea typeface="新細明體" pitchFamily="18" charset="-120"/>
              </a:rPr>
              <a:t>Sequence of children nodes</a:t>
            </a:r>
            <a:endParaRPr lang="en-US" altLang="zh-TW" dirty="0"/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41B8A0-C844-41E4-B6C4-2ABBB642539A}" type="slidenum">
              <a:rPr lang="en-US" altLang="zh-TW" smtClean="0"/>
              <a:pPr/>
              <a:t>15</a:t>
            </a:fld>
            <a:endParaRPr lang="en-US" altLang="zh-TW"/>
          </a:p>
        </p:txBody>
      </p:sp>
      <p:grpSp>
        <p:nvGrpSpPr>
          <p:cNvPr id="21510" name="Group 4"/>
          <p:cNvGrpSpPr>
            <a:grpSpLocks/>
          </p:cNvGrpSpPr>
          <p:nvPr/>
        </p:nvGrpSpPr>
        <p:grpSpPr bwMode="auto">
          <a:xfrm>
            <a:off x="2268646" y="3500706"/>
            <a:ext cx="2752725" cy="2176463"/>
            <a:chOff x="714" y="2496"/>
            <a:chExt cx="1734" cy="1371"/>
          </a:xfrm>
        </p:grpSpPr>
        <p:sp>
          <p:nvSpPr>
            <p:cNvPr id="21571" name="Oval 5"/>
            <p:cNvSpPr>
              <a:spLocks noChangeArrowheads="1"/>
            </p:cNvSpPr>
            <p:nvPr/>
          </p:nvSpPr>
          <p:spPr bwMode="auto">
            <a:xfrm>
              <a:off x="1431" y="2496"/>
              <a:ext cx="316" cy="31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eaLnBrk="1" hangingPunct="1"/>
              <a:r>
                <a:rPr lang="en-US" altLang="zh-TW" sz="2400">
                  <a:solidFill>
                    <a:schemeClr val="tx2"/>
                  </a:solidFill>
                  <a:latin typeface="Tahoma" pitchFamily="34" charset="0"/>
                  <a:sym typeface="Symbol" pitchFamily="18" charset="2"/>
                </a:rPr>
                <a:t>B</a:t>
              </a:r>
              <a:endParaRPr lang="en-US" altLang="zh-TW" sz="2400">
                <a:solidFill>
                  <a:schemeClr val="tx2"/>
                </a:solidFill>
                <a:latin typeface="Tahoma" pitchFamily="34" charset="0"/>
              </a:endParaRPr>
            </a:p>
          </p:txBody>
        </p:sp>
        <p:sp>
          <p:nvSpPr>
            <p:cNvPr id="21572" name="Oval 6"/>
            <p:cNvSpPr>
              <a:spLocks noChangeArrowheads="1"/>
            </p:cNvSpPr>
            <p:nvPr/>
          </p:nvSpPr>
          <p:spPr bwMode="auto">
            <a:xfrm>
              <a:off x="1436" y="3010"/>
              <a:ext cx="316" cy="31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sz="2400">
                  <a:solidFill>
                    <a:schemeClr val="tx2"/>
                  </a:solidFill>
                  <a:latin typeface="Tahoma" pitchFamily="34" charset="0"/>
                </a:rPr>
                <a:t>D</a:t>
              </a:r>
            </a:p>
          </p:txBody>
        </p:sp>
        <p:sp>
          <p:nvSpPr>
            <p:cNvPr id="21573" name="Rectangle 7"/>
            <p:cNvSpPr>
              <a:spLocks noChangeArrowheads="1"/>
            </p:cNvSpPr>
            <p:nvPr/>
          </p:nvSpPr>
          <p:spPr bwMode="auto">
            <a:xfrm>
              <a:off x="714" y="3010"/>
              <a:ext cx="315" cy="31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solidFill>
                    <a:schemeClr val="tx2"/>
                  </a:solidFill>
                  <a:latin typeface="Tahoma" pitchFamily="34" charset="0"/>
                </a:rPr>
                <a:t>A</a:t>
              </a:r>
            </a:p>
          </p:txBody>
        </p:sp>
        <p:sp>
          <p:nvSpPr>
            <p:cNvPr id="21574" name="Rectangle 8"/>
            <p:cNvSpPr>
              <a:spLocks noChangeArrowheads="1"/>
            </p:cNvSpPr>
            <p:nvPr/>
          </p:nvSpPr>
          <p:spPr bwMode="auto">
            <a:xfrm>
              <a:off x="1132" y="3552"/>
              <a:ext cx="315" cy="31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solidFill>
                    <a:schemeClr val="tx2"/>
                  </a:solidFill>
                  <a:latin typeface="Tahoma" pitchFamily="34" charset="0"/>
                </a:rPr>
                <a:t>C</a:t>
              </a:r>
            </a:p>
          </p:txBody>
        </p:sp>
        <p:sp>
          <p:nvSpPr>
            <p:cNvPr id="21575" name="Rectangle 9"/>
            <p:cNvSpPr>
              <a:spLocks noChangeArrowheads="1"/>
            </p:cNvSpPr>
            <p:nvPr/>
          </p:nvSpPr>
          <p:spPr bwMode="auto">
            <a:xfrm>
              <a:off x="1763" y="3552"/>
              <a:ext cx="315" cy="31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solidFill>
                    <a:schemeClr val="tx2"/>
                  </a:solidFill>
                  <a:latin typeface="Tahoma" pitchFamily="34" charset="0"/>
                </a:rPr>
                <a:t>E</a:t>
              </a:r>
            </a:p>
          </p:txBody>
        </p:sp>
        <p:cxnSp>
          <p:nvCxnSpPr>
            <p:cNvPr id="21576" name="AutoShape 10"/>
            <p:cNvCxnSpPr>
              <a:cxnSpLocks noChangeShapeType="1"/>
              <a:stCxn id="21575" idx="0"/>
              <a:endCxn id="21572" idx="5"/>
            </p:cNvCxnSpPr>
            <p:nvPr/>
          </p:nvCxnSpPr>
          <p:spPr bwMode="auto">
            <a:xfrm flipH="1" flipV="1">
              <a:off x="1706" y="3285"/>
              <a:ext cx="215" cy="2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77" name="AutoShape 11"/>
            <p:cNvCxnSpPr>
              <a:cxnSpLocks noChangeShapeType="1"/>
              <a:stCxn id="21574" idx="0"/>
              <a:endCxn id="21572" idx="3"/>
            </p:cNvCxnSpPr>
            <p:nvPr/>
          </p:nvCxnSpPr>
          <p:spPr bwMode="auto">
            <a:xfrm flipV="1">
              <a:off x="1290" y="3285"/>
              <a:ext cx="192" cy="2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78" name="AutoShape 12"/>
            <p:cNvCxnSpPr>
              <a:cxnSpLocks noChangeShapeType="1"/>
              <a:stCxn id="21573" idx="0"/>
              <a:endCxn id="21571" idx="3"/>
            </p:cNvCxnSpPr>
            <p:nvPr/>
          </p:nvCxnSpPr>
          <p:spPr bwMode="auto">
            <a:xfrm flipV="1">
              <a:off x="872" y="2771"/>
              <a:ext cx="605" cy="23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79" name="AutoShape 13"/>
            <p:cNvCxnSpPr>
              <a:cxnSpLocks noChangeShapeType="1"/>
              <a:stCxn id="21572" idx="0"/>
              <a:endCxn id="21571" idx="4"/>
            </p:cNvCxnSpPr>
            <p:nvPr/>
          </p:nvCxnSpPr>
          <p:spPr bwMode="auto">
            <a:xfrm flipH="1" flipV="1">
              <a:off x="1589" y="2817"/>
              <a:ext cx="5" cy="1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1580" name="Rectangle 14"/>
            <p:cNvSpPr>
              <a:spLocks noChangeArrowheads="1"/>
            </p:cNvSpPr>
            <p:nvPr/>
          </p:nvSpPr>
          <p:spPr bwMode="auto">
            <a:xfrm>
              <a:off x="2133" y="3011"/>
              <a:ext cx="315" cy="31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solidFill>
                    <a:schemeClr val="tx2"/>
                  </a:solidFill>
                  <a:latin typeface="Tahoma" pitchFamily="34" charset="0"/>
                </a:rPr>
                <a:t>F</a:t>
              </a:r>
            </a:p>
          </p:txBody>
        </p:sp>
        <p:cxnSp>
          <p:nvCxnSpPr>
            <p:cNvPr id="21581" name="AutoShape 15"/>
            <p:cNvCxnSpPr>
              <a:cxnSpLocks noChangeShapeType="1"/>
              <a:stCxn id="21580" idx="0"/>
              <a:endCxn id="21571" idx="5"/>
            </p:cNvCxnSpPr>
            <p:nvPr/>
          </p:nvCxnSpPr>
          <p:spPr bwMode="auto">
            <a:xfrm flipH="1" flipV="1">
              <a:off x="1701" y="2771"/>
              <a:ext cx="590" cy="23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21511" name="Group 16"/>
          <p:cNvGrpSpPr>
            <a:grpSpLocks/>
          </p:cNvGrpSpPr>
          <p:nvPr/>
        </p:nvGrpSpPr>
        <p:grpSpPr bwMode="auto">
          <a:xfrm>
            <a:off x="6048593" y="2474912"/>
            <a:ext cx="3987800" cy="3836988"/>
            <a:chOff x="2573" y="1200"/>
            <a:chExt cx="2970" cy="2904"/>
          </a:xfrm>
        </p:grpSpPr>
        <p:grpSp>
          <p:nvGrpSpPr>
            <p:cNvPr id="21512" name="Group 17"/>
            <p:cNvGrpSpPr>
              <a:grpSpLocks/>
            </p:cNvGrpSpPr>
            <p:nvPr/>
          </p:nvGrpSpPr>
          <p:grpSpPr bwMode="auto">
            <a:xfrm>
              <a:off x="2592" y="1200"/>
              <a:ext cx="648" cy="216"/>
              <a:chOff x="2232" y="2244"/>
              <a:chExt cx="648" cy="216"/>
            </a:xfrm>
          </p:grpSpPr>
          <p:sp>
            <p:nvSpPr>
              <p:cNvPr id="21568" name="Rectangle 18"/>
              <p:cNvSpPr>
                <a:spLocks noChangeArrowheads="1"/>
              </p:cNvSpPr>
              <p:nvPr/>
            </p:nvSpPr>
            <p:spPr bwMode="auto">
              <a:xfrm>
                <a:off x="2232" y="2244"/>
                <a:ext cx="216" cy="21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/>
              </a:p>
            </p:txBody>
          </p:sp>
          <p:sp>
            <p:nvSpPr>
              <p:cNvPr id="21569" name="Rectangle 19"/>
              <p:cNvSpPr>
                <a:spLocks noChangeArrowheads="1"/>
              </p:cNvSpPr>
              <p:nvPr/>
            </p:nvSpPr>
            <p:spPr bwMode="auto">
              <a:xfrm>
                <a:off x="2664" y="2244"/>
                <a:ext cx="216" cy="21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/>
              </a:p>
            </p:txBody>
          </p:sp>
          <p:sp>
            <p:nvSpPr>
              <p:cNvPr id="21570" name="Rectangle 20"/>
              <p:cNvSpPr>
                <a:spLocks noChangeArrowheads="1"/>
              </p:cNvSpPr>
              <p:nvPr/>
            </p:nvSpPr>
            <p:spPr bwMode="auto">
              <a:xfrm>
                <a:off x="2448" y="2244"/>
                <a:ext cx="216" cy="21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zh-TW" sz="2400">
                    <a:latin typeface="Tahoma" pitchFamily="34" charset="0"/>
                    <a:sym typeface="Symbol" pitchFamily="18" charset="2"/>
                  </a:rPr>
                  <a:t></a:t>
                </a:r>
              </a:p>
            </p:txBody>
          </p:sp>
        </p:grpSp>
        <p:sp>
          <p:nvSpPr>
            <p:cNvPr id="21513" name="AutoShape 21"/>
            <p:cNvSpPr>
              <a:spLocks noChangeArrowheads="1"/>
            </p:cNvSpPr>
            <p:nvPr/>
          </p:nvSpPr>
          <p:spPr bwMode="auto">
            <a:xfrm>
              <a:off x="3432" y="1246"/>
              <a:ext cx="864" cy="262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cxnSp>
          <p:nvCxnSpPr>
            <p:cNvPr id="21514" name="AutoShape 22"/>
            <p:cNvCxnSpPr>
              <a:cxnSpLocks noChangeShapeType="1"/>
              <a:stCxn id="21517" idx="2"/>
              <a:endCxn id="21515" idx="6"/>
            </p:cNvCxnSpPr>
            <p:nvPr/>
          </p:nvCxnSpPr>
          <p:spPr bwMode="auto">
            <a:xfrm flipH="1">
              <a:off x="3673" y="1377"/>
              <a:ext cx="38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1515" name="Oval 23"/>
            <p:cNvSpPr>
              <a:spLocks noChangeArrowheads="1"/>
            </p:cNvSpPr>
            <p:nvPr/>
          </p:nvSpPr>
          <p:spPr bwMode="auto">
            <a:xfrm>
              <a:off x="3471" y="1279"/>
              <a:ext cx="197" cy="19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21516" name="Oval 24"/>
            <p:cNvSpPr>
              <a:spLocks noChangeArrowheads="1"/>
            </p:cNvSpPr>
            <p:nvPr/>
          </p:nvSpPr>
          <p:spPr bwMode="auto">
            <a:xfrm>
              <a:off x="3766" y="1279"/>
              <a:ext cx="196" cy="19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21517" name="Oval 25"/>
            <p:cNvSpPr>
              <a:spLocks noChangeArrowheads="1"/>
            </p:cNvSpPr>
            <p:nvPr/>
          </p:nvSpPr>
          <p:spPr bwMode="auto">
            <a:xfrm>
              <a:off x="4060" y="1279"/>
              <a:ext cx="197" cy="19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grpSp>
          <p:nvGrpSpPr>
            <p:cNvPr id="21518" name="Group 26"/>
            <p:cNvGrpSpPr>
              <a:grpSpLocks/>
            </p:cNvGrpSpPr>
            <p:nvPr/>
          </p:nvGrpSpPr>
          <p:grpSpPr bwMode="auto">
            <a:xfrm>
              <a:off x="4368" y="2950"/>
              <a:ext cx="576" cy="314"/>
              <a:chOff x="4560" y="3216"/>
              <a:chExt cx="576" cy="314"/>
            </a:xfrm>
          </p:grpSpPr>
          <p:sp>
            <p:nvSpPr>
              <p:cNvPr id="21564" name="AutoShape 27"/>
              <p:cNvSpPr>
                <a:spLocks noChangeArrowheads="1"/>
              </p:cNvSpPr>
              <p:nvPr/>
            </p:nvSpPr>
            <p:spPr bwMode="auto">
              <a:xfrm>
                <a:off x="4560" y="3216"/>
                <a:ext cx="576" cy="314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/>
              </a:p>
            </p:txBody>
          </p:sp>
          <p:cxnSp>
            <p:nvCxnSpPr>
              <p:cNvPr id="21565" name="AutoShape 28"/>
              <p:cNvCxnSpPr>
                <a:cxnSpLocks noChangeShapeType="1"/>
                <a:stCxn id="21567" idx="2"/>
                <a:endCxn id="21566" idx="6"/>
              </p:cNvCxnSpPr>
              <p:nvPr/>
            </p:nvCxnSpPr>
            <p:spPr bwMode="auto">
              <a:xfrm flipH="1">
                <a:off x="4802" y="3373"/>
                <a:ext cx="86" cy="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21566" name="Oval 29"/>
              <p:cNvSpPr>
                <a:spLocks noChangeArrowheads="1"/>
              </p:cNvSpPr>
              <p:nvPr/>
            </p:nvSpPr>
            <p:spPr bwMode="auto">
              <a:xfrm>
                <a:off x="4599" y="3275"/>
                <a:ext cx="197" cy="19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/>
              </a:p>
            </p:txBody>
          </p:sp>
          <p:sp>
            <p:nvSpPr>
              <p:cNvPr id="21567" name="Oval 30"/>
              <p:cNvSpPr>
                <a:spLocks noChangeArrowheads="1"/>
              </p:cNvSpPr>
              <p:nvPr/>
            </p:nvSpPr>
            <p:spPr bwMode="auto">
              <a:xfrm>
                <a:off x="4894" y="3275"/>
                <a:ext cx="196" cy="19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/>
              </a:p>
            </p:txBody>
          </p:sp>
        </p:grpSp>
        <p:cxnSp>
          <p:nvCxnSpPr>
            <p:cNvPr id="21519" name="AutoShape 31"/>
            <p:cNvCxnSpPr>
              <a:cxnSpLocks noChangeShapeType="1"/>
              <a:endCxn id="21520" idx="0"/>
            </p:cNvCxnSpPr>
            <p:nvPr/>
          </p:nvCxnSpPr>
          <p:spPr bwMode="auto">
            <a:xfrm rot="16200000" flipH="1">
              <a:off x="2549" y="1435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</p:cxnSp>
        <p:sp>
          <p:nvSpPr>
            <p:cNvPr id="21520" name="Text Box 32"/>
            <p:cNvSpPr txBox="1">
              <a:spLocks noChangeArrowheads="1"/>
            </p:cNvSpPr>
            <p:nvPr/>
          </p:nvSpPr>
          <p:spPr bwMode="auto">
            <a:xfrm>
              <a:off x="2573" y="1584"/>
              <a:ext cx="248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solidFill>
                    <a:schemeClr val="tx2"/>
                  </a:solidFill>
                  <a:latin typeface="Tahoma" pitchFamily="34" charset="0"/>
                </a:rPr>
                <a:t>B</a:t>
              </a:r>
            </a:p>
          </p:txBody>
        </p:sp>
        <p:cxnSp>
          <p:nvCxnSpPr>
            <p:cNvPr id="21521" name="AutoShape 33"/>
            <p:cNvCxnSpPr>
              <a:cxnSpLocks noChangeShapeType="1"/>
            </p:cNvCxnSpPr>
            <p:nvPr/>
          </p:nvCxnSpPr>
          <p:spPr bwMode="auto">
            <a:xfrm>
              <a:off x="3150" y="1310"/>
              <a:ext cx="282" cy="61"/>
            </a:xfrm>
            <a:prstGeom prst="curvedConnector3">
              <a:avLst>
                <a:gd name="adj1" fmla="val 51065"/>
              </a:avLst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</p:cxnSp>
        <p:sp>
          <p:nvSpPr>
            <p:cNvPr id="21522" name="Oval 34"/>
            <p:cNvSpPr>
              <a:spLocks noChangeArrowheads="1"/>
            </p:cNvSpPr>
            <p:nvPr/>
          </p:nvSpPr>
          <p:spPr bwMode="auto">
            <a:xfrm>
              <a:off x="3540" y="1328"/>
              <a:ext cx="48" cy="48"/>
            </a:xfrm>
            <a:prstGeom prst="ellipse">
              <a:avLst/>
            </a:prstGeom>
            <a:noFill/>
            <a:ln w="31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21523" name="Oval 35"/>
            <p:cNvSpPr>
              <a:spLocks noChangeArrowheads="1"/>
            </p:cNvSpPr>
            <p:nvPr/>
          </p:nvSpPr>
          <p:spPr bwMode="auto">
            <a:xfrm>
              <a:off x="3837" y="1328"/>
              <a:ext cx="48" cy="48"/>
            </a:xfrm>
            <a:prstGeom prst="ellipse">
              <a:avLst/>
            </a:prstGeom>
            <a:noFill/>
            <a:ln w="31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21524" name="Oval 36"/>
            <p:cNvSpPr>
              <a:spLocks noChangeArrowheads="1"/>
            </p:cNvSpPr>
            <p:nvPr/>
          </p:nvSpPr>
          <p:spPr bwMode="auto">
            <a:xfrm>
              <a:off x="4134" y="1328"/>
              <a:ext cx="48" cy="48"/>
            </a:xfrm>
            <a:prstGeom prst="ellipse">
              <a:avLst/>
            </a:prstGeom>
            <a:noFill/>
            <a:ln w="31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cxnSp>
          <p:nvCxnSpPr>
            <p:cNvPr id="21525" name="AutoShape 37"/>
            <p:cNvCxnSpPr>
              <a:cxnSpLocks noChangeShapeType="1"/>
              <a:stCxn id="21523" idx="4"/>
              <a:endCxn id="21532" idx="0"/>
            </p:cNvCxnSpPr>
            <p:nvPr/>
          </p:nvCxnSpPr>
          <p:spPr bwMode="auto">
            <a:xfrm rot="16200000" flipH="1">
              <a:off x="3806" y="1431"/>
              <a:ext cx="622" cy="511"/>
            </a:xfrm>
            <a:prstGeom prst="curvedConnector3">
              <a:avLst>
                <a:gd name="adj1" fmla="val 50481"/>
              </a:avLst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</p:cxnSp>
        <p:cxnSp>
          <p:nvCxnSpPr>
            <p:cNvPr id="21526" name="AutoShape 38"/>
            <p:cNvCxnSpPr>
              <a:cxnSpLocks noChangeShapeType="1"/>
              <a:stCxn id="21524" idx="4"/>
              <a:endCxn id="21535" idx="0"/>
            </p:cNvCxnSpPr>
            <p:nvPr/>
          </p:nvCxnSpPr>
          <p:spPr bwMode="auto">
            <a:xfrm rot="16200000" flipH="1">
              <a:off x="4345" y="1189"/>
              <a:ext cx="622" cy="996"/>
            </a:xfrm>
            <a:prstGeom prst="curvedConnector3">
              <a:avLst>
                <a:gd name="adj1" fmla="val 50481"/>
              </a:avLst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</p:cxnSp>
        <p:sp>
          <p:nvSpPr>
            <p:cNvPr id="21527" name="Rectangle 39"/>
            <p:cNvSpPr>
              <a:spLocks noChangeArrowheads="1"/>
            </p:cNvSpPr>
            <p:nvPr/>
          </p:nvSpPr>
          <p:spPr bwMode="auto">
            <a:xfrm>
              <a:off x="3266" y="200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21528" name="Rectangle 40"/>
            <p:cNvSpPr>
              <a:spLocks noChangeArrowheads="1"/>
            </p:cNvSpPr>
            <p:nvPr/>
          </p:nvSpPr>
          <p:spPr bwMode="auto">
            <a:xfrm>
              <a:off x="3698" y="200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  <a:sym typeface="Symbol" pitchFamily="18" charset="2"/>
                </a:rPr>
                <a:t></a:t>
              </a:r>
            </a:p>
          </p:txBody>
        </p:sp>
        <p:sp>
          <p:nvSpPr>
            <p:cNvPr id="21529" name="Rectangle 41"/>
            <p:cNvSpPr>
              <a:spLocks noChangeArrowheads="1"/>
            </p:cNvSpPr>
            <p:nvPr/>
          </p:nvSpPr>
          <p:spPr bwMode="auto">
            <a:xfrm>
              <a:off x="3482" y="200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TW" sz="2400">
                <a:latin typeface="Tahoma" pitchFamily="34" charset="0"/>
                <a:sym typeface="Symbol" pitchFamily="18" charset="2"/>
              </a:endParaRPr>
            </a:p>
          </p:txBody>
        </p:sp>
        <p:sp>
          <p:nvSpPr>
            <p:cNvPr id="21530" name="Rectangle 42"/>
            <p:cNvSpPr>
              <a:spLocks noChangeArrowheads="1"/>
            </p:cNvSpPr>
            <p:nvPr/>
          </p:nvSpPr>
          <p:spPr bwMode="auto">
            <a:xfrm>
              <a:off x="4048" y="200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21531" name="Rectangle 43"/>
            <p:cNvSpPr>
              <a:spLocks noChangeArrowheads="1"/>
            </p:cNvSpPr>
            <p:nvPr/>
          </p:nvSpPr>
          <p:spPr bwMode="auto">
            <a:xfrm>
              <a:off x="4480" y="200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TW" sz="2400">
                <a:latin typeface="Tahoma" pitchFamily="34" charset="0"/>
                <a:sym typeface="Symbol" pitchFamily="18" charset="2"/>
              </a:endParaRPr>
            </a:p>
          </p:txBody>
        </p:sp>
        <p:sp>
          <p:nvSpPr>
            <p:cNvPr id="21532" name="Rectangle 44"/>
            <p:cNvSpPr>
              <a:spLocks noChangeArrowheads="1"/>
            </p:cNvSpPr>
            <p:nvPr/>
          </p:nvSpPr>
          <p:spPr bwMode="auto">
            <a:xfrm>
              <a:off x="4264" y="200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TW" sz="2400">
                <a:latin typeface="Tahoma" pitchFamily="34" charset="0"/>
                <a:sym typeface="Symbol" pitchFamily="18" charset="2"/>
              </a:endParaRPr>
            </a:p>
          </p:txBody>
        </p:sp>
        <p:sp>
          <p:nvSpPr>
            <p:cNvPr id="21533" name="Rectangle 45"/>
            <p:cNvSpPr>
              <a:spLocks noChangeArrowheads="1"/>
            </p:cNvSpPr>
            <p:nvPr/>
          </p:nvSpPr>
          <p:spPr bwMode="auto">
            <a:xfrm>
              <a:off x="4830" y="200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21534" name="Rectangle 46"/>
            <p:cNvSpPr>
              <a:spLocks noChangeArrowheads="1"/>
            </p:cNvSpPr>
            <p:nvPr/>
          </p:nvSpPr>
          <p:spPr bwMode="auto">
            <a:xfrm>
              <a:off x="5262" y="200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  <a:sym typeface="Symbol" pitchFamily="18" charset="2"/>
                </a:rPr>
                <a:t></a:t>
              </a:r>
            </a:p>
          </p:txBody>
        </p:sp>
        <p:sp>
          <p:nvSpPr>
            <p:cNvPr id="21535" name="Rectangle 47"/>
            <p:cNvSpPr>
              <a:spLocks noChangeArrowheads="1"/>
            </p:cNvSpPr>
            <p:nvPr/>
          </p:nvSpPr>
          <p:spPr bwMode="auto">
            <a:xfrm>
              <a:off x="5046" y="200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TW" sz="2400">
                <a:latin typeface="Tahoma" pitchFamily="34" charset="0"/>
                <a:sym typeface="Symbol" pitchFamily="18" charset="2"/>
              </a:endParaRPr>
            </a:p>
          </p:txBody>
        </p:sp>
        <p:cxnSp>
          <p:nvCxnSpPr>
            <p:cNvPr id="21536" name="AutoShape 48"/>
            <p:cNvCxnSpPr>
              <a:cxnSpLocks noChangeShapeType="1"/>
              <a:endCxn id="21537" idx="0"/>
            </p:cNvCxnSpPr>
            <p:nvPr/>
          </p:nvCxnSpPr>
          <p:spPr bwMode="auto">
            <a:xfrm rot="16200000" flipH="1">
              <a:off x="3284" y="2200"/>
              <a:ext cx="276" cy="87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</p:cxnSp>
        <p:sp>
          <p:nvSpPr>
            <p:cNvPr id="21537" name="Text Box 49"/>
            <p:cNvSpPr txBox="1">
              <a:spLocks noChangeArrowheads="1"/>
            </p:cNvSpPr>
            <p:nvPr/>
          </p:nvSpPr>
          <p:spPr bwMode="auto">
            <a:xfrm>
              <a:off x="3340" y="2382"/>
              <a:ext cx="251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solidFill>
                    <a:schemeClr val="tx2"/>
                  </a:solidFill>
                  <a:latin typeface="Tahoma" pitchFamily="34" charset="0"/>
                </a:rPr>
                <a:t>A</a:t>
              </a:r>
            </a:p>
          </p:txBody>
        </p:sp>
        <p:cxnSp>
          <p:nvCxnSpPr>
            <p:cNvPr id="21538" name="AutoShape 50"/>
            <p:cNvCxnSpPr>
              <a:cxnSpLocks noChangeShapeType="1"/>
              <a:endCxn id="21539" idx="0"/>
            </p:cNvCxnSpPr>
            <p:nvPr/>
          </p:nvCxnSpPr>
          <p:spPr bwMode="auto">
            <a:xfrm rot="16200000" flipH="1">
              <a:off x="4071" y="2200"/>
              <a:ext cx="276" cy="87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</p:cxnSp>
        <p:sp>
          <p:nvSpPr>
            <p:cNvPr id="21539" name="Text Box 51"/>
            <p:cNvSpPr txBox="1">
              <a:spLocks noChangeArrowheads="1"/>
            </p:cNvSpPr>
            <p:nvPr/>
          </p:nvSpPr>
          <p:spPr bwMode="auto">
            <a:xfrm>
              <a:off x="4118" y="2382"/>
              <a:ext cx="266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solidFill>
                    <a:schemeClr val="tx2"/>
                  </a:solidFill>
                  <a:latin typeface="Tahoma" pitchFamily="34" charset="0"/>
                </a:rPr>
                <a:t>D</a:t>
              </a:r>
            </a:p>
          </p:txBody>
        </p:sp>
        <p:sp>
          <p:nvSpPr>
            <p:cNvPr id="21540" name="Text Box 52"/>
            <p:cNvSpPr txBox="1">
              <a:spLocks noChangeArrowheads="1"/>
            </p:cNvSpPr>
            <p:nvPr/>
          </p:nvSpPr>
          <p:spPr bwMode="auto">
            <a:xfrm>
              <a:off x="4907" y="2382"/>
              <a:ext cx="23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solidFill>
                    <a:schemeClr val="tx2"/>
                  </a:solidFill>
                  <a:latin typeface="Tahoma" pitchFamily="34" charset="0"/>
                </a:rPr>
                <a:t>F</a:t>
              </a:r>
            </a:p>
          </p:txBody>
        </p:sp>
        <p:cxnSp>
          <p:nvCxnSpPr>
            <p:cNvPr id="21541" name="AutoShape 53"/>
            <p:cNvCxnSpPr>
              <a:cxnSpLocks noChangeShapeType="1"/>
              <a:endCxn id="21540" idx="0"/>
            </p:cNvCxnSpPr>
            <p:nvPr/>
          </p:nvCxnSpPr>
          <p:spPr bwMode="auto">
            <a:xfrm rot="16200000" flipH="1">
              <a:off x="4844" y="2200"/>
              <a:ext cx="276" cy="87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</p:cxnSp>
        <p:sp>
          <p:nvSpPr>
            <p:cNvPr id="21542" name="Oval 54"/>
            <p:cNvSpPr>
              <a:spLocks noChangeArrowheads="1"/>
            </p:cNvSpPr>
            <p:nvPr/>
          </p:nvSpPr>
          <p:spPr bwMode="auto">
            <a:xfrm>
              <a:off x="3588" y="2085"/>
              <a:ext cx="48" cy="48"/>
            </a:xfrm>
            <a:prstGeom prst="ellipse">
              <a:avLst/>
            </a:prstGeom>
            <a:noFill/>
            <a:ln w="31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21543" name="Oval 55"/>
            <p:cNvSpPr>
              <a:spLocks noChangeArrowheads="1"/>
            </p:cNvSpPr>
            <p:nvPr/>
          </p:nvSpPr>
          <p:spPr bwMode="auto">
            <a:xfrm>
              <a:off x="4364" y="2085"/>
              <a:ext cx="48" cy="48"/>
            </a:xfrm>
            <a:prstGeom prst="ellipse">
              <a:avLst/>
            </a:prstGeom>
            <a:noFill/>
            <a:ln w="31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21544" name="Oval 56"/>
            <p:cNvSpPr>
              <a:spLocks noChangeArrowheads="1"/>
            </p:cNvSpPr>
            <p:nvPr/>
          </p:nvSpPr>
          <p:spPr bwMode="auto">
            <a:xfrm>
              <a:off x="5140" y="2085"/>
              <a:ext cx="48" cy="48"/>
            </a:xfrm>
            <a:prstGeom prst="ellipse">
              <a:avLst/>
            </a:prstGeom>
            <a:solidFill>
              <a:schemeClr val="accent1"/>
            </a:solidFill>
            <a:ln w="31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21545" name="Freeform 57"/>
            <p:cNvSpPr>
              <a:spLocks/>
            </p:cNvSpPr>
            <p:nvPr/>
          </p:nvSpPr>
          <p:spPr bwMode="auto">
            <a:xfrm>
              <a:off x="3102" y="1422"/>
              <a:ext cx="578" cy="1245"/>
            </a:xfrm>
            <a:custGeom>
              <a:avLst/>
              <a:gdLst>
                <a:gd name="T0" fmla="*/ 486 w 578"/>
                <a:gd name="T1" fmla="*/ 684 h 1245"/>
                <a:gd name="T2" fmla="*/ 528 w 578"/>
                <a:gd name="T3" fmla="*/ 852 h 1245"/>
                <a:gd name="T4" fmla="*/ 552 w 578"/>
                <a:gd name="T5" fmla="*/ 1116 h 1245"/>
                <a:gd name="T6" fmla="*/ 372 w 578"/>
                <a:gd name="T7" fmla="*/ 1206 h 1245"/>
                <a:gd name="T8" fmla="*/ 174 w 578"/>
                <a:gd name="T9" fmla="*/ 1044 h 1245"/>
                <a:gd name="T10" fmla="*/ 0 w 578"/>
                <a:gd name="T11" fmla="*/ 0 h 12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8"/>
                <a:gd name="T19" fmla="*/ 0 h 1245"/>
                <a:gd name="T20" fmla="*/ 578 w 578"/>
                <a:gd name="T21" fmla="*/ 1245 h 12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8" h="1245">
                  <a:moveTo>
                    <a:pt x="486" y="684"/>
                  </a:moveTo>
                  <a:cubicBezTo>
                    <a:pt x="492" y="712"/>
                    <a:pt x="517" y="780"/>
                    <a:pt x="528" y="852"/>
                  </a:cubicBezTo>
                  <a:cubicBezTo>
                    <a:pt x="539" y="924"/>
                    <a:pt x="578" y="1057"/>
                    <a:pt x="552" y="1116"/>
                  </a:cubicBezTo>
                  <a:cubicBezTo>
                    <a:pt x="526" y="1175"/>
                    <a:pt x="435" y="1218"/>
                    <a:pt x="372" y="1206"/>
                  </a:cubicBezTo>
                  <a:cubicBezTo>
                    <a:pt x="309" y="1194"/>
                    <a:pt x="236" y="1245"/>
                    <a:pt x="174" y="1044"/>
                  </a:cubicBezTo>
                  <a:cubicBezTo>
                    <a:pt x="112" y="843"/>
                    <a:pt x="36" y="217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46" name="Freeform 58"/>
            <p:cNvSpPr>
              <a:spLocks/>
            </p:cNvSpPr>
            <p:nvPr/>
          </p:nvSpPr>
          <p:spPr bwMode="auto">
            <a:xfrm>
              <a:off x="2982" y="1422"/>
              <a:ext cx="1515" cy="1360"/>
            </a:xfrm>
            <a:custGeom>
              <a:avLst/>
              <a:gdLst>
                <a:gd name="T0" fmla="*/ 1398 w 1515"/>
                <a:gd name="T1" fmla="*/ 684 h 1360"/>
                <a:gd name="T2" fmla="*/ 1344 w 1515"/>
                <a:gd name="T3" fmla="*/ 1260 h 1360"/>
                <a:gd name="T4" fmla="*/ 372 w 1515"/>
                <a:gd name="T5" fmla="*/ 1284 h 1360"/>
                <a:gd name="T6" fmla="*/ 150 w 1515"/>
                <a:gd name="T7" fmla="*/ 864 h 1360"/>
                <a:gd name="T8" fmla="*/ 0 w 1515"/>
                <a:gd name="T9" fmla="*/ 0 h 13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5"/>
                <a:gd name="T16" fmla="*/ 0 h 1360"/>
                <a:gd name="T17" fmla="*/ 1515 w 1515"/>
                <a:gd name="T18" fmla="*/ 1360 h 13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5" h="1360">
                  <a:moveTo>
                    <a:pt x="1398" y="684"/>
                  </a:moveTo>
                  <a:cubicBezTo>
                    <a:pt x="1389" y="779"/>
                    <a:pt x="1515" y="1160"/>
                    <a:pt x="1344" y="1260"/>
                  </a:cubicBezTo>
                  <a:cubicBezTo>
                    <a:pt x="1173" y="1360"/>
                    <a:pt x="571" y="1350"/>
                    <a:pt x="372" y="1284"/>
                  </a:cubicBezTo>
                  <a:cubicBezTo>
                    <a:pt x="173" y="1218"/>
                    <a:pt x="212" y="1078"/>
                    <a:pt x="150" y="864"/>
                  </a:cubicBezTo>
                  <a:cubicBezTo>
                    <a:pt x="88" y="650"/>
                    <a:pt x="31" y="180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47" name="Freeform 59"/>
            <p:cNvSpPr>
              <a:spLocks/>
            </p:cNvSpPr>
            <p:nvPr/>
          </p:nvSpPr>
          <p:spPr bwMode="auto">
            <a:xfrm>
              <a:off x="2845" y="1428"/>
              <a:ext cx="2409" cy="1478"/>
            </a:xfrm>
            <a:custGeom>
              <a:avLst/>
              <a:gdLst>
                <a:gd name="T0" fmla="*/ 2309 w 2409"/>
                <a:gd name="T1" fmla="*/ 684 h 1478"/>
                <a:gd name="T2" fmla="*/ 2291 w 2409"/>
                <a:gd name="T3" fmla="*/ 1170 h 1478"/>
                <a:gd name="T4" fmla="*/ 1601 w 2409"/>
                <a:gd name="T5" fmla="*/ 1380 h 1478"/>
                <a:gd name="T6" fmla="*/ 263 w 2409"/>
                <a:gd name="T7" fmla="*/ 1248 h 1478"/>
                <a:gd name="T8" fmla="*/ 23 w 2409"/>
                <a:gd name="T9" fmla="*/ 0 h 14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9"/>
                <a:gd name="T16" fmla="*/ 0 h 1478"/>
                <a:gd name="T17" fmla="*/ 2409 w 2409"/>
                <a:gd name="T18" fmla="*/ 1478 h 14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9" h="1478">
                  <a:moveTo>
                    <a:pt x="2309" y="684"/>
                  </a:moveTo>
                  <a:cubicBezTo>
                    <a:pt x="2306" y="765"/>
                    <a:pt x="2409" y="1054"/>
                    <a:pt x="2291" y="1170"/>
                  </a:cubicBezTo>
                  <a:cubicBezTo>
                    <a:pt x="2173" y="1286"/>
                    <a:pt x="1939" y="1367"/>
                    <a:pt x="1601" y="1380"/>
                  </a:cubicBezTo>
                  <a:cubicBezTo>
                    <a:pt x="1263" y="1393"/>
                    <a:pt x="526" y="1478"/>
                    <a:pt x="263" y="1248"/>
                  </a:cubicBezTo>
                  <a:cubicBezTo>
                    <a:pt x="0" y="1018"/>
                    <a:pt x="73" y="260"/>
                    <a:pt x="23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48" name="Rectangle 60"/>
            <p:cNvSpPr>
              <a:spLocks noChangeArrowheads="1"/>
            </p:cNvSpPr>
            <p:nvPr/>
          </p:nvSpPr>
          <p:spPr bwMode="auto">
            <a:xfrm>
              <a:off x="3900" y="3510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21549" name="Rectangle 61"/>
            <p:cNvSpPr>
              <a:spLocks noChangeArrowheads="1"/>
            </p:cNvSpPr>
            <p:nvPr/>
          </p:nvSpPr>
          <p:spPr bwMode="auto">
            <a:xfrm>
              <a:off x="4332" y="3510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  <a:sym typeface="Symbol" pitchFamily="18" charset="2"/>
                </a:rPr>
                <a:t></a:t>
              </a:r>
            </a:p>
          </p:txBody>
        </p:sp>
        <p:sp>
          <p:nvSpPr>
            <p:cNvPr id="21550" name="Rectangle 62"/>
            <p:cNvSpPr>
              <a:spLocks noChangeArrowheads="1"/>
            </p:cNvSpPr>
            <p:nvPr/>
          </p:nvSpPr>
          <p:spPr bwMode="auto">
            <a:xfrm>
              <a:off x="4116" y="3510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TW" sz="2400">
                <a:latin typeface="Tahoma" pitchFamily="34" charset="0"/>
                <a:sym typeface="Symbol" pitchFamily="18" charset="2"/>
              </a:endParaRPr>
            </a:p>
          </p:txBody>
        </p:sp>
        <p:sp>
          <p:nvSpPr>
            <p:cNvPr id="21551" name="Text Box 63"/>
            <p:cNvSpPr txBox="1">
              <a:spLocks noChangeArrowheads="1"/>
            </p:cNvSpPr>
            <p:nvPr/>
          </p:nvSpPr>
          <p:spPr bwMode="auto">
            <a:xfrm>
              <a:off x="3965" y="3804"/>
              <a:ext cx="250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solidFill>
                    <a:schemeClr val="tx2"/>
                  </a:solidFill>
                  <a:latin typeface="Tahoma" pitchFamily="34" charset="0"/>
                </a:rPr>
                <a:t>C</a:t>
              </a:r>
            </a:p>
          </p:txBody>
        </p:sp>
        <p:cxnSp>
          <p:nvCxnSpPr>
            <p:cNvPr id="21552" name="AutoShape 64"/>
            <p:cNvCxnSpPr>
              <a:cxnSpLocks noChangeShapeType="1"/>
            </p:cNvCxnSpPr>
            <p:nvPr/>
          </p:nvCxnSpPr>
          <p:spPr bwMode="auto">
            <a:xfrm rot="16200000" flipH="1">
              <a:off x="3938" y="3682"/>
              <a:ext cx="228" cy="88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</p:cxnSp>
        <p:sp>
          <p:nvSpPr>
            <p:cNvPr id="21553" name="Freeform 65"/>
            <p:cNvSpPr>
              <a:spLocks/>
            </p:cNvSpPr>
            <p:nvPr/>
          </p:nvSpPr>
          <p:spPr bwMode="auto">
            <a:xfrm>
              <a:off x="4485" y="2100"/>
              <a:ext cx="183" cy="846"/>
            </a:xfrm>
            <a:custGeom>
              <a:avLst/>
              <a:gdLst>
                <a:gd name="T0" fmla="*/ 93 w 183"/>
                <a:gd name="T1" fmla="*/ 0 h 846"/>
                <a:gd name="T2" fmla="*/ 3 w 183"/>
                <a:gd name="T3" fmla="*/ 240 h 846"/>
                <a:gd name="T4" fmla="*/ 111 w 183"/>
                <a:gd name="T5" fmla="*/ 546 h 846"/>
                <a:gd name="T6" fmla="*/ 183 w 183"/>
                <a:gd name="T7" fmla="*/ 846 h 8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3"/>
                <a:gd name="T13" fmla="*/ 0 h 846"/>
                <a:gd name="T14" fmla="*/ 183 w 183"/>
                <a:gd name="T15" fmla="*/ 846 h 8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3" h="846">
                  <a:moveTo>
                    <a:pt x="93" y="0"/>
                  </a:moveTo>
                  <a:cubicBezTo>
                    <a:pt x="78" y="40"/>
                    <a:pt x="0" y="149"/>
                    <a:pt x="3" y="240"/>
                  </a:cubicBezTo>
                  <a:cubicBezTo>
                    <a:pt x="6" y="331"/>
                    <a:pt x="81" y="445"/>
                    <a:pt x="111" y="546"/>
                  </a:cubicBezTo>
                  <a:cubicBezTo>
                    <a:pt x="141" y="647"/>
                    <a:pt x="168" y="784"/>
                    <a:pt x="183" y="84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54" name="Rectangle 66"/>
            <p:cNvSpPr>
              <a:spLocks noChangeArrowheads="1"/>
            </p:cNvSpPr>
            <p:nvPr/>
          </p:nvSpPr>
          <p:spPr bwMode="auto">
            <a:xfrm>
              <a:off x="4752" y="3510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21555" name="Rectangle 67"/>
            <p:cNvSpPr>
              <a:spLocks noChangeArrowheads="1"/>
            </p:cNvSpPr>
            <p:nvPr/>
          </p:nvSpPr>
          <p:spPr bwMode="auto">
            <a:xfrm>
              <a:off x="5184" y="3510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  <a:sym typeface="Symbol" pitchFamily="18" charset="2"/>
                </a:rPr>
                <a:t></a:t>
              </a:r>
            </a:p>
          </p:txBody>
        </p:sp>
        <p:sp>
          <p:nvSpPr>
            <p:cNvPr id="21556" name="Rectangle 68"/>
            <p:cNvSpPr>
              <a:spLocks noChangeArrowheads="1"/>
            </p:cNvSpPr>
            <p:nvPr/>
          </p:nvSpPr>
          <p:spPr bwMode="auto">
            <a:xfrm>
              <a:off x="4968" y="3510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TW" sz="2400">
                <a:latin typeface="Tahoma" pitchFamily="34" charset="0"/>
                <a:sym typeface="Symbol" pitchFamily="18" charset="2"/>
              </a:endParaRPr>
            </a:p>
          </p:txBody>
        </p:sp>
        <p:sp>
          <p:nvSpPr>
            <p:cNvPr id="21557" name="Text Box 69"/>
            <p:cNvSpPr txBox="1">
              <a:spLocks noChangeArrowheads="1"/>
            </p:cNvSpPr>
            <p:nvPr/>
          </p:nvSpPr>
          <p:spPr bwMode="auto">
            <a:xfrm>
              <a:off x="4827" y="3804"/>
              <a:ext cx="243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solidFill>
                    <a:schemeClr val="tx2"/>
                  </a:solidFill>
                  <a:latin typeface="Tahoma" pitchFamily="34" charset="0"/>
                </a:rPr>
                <a:t>E</a:t>
              </a:r>
            </a:p>
          </p:txBody>
        </p:sp>
        <p:cxnSp>
          <p:nvCxnSpPr>
            <p:cNvPr id="21558" name="AutoShape 70"/>
            <p:cNvCxnSpPr>
              <a:cxnSpLocks noChangeShapeType="1"/>
            </p:cNvCxnSpPr>
            <p:nvPr/>
          </p:nvCxnSpPr>
          <p:spPr bwMode="auto">
            <a:xfrm rot="16200000" flipH="1">
              <a:off x="4793" y="3679"/>
              <a:ext cx="228" cy="94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</p:cxnSp>
        <p:sp>
          <p:nvSpPr>
            <p:cNvPr id="21559" name="Freeform 71"/>
            <p:cNvSpPr>
              <a:spLocks/>
            </p:cNvSpPr>
            <p:nvPr/>
          </p:nvSpPr>
          <p:spPr bwMode="auto">
            <a:xfrm>
              <a:off x="4800" y="3108"/>
              <a:ext cx="282" cy="390"/>
            </a:xfrm>
            <a:custGeom>
              <a:avLst/>
              <a:gdLst>
                <a:gd name="T0" fmla="*/ 0 w 282"/>
                <a:gd name="T1" fmla="*/ 0 h 390"/>
                <a:gd name="T2" fmla="*/ 54 w 282"/>
                <a:gd name="T3" fmla="*/ 180 h 390"/>
                <a:gd name="T4" fmla="*/ 234 w 282"/>
                <a:gd name="T5" fmla="*/ 252 h 390"/>
                <a:gd name="T6" fmla="*/ 282 w 282"/>
                <a:gd name="T7" fmla="*/ 390 h 3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390"/>
                <a:gd name="T14" fmla="*/ 282 w 282"/>
                <a:gd name="T15" fmla="*/ 390 h 3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390">
                  <a:moveTo>
                    <a:pt x="0" y="0"/>
                  </a:moveTo>
                  <a:cubicBezTo>
                    <a:pt x="9" y="30"/>
                    <a:pt x="15" y="138"/>
                    <a:pt x="54" y="180"/>
                  </a:cubicBezTo>
                  <a:cubicBezTo>
                    <a:pt x="93" y="222"/>
                    <a:pt x="196" y="217"/>
                    <a:pt x="234" y="252"/>
                  </a:cubicBezTo>
                  <a:cubicBezTo>
                    <a:pt x="272" y="287"/>
                    <a:pt x="272" y="361"/>
                    <a:pt x="282" y="39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60" name="Freeform 72"/>
            <p:cNvSpPr>
              <a:spLocks/>
            </p:cNvSpPr>
            <p:nvPr/>
          </p:nvSpPr>
          <p:spPr bwMode="auto">
            <a:xfrm>
              <a:off x="4224" y="3102"/>
              <a:ext cx="290" cy="408"/>
            </a:xfrm>
            <a:custGeom>
              <a:avLst/>
              <a:gdLst>
                <a:gd name="T0" fmla="*/ 288 w 290"/>
                <a:gd name="T1" fmla="*/ 0 h 408"/>
                <a:gd name="T2" fmla="*/ 258 w 290"/>
                <a:gd name="T3" fmla="*/ 174 h 408"/>
                <a:gd name="T4" fmla="*/ 96 w 290"/>
                <a:gd name="T5" fmla="*/ 216 h 408"/>
                <a:gd name="T6" fmla="*/ 0 w 290"/>
                <a:gd name="T7" fmla="*/ 408 h 4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0"/>
                <a:gd name="T13" fmla="*/ 0 h 408"/>
                <a:gd name="T14" fmla="*/ 290 w 290"/>
                <a:gd name="T15" fmla="*/ 408 h 4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0" h="408">
                  <a:moveTo>
                    <a:pt x="288" y="0"/>
                  </a:moveTo>
                  <a:cubicBezTo>
                    <a:pt x="283" y="29"/>
                    <a:pt x="290" y="138"/>
                    <a:pt x="258" y="174"/>
                  </a:cubicBezTo>
                  <a:cubicBezTo>
                    <a:pt x="226" y="210"/>
                    <a:pt x="139" y="177"/>
                    <a:pt x="96" y="216"/>
                  </a:cubicBezTo>
                  <a:cubicBezTo>
                    <a:pt x="53" y="255"/>
                    <a:pt x="20" y="368"/>
                    <a:pt x="0" y="40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61" name="Freeform 73"/>
            <p:cNvSpPr>
              <a:spLocks/>
            </p:cNvSpPr>
            <p:nvPr/>
          </p:nvSpPr>
          <p:spPr bwMode="auto">
            <a:xfrm>
              <a:off x="3566" y="1374"/>
              <a:ext cx="82" cy="630"/>
            </a:xfrm>
            <a:custGeom>
              <a:avLst/>
              <a:gdLst>
                <a:gd name="T0" fmla="*/ 10 w 82"/>
                <a:gd name="T1" fmla="*/ 0 h 630"/>
                <a:gd name="T2" fmla="*/ 82 w 82"/>
                <a:gd name="T3" fmla="*/ 222 h 630"/>
                <a:gd name="T4" fmla="*/ 10 w 82"/>
                <a:gd name="T5" fmla="*/ 414 h 630"/>
                <a:gd name="T6" fmla="*/ 22 w 82"/>
                <a:gd name="T7" fmla="*/ 630 h 6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2"/>
                <a:gd name="T13" fmla="*/ 0 h 630"/>
                <a:gd name="T14" fmla="*/ 82 w 82"/>
                <a:gd name="T15" fmla="*/ 630 h 6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2" h="630">
                  <a:moveTo>
                    <a:pt x="10" y="0"/>
                  </a:moveTo>
                  <a:cubicBezTo>
                    <a:pt x="21" y="37"/>
                    <a:pt x="82" y="153"/>
                    <a:pt x="82" y="222"/>
                  </a:cubicBezTo>
                  <a:cubicBezTo>
                    <a:pt x="82" y="291"/>
                    <a:pt x="20" y="346"/>
                    <a:pt x="10" y="414"/>
                  </a:cubicBezTo>
                  <a:cubicBezTo>
                    <a:pt x="0" y="482"/>
                    <a:pt x="20" y="585"/>
                    <a:pt x="22" y="63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62" name="Freeform 74"/>
            <p:cNvSpPr>
              <a:spLocks/>
            </p:cNvSpPr>
            <p:nvPr/>
          </p:nvSpPr>
          <p:spPr bwMode="auto">
            <a:xfrm>
              <a:off x="3748" y="2208"/>
              <a:ext cx="546" cy="1854"/>
            </a:xfrm>
            <a:custGeom>
              <a:avLst/>
              <a:gdLst>
                <a:gd name="T0" fmla="*/ 482 w 546"/>
                <a:gd name="T1" fmla="*/ 1404 h 1854"/>
                <a:gd name="T2" fmla="*/ 488 w 546"/>
                <a:gd name="T3" fmla="*/ 1782 h 1854"/>
                <a:gd name="T4" fmla="*/ 134 w 546"/>
                <a:gd name="T5" fmla="*/ 1728 h 1854"/>
                <a:gd name="T6" fmla="*/ 32 w 546"/>
                <a:gd name="T7" fmla="*/ 1026 h 1854"/>
                <a:gd name="T8" fmla="*/ 326 w 546"/>
                <a:gd name="T9" fmla="*/ 390 h 1854"/>
                <a:gd name="T10" fmla="*/ 362 w 546"/>
                <a:gd name="T11" fmla="*/ 0 h 18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6"/>
                <a:gd name="T19" fmla="*/ 0 h 1854"/>
                <a:gd name="T20" fmla="*/ 546 w 546"/>
                <a:gd name="T21" fmla="*/ 1854 h 185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6" h="1854">
                  <a:moveTo>
                    <a:pt x="482" y="1404"/>
                  </a:moveTo>
                  <a:cubicBezTo>
                    <a:pt x="483" y="1467"/>
                    <a:pt x="546" y="1728"/>
                    <a:pt x="488" y="1782"/>
                  </a:cubicBezTo>
                  <a:cubicBezTo>
                    <a:pt x="430" y="1836"/>
                    <a:pt x="210" y="1854"/>
                    <a:pt x="134" y="1728"/>
                  </a:cubicBezTo>
                  <a:cubicBezTo>
                    <a:pt x="58" y="1602"/>
                    <a:pt x="0" y="1249"/>
                    <a:pt x="32" y="1026"/>
                  </a:cubicBezTo>
                  <a:cubicBezTo>
                    <a:pt x="64" y="803"/>
                    <a:pt x="271" y="561"/>
                    <a:pt x="326" y="390"/>
                  </a:cubicBezTo>
                  <a:cubicBezTo>
                    <a:pt x="381" y="219"/>
                    <a:pt x="354" y="81"/>
                    <a:pt x="36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63" name="Freeform 75"/>
            <p:cNvSpPr>
              <a:spLocks/>
            </p:cNvSpPr>
            <p:nvPr/>
          </p:nvSpPr>
          <p:spPr bwMode="auto">
            <a:xfrm>
              <a:off x="4602" y="2220"/>
              <a:ext cx="941" cy="1660"/>
            </a:xfrm>
            <a:custGeom>
              <a:avLst/>
              <a:gdLst>
                <a:gd name="T0" fmla="*/ 478 w 941"/>
                <a:gd name="T1" fmla="*/ 1392 h 1660"/>
                <a:gd name="T2" fmla="*/ 690 w 941"/>
                <a:gd name="T3" fmla="*/ 1656 h 1660"/>
                <a:gd name="T4" fmla="*/ 936 w 941"/>
                <a:gd name="T5" fmla="*/ 1416 h 1660"/>
                <a:gd name="T6" fmla="*/ 720 w 941"/>
                <a:gd name="T7" fmla="*/ 954 h 1660"/>
                <a:gd name="T8" fmla="*/ 222 w 941"/>
                <a:gd name="T9" fmla="*/ 570 h 1660"/>
                <a:gd name="T10" fmla="*/ 0 w 941"/>
                <a:gd name="T11" fmla="*/ 0 h 16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41"/>
                <a:gd name="T19" fmla="*/ 0 h 1660"/>
                <a:gd name="T20" fmla="*/ 941 w 941"/>
                <a:gd name="T21" fmla="*/ 1660 h 16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41" h="1660">
                  <a:moveTo>
                    <a:pt x="478" y="1392"/>
                  </a:moveTo>
                  <a:cubicBezTo>
                    <a:pt x="513" y="1436"/>
                    <a:pt x="614" y="1652"/>
                    <a:pt x="690" y="1656"/>
                  </a:cubicBezTo>
                  <a:cubicBezTo>
                    <a:pt x="766" y="1660"/>
                    <a:pt x="931" y="1533"/>
                    <a:pt x="936" y="1416"/>
                  </a:cubicBezTo>
                  <a:cubicBezTo>
                    <a:pt x="941" y="1299"/>
                    <a:pt x="839" y="1095"/>
                    <a:pt x="720" y="954"/>
                  </a:cubicBezTo>
                  <a:cubicBezTo>
                    <a:pt x="601" y="813"/>
                    <a:pt x="342" y="729"/>
                    <a:pt x="222" y="570"/>
                  </a:cubicBezTo>
                  <a:cubicBezTo>
                    <a:pt x="102" y="411"/>
                    <a:pt x="46" y="119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9061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D5A592-BF3F-49EA-84A5-6AB14C5EF5BF}" type="slidenum">
              <a:rPr lang="en-US" altLang="zh-TW" smtClean="0"/>
              <a:pPr/>
              <a:t>16</a:t>
            </a:fld>
            <a:endParaRPr lang="en-US" altLang="zh-TW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Contents 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General Trees</a:t>
            </a:r>
          </a:p>
          <a:p>
            <a:pPr eaLnBrk="1" hangingPunct="1"/>
            <a:r>
              <a:rPr lang="en-US" altLang="zh-TW" dirty="0"/>
              <a:t>Representation of Trees</a:t>
            </a:r>
          </a:p>
          <a:p>
            <a:pPr eaLnBrk="1" hangingPunct="1"/>
            <a:r>
              <a:rPr lang="en-US" altLang="zh-TW" b="1" i="1" dirty="0">
                <a:solidFill>
                  <a:srgbClr val="FF0000"/>
                </a:solidFill>
              </a:rPr>
              <a:t>Properties on Trees</a:t>
            </a:r>
          </a:p>
          <a:p>
            <a:pPr eaLnBrk="1" hangingPunct="1"/>
            <a:r>
              <a:rPr lang="en-US" altLang="zh-TW" dirty="0"/>
              <a:t>Binary Trees</a:t>
            </a:r>
          </a:p>
          <a:p>
            <a:pPr eaLnBrk="1" hangingPunct="1"/>
            <a:r>
              <a:rPr lang="en-US" altLang="zh-TW" dirty="0"/>
              <a:t>Binary Search Trees</a:t>
            </a:r>
          </a:p>
        </p:txBody>
      </p:sp>
    </p:spTree>
    <p:extLst>
      <p:ext uri="{BB962C8B-B14F-4D97-AF65-F5344CB8AC3E}">
        <p14:creationId xmlns:p14="http://schemas.microsoft.com/office/powerpoint/2010/main" val="3255386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64F2E3-70CA-407D-96AB-66D615495F58}" type="slidenum">
              <a:rPr lang="en-US" altLang="zh-TW" smtClean="0"/>
              <a:pPr/>
              <a:t>17</a:t>
            </a:fld>
            <a:endParaRPr lang="en-US" altLang="zh-TW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Depth</a:t>
            </a:r>
          </a:p>
        </p:txBody>
      </p:sp>
      <p:sp>
        <p:nvSpPr>
          <p:cNvPr id="234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For a node </a:t>
            </a:r>
            <a:r>
              <a:rPr lang="en-US" altLang="zh-TW" b="1" i="1" dirty="0"/>
              <a:t>v</a:t>
            </a:r>
            <a:r>
              <a:rPr lang="en-US" altLang="zh-TW" dirty="0"/>
              <a:t> in a tree </a:t>
            </a:r>
            <a:r>
              <a:rPr lang="en-US" altLang="zh-TW" b="1" i="1" dirty="0"/>
              <a:t>T</a:t>
            </a:r>
            <a:r>
              <a:rPr lang="en-US" altLang="zh-TW" dirty="0"/>
              <a:t>, the </a:t>
            </a:r>
            <a:r>
              <a:rPr lang="en-US" altLang="zh-TW" b="1" i="1" dirty="0">
                <a:solidFill>
                  <a:srgbClr val="FF0000"/>
                </a:solidFill>
              </a:rPr>
              <a:t>depth</a:t>
            </a:r>
            <a:r>
              <a:rPr lang="en-US" altLang="zh-TW" dirty="0"/>
              <a:t> of </a:t>
            </a:r>
            <a:r>
              <a:rPr lang="en-US" altLang="zh-TW" b="1" i="1" dirty="0"/>
              <a:t>v</a:t>
            </a:r>
            <a:r>
              <a:rPr lang="en-US" altLang="zh-TW" dirty="0"/>
              <a:t> is the </a:t>
            </a:r>
            <a:r>
              <a:rPr lang="en-US" altLang="zh-TW" b="1" i="1" dirty="0">
                <a:solidFill>
                  <a:srgbClr val="FF0000"/>
                </a:solidFill>
              </a:rPr>
              <a:t>number of ancestors of v, excluding v</a:t>
            </a:r>
            <a:r>
              <a:rPr lang="en-US" altLang="zh-TW" dirty="0"/>
              <a:t> itself</a:t>
            </a:r>
          </a:p>
          <a:p>
            <a:pPr lvl="1" eaLnBrk="1" hangingPunct="1"/>
            <a:r>
              <a:rPr lang="en-US" altLang="zh-TW" dirty="0"/>
              <a:t>So, the </a:t>
            </a:r>
            <a:r>
              <a:rPr lang="en-US" altLang="zh-TW" dirty="0">
                <a:solidFill>
                  <a:srgbClr val="0000CC"/>
                </a:solidFill>
              </a:rPr>
              <a:t>depth of the root </a:t>
            </a:r>
            <a:r>
              <a:rPr lang="en-US" altLang="zh-TW" dirty="0"/>
              <a:t>of </a:t>
            </a:r>
            <a:r>
              <a:rPr lang="en-US" altLang="zh-TW" b="1" i="1" dirty="0"/>
              <a:t>T</a:t>
            </a:r>
            <a:r>
              <a:rPr lang="en-US" altLang="zh-TW" dirty="0"/>
              <a:t> is </a:t>
            </a:r>
            <a:r>
              <a:rPr lang="en-US" altLang="zh-TW" b="1" dirty="0">
                <a:solidFill>
                  <a:srgbClr val="0000CC"/>
                </a:solidFill>
              </a:rPr>
              <a:t>0</a:t>
            </a:r>
          </a:p>
          <a:p>
            <a:pPr eaLnBrk="1" hangingPunct="1"/>
            <a:r>
              <a:rPr lang="en-US" altLang="zh-TW" dirty="0"/>
              <a:t>The depth of a node </a:t>
            </a:r>
            <a:r>
              <a:rPr lang="en-US" altLang="zh-TW" b="1" i="1" dirty="0"/>
              <a:t>v</a:t>
            </a:r>
            <a:r>
              <a:rPr lang="en-US" altLang="zh-TW" dirty="0"/>
              <a:t> can also be </a:t>
            </a:r>
            <a:r>
              <a:rPr lang="en-US" altLang="zh-TW" dirty="0">
                <a:solidFill>
                  <a:srgbClr val="0000CC"/>
                </a:solidFill>
              </a:rPr>
              <a:t>defined recursively</a:t>
            </a:r>
            <a:r>
              <a:rPr lang="en-US" altLang="zh-TW" dirty="0"/>
              <a:t>:</a:t>
            </a:r>
          </a:p>
          <a:p>
            <a:pPr lvl="1" eaLnBrk="1" hangingPunct="1"/>
            <a:r>
              <a:rPr lang="en-US" altLang="zh-TW" dirty="0"/>
              <a:t>If </a:t>
            </a:r>
            <a:r>
              <a:rPr lang="en-US" altLang="zh-TW" b="1" i="1" dirty="0"/>
              <a:t>v</a:t>
            </a:r>
            <a:r>
              <a:rPr lang="en-US" altLang="zh-TW" dirty="0"/>
              <a:t> is the root, the depth of </a:t>
            </a:r>
            <a:r>
              <a:rPr lang="en-US" altLang="zh-TW" b="1" i="1" dirty="0"/>
              <a:t>v</a:t>
            </a:r>
            <a:r>
              <a:rPr lang="en-US" altLang="zh-TW" dirty="0"/>
              <a:t> is 0</a:t>
            </a:r>
          </a:p>
          <a:p>
            <a:pPr lvl="1" eaLnBrk="1" hangingPunct="1"/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0000CC"/>
                </a:solidFill>
              </a:rPr>
              <a:t>depth of </a:t>
            </a:r>
            <a:r>
              <a:rPr lang="en-US" altLang="zh-TW" b="1" i="1" dirty="0">
                <a:solidFill>
                  <a:srgbClr val="0000CC"/>
                </a:solidFill>
              </a:rPr>
              <a:t>v</a:t>
            </a:r>
            <a:r>
              <a:rPr lang="en-US" altLang="zh-TW" i="1" dirty="0">
                <a:solidFill>
                  <a:srgbClr val="0000CC"/>
                </a:solidFill>
              </a:rPr>
              <a:t> is one plus the depth of the parent of </a:t>
            </a:r>
            <a:r>
              <a:rPr lang="en-US" altLang="zh-TW" b="1" i="1" dirty="0">
                <a:solidFill>
                  <a:srgbClr val="0000CC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8557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4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34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34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34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34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98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B9A117-7AE1-453B-BCA5-8BFD7DD29BC1}" type="slidenum">
              <a:rPr lang="en-US" altLang="zh-TW" smtClean="0"/>
              <a:pPr/>
              <a:t>18</a:t>
            </a:fld>
            <a:endParaRPr lang="en-US" altLang="zh-TW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Example – depth and height</a:t>
            </a:r>
          </a:p>
        </p:txBody>
      </p:sp>
      <p:grpSp>
        <p:nvGrpSpPr>
          <p:cNvPr id="24581" name="Group 3"/>
          <p:cNvGrpSpPr>
            <a:grpSpLocks/>
          </p:cNvGrpSpPr>
          <p:nvPr/>
        </p:nvGrpSpPr>
        <p:grpSpPr bwMode="auto">
          <a:xfrm>
            <a:off x="3995928" y="2224087"/>
            <a:ext cx="4191000" cy="4267200"/>
            <a:chOff x="1392" y="1152"/>
            <a:chExt cx="2640" cy="2688"/>
          </a:xfrm>
        </p:grpSpPr>
        <p:sp>
          <p:nvSpPr>
            <p:cNvPr id="24600" name="Oval 4"/>
            <p:cNvSpPr>
              <a:spLocks noChangeArrowheads="1"/>
            </p:cNvSpPr>
            <p:nvPr/>
          </p:nvSpPr>
          <p:spPr bwMode="auto">
            <a:xfrm>
              <a:off x="2640" y="1152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3200" i="1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r</a:t>
              </a:r>
            </a:p>
          </p:txBody>
        </p:sp>
        <p:sp>
          <p:nvSpPr>
            <p:cNvPr id="24601" name="Oval 5"/>
            <p:cNvSpPr>
              <a:spLocks noChangeArrowheads="1"/>
            </p:cNvSpPr>
            <p:nvPr/>
          </p:nvSpPr>
          <p:spPr bwMode="auto">
            <a:xfrm>
              <a:off x="1920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3200" i="1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a</a:t>
              </a:r>
            </a:p>
          </p:txBody>
        </p:sp>
        <p:sp>
          <p:nvSpPr>
            <p:cNvPr id="24602" name="Oval 6"/>
            <p:cNvSpPr>
              <a:spLocks noChangeArrowheads="1"/>
            </p:cNvSpPr>
            <p:nvPr/>
          </p:nvSpPr>
          <p:spPr bwMode="auto">
            <a:xfrm>
              <a:off x="3360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3200" i="1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b</a:t>
              </a:r>
            </a:p>
          </p:txBody>
        </p:sp>
        <p:sp>
          <p:nvSpPr>
            <p:cNvPr id="24603" name="Oval 7"/>
            <p:cNvSpPr>
              <a:spLocks noChangeArrowheads="1"/>
            </p:cNvSpPr>
            <p:nvPr/>
          </p:nvSpPr>
          <p:spPr bwMode="auto">
            <a:xfrm>
              <a:off x="1392" y="2688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3200" i="1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c</a:t>
              </a:r>
            </a:p>
          </p:txBody>
        </p:sp>
        <p:sp>
          <p:nvSpPr>
            <p:cNvPr id="24604" name="Oval 8"/>
            <p:cNvSpPr>
              <a:spLocks noChangeArrowheads="1"/>
            </p:cNvSpPr>
            <p:nvPr/>
          </p:nvSpPr>
          <p:spPr bwMode="auto">
            <a:xfrm>
              <a:off x="1920" y="2688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3200" i="1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d</a:t>
              </a:r>
            </a:p>
          </p:txBody>
        </p:sp>
        <p:sp>
          <p:nvSpPr>
            <p:cNvPr id="24605" name="Oval 9"/>
            <p:cNvSpPr>
              <a:spLocks noChangeArrowheads="1"/>
            </p:cNvSpPr>
            <p:nvPr/>
          </p:nvSpPr>
          <p:spPr bwMode="auto">
            <a:xfrm>
              <a:off x="2448" y="2688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3200" i="1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e</a:t>
              </a:r>
            </a:p>
          </p:txBody>
        </p:sp>
        <p:sp>
          <p:nvSpPr>
            <p:cNvPr id="24606" name="Oval 10"/>
            <p:cNvSpPr>
              <a:spLocks noChangeArrowheads="1"/>
            </p:cNvSpPr>
            <p:nvPr/>
          </p:nvSpPr>
          <p:spPr bwMode="auto">
            <a:xfrm>
              <a:off x="3072" y="2688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3200" i="1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f</a:t>
              </a:r>
            </a:p>
          </p:txBody>
        </p:sp>
        <p:sp>
          <p:nvSpPr>
            <p:cNvPr id="24607" name="Oval 11"/>
            <p:cNvSpPr>
              <a:spLocks noChangeArrowheads="1"/>
            </p:cNvSpPr>
            <p:nvPr/>
          </p:nvSpPr>
          <p:spPr bwMode="auto">
            <a:xfrm>
              <a:off x="3696" y="2688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3200" i="1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g</a:t>
              </a:r>
            </a:p>
          </p:txBody>
        </p:sp>
        <p:sp>
          <p:nvSpPr>
            <p:cNvPr id="24608" name="Oval 12"/>
            <p:cNvSpPr>
              <a:spLocks noChangeArrowheads="1"/>
            </p:cNvSpPr>
            <p:nvPr/>
          </p:nvSpPr>
          <p:spPr bwMode="auto">
            <a:xfrm>
              <a:off x="1632" y="3504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3200" i="1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h</a:t>
              </a:r>
            </a:p>
          </p:txBody>
        </p:sp>
        <p:sp>
          <p:nvSpPr>
            <p:cNvPr id="24609" name="Oval 13"/>
            <p:cNvSpPr>
              <a:spLocks noChangeArrowheads="1"/>
            </p:cNvSpPr>
            <p:nvPr/>
          </p:nvSpPr>
          <p:spPr bwMode="auto">
            <a:xfrm>
              <a:off x="2208" y="3504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3200" i="1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i</a:t>
              </a:r>
            </a:p>
          </p:txBody>
        </p:sp>
        <p:sp>
          <p:nvSpPr>
            <p:cNvPr id="24610" name="Oval 14"/>
            <p:cNvSpPr>
              <a:spLocks noChangeArrowheads="1"/>
            </p:cNvSpPr>
            <p:nvPr/>
          </p:nvSpPr>
          <p:spPr bwMode="auto">
            <a:xfrm>
              <a:off x="3072" y="3504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3200" i="1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j</a:t>
              </a:r>
            </a:p>
          </p:txBody>
        </p:sp>
        <p:sp>
          <p:nvSpPr>
            <p:cNvPr id="24611" name="Line 15"/>
            <p:cNvSpPr>
              <a:spLocks noChangeShapeType="1"/>
            </p:cNvSpPr>
            <p:nvPr/>
          </p:nvSpPr>
          <p:spPr bwMode="auto">
            <a:xfrm flipH="1">
              <a:off x="2064" y="1488"/>
              <a:ext cx="76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612" name="Line 16"/>
            <p:cNvSpPr>
              <a:spLocks noChangeShapeType="1"/>
            </p:cNvSpPr>
            <p:nvPr/>
          </p:nvSpPr>
          <p:spPr bwMode="auto">
            <a:xfrm>
              <a:off x="2832" y="1488"/>
              <a:ext cx="672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613" name="Line 17"/>
            <p:cNvSpPr>
              <a:spLocks noChangeShapeType="1"/>
            </p:cNvSpPr>
            <p:nvPr/>
          </p:nvSpPr>
          <p:spPr bwMode="auto">
            <a:xfrm flipH="1">
              <a:off x="3264" y="2208"/>
              <a:ext cx="24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614" name="Line 18"/>
            <p:cNvSpPr>
              <a:spLocks noChangeShapeType="1"/>
            </p:cNvSpPr>
            <p:nvPr/>
          </p:nvSpPr>
          <p:spPr bwMode="auto">
            <a:xfrm>
              <a:off x="3504" y="2208"/>
              <a:ext cx="336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615" name="Line 19"/>
            <p:cNvSpPr>
              <a:spLocks noChangeShapeType="1"/>
            </p:cNvSpPr>
            <p:nvPr/>
          </p:nvSpPr>
          <p:spPr bwMode="auto">
            <a:xfrm>
              <a:off x="3216" y="302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616" name="Line 20"/>
            <p:cNvSpPr>
              <a:spLocks noChangeShapeType="1"/>
            </p:cNvSpPr>
            <p:nvPr/>
          </p:nvSpPr>
          <p:spPr bwMode="auto">
            <a:xfrm flipH="1">
              <a:off x="1824" y="3024"/>
              <a:ext cx="24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617" name="Line 21"/>
            <p:cNvSpPr>
              <a:spLocks noChangeShapeType="1"/>
            </p:cNvSpPr>
            <p:nvPr/>
          </p:nvSpPr>
          <p:spPr bwMode="auto">
            <a:xfrm>
              <a:off x="2064" y="3024"/>
              <a:ext cx="288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618" name="Line 22"/>
            <p:cNvSpPr>
              <a:spLocks noChangeShapeType="1"/>
            </p:cNvSpPr>
            <p:nvPr/>
          </p:nvSpPr>
          <p:spPr bwMode="auto">
            <a:xfrm flipH="1">
              <a:off x="1536" y="2208"/>
              <a:ext cx="528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619" name="Line 23"/>
            <p:cNvSpPr>
              <a:spLocks noChangeShapeType="1"/>
            </p:cNvSpPr>
            <p:nvPr/>
          </p:nvSpPr>
          <p:spPr bwMode="auto">
            <a:xfrm>
              <a:off x="2064" y="2208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620" name="Line 24"/>
            <p:cNvSpPr>
              <a:spLocks noChangeShapeType="1"/>
            </p:cNvSpPr>
            <p:nvPr/>
          </p:nvSpPr>
          <p:spPr bwMode="auto">
            <a:xfrm>
              <a:off x="2064" y="2208"/>
              <a:ext cx="528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2348057" name="Text Box 25"/>
          <p:cNvSpPr txBox="1">
            <a:spLocks noChangeArrowheads="1"/>
          </p:cNvSpPr>
          <p:nvPr/>
        </p:nvSpPr>
        <p:spPr bwMode="auto">
          <a:xfrm>
            <a:off x="1938529" y="1690688"/>
            <a:ext cx="9364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/>
              <a:t>Depth</a:t>
            </a:r>
          </a:p>
        </p:txBody>
      </p:sp>
      <p:sp>
        <p:nvSpPr>
          <p:cNvPr id="2348058" name="Text Box 26"/>
          <p:cNvSpPr txBox="1">
            <a:spLocks noChangeArrowheads="1"/>
          </p:cNvSpPr>
          <p:nvPr/>
        </p:nvSpPr>
        <p:spPr bwMode="auto">
          <a:xfrm>
            <a:off x="9714104" y="1690688"/>
            <a:ext cx="10214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/>
              <a:t>Height</a:t>
            </a:r>
          </a:p>
        </p:txBody>
      </p:sp>
      <p:sp>
        <p:nvSpPr>
          <p:cNvPr id="2348059" name="Text Box 27"/>
          <p:cNvSpPr txBox="1">
            <a:spLocks noChangeArrowheads="1"/>
          </p:cNvSpPr>
          <p:nvPr/>
        </p:nvSpPr>
        <p:spPr bwMode="auto">
          <a:xfrm>
            <a:off x="2167128" y="2224088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/>
              <a:t>0</a:t>
            </a:r>
          </a:p>
        </p:txBody>
      </p:sp>
      <p:sp>
        <p:nvSpPr>
          <p:cNvPr id="2348060" name="Text Box 28"/>
          <p:cNvSpPr txBox="1">
            <a:spLocks noChangeArrowheads="1"/>
          </p:cNvSpPr>
          <p:nvPr/>
        </p:nvSpPr>
        <p:spPr bwMode="auto">
          <a:xfrm>
            <a:off x="2167128" y="3214688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/>
              <a:t>1</a:t>
            </a:r>
          </a:p>
        </p:txBody>
      </p:sp>
      <p:sp>
        <p:nvSpPr>
          <p:cNvPr id="2348061" name="Text Box 29"/>
          <p:cNvSpPr txBox="1">
            <a:spLocks noChangeArrowheads="1"/>
          </p:cNvSpPr>
          <p:nvPr/>
        </p:nvSpPr>
        <p:spPr bwMode="auto">
          <a:xfrm>
            <a:off x="2167128" y="4662488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/>
              <a:t>2</a:t>
            </a:r>
          </a:p>
        </p:txBody>
      </p:sp>
      <p:sp>
        <p:nvSpPr>
          <p:cNvPr id="2348062" name="Text Box 30"/>
          <p:cNvSpPr txBox="1">
            <a:spLocks noChangeArrowheads="1"/>
          </p:cNvSpPr>
          <p:nvPr/>
        </p:nvSpPr>
        <p:spPr bwMode="auto">
          <a:xfrm>
            <a:off x="2167128" y="5957888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/>
              <a:t>3</a:t>
            </a:r>
          </a:p>
        </p:txBody>
      </p:sp>
      <p:sp>
        <p:nvSpPr>
          <p:cNvPr id="2348063" name="Text Box 31"/>
          <p:cNvSpPr txBox="1">
            <a:spLocks noChangeArrowheads="1"/>
          </p:cNvSpPr>
          <p:nvPr/>
        </p:nvSpPr>
        <p:spPr bwMode="auto">
          <a:xfrm>
            <a:off x="9942703" y="5954713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/>
              <a:t>0</a:t>
            </a:r>
          </a:p>
        </p:txBody>
      </p:sp>
      <p:sp>
        <p:nvSpPr>
          <p:cNvPr id="2348064" name="Text Box 32"/>
          <p:cNvSpPr txBox="1">
            <a:spLocks noChangeArrowheads="1"/>
          </p:cNvSpPr>
          <p:nvPr/>
        </p:nvSpPr>
        <p:spPr bwMode="auto">
          <a:xfrm>
            <a:off x="9942703" y="4659313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/>
              <a:t>1</a:t>
            </a:r>
          </a:p>
        </p:txBody>
      </p:sp>
      <p:sp>
        <p:nvSpPr>
          <p:cNvPr id="2348065" name="Text Box 33"/>
          <p:cNvSpPr txBox="1">
            <a:spLocks noChangeArrowheads="1"/>
          </p:cNvSpPr>
          <p:nvPr/>
        </p:nvSpPr>
        <p:spPr bwMode="auto">
          <a:xfrm>
            <a:off x="9942703" y="3287713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/>
              <a:t>2</a:t>
            </a:r>
          </a:p>
        </p:txBody>
      </p:sp>
      <p:sp>
        <p:nvSpPr>
          <p:cNvPr id="2348066" name="Text Box 34"/>
          <p:cNvSpPr txBox="1">
            <a:spLocks noChangeArrowheads="1"/>
          </p:cNvSpPr>
          <p:nvPr/>
        </p:nvSpPr>
        <p:spPr bwMode="auto">
          <a:xfrm>
            <a:off x="9942703" y="2220913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/>
              <a:t>3</a:t>
            </a:r>
          </a:p>
        </p:txBody>
      </p:sp>
      <p:sp>
        <p:nvSpPr>
          <p:cNvPr id="2348067" name="Line 35"/>
          <p:cNvSpPr>
            <a:spLocks noChangeShapeType="1"/>
          </p:cNvSpPr>
          <p:nvPr/>
        </p:nvSpPr>
        <p:spPr bwMode="auto">
          <a:xfrm>
            <a:off x="2624328" y="2452687"/>
            <a:ext cx="1066800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48068" name="Line 36"/>
          <p:cNvSpPr>
            <a:spLocks noChangeShapeType="1"/>
          </p:cNvSpPr>
          <p:nvPr/>
        </p:nvSpPr>
        <p:spPr bwMode="auto">
          <a:xfrm flipV="1">
            <a:off x="8491729" y="2449513"/>
            <a:ext cx="1298575" cy="3175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48069" name="Line 37"/>
          <p:cNvSpPr>
            <a:spLocks noChangeShapeType="1"/>
          </p:cNvSpPr>
          <p:nvPr/>
        </p:nvSpPr>
        <p:spPr bwMode="auto">
          <a:xfrm>
            <a:off x="2624328" y="3519487"/>
            <a:ext cx="1066800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48070" name="Line 38"/>
          <p:cNvSpPr>
            <a:spLocks noChangeShapeType="1"/>
          </p:cNvSpPr>
          <p:nvPr/>
        </p:nvSpPr>
        <p:spPr bwMode="auto">
          <a:xfrm>
            <a:off x="8571103" y="3516312"/>
            <a:ext cx="1219200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6" name="Line 39"/>
          <p:cNvSpPr>
            <a:spLocks noChangeShapeType="1"/>
          </p:cNvSpPr>
          <p:nvPr/>
        </p:nvSpPr>
        <p:spPr bwMode="auto">
          <a:xfrm>
            <a:off x="2624328" y="4891087"/>
            <a:ext cx="1066800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48072" name="Line 40"/>
          <p:cNvSpPr>
            <a:spLocks noChangeShapeType="1"/>
          </p:cNvSpPr>
          <p:nvPr/>
        </p:nvSpPr>
        <p:spPr bwMode="auto">
          <a:xfrm flipV="1">
            <a:off x="8644129" y="4964113"/>
            <a:ext cx="1222375" cy="3175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48073" name="Line 41"/>
          <p:cNvSpPr>
            <a:spLocks noChangeShapeType="1"/>
          </p:cNvSpPr>
          <p:nvPr/>
        </p:nvSpPr>
        <p:spPr bwMode="auto">
          <a:xfrm>
            <a:off x="2624328" y="6262687"/>
            <a:ext cx="1066800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48074" name="Line 42"/>
          <p:cNvSpPr>
            <a:spLocks noChangeShapeType="1"/>
          </p:cNvSpPr>
          <p:nvPr/>
        </p:nvSpPr>
        <p:spPr bwMode="auto">
          <a:xfrm flipV="1">
            <a:off x="8720329" y="6259513"/>
            <a:ext cx="1069975" cy="3175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6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48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48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4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4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48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48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34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34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348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348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4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34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34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348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34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34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34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8057" grpId="0"/>
      <p:bldP spid="2348058" grpId="0"/>
      <p:bldP spid="2348059" grpId="0"/>
      <p:bldP spid="2348060" grpId="0"/>
      <p:bldP spid="2348061" grpId="0"/>
      <p:bldP spid="2348062" grpId="0"/>
      <p:bldP spid="2348063" grpId="0"/>
      <p:bldP spid="2348064" grpId="0"/>
      <p:bldP spid="2348065" grpId="0"/>
      <p:bldP spid="2348066" grpId="0"/>
      <p:bldP spid="2348067" grpId="0" animBg="1"/>
      <p:bldP spid="2348068" grpId="0" animBg="1"/>
      <p:bldP spid="2348069" grpId="0" animBg="1"/>
      <p:bldP spid="2348070" grpId="0" animBg="1"/>
      <p:bldP spid="24596" grpId="0" animBg="1"/>
      <p:bldP spid="2348072" grpId="0" animBg="1"/>
      <p:bldP spid="2348073" grpId="0" animBg="1"/>
      <p:bldP spid="234807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8E08BC-54C6-4AF8-BD41-B3F54AF5E7F0}" type="slidenum">
              <a:rPr lang="en-US" altLang="zh-TW" smtClean="0"/>
              <a:pPr/>
              <a:t>19</a:t>
            </a:fld>
            <a:endParaRPr lang="en-US" altLang="zh-TW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Algorithm for the Depth</a:t>
            </a:r>
          </a:p>
        </p:txBody>
      </p:sp>
      <p:sp>
        <p:nvSpPr>
          <p:cNvPr id="2349059" name="Text Box 3"/>
          <p:cNvSpPr txBox="1">
            <a:spLocks noChangeArrowheads="1"/>
          </p:cNvSpPr>
          <p:nvPr/>
        </p:nvSpPr>
        <p:spPr bwMode="auto">
          <a:xfrm>
            <a:off x="3543300" y="1792288"/>
            <a:ext cx="5334000" cy="217011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 sz="2800" dirty="0"/>
              <a:t>Algorithm depth(</a:t>
            </a:r>
            <a:r>
              <a:rPr kumimoji="1" lang="en-US" altLang="zh-TW" sz="2800" i="1" dirty="0"/>
              <a:t>T</a:t>
            </a:r>
            <a:r>
              <a:rPr kumimoji="1" lang="en-US" altLang="zh-TW" sz="2800" dirty="0"/>
              <a:t>, </a:t>
            </a:r>
            <a:r>
              <a:rPr kumimoji="1" lang="en-US" altLang="zh-TW" sz="2800" i="1" dirty="0"/>
              <a:t>v</a:t>
            </a:r>
            <a:r>
              <a:rPr kumimoji="1" lang="en-US" altLang="zh-TW" sz="2800" dirty="0"/>
              <a:t>):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 sz="2800" dirty="0"/>
              <a:t>  </a:t>
            </a:r>
            <a:r>
              <a:rPr kumimoji="1" lang="en-US" altLang="zh-TW" sz="2800" b="1" dirty="0"/>
              <a:t>If</a:t>
            </a:r>
            <a:r>
              <a:rPr kumimoji="1" lang="en-US" altLang="zh-TW" sz="2800" dirty="0"/>
              <a:t> </a:t>
            </a:r>
            <a:r>
              <a:rPr kumimoji="1" lang="en-US" altLang="zh-TW" sz="2800" i="1" dirty="0" err="1"/>
              <a:t>T</a:t>
            </a:r>
            <a:r>
              <a:rPr kumimoji="1" lang="en-US" altLang="zh-TW" sz="2800" dirty="0" err="1"/>
              <a:t>.isRoot</a:t>
            </a:r>
            <a:r>
              <a:rPr kumimoji="1" lang="en-US" altLang="zh-TW" sz="2800" dirty="0"/>
              <a:t>(</a:t>
            </a:r>
            <a:r>
              <a:rPr kumimoji="1" lang="en-US" altLang="zh-TW" sz="2800" i="1" dirty="0"/>
              <a:t>v</a:t>
            </a:r>
            <a:r>
              <a:rPr kumimoji="1" lang="en-US" altLang="zh-TW" sz="2800" dirty="0"/>
              <a:t>) then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 sz="2800" dirty="0"/>
              <a:t>      </a:t>
            </a:r>
            <a:r>
              <a:rPr kumimoji="1" lang="en-US" altLang="zh-TW" sz="2800" b="1" dirty="0"/>
              <a:t>return</a:t>
            </a:r>
            <a:r>
              <a:rPr kumimoji="1" lang="en-US" altLang="zh-TW" sz="2800" dirty="0"/>
              <a:t> 0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 sz="2800" dirty="0"/>
              <a:t>  </a:t>
            </a:r>
            <a:r>
              <a:rPr kumimoji="1" lang="en-US" altLang="zh-TW" sz="2800" b="1" dirty="0"/>
              <a:t>else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 sz="2800" dirty="0"/>
              <a:t>      </a:t>
            </a:r>
            <a:r>
              <a:rPr kumimoji="1" lang="en-US" altLang="zh-TW" sz="2800" b="1" dirty="0"/>
              <a:t>return</a:t>
            </a:r>
            <a:r>
              <a:rPr kumimoji="1" lang="en-US" altLang="zh-TW" sz="2800" dirty="0"/>
              <a:t> 1+depth(</a:t>
            </a:r>
            <a:r>
              <a:rPr kumimoji="1" lang="en-US" altLang="zh-TW" sz="2800" i="1" dirty="0"/>
              <a:t>T</a:t>
            </a:r>
            <a:r>
              <a:rPr kumimoji="1" lang="en-US" altLang="zh-TW" sz="2800" dirty="0"/>
              <a:t>, </a:t>
            </a:r>
            <a:r>
              <a:rPr kumimoji="1" lang="en-US" altLang="zh-TW" sz="2800" i="1" dirty="0" err="1"/>
              <a:t>T</a:t>
            </a:r>
            <a:r>
              <a:rPr kumimoji="1" lang="en-US" altLang="zh-TW" sz="2800" dirty="0" err="1"/>
              <a:t>.parent</a:t>
            </a:r>
            <a:r>
              <a:rPr kumimoji="1" lang="en-US" altLang="zh-TW" sz="2800" dirty="0"/>
              <a:t>(</a:t>
            </a:r>
            <a:r>
              <a:rPr kumimoji="1" lang="en-US" altLang="zh-TW" sz="2800" i="1" dirty="0"/>
              <a:t>v</a:t>
            </a:r>
            <a:r>
              <a:rPr kumimoji="1" lang="en-US" altLang="zh-TW" sz="2800" dirty="0"/>
              <a:t>))</a:t>
            </a:r>
          </a:p>
        </p:txBody>
      </p:sp>
      <p:sp>
        <p:nvSpPr>
          <p:cNvPr id="2349060" name="Text Box 4"/>
          <p:cNvSpPr txBox="1">
            <a:spLocks noChangeArrowheads="1"/>
          </p:cNvSpPr>
          <p:nvPr/>
        </p:nvSpPr>
        <p:spPr bwMode="auto">
          <a:xfrm>
            <a:off x="1066800" y="4064001"/>
            <a:ext cx="10591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altLang="zh-TW" sz="3200" dirty="0"/>
              <a:t>The running time is O(</a:t>
            </a:r>
            <a:r>
              <a:rPr lang="en-US" altLang="zh-TW" sz="3200" i="1" dirty="0"/>
              <a:t>d</a:t>
            </a:r>
            <a:r>
              <a:rPr lang="en-US" altLang="zh-TW" sz="3200" i="1" baseline="-25000" dirty="0"/>
              <a:t>v</a:t>
            </a:r>
            <a:r>
              <a:rPr lang="en-US" altLang="zh-TW" sz="3200" dirty="0"/>
              <a:t>), where </a:t>
            </a:r>
            <a:r>
              <a:rPr lang="en-US" altLang="zh-TW" sz="3200" i="1" dirty="0"/>
              <a:t>d</a:t>
            </a:r>
            <a:r>
              <a:rPr lang="en-US" altLang="zh-TW" sz="3200" i="1" baseline="-25000" dirty="0"/>
              <a:t>v</a:t>
            </a:r>
            <a:r>
              <a:rPr lang="en-US" altLang="zh-TW" sz="3200" dirty="0"/>
              <a:t> is the depth of the node </a:t>
            </a:r>
            <a:r>
              <a:rPr lang="en-US" altLang="zh-TW" sz="3200" i="1" dirty="0"/>
              <a:t>v</a:t>
            </a:r>
          </a:p>
          <a:p>
            <a:pPr>
              <a:buFontTx/>
              <a:buChar char="•"/>
            </a:pPr>
            <a:r>
              <a:rPr lang="en-US" altLang="zh-TW" sz="3200" dirty="0"/>
              <a:t>In the worst case, algorithm depth(</a:t>
            </a:r>
            <a:r>
              <a:rPr lang="en-US" altLang="zh-TW" sz="3200" i="1" dirty="0"/>
              <a:t>T</a:t>
            </a:r>
            <a:r>
              <a:rPr lang="en-US" altLang="zh-TW" sz="3200" dirty="0"/>
              <a:t>, </a:t>
            </a:r>
            <a:r>
              <a:rPr lang="en-US" altLang="zh-TW" sz="3200" i="1" dirty="0"/>
              <a:t>v</a:t>
            </a:r>
            <a:r>
              <a:rPr lang="en-US" altLang="zh-TW" sz="3200" dirty="0"/>
              <a:t>) runs in O(</a:t>
            </a:r>
            <a:r>
              <a:rPr lang="en-US" altLang="zh-TW" sz="3200" i="1" dirty="0"/>
              <a:t>n</a:t>
            </a:r>
            <a:r>
              <a:rPr lang="en-US" altLang="zh-TW" sz="3200" dirty="0"/>
              <a:t>) time, where </a:t>
            </a:r>
            <a:r>
              <a:rPr lang="en-US" altLang="zh-TW" sz="3200" i="1" dirty="0"/>
              <a:t>n</a:t>
            </a:r>
            <a:r>
              <a:rPr lang="en-US" altLang="zh-TW" sz="3200" dirty="0"/>
              <a:t> is the total number of nodes in </a:t>
            </a:r>
            <a:r>
              <a:rPr lang="en-US" altLang="zh-TW" sz="3200" i="1" dirty="0"/>
              <a:t>T</a:t>
            </a:r>
            <a:r>
              <a:rPr lang="en-US" altLang="zh-TW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084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4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4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4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4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34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34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90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0758A5-03C0-460C-9EBB-6A4D6BBD6DCA}" type="slidenum">
              <a:rPr lang="en-US" altLang="zh-TW" smtClean="0"/>
              <a:pPr/>
              <a:t>2</a:t>
            </a:fld>
            <a:endParaRPr lang="en-US" altLang="zh-TW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Contents 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b="1" i="1" dirty="0">
                <a:solidFill>
                  <a:srgbClr val="FF0000"/>
                </a:solidFill>
              </a:rPr>
              <a:t>General Trees</a:t>
            </a:r>
          </a:p>
          <a:p>
            <a:pPr eaLnBrk="1" hangingPunct="1"/>
            <a:r>
              <a:rPr lang="en-US" altLang="zh-TW" dirty="0"/>
              <a:t>Representation of Trees</a:t>
            </a:r>
          </a:p>
          <a:p>
            <a:pPr eaLnBrk="1" hangingPunct="1"/>
            <a:r>
              <a:rPr lang="en-US" altLang="zh-TW" dirty="0"/>
              <a:t>Properties on Trees</a:t>
            </a:r>
          </a:p>
          <a:p>
            <a:pPr eaLnBrk="1" hangingPunct="1"/>
            <a:r>
              <a:rPr lang="en-US" altLang="zh-TW" dirty="0"/>
              <a:t>Binary Trees</a:t>
            </a:r>
          </a:p>
          <a:p>
            <a:pPr eaLnBrk="1" hangingPunct="1"/>
            <a:r>
              <a:rPr lang="en-US" altLang="zh-TW" dirty="0"/>
              <a:t>Binary Search Trees</a:t>
            </a:r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63367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Height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/>
              <a:t>The </a:t>
            </a:r>
            <a:r>
              <a:rPr lang="en-US" altLang="zh-TW" b="1" i="1" dirty="0">
                <a:solidFill>
                  <a:srgbClr val="FF0000"/>
                </a:solidFill>
              </a:rPr>
              <a:t>height</a:t>
            </a:r>
            <a:r>
              <a:rPr lang="en-US" altLang="zh-TW" dirty="0"/>
              <a:t> of a node </a:t>
            </a:r>
            <a:r>
              <a:rPr lang="en-US" altLang="zh-TW" b="1" i="1" dirty="0"/>
              <a:t>v</a:t>
            </a:r>
            <a:r>
              <a:rPr lang="en-US" altLang="zh-TW" dirty="0"/>
              <a:t> in a nonempty tree </a:t>
            </a:r>
            <a:r>
              <a:rPr lang="en-US" altLang="zh-TW" b="1" i="1" dirty="0"/>
              <a:t>T</a:t>
            </a:r>
            <a:r>
              <a:rPr lang="en-US" altLang="zh-TW" dirty="0"/>
              <a:t> </a:t>
            </a:r>
            <a:r>
              <a:rPr lang="en-US" altLang="zh-TW" i="1" dirty="0">
                <a:solidFill>
                  <a:srgbClr val="0000CC"/>
                </a:solidFill>
              </a:rPr>
              <a:t>defined recursively</a:t>
            </a:r>
            <a:r>
              <a:rPr lang="en-US" altLang="zh-TW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The </a:t>
            </a:r>
            <a:r>
              <a:rPr lang="en-US" altLang="zh-TW" dirty="0">
                <a:solidFill>
                  <a:srgbClr val="0000CC"/>
                </a:solidFill>
              </a:rPr>
              <a:t>height of an external node </a:t>
            </a:r>
            <a:r>
              <a:rPr lang="en-US" altLang="zh-TW" dirty="0"/>
              <a:t>is </a:t>
            </a:r>
            <a:r>
              <a:rPr lang="en-US" altLang="zh-TW" b="1" dirty="0">
                <a:solidFill>
                  <a:srgbClr val="0000CC"/>
                </a:solidFill>
              </a:rPr>
              <a:t>0</a:t>
            </a:r>
            <a:r>
              <a:rPr lang="en-US" altLang="zh-TW" dirty="0"/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The </a:t>
            </a:r>
            <a:r>
              <a:rPr lang="en-US" altLang="zh-TW" dirty="0">
                <a:solidFill>
                  <a:srgbClr val="0000CC"/>
                </a:solidFill>
              </a:rPr>
              <a:t>height of a node </a:t>
            </a:r>
            <a:r>
              <a:rPr lang="en-US" altLang="zh-TW" b="1" i="1" dirty="0">
                <a:solidFill>
                  <a:srgbClr val="0000CC"/>
                </a:solidFill>
              </a:rPr>
              <a:t>v</a:t>
            </a:r>
            <a:r>
              <a:rPr lang="en-US" altLang="zh-TW" dirty="0">
                <a:solidFill>
                  <a:srgbClr val="0000CC"/>
                </a:solidFill>
              </a:rPr>
              <a:t> is one plus the maximum height of a child of </a:t>
            </a:r>
            <a:r>
              <a:rPr lang="en-US" altLang="zh-TW" b="1" i="1" dirty="0">
                <a:solidFill>
                  <a:srgbClr val="0000CC"/>
                </a:solidFill>
              </a:rPr>
              <a:t>v</a:t>
            </a:r>
            <a:r>
              <a:rPr lang="en-US" altLang="zh-TW" dirty="0">
                <a:solidFill>
                  <a:srgbClr val="0000CC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The </a:t>
            </a:r>
            <a:r>
              <a:rPr lang="en-US" altLang="zh-TW" b="1" i="1" dirty="0">
                <a:solidFill>
                  <a:srgbClr val="FF0000"/>
                </a:solidFill>
              </a:rPr>
              <a:t>height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b="1" i="1" dirty="0">
                <a:solidFill>
                  <a:srgbClr val="FF0000"/>
                </a:solidFill>
              </a:rPr>
              <a:t>of a nonempty tree </a:t>
            </a:r>
            <a:r>
              <a:rPr lang="en-US" altLang="zh-TW" dirty="0"/>
              <a:t>is the </a:t>
            </a:r>
            <a:r>
              <a:rPr lang="en-US" altLang="zh-TW" dirty="0">
                <a:solidFill>
                  <a:srgbClr val="0000CC"/>
                </a:solidFill>
              </a:rPr>
              <a:t>height of the root</a:t>
            </a:r>
            <a:r>
              <a:rPr lang="en-US" altLang="zh-TW" dirty="0"/>
              <a:t> of </a:t>
            </a:r>
            <a:r>
              <a:rPr lang="en-US" altLang="zh-TW" b="1" i="1" dirty="0"/>
              <a:t>T</a:t>
            </a:r>
            <a:r>
              <a:rPr lang="en-US" altLang="zh-TW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i="1" dirty="0">
                <a:solidFill>
                  <a:srgbClr val="FF0000"/>
                </a:solidFill>
              </a:rPr>
              <a:t>The height of a nonempty tree is equal to the maximum depth of an external node of </a:t>
            </a:r>
            <a:r>
              <a:rPr lang="en-US" altLang="zh-TW" b="1" i="1" dirty="0">
                <a:solidFill>
                  <a:srgbClr val="FF0000"/>
                </a:solidFill>
              </a:rPr>
              <a:t>T</a:t>
            </a:r>
            <a:r>
              <a:rPr lang="en-US" altLang="zh-TW" dirty="0"/>
              <a:t>.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0503D7-7670-408B-A490-2CE77252B172}" type="slidenum">
              <a:rPr lang="en-US" altLang="zh-TW" smtClean="0"/>
              <a:pPr/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8121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3D9B5B-9E41-4438-BDA0-113C602635E4}" type="slidenum">
              <a:rPr lang="en-US" altLang="zh-TW" smtClean="0"/>
              <a:pPr/>
              <a:t>21</a:t>
            </a:fld>
            <a:endParaRPr lang="en-US" altLang="zh-TW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Algorithm1 for the Height</a:t>
            </a:r>
          </a:p>
        </p:txBody>
      </p:sp>
      <p:sp>
        <p:nvSpPr>
          <p:cNvPr id="2353155" name="Text Box 3"/>
          <p:cNvSpPr txBox="1">
            <a:spLocks noChangeArrowheads="1"/>
          </p:cNvSpPr>
          <p:nvPr/>
        </p:nvSpPr>
        <p:spPr bwMode="auto">
          <a:xfrm>
            <a:off x="3521048" y="1855280"/>
            <a:ext cx="5334000" cy="25971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 sz="2800" dirty="0"/>
              <a:t>Algorithm heigh1(</a:t>
            </a:r>
            <a:r>
              <a:rPr kumimoji="1" lang="en-US" altLang="zh-TW" sz="2800" i="1" dirty="0"/>
              <a:t>T</a:t>
            </a:r>
            <a:r>
              <a:rPr kumimoji="1" lang="en-US" altLang="zh-TW" sz="2800" dirty="0"/>
              <a:t>):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 sz="2800" dirty="0"/>
              <a:t>  </a:t>
            </a:r>
            <a:r>
              <a:rPr kumimoji="1" lang="en-US" altLang="zh-TW" sz="2800" i="1" dirty="0"/>
              <a:t>h</a:t>
            </a:r>
            <a:r>
              <a:rPr kumimoji="1" lang="en-US" altLang="zh-TW" sz="2800" dirty="0"/>
              <a:t>=0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 sz="2800" dirty="0"/>
              <a:t>  </a:t>
            </a:r>
            <a:r>
              <a:rPr kumimoji="1" lang="en-US" altLang="zh-TW" sz="2800" b="1" dirty="0"/>
              <a:t>for</a:t>
            </a:r>
            <a:r>
              <a:rPr kumimoji="1" lang="en-US" altLang="zh-TW" sz="2800" dirty="0"/>
              <a:t> each </a:t>
            </a:r>
            <a:r>
              <a:rPr kumimoji="1" lang="en-US" altLang="zh-TW" sz="2800" i="1" dirty="0" err="1"/>
              <a:t>v</a:t>
            </a:r>
            <a:r>
              <a:rPr kumimoji="1" lang="en-US" altLang="zh-TW" sz="2800" dirty="0" err="1">
                <a:sym typeface="Symbol" pitchFamily="18" charset="2"/>
              </a:rPr>
              <a:t></a:t>
            </a:r>
            <a:r>
              <a:rPr kumimoji="1" lang="en-US" altLang="zh-TW" sz="2800" i="1" dirty="0" err="1"/>
              <a:t>T</a:t>
            </a:r>
            <a:r>
              <a:rPr kumimoji="1" lang="en-US" altLang="zh-TW" sz="2800" dirty="0"/>
              <a:t> </a:t>
            </a:r>
            <a:r>
              <a:rPr kumimoji="1" lang="en-US" altLang="zh-TW" sz="2800" b="1" dirty="0"/>
              <a:t>do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 sz="2800" dirty="0"/>
              <a:t>      </a:t>
            </a:r>
            <a:r>
              <a:rPr kumimoji="1" lang="en-US" altLang="zh-TW" sz="2800" b="1" dirty="0"/>
              <a:t>if</a:t>
            </a:r>
            <a:r>
              <a:rPr kumimoji="1" lang="en-US" altLang="zh-TW" sz="2800" dirty="0"/>
              <a:t> </a:t>
            </a:r>
            <a:r>
              <a:rPr kumimoji="1" lang="en-US" altLang="zh-TW" sz="2800" i="1" dirty="0" err="1"/>
              <a:t>T</a:t>
            </a:r>
            <a:r>
              <a:rPr kumimoji="1" lang="en-US" altLang="zh-TW" sz="2800" dirty="0" err="1"/>
              <a:t>.isExternal</a:t>
            </a:r>
            <a:r>
              <a:rPr kumimoji="1" lang="en-US" altLang="zh-TW" sz="2800" dirty="0"/>
              <a:t>(</a:t>
            </a:r>
            <a:r>
              <a:rPr kumimoji="1" lang="en-US" altLang="zh-TW" sz="2800" i="1" dirty="0"/>
              <a:t>v</a:t>
            </a:r>
            <a:r>
              <a:rPr kumimoji="1" lang="en-US" altLang="zh-TW" sz="2800" dirty="0"/>
              <a:t>) </a:t>
            </a:r>
            <a:r>
              <a:rPr kumimoji="1" lang="en-US" altLang="zh-TW" sz="2800" b="1" dirty="0"/>
              <a:t>then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 sz="2800" dirty="0"/>
              <a:t>        </a:t>
            </a:r>
            <a:r>
              <a:rPr kumimoji="1" lang="en-US" altLang="zh-TW" sz="2800" i="1" dirty="0"/>
              <a:t>h</a:t>
            </a:r>
            <a:r>
              <a:rPr kumimoji="1" lang="en-US" altLang="zh-TW" sz="2800" dirty="0"/>
              <a:t>=max(</a:t>
            </a:r>
            <a:r>
              <a:rPr kumimoji="1" lang="en-US" altLang="zh-TW" sz="2800" i="1" dirty="0"/>
              <a:t>h</a:t>
            </a:r>
            <a:r>
              <a:rPr kumimoji="1" lang="en-US" altLang="zh-TW" sz="2800" dirty="0"/>
              <a:t>, depth (</a:t>
            </a:r>
            <a:r>
              <a:rPr kumimoji="1" lang="en-US" altLang="zh-TW" sz="2800" i="1" dirty="0"/>
              <a:t>T</a:t>
            </a:r>
            <a:r>
              <a:rPr kumimoji="1" lang="en-US" altLang="zh-TW" sz="2800" dirty="0"/>
              <a:t>, </a:t>
            </a:r>
            <a:r>
              <a:rPr kumimoji="1" lang="en-US" altLang="zh-TW" sz="2800" i="1" dirty="0"/>
              <a:t>v</a:t>
            </a:r>
            <a:r>
              <a:rPr kumimoji="1" lang="en-US" altLang="zh-TW" sz="2800" dirty="0"/>
              <a:t>))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 sz="2800" dirty="0"/>
              <a:t>  </a:t>
            </a:r>
            <a:r>
              <a:rPr kumimoji="1" lang="en-US" altLang="zh-TW" sz="2800" b="1" dirty="0"/>
              <a:t>return</a:t>
            </a:r>
            <a:r>
              <a:rPr kumimoji="1" lang="en-US" altLang="zh-TW" sz="2800" dirty="0"/>
              <a:t> </a:t>
            </a:r>
            <a:r>
              <a:rPr kumimoji="1" lang="en-US" altLang="zh-TW" sz="2800" i="1" dirty="0"/>
              <a:t>h</a:t>
            </a:r>
          </a:p>
        </p:txBody>
      </p:sp>
      <p:sp>
        <p:nvSpPr>
          <p:cNvPr id="2353156" name="Text Box 4"/>
          <p:cNvSpPr txBox="1">
            <a:spLocks noChangeArrowheads="1"/>
          </p:cNvSpPr>
          <p:nvPr/>
        </p:nvSpPr>
        <p:spPr bwMode="auto">
          <a:xfrm>
            <a:off x="1452064" y="4373973"/>
            <a:ext cx="9599984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altLang="zh-TW" sz="3200" dirty="0"/>
              <a:t>The running time is O(</a:t>
            </a:r>
            <a:r>
              <a:rPr lang="en-US" altLang="zh-TW" sz="3200" i="1" dirty="0"/>
              <a:t>n</a:t>
            </a:r>
            <a:r>
              <a:rPr lang="en-US" altLang="zh-TW" sz="3200" dirty="0"/>
              <a:t> + </a:t>
            </a:r>
            <a:r>
              <a:rPr lang="en-US" altLang="zh-TW" sz="3200" dirty="0">
                <a:sym typeface="Symbol" pitchFamily="18" charset="2"/>
              </a:rPr>
              <a:t> </a:t>
            </a:r>
            <a:r>
              <a:rPr kumimoji="1" lang="en-US" altLang="zh-TW" sz="3200" i="1" baseline="-25000" dirty="0" err="1"/>
              <a:t>v</a:t>
            </a:r>
            <a:r>
              <a:rPr kumimoji="1" lang="en-US" altLang="zh-TW" sz="3200" baseline="-25000" dirty="0" err="1">
                <a:sym typeface="Symbol" pitchFamily="18" charset="2"/>
              </a:rPr>
              <a:t></a:t>
            </a:r>
            <a:r>
              <a:rPr lang="en-US" altLang="zh-TW" sz="3200" i="1" baseline="-25000" dirty="0" err="1">
                <a:sym typeface="Symbol" pitchFamily="18" charset="2"/>
              </a:rPr>
              <a:t>E</a:t>
            </a:r>
            <a:r>
              <a:rPr kumimoji="1" lang="en-US" altLang="zh-TW" sz="3200" dirty="0"/>
              <a:t> (1+</a:t>
            </a:r>
            <a:r>
              <a:rPr lang="en-US" altLang="zh-TW" sz="3200" i="1" dirty="0"/>
              <a:t>d</a:t>
            </a:r>
            <a:r>
              <a:rPr lang="en-US" altLang="zh-TW" sz="3200" i="1" baseline="-25000" dirty="0"/>
              <a:t>v</a:t>
            </a:r>
            <a:r>
              <a:rPr lang="en-US" altLang="zh-TW" sz="3200" dirty="0"/>
              <a:t>)), where </a:t>
            </a:r>
            <a:r>
              <a:rPr lang="en-US" altLang="zh-TW" sz="3200" i="1" dirty="0"/>
              <a:t>d</a:t>
            </a:r>
            <a:r>
              <a:rPr lang="en-US" altLang="zh-TW" sz="3200" i="1" baseline="-25000" dirty="0"/>
              <a:t>v</a:t>
            </a:r>
            <a:r>
              <a:rPr lang="en-US" altLang="zh-TW" sz="3200" dirty="0"/>
              <a:t> is the depth of the node </a:t>
            </a:r>
            <a:r>
              <a:rPr lang="en-US" altLang="zh-TW" sz="3200" i="1" dirty="0"/>
              <a:t>v</a:t>
            </a:r>
          </a:p>
          <a:p>
            <a:pPr>
              <a:buFontTx/>
              <a:buChar char="•"/>
            </a:pPr>
            <a:r>
              <a:rPr lang="en-US" altLang="zh-TW" sz="3200" dirty="0"/>
              <a:t>In the worst case, algorithm height1(</a:t>
            </a:r>
            <a:r>
              <a:rPr lang="en-US" altLang="zh-TW" sz="3200" i="1" dirty="0"/>
              <a:t>T</a:t>
            </a:r>
            <a:r>
              <a:rPr lang="en-US" altLang="zh-TW" sz="3200" dirty="0"/>
              <a:t>) runs in O(</a:t>
            </a:r>
            <a:r>
              <a:rPr lang="en-US" altLang="zh-TW" sz="3200" i="1" dirty="0"/>
              <a:t>n</a:t>
            </a:r>
            <a:r>
              <a:rPr lang="en-US" altLang="zh-TW" sz="3200" baseline="30000" dirty="0"/>
              <a:t>2</a:t>
            </a:r>
            <a:r>
              <a:rPr lang="en-US" altLang="zh-TW" sz="3200" dirty="0"/>
              <a:t>) time, where </a:t>
            </a:r>
            <a:r>
              <a:rPr lang="en-US" altLang="zh-TW" sz="3200" i="1" dirty="0"/>
              <a:t>n</a:t>
            </a:r>
            <a:r>
              <a:rPr lang="en-US" altLang="zh-TW" sz="3200" dirty="0"/>
              <a:t> is the total number of nodes in </a:t>
            </a:r>
            <a:r>
              <a:rPr lang="en-US" altLang="zh-TW" sz="3200" i="1" dirty="0"/>
              <a:t>T</a:t>
            </a:r>
            <a:r>
              <a:rPr lang="en-US" altLang="zh-TW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48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35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353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2353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2353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53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53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2353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2353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2353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53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53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8B67C0-586F-4B3D-989B-F7432F94E0CF}" type="slidenum">
              <a:rPr lang="en-US" altLang="zh-TW" smtClean="0"/>
              <a:pPr/>
              <a:t>22</a:t>
            </a:fld>
            <a:endParaRPr lang="en-US" altLang="zh-TW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Algorithm2 for the Height</a:t>
            </a:r>
          </a:p>
        </p:txBody>
      </p:sp>
      <p:sp>
        <p:nvSpPr>
          <p:cNvPr id="2355203" name="Text Box 3"/>
          <p:cNvSpPr txBox="1">
            <a:spLocks noChangeArrowheads="1"/>
          </p:cNvSpPr>
          <p:nvPr/>
        </p:nvSpPr>
        <p:spPr bwMode="auto">
          <a:xfrm>
            <a:off x="1050852" y="1904430"/>
            <a:ext cx="4800600" cy="34512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 sz="2800" dirty="0"/>
              <a:t>Algorithm heigh2(</a:t>
            </a:r>
            <a:r>
              <a:rPr kumimoji="1" lang="en-US" altLang="zh-TW" sz="2800" i="1" dirty="0"/>
              <a:t>T</a:t>
            </a:r>
            <a:r>
              <a:rPr kumimoji="1" lang="en-US" altLang="zh-TW" sz="2800" dirty="0"/>
              <a:t>, </a:t>
            </a:r>
            <a:r>
              <a:rPr kumimoji="1" lang="en-US" altLang="zh-TW" sz="2800" i="1" dirty="0"/>
              <a:t>v</a:t>
            </a:r>
            <a:r>
              <a:rPr kumimoji="1" lang="en-US" altLang="zh-TW" sz="2800" dirty="0"/>
              <a:t>):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 sz="2800" dirty="0"/>
              <a:t>  </a:t>
            </a:r>
            <a:r>
              <a:rPr kumimoji="1" lang="en-US" altLang="zh-TW" sz="2800" b="1" dirty="0"/>
              <a:t>if</a:t>
            </a:r>
            <a:r>
              <a:rPr kumimoji="1" lang="en-US" altLang="zh-TW" sz="2800" dirty="0"/>
              <a:t> </a:t>
            </a:r>
            <a:r>
              <a:rPr kumimoji="1" lang="en-US" altLang="zh-TW" sz="2800" i="1" dirty="0" err="1"/>
              <a:t>T</a:t>
            </a:r>
            <a:r>
              <a:rPr kumimoji="1" lang="en-US" altLang="zh-TW" sz="2800" dirty="0" err="1"/>
              <a:t>.isExternal</a:t>
            </a:r>
            <a:r>
              <a:rPr kumimoji="1" lang="en-US" altLang="zh-TW" sz="2800" dirty="0"/>
              <a:t>(</a:t>
            </a:r>
            <a:r>
              <a:rPr kumimoji="1" lang="en-US" altLang="zh-TW" sz="2800" i="1" dirty="0"/>
              <a:t>v</a:t>
            </a:r>
            <a:r>
              <a:rPr kumimoji="1" lang="en-US" altLang="zh-TW" sz="2800" dirty="0"/>
              <a:t>) </a:t>
            </a:r>
            <a:r>
              <a:rPr kumimoji="1" lang="en-US" altLang="zh-TW" sz="2800" b="1" dirty="0"/>
              <a:t>then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 sz="2800" dirty="0"/>
              <a:t>    </a:t>
            </a:r>
            <a:r>
              <a:rPr kumimoji="1" lang="en-US" altLang="zh-TW" sz="2800" b="1" dirty="0"/>
              <a:t>return</a:t>
            </a:r>
            <a:r>
              <a:rPr kumimoji="1" lang="en-US" altLang="zh-TW" sz="2800" dirty="0"/>
              <a:t> 0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 sz="2800" dirty="0"/>
              <a:t>  </a:t>
            </a:r>
            <a:r>
              <a:rPr kumimoji="1" lang="en-US" altLang="zh-TW" sz="2800" b="1" dirty="0"/>
              <a:t>else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 sz="2800" dirty="0"/>
              <a:t>    </a:t>
            </a:r>
            <a:r>
              <a:rPr kumimoji="1" lang="en-US" altLang="zh-TW" sz="2800" i="1" dirty="0"/>
              <a:t>h</a:t>
            </a:r>
            <a:r>
              <a:rPr kumimoji="1" lang="en-US" altLang="zh-TW" sz="2800" dirty="0"/>
              <a:t>=0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 sz="2800" dirty="0"/>
              <a:t>    </a:t>
            </a:r>
            <a:r>
              <a:rPr kumimoji="1" lang="en-US" altLang="zh-TW" sz="2800" b="1" dirty="0"/>
              <a:t>for </a:t>
            </a:r>
            <a:r>
              <a:rPr kumimoji="1" lang="en-US" altLang="zh-TW" sz="2800" dirty="0"/>
              <a:t>each </a:t>
            </a:r>
            <a:r>
              <a:rPr kumimoji="1" lang="en-US" altLang="zh-TW" sz="2800" i="1" dirty="0" err="1"/>
              <a:t>w</a:t>
            </a:r>
            <a:r>
              <a:rPr kumimoji="1" lang="en-US" altLang="zh-TW" sz="2800" dirty="0" err="1">
                <a:sym typeface="Symbol" pitchFamily="18" charset="2"/>
              </a:rPr>
              <a:t></a:t>
            </a:r>
            <a:r>
              <a:rPr kumimoji="1" lang="en-US" altLang="zh-TW" sz="2800" i="1" dirty="0" err="1"/>
              <a:t>T</a:t>
            </a:r>
            <a:r>
              <a:rPr kumimoji="1" lang="en-US" altLang="zh-TW" sz="2800" dirty="0" err="1"/>
              <a:t>.children</a:t>
            </a:r>
            <a:r>
              <a:rPr kumimoji="1" lang="en-US" altLang="zh-TW" sz="2800" dirty="0"/>
              <a:t>(</a:t>
            </a:r>
            <a:r>
              <a:rPr kumimoji="1" lang="en-US" altLang="zh-TW" sz="2800" i="1" dirty="0"/>
              <a:t>v</a:t>
            </a:r>
            <a:r>
              <a:rPr kumimoji="1" lang="en-US" altLang="zh-TW" sz="2800" dirty="0"/>
              <a:t>) </a:t>
            </a:r>
            <a:r>
              <a:rPr kumimoji="1" lang="en-US" altLang="zh-TW" sz="2800" b="1" dirty="0"/>
              <a:t>do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 sz="2800" dirty="0"/>
              <a:t>       </a:t>
            </a:r>
            <a:r>
              <a:rPr kumimoji="1" lang="en-US" altLang="zh-TW" sz="2800" i="1" dirty="0"/>
              <a:t>h</a:t>
            </a:r>
            <a:r>
              <a:rPr kumimoji="1" lang="en-US" altLang="zh-TW" sz="2800" dirty="0"/>
              <a:t>=max(</a:t>
            </a:r>
            <a:r>
              <a:rPr kumimoji="1" lang="en-US" altLang="zh-TW" sz="2800" i="1" dirty="0"/>
              <a:t>h</a:t>
            </a:r>
            <a:r>
              <a:rPr kumimoji="1" lang="en-US" altLang="zh-TW" sz="2800" dirty="0"/>
              <a:t>, height2(</a:t>
            </a:r>
            <a:r>
              <a:rPr kumimoji="1" lang="en-US" altLang="zh-TW" sz="2800" i="1" dirty="0"/>
              <a:t>T</a:t>
            </a:r>
            <a:r>
              <a:rPr kumimoji="1" lang="en-US" altLang="zh-TW" sz="2800" dirty="0"/>
              <a:t>, </a:t>
            </a:r>
            <a:r>
              <a:rPr kumimoji="1" lang="en-US" altLang="zh-TW" sz="2800" i="1" dirty="0"/>
              <a:t>w</a:t>
            </a:r>
            <a:r>
              <a:rPr kumimoji="1" lang="en-US" altLang="zh-TW" sz="2800" dirty="0"/>
              <a:t>))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 sz="2800" dirty="0"/>
              <a:t>    </a:t>
            </a:r>
            <a:r>
              <a:rPr kumimoji="1" lang="en-US" altLang="zh-TW" sz="2800" b="1" dirty="0"/>
              <a:t>return </a:t>
            </a:r>
            <a:r>
              <a:rPr kumimoji="1" lang="en-US" altLang="zh-TW" sz="2800" dirty="0"/>
              <a:t>1+ </a:t>
            </a:r>
            <a:r>
              <a:rPr kumimoji="1" lang="en-US" altLang="zh-TW" sz="2800" i="1" dirty="0"/>
              <a:t>h</a:t>
            </a:r>
          </a:p>
        </p:txBody>
      </p:sp>
      <p:sp>
        <p:nvSpPr>
          <p:cNvPr id="2355204" name="Text Box 4"/>
          <p:cNvSpPr txBox="1">
            <a:spLocks noChangeArrowheads="1"/>
          </p:cNvSpPr>
          <p:nvPr/>
        </p:nvSpPr>
        <p:spPr bwMode="auto">
          <a:xfrm>
            <a:off x="6096000" y="2105172"/>
            <a:ext cx="5692848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altLang="zh-TW" sz="3200" dirty="0">
                <a:sym typeface="Symbol" pitchFamily="18" charset="2"/>
              </a:rPr>
              <a:t>Recall </a:t>
            </a:r>
            <a:r>
              <a:rPr kumimoji="1" lang="en-US" altLang="zh-TW" sz="3200" i="1" baseline="-25000" dirty="0" err="1"/>
              <a:t>v</a:t>
            </a:r>
            <a:r>
              <a:rPr kumimoji="1" lang="en-US" altLang="zh-TW" sz="3200" baseline="-25000" dirty="0" err="1">
                <a:sym typeface="Symbol" pitchFamily="18" charset="2"/>
              </a:rPr>
              <a:t></a:t>
            </a:r>
            <a:r>
              <a:rPr kumimoji="1" lang="en-US" altLang="zh-TW" sz="3200" i="1" baseline="-25000" dirty="0" err="1"/>
              <a:t>T</a:t>
            </a:r>
            <a:r>
              <a:rPr kumimoji="1" lang="en-US" altLang="zh-TW" sz="3200" dirty="0"/>
              <a:t> </a:t>
            </a:r>
            <a:r>
              <a:rPr kumimoji="1" lang="en-US" altLang="zh-TW" sz="3200" i="1" dirty="0"/>
              <a:t>c</a:t>
            </a:r>
            <a:r>
              <a:rPr kumimoji="1" lang="en-US" altLang="zh-TW" sz="3200" i="1" baseline="-25000" dirty="0"/>
              <a:t>v</a:t>
            </a:r>
            <a:r>
              <a:rPr kumimoji="1" lang="en-US" altLang="zh-TW" sz="3200" dirty="0"/>
              <a:t> = </a:t>
            </a:r>
            <a:r>
              <a:rPr kumimoji="1" lang="en-US" altLang="zh-TW" sz="3200" i="1" dirty="0"/>
              <a:t>n</a:t>
            </a:r>
            <a:r>
              <a:rPr kumimoji="1" lang="en-US" altLang="zh-TW" sz="3200" dirty="0"/>
              <a:t>-1, where </a:t>
            </a:r>
            <a:r>
              <a:rPr kumimoji="1" lang="en-US" altLang="zh-TW" sz="3200" i="1" dirty="0"/>
              <a:t>c</a:t>
            </a:r>
            <a:r>
              <a:rPr kumimoji="1" lang="en-US" altLang="zh-TW" sz="3200" i="1" baseline="-25000" dirty="0"/>
              <a:t>v</a:t>
            </a:r>
            <a:r>
              <a:rPr kumimoji="1" lang="en-US" altLang="zh-TW" sz="3200" dirty="0"/>
              <a:t> is the number of children of a node </a:t>
            </a:r>
            <a:r>
              <a:rPr kumimoji="1" lang="en-US" altLang="zh-TW" sz="3200" i="1" dirty="0"/>
              <a:t>v</a:t>
            </a:r>
            <a:r>
              <a:rPr kumimoji="1" lang="en-US" altLang="zh-TW" sz="3200" dirty="0"/>
              <a:t> and </a:t>
            </a:r>
            <a:r>
              <a:rPr kumimoji="1" lang="en-US" altLang="zh-TW" sz="3200" i="1" dirty="0"/>
              <a:t>n</a:t>
            </a:r>
            <a:r>
              <a:rPr kumimoji="1" lang="en-US" altLang="zh-TW" sz="3200" dirty="0"/>
              <a:t> is the size of the tree</a:t>
            </a:r>
            <a:endParaRPr lang="en-US" altLang="zh-TW" sz="3200" dirty="0"/>
          </a:p>
          <a:p>
            <a:pPr>
              <a:buFontTx/>
              <a:buChar char="•"/>
            </a:pPr>
            <a:r>
              <a:rPr lang="en-US" altLang="zh-TW" sz="3200" dirty="0"/>
              <a:t>The running time is linear, O(</a:t>
            </a:r>
            <a:r>
              <a:rPr lang="en-US" altLang="zh-TW" sz="3200" i="1" dirty="0"/>
              <a:t>n</a:t>
            </a:r>
            <a:r>
              <a:rPr lang="en-US" altLang="zh-TW" sz="3200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158865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5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5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35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355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0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Preorder Traversal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A </a:t>
            </a:r>
            <a:r>
              <a:rPr lang="en-US" altLang="zh-TW" b="1" i="1" dirty="0">
                <a:solidFill>
                  <a:srgbClr val="FF0000"/>
                </a:solidFill>
              </a:rPr>
              <a:t>traversal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of a tree </a:t>
            </a:r>
            <a:r>
              <a:rPr lang="en-US" altLang="zh-TW" b="1" i="1" dirty="0"/>
              <a:t>T</a:t>
            </a:r>
            <a:r>
              <a:rPr lang="en-US" altLang="zh-TW" dirty="0"/>
              <a:t> is a systematic way of accessing, or “visiting”, all the nodes of </a:t>
            </a:r>
            <a:r>
              <a:rPr lang="en-US" altLang="zh-TW" b="1" i="1" dirty="0"/>
              <a:t>T</a:t>
            </a:r>
          </a:p>
          <a:p>
            <a:pPr eaLnBrk="1" hangingPunct="1"/>
            <a:r>
              <a:rPr lang="en-US" altLang="zh-TW" dirty="0"/>
              <a:t>In a </a:t>
            </a:r>
            <a:r>
              <a:rPr lang="en-US" altLang="zh-TW" b="1" i="1" dirty="0">
                <a:solidFill>
                  <a:srgbClr val="FF0000"/>
                </a:solidFill>
              </a:rPr>
              <a:t>preorder</a:t>
            </a:r>
            <a:r>
              <a:rPr lang="en-US" altLang="zh-TW" dirty="0"/>
              <a:t>, a node is visited </a:t>
            </a:r>
            <a:r>
              <a:rPr lang="en-US" altLang="zh-TW" b="1" dirty="0">
                <a:solidFill>
                  <a:srgbClr val="FF0000"/>
                </a:solidFill>
              </a:rPr>
              <a:t>before</a:t>
            </a:r>
            <a:r>
              <a:rPr lang="en-US" altLang="zh-TW" dirty="0"/>
              <a:t> its descendants</a:t>
            </a:r>
          </a:p>
          <a:p>
            <a:pPr eaLnBrk="1" hangingPunct="1"/>
            <a:r>
              <a:rPr lang="en-US" altLang="zh-TW" dirty="0"/>
              <a:t>The </a:t>
            </a:r>
            <a:r>
              <a:rPr lang="en-US" altLang="zh-TW" b="1" i="1" dirty="0">
                <a:solidFill>
                  <a:srgbClr val="FF0000"/>
                </a:solidFill>
              </a:rPr>
              <a:t>preorder traversal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is useful for producing a linear ordering where parents must always come before their children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88ED38-DCD6-4090-B8A8-E4F32F67486B}" type="slidenum">
              <a:rPr lang="en-US" altLang="zh-TW" smtClean="0"/>
              <a:pPr/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9626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Algorithm for Preorder Traversal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0766BA-DFCB-4C1E-B970-A75623C784EC}" type="slidenum">
              <a:rPr lang="en-US" altLang="zh-TW" smtClean="0"/>
              <a:pPr/>
              <a:t>24</a:t>
            </a:fld>
            <a:endParaRPr lang="en-US" altLang="zh-TW"/>
          </a:p>
        </p:txBody>
      </p:sp>
      <p:grpSp>
        <p:nvGrpSpPr>
          <p:cNvPr id="30725" name="Group 3"/>
          <p:cNvGrpSpPr>
            <a:grpSpLocks/>
          </p:cNvGrpSpPr>
          <p:nvPr/>
        </p:nvGrpSpPr>
        <p:grpSpPr bwMode="auto">
          <a:xfrm>
            <a:off x="2058989" y="1828801"/>
            <a:ext cx="7997825" cy="2339975"/>
            <a:chOff x="337" y="1152"/>
            <a:chExt cx="5038" cy="1474"/>
          </a:xfrm>
        </p:grpSpPr>
        <p:sp>
          <p:nvSpPr>
            <p:cNvPr id="30745" name="AutoShape 4"/>
            <p:cNvSpPr>
              <a:spLocks noChangeAspect="1" noChangeArrowheads="1"/>
            </p:cNvSpPr>
            <p:nvPr/>
          </p:nvSpPr>
          <p:spPr bwMode="auto">
            <a:xfrm>
              <a:off x="2352" y="1152"/>
              <a:ext cx="1170" cy="24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Make Money Fast!</a:t>
              </a:r>
            </a:p>
          </p:txBody>
        </p:sp>
        <p:sp>
          <p:nvSpPr>
            <p:cNvPr id="30746" name="AutoShape 5"/>
            <p:cNvSpPr>
              <a:spLocks noChangeAspect="1" noChangeArrowheads="1"/>
            </p:cNvSpPr>
            <p:nvPr/>
          </p:nvSpPr>
          <p:spPr bwMode="auto">
            <a:xfrm>
              <a:off x="680" y="1728"/>
              <a:ext cx="936" cy="24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1. Motivations</a:t>
              </a:r>
            </a:p>
          </p:txBody>
        </p:sp>
        <p:sp>
          <p:nvSpPr>
            <p:cNvPr id="30747" name="AutoShape 6"/>
            <p:cNvSpPr>
              <a:spLocks noChangeAspect="1" noChangeArrowheads="1"/>
            </p:cNvSpPr>
            <p:nvPr/>
          </p:nvSpPr>
          <p:spPr bwMode="auto">
            <a:xfrm>
              <a:off x="4609" y="1728"/>
              <a:ext cx="766" cy="24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References</a:t>
              </a:r>
            </a:p>
          </p:txBody>
        </p:sp>
        <p:sp>
          <p:nvSpPr>
            <p:cNvPr id="30748" name="AutoShape 7"/>
            <p:cNvSpPr>
              <a:spLocks noChangeAspect="1" noChangeArrowheads="1"/>
            </p:cNvSpPr>
            <p:nvPr/>
          </p:nvSpPr>
          <p:spPr bwMode="auto">
            <a:xfrm>
              <a:off x="3239" y="1728"/>
              <a:ext cx="772" cy="24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2. Methods</a:t>
              </a:r>
            </a:p>
          </p:txBody>
        </p:sp>
        <p:sp>
          <p:nvSpPr>
            <p:cNvPr id="30749" name="AutoShape 8"/>
            <p:cNvSpPr>
              <a:spLocks noChangeAspect="1" noChangeArrowheads="1"/>
            </p:cNvSpPr>
            <p:nvPr/>
          </p:nvSpPr>
          <p:spPr bwMode="auto">
            <a:xfrm>
              <a:off x="2303" y="2214"/>
              <a:ext cx="688" cy="41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2.1 Stock</a:t>
              </a:r>
              <a:b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</a:br>
              <a: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Fraud</a:t>
              </a:r>
            </a:p>
          </p:txBody>
        </p:sp>
        <p:sp>
          <p:nvSpPr>
            <p:cNvPr id="30750" name="AutoShape 9"/>
            <p:cNvSpPr>
              <a:spLocks noChangeAspect="1" noChangeArrowheads="1"/>
            </p:cNvSpPr>
            <p:nvPr/>
          </p:nvSpPr>
          <p:spPr bwMode="auto">
            <a:xfrm>
              <a:off x="3289" y="2214"/>
              <a:ext cx="679" cy="41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2.2 Ponzi</a:t>
              </a:r>
              <a:b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</a:br>
              <a: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Scheme</a:t>
              </a:r>
            </a:p>
          </p:txBody>
        </p:sp>
        <p:sp>
          <p:nvSpPr>
            <p:cNvPr id="30751" name="AutoShape 10"/>
            <p:cNvSpPr>
              <a:spLocks noChangeAspect="1" noChangeArrowheads="1"/>
            </p:cNvSpPr>
            <p:nvPr/>
          </p:nvSpPr>
          <p:spPr bwMode="auto">
            <a:xfrm>
              <a:off x="337" y="2299"/>
              <a:ext cx="700" cy="24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1.1 Greed</a:t>
              </a:r>
            </a:p>
          </p:txBody>
        </p:sp>
        <p:sp>
          <p:nvSpPr>
            <p:cNvPr id="30752" name="AutoShape 11"/>
            <p:cNvSpPr>
              <a:spLocks noChangeAspect="1" noChangeArrowheads="1"/>
            </p:cNvSpPr>
            <p:nvPr/>
          </p:nvSpPr>
          <p:spPr bwMode="auto">
            <a:xfrm>
              <a:off x="1285" y="2299"/>
              <a:ext cx="741" cy="24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1.2 Avidity</a:t>
              </a:r>
            </a:p>
          </p:txBody>
        </p:sp>
        <p:cxnSp>
          <p:nvCxnSpPr>
            <p:cNvPr id="30753" name="AutoShape 12"/>
            <p:cNvCxnSpPr>
              <a:cxnSpLocks noChangeShapeType="1"/>
              <a:stCxn id="30745" idx="2"/>
              <a:endCxn id="30746" idx="0"/>
            </p:cNvCxnSpPr>
            <p:nvPr/>
          </p:nvCxnSpPr>
          <p:spPr bwMode="auto">
            <a:xfrm flipH="1">
              <a:off x="1149" y="1400"/>
              <a:ext cx="1789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54" name="AutoShape 13"/>
            <p:cNvCxnSpPr>
              <a:cxnSpLocks noChangeShapeType="1"/>
              <a:stCxn id="30745" idx="2"/>
              <a:endCxn id="30748" idx="0"/>
            </p:cNvCxnSpPr>
            <p:nvPr/>
          </p:nvCxnSpPr>
          <p:spPr bwMode="auto">
            <a:xfrm>
              <a:off x="2938" y="1400"/>
              <a:ext cx="688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55" name="AutoShape 14"/>
            <p:cNvCxnSpPr>
              <a:cxnSpLocks noChangeShapeType="1"/>
              <a:stCxn id="30745" idx="2"/>
              <a:endCxn id="30747" idx="0"/>
            </p:cNvCxnSpPr>
            <p:nvPr/>
          </p:nvCxnSpPr>
          <p:spPr bwMode="auto">
            <a:xfrm>
              <a:off x="2938" y="1400"/>
              <a:ext cx="2055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56" name="AutoShape 15"/>
            <p:cNvCxnSpPr>
              <a:cxnSpLocks noChangeShapeType="1"/>
              <a:stCxn id="30748" idx="2"/>
              <a:endCxn id="30750" idx="0"/>
            </p:cNvCxnSpPr>
            <p:nvPr/>
          </p:nvCxnSpPr>
          <p:spPr bwMode="auto">
            <a:xfrm>
              <a:off x="3626" y="1976"/>
              <a:ext cx="3" cy="23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57" name="AutoShape 16"/>
            <p:cNvCxnSpPr>
              <a:cxnSpLocks noChangeShapeType="1"/>
              <a:stCxn id="30748" idx="2"/>
              <a:endCxn id="30749" idx="0"/>
            </p:cNvCxnSpPr>
            <p:nvPr/>
          </p:nvCxnSpPr>
          <p:spPr bwMode="auto">
            <a:xfrm flipH="1">
              <a:off x="2647" y="1976"/>
              <a:ext cx="979" cy="23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58" name="AutoShape 17"/>
            <p:cNvCxnSpPr>
              <a:cxnSpLocks noChangeShapeType="1"/>
              <a:stCxn id="30746" idx="2"/>
              <a:endCxn id="30752" idx="0"/>
            </p:cNvCxnSpPr>
            <p:nvPr/>
          </p:nvCxnSpPr>
          <p:spPr bwMode="auto">
            <a:xfrm>
              <a:off x="1149" y="1976"/>
              <a:ext cx="507" cy="31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59" name="AutoShape 18"/>
            <p:cNvCxnSpPr>
              <a:cxnSpLocks noChangeShapeType="1"/>
              <a:stCxn id="30746" idx="2"/>
              <a:endCxn id="30751" idx="0"/>
            </p:cNvCxnSpPr>
            <p:nvPr/>
          </p:nvCxnSpPr>
          <p:spPr bwMode="auto">
            <a:xfrm flipH="1">
              <a:off x="688" y="1976"/>
              <a:ext cx="461" cy="31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0760" name="AutoShape 19"/>
            <p:cNvSpPr>
              <a:spLocks noChangeAspect="1" noChangeArrowheads="1"/>
            </p:cNvSpPr>
            <p:nvPr/>
          </p:nvSpPr>
          <p:spPr bwMode="auto">
            <a:xfrm>
              <a:off x="4163" y="2213"/>
              <a:ext cx="658" cy="41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2.3 Bank</a:t>
              </a:r>
              <a:b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</a:br>
              <a: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Robbery</a:t>
              </a:r>
            </a:p>
          </p:txBody>
        </p:sp>
        <p:cxnSp>
          <p:nvCxnSpPr>
            <p:cNvPr id="30761" name="AutoShape 20"/>
            <p:cNvCxnSpPr>
              <a:cxnSpLocks noChangeShapeType="1"/>
              <a:stCxn id="30748" idx="2"/>
              <a:endCxn id="30760" idx="0"/>
            </p:cNvCxnSpPr>
            <p:nvPr/>
          </p:nvCxnSpPr>
          <p:spPr bwMode="auto">
            <a:xfrm>
              <a:off x="3626" y="1976"/>
              <a:ext cx="866" cy="2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359317" name="Text Box 21"/>
          <p:cNvSpPr txBox="1">
            <a:spLocks noChangeArrowheads="1"/>
          </p:cNvSpPr>
          <p:nvPr/>
        </p:nvSpPr>
        <p:spPr bwMode="auto">
          <a:xfrm>
            <a:off x="4876801" y="1600201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2359318" name="Text Box 22"/>
          <p:cNvSpPr txBox="1">
            <a:spLocks noChangeArrowheads="1"/>
          </p:cNvSpPr>
          <p:nvPr/>
        </p:nvSpPr>
        <p:spPr bwMode="auto">
          <a:xfrm>
            <a:off x="2667001" y="2286001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 dirty="0">
                <a:solidFill>
                  <a:srgbClr val="FF0000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2359319" name="Text Box 23"/>
          <p:cNvSpPr txBox="1">
            <a:spLocks noChangeArrowheads="1"/>
          </p:cNvSpPr>
          <p:nvPr/>
        </p:nvSpPr>
        <p:spPr bwMode="auto">
          <a:xfrm>
            <a:off x="1981201" y="3200401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rgbClr val="FF0000"/>
                </a:solidFill>
                <a:latin typeface="Tahoma" pitchFamily="34" charset="0"/>
              </a:rPr>
              <a:t>3</a:t>
            </a:r>
          </a:p>
        </p:txBody>
      </p:sp>
      <p:sp>
        <p:nvSpPr>
          <p:cNvPr id="2359320" name="Text Box 24"/>
          <p:cNvSpPr txBox="1">
            <a:spLocks noChangeArrowheads="1"/>
          </p:cNvSpPr>
          <p:nvPr/>
        </p:nvSpPr>
        <p:spPr bwMode="auto">
          <a:xfrm>
            <a:off x="6477001" y="2438401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rgbClr val="FF0000"/>
                </a:solidFill>
                <a:latin typeface="Tahoma" pitchFamily="34" charset="0"/>
              </a:rPr>
              <a:t>5</a:t>
            </a:r>
          </a:p>
        </p:txBody>
      </p:sp>
      <p:sp>
        <p:nvSpPr>
          <p:cNvPr id="2359321" name="Text Box 25"/>
          <p:cNvSpPr txBox="1">
            <a:spLocks noChangeArrowheads="1"/>
          </p:cNvSpPr>
          <p:nvPr/>
        </p:nvSpPr>
        <p:spPr bwMode="auto">
          <a:xfrm>
            <a:off x="4038601" y="3200401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rgbClr val="FF0000"/>
                </a:solidFill>
                <a:latin typeface="Tahoma" pitchFamily="34" charset="0"/>
              </a:rPr>
              <a:t>4</a:t>
            </a:r>
          </a:p>
        </p:txBody>
      </p:sp>
      <p:sp>
        <p:nvSpPr>
          <p:cNvPr id="2359322" name="Text Box 26"/>
          <p:cNvSpPr txBox="1">
            <a:spLocks noChangeArrowheads="1"/>
          </p:cNvSpPr>
          <p:nvPr/>
        </p:nvSpPr>
        <p:spPr bwMode="auto">
          <a:xfrm>
            <a:off x="5257801" y="3124201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rgbClr val="FF0000"/>
                </a:solidFill>
                <a:latin typeface="Tahoma" pitchFamily="34" charset="0"/>
              </a:rPr>
              <a:t>6</a:t>
            </a:r>
          </a:p>
        </p:txBody>
      </p:sp>
      <p:sp>
        <p:nvSpPr>
          <p:cNvPr id="2359323" name="Text Box 27"/>
          <p:cNvSpPr txBox="1">
            <a:spLocks noChangeArrowheads="1"/>
          </p:cNvSpPr>
          <p:nvPr/>
        </p:nvSpPr>
        <p:spPr bwMode="auto">
          <a:xfrm>
            <a:off x="6934201" y="3200401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rgbClr val="FF0000"/>
                </a:solidFill>
                <a:latin typeface="Tahoma" pitchFamily="34" charset="0"/>
              </a:rPr>
              <a:t>7</a:t>
            </a:r>
          </a:p>
        </p:txBody>
      </p:sp>
      <p:sp>
        <p:nvSpPr>
          <p:cNvPr id="2359324" name="Text Box 28"/>
          <p:cNvSpPr txBox="1">
            <a:spLocks noChangeArrowheads="1"/>
          </p:cNvSpPr>
          <p:nvPr/>
        </p:nvSpPr>
        <p:spPr bwMode="auto">
          <a:xfrm>
            <a:off x="8686801" y="3200401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rgbClr val="FF0000"/>
                </a:solidFill>
                <a:latin typeface="Tahoma" pitchFamily="34" charset="0"/>
              </a:rPr>
              <a:t>8</a:t>
            </a:r>
          </a:p>
        </p:txBody>
      </p:sp>
      <p:sp>
        <p:nvSpPr>
          <p:cNvPr id="2359325" name="Text Box 29"/>
          <p:cNvSpPr txBox="1">
            <a:spLocks noChangeArrowheads="1"/>
          </p:cNvSpPr>
          <p:nvPr/>
        </p:nvSpPr>
        <p:spPr bwMode="auto">
          <a:xfrm>
            <a:off x="9448801" y="2286001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rgbClr val="FF0000"/>
                </a:solidFill>
                <a:latin typeface="Tahoma" pitchFamily="34" charset="0"/>
              </a:rPr>
              <a:t>9</a:t>
            </a:r>
          </a:p>
        </p:txBody>
      </p:sp>
      <p:sp>
        <p:nvSpPr>
          <p:cNvPr id="2359326" name="Line 30"/>
          <p:cNvSpPr>
            <a:spLocks noChangeShapeType="1"/>
          </p:cNvSpPr>
          <p:nvPr/>
        </p:nvSpPr>
        <p:spPr bwMode="auto">
          <a:xfrm flipH="1">
            <a:off x="3276600" y="2209800"/>
            <a:ext cx="1828800" cy="3048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9327" name="Line 31"/>
          <p:cNvSpPr>
            <a:spLocks noChangeShapeType="1"/>
          </p:cNvSpPr>
          <p:nvPr/>
        </p:nvSpPr>
        <p:spPr bwMode="auto">
          <a:xfrm flipH="1">
            <a:off x="2438400" y="3200400"/>
            <a:ext cx="53340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9328" name="Freeform 32"/>
          <p:cNvSpPr>
            <a:spLocks/>
          </p:cNvSpPr>
          <p:nvPr/>
        </p:nvSpPr>
        <p:spPr bwMode="auto">
          <a:xfrm>
            <a:off x="2667000" y="4114800"/>
            <a:ext cx="1447800" cy="304800"/>
          </a:xfrm>
          <a:custGeom>
            <a:avLst/>
            <a:gdLst>
              <a:gd name="T0" fmla="*/ 0 w 912"/>
              <a:gd name="T1" fmla="*/ 0 h 192"/>
              <a:gd name="T2" fmla="*/ 2147483647 w 912"/>
              <a:gd name="T3" fmla="*/ 2147483647 h 192"/>
              <a:gd name="T4" fmla="*/ 2147483647 w 912"/>
              <a:gd name="T5" fmla="*/ 0 h 192"/>
              <a:gd name="T6" fmla="*/ 0 60000 65536"/>
              <a:gd name="T7" fmla="*/ 0 60000 65536"/>
              <a:gd name="T8" fmla="*/ 0 60000 65536"/>
              <a:gd name="T9" fmla="*/ 0 w 912"/>
              <a:gd name="T10" fmla="*/ 0 h 192"/>
              <a:gd name="T11" fmla="*/ 912 w 91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92">
                <a:moveTo>
                  <a:pt x="0" y="0"/>
                </a:moveTo>
                <a:cubicBezTo>
                  <a:pt x="140" y="96"/>
                  <a:pt x="280" y="192"/>
                  <a:pt x="432" y="192"/>
                </a:cubicBezTo>
                <a:cubicBezTo>
                  <a:pt x="584" y="192"/>
                  <a:pt x="748" y="96"/>
                  <a:pt x="912" y="0"/>
                </a:cubicBezTo>
              </a:path>
            </a:pathLst>
          </a:cu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359329" name="Freeform 33"/>
          <p:cNvSpPr>
            <a:spLocks/>
          </p:cNvSpPr>
          <p:nvPr/>
        </p:nvSpPr>
        <p:spPr bwMode="auto">
          <a:xfrm>
            <a:off x="4495800" y="2743200"/>
            <a:ext cx="2133600" cy="889000"/>
          </a:xfrm>
          <a:custGeom>
            <a:avLst/>
            <a:gdLst>
              <a:gd name="T0" fmla="*/ 0 w 1344"/>
              <a:gd name="T1" fmla="*/ 2147483647 h 560"/>
              <a:gd name="T2" fmla="*/ 2147483647 w 1344"/>
              <a:gd name="T3" fmla="*/ 2147483647 h 560"/>
              <a:gd name="T4" fmla="*/ 2147483647 w 1344"/>
              <a:gd name="T5" fmla="*/ 2147483647 h 560"/>
              <a:gd name="T6" fmla="*/ 0 60000 65536"/>
              <a:gd name="T7" fmla="*/ 0 60000 65536"/>
              <a:gd name="T8" fmla="*/ 0 60000 65536"/>
              <a:gd name="T9" fmla="*/ 0 w 1344"/>
              <a:gd name="T10" fmla="*/ 0 h 560"/>
              <a:gd name="T11" fmla="*/ 1344 w 1344"/>
              <a:gd name="T12" fmla="*/ 560 h 5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560">
                <a:moveTo>
                  <a:pt x="0" y="560"/>
                </a:moveTo>
                <a:cubicBezTo>
                  <a:pt x="104" y="360"/>
                  <a:pt x="208" y="160"/>
                  <a:pt x="432" y="80"/>
                </a:cubicBezTo>
                <a:cubicBezTo>
                  <a:pt x="656" y="0"/>
                  <a:pt x="1000" y="40"/>
                  <a:pt x="1344" y="80"/>
                </a:cubicBezTo>
              </a:path>
            </a:pathLst>
          </a:cu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359330" name="Line 34"/>
          <p:cNvSpPr>
            <a:spLocks noChangeShapeType="1"/>
          </p:cNvSpPr>
          <p:nvPr/>
        </p:nvSpPr>
        <p:spPr bwMode="auto">
          <a:xfrm flipH="1">
            <a:off x="5638800" y="3124200"/>
            <a:ext cx="914400" cy="3048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9331" name="Freeform 35"/>
          <p:cNvSpPr>
            <a:spLocks/>
          </p:cNvSpPr>
          <p:nvPr/>
        </p:nvSpPr>
        <p:spPr bwMode="auto">
          <a:xfrm>
            <a:off x="5638800" y="4267200"/>
            <a:ext cx="1447800" cy="304800"/>
          </a:xfrm>
          <a:custGeom>
            <a:avLst/>
            <a:gdLst>
              <a:gd name="T0" fmla="*/ 0 w 912"/>
              <a:gd name="T1" fmla="*/ 0 h 192"/>
              <a:gd name="T2" fmla="*/ 2147483647 w 912"/>
              <a:gd name="T3" fmla="*/ 2147483647 h 192"/>
              <a:gd name="T4" fmla="*/ 2147483647 w 912"/>
              <a:gd name="T5" fmla="*/ 0 h 192"/>
              <a:gd name="T6" fmla="*/ 0 60000 65536"/>
              <a:gd name="T7" fmla="*/ 0 60000 65536"/>
              <a:gd name="T8" fmla="*/ 0 60000 65536"/>
              <a:gd name="T9" fmla="*/ 0 w 912"/>
              <a:gd name="T10" fmla="*/ 0 h 192"/>
              <a:gd name="T11" fmla="*/ 912 w 91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92">
                <a:moveTo>
                  <a:pt x="0" y="0"/>
                </a:moveTo>
                <a:cubicBezTo>
                  <a:pt x="140" y="96"/>
                  <a:pt x="280" y="192"/>
                  <a:pt x="432" y="192"/>
                </a:cubicBezTo>
                <a:cubicBezTo>
                  <a:pt x="584" y="192"/>
                  <a:pt x="748" y="96"/>
                  <a:pt x="912" y="0"/>
                </a:cubicBezTo>
              </a:path>
            </a:pathLst>
          </a:cu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359332" name="Freeform 36"/>
          <p:cNvSpPr>
            <a:spLocks/>
          </p:cNvSpPr>
          <p:nvPr/>
        </p:nvSpPr>
        <p:spPr bwMode="auto">
          <a:xfrm>
            <a:off x="7315200" y="4267200"/>
            <a:ext cx="1447800" cy="304800"/>
          </a:xfrm>
          <a:custGeom>
            <a:avLst/>
            <a:gdLst>
              <a:gd name="T0" fmla="*/ 0 w 912"/>
              <a:gd name="T1" fmla="*/ 0 h 192"/>
              <a:gd name="T2" fmla="*/ 2147483647 w 912"/>
              <a:gd name="T3" fmla="*/ 2147483647 h 192"/>
              <a:gd name="T4" fmla="*/ 2147483647 w 912"/>
              <a:gd name="T5" fmla="*/ 0 h 192"/>
              <a:gd name="T6" fmla="*/ 0 60000 65536"/>
              <a:gd name="T7" fmla="*/ 0 60000 65536"/>
              <a:gd name="T8" fmla="*/ 0 60000 65536"/>
              <a:gd name="T9" fmla="*/ 0 w 912"/>
              <a:gd name="T10" fmla="*/ 0 h 192"/>
              <a:gd name="T11" fmla="*/ 912 w 91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92">
                <a:moveTo>
                  <a:pt x="0" y="0"/>
                </a:moveTo>
                <a:cubicBezTo>
                  <a:pt x="140" y="96"/>
                  <a:pt x="280" y="192"/>
                  <a:pt x="432" y="192"/>
                </a:cubicBezTo>
                <a:cubicBezTo>
                  <a:pt x="584" y="192"/>
                  <a:pt x="748" y="96"/>
                  <a:pt x="912" y="0"/>
                </a:cubicBezTo>
              </a:path>
            </a:pathLst>
          </a:cu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359333" name="Freeform 37"/>
          <p:cNvSpPr>
            <a:spLocks/>
          </p:cNvSpPr>
          <p:nvPr/>
        </p:nvSpPr>
        <p:spPr bwMode="auto">
          <a:xfrm>
            <a:off x="9220200" y="3200400"/>
            <a:ext cx="520700" cy="685800"/>
          </a:xfrm>
          <a:custGeom>
            <a:avLst/>
            <a:gdLst>
              <a:gd name="T0" fmla="*/ 0 w 328"/>
              <a:gd name="T1" fmla="*/ 2147483647 h 432"/>
              <a:gd name="T2" fmla="*/ 2147483647 w 328"/>
              <a:gd name="T3" fmla="*/ 2147483647 h 432"/>
              <a:gd name="T4" fmla="*/ 2147483647 w 328"/>
              <a:gd name="T5" fmla="*/ 0 h 432"/>
              <a:gd name="T6" fmla="*/ 0 60000 65536"/>
              <a:gd name="T7" fmla="*/ 0 60000 65536"/>
              <a:gd name="T8" fmla="*/ 0 60000 65536"/>
              <a:gd name="T9" fmla="*/ 0 w 328"/>
              <a:gd name="T10" fmla="*/ 0 h 432"/>
              <a:gd name="T11" fmla="*/ 328 w 328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8" h="432">
                <a:moveTo>
                  <a:pt x="0" y="432"/>
                </a:moveTo>
                <a:cubicBezTo>
                  <a:pt x="124" y="396"/>
                  <a:pt x="248" y="360"/>
                  <a:pt x="288" y="288"/>
                </a:cubicBezTo>
                <a:cubicBezTo>
                  <a:pt x="328" y="216"/>
                  <a:pt x="284" y="108"/>
                  <a:pt x="240" y="0"/>
                </a:cubicBezTo>
              </a:path>
            </a:pathLst>
          </a:cu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359334" name="Text Box 38"/>
          <p:cNvSpPr txBox="1">
            <a:spLocks noChangeArrowheads="1"/>
          </p:cNvSpPr>
          <p:nvPr/>
        </p:nvSpPr>
        <p:spPr bwMode="auto">
          <a:xfrm>
            <a:off x="2142332" y="4572000"/>
            <a:ext cx="3352800" cy="1663700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Algorithm</a:t>
            </a:r>
            <a:r>
              <a:rPr lang="en-US" altLang="zh-TW" sz="2400" dirty="0"/>
              <a:t> </a:t>
            </a:r>
            <a:r>
              <a:rPr lang="en-US" altLang="zh-TW" sz="2400" dirty="0" err="1">
                <a:solidFill>
                  <a:schemeClr val="tx2"/>
                </a:solidFill>
              </a:rPr>
              <a:t>preOrder</a:t>
            </a:r>
            <a:r>
              <a:rPr lang="en-US" altLang="zh-TW" sz="2400" dirty="0">
                <a:solidFill>
                  <a:schemeClr val="tx2"/>
                </a:solidFill>
              </a:rPr>
              <a:t>(</a:t>
            </a:r>
            <a:r>
              <a:rPr lang="en-US" altLang="zh-TW" sz="2400" i="1" dirty="0">
                <a:solidFill>
                  <a:schemeClr val="tx2"/>
                </a:solidFill>
              </a:rPr>
              <a:t>v</a:t>
            </a:r>
            <a:r>
              <a:rPr lang="en-US" altLang="zh-TW" sz="2400" dirty="0">
                <a:solidFill>
                  <a:schemeClr val="tx2"/>
                </a:solidFill>
              </a:rPr>
              <a:t>)</a:t>
            </a:r>
            <a:endParaRPr lang="en-US" altLang="zh-TW" sz="2400" dirty="0"/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TW" sz="2400" dirty="0"/>
              <a:t>visit(</a:t>
            </a:r>
            <a:r>
              <a:rPr lang="en-US" altLang="zh-TW" sz="2400" i="1" dirty="0"/>
              <a:t>v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TW" sz="2400" b="1" dirty="0"/>
              <a:t>for each </a:t>
            </a:r>
            <a:r>
              <a:rPr lang="en-US" altLang="zh-TW" sz="2400" dirty="0"/>
              <a:t>child </a:t>
            </a:r>
            <a:r>
              <a:rPr lang="en-US" altLang="zh-TW" sz="2400" i="1" dirty="0"/>
              <a:t>w</a:t>
            </a:r>
            <a:r>
              <a:rPr lang="en-US" altLang="zh-TW" sz="2400" dirty="0"/>
              <a:t> of </a:t>
            </a:r>
            <a:r>
              <a:rPr lang="en-US" altLang="zh-TW" sz="2400" i="1" dirty="0"/>
              <a:t>v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TW" sz="2400" dirty="0"/>
              <a:t>	preorder (</a:t>
            </a:r>
            <a:r>
              <a:rPr lang="en-US" altLang="zh-TW" sz="2400" i="1" dirty="0"/>
              <a:t>w</a:t>
            </a:r>
            <a:r>
              <a:rPr lang="en-US" altLang="zh-TW" sz="2400" dirty="0"/>
              <a:t>)</a:t>
            </a:r>
          </a:p>
        </p:txBody>
      </p:sp>
      <p:sp>
        <p:nvSpPr>
          <p:cNvPr id="2359335" name="Text Box 39"/>
          <p:cNvSpPr txBox="1">
            <a:spLocks noChangeArrowheads="1"/>
          </p:cNvSpPr>
          <p:nvPr/>
        </p:nvSpPr>
        <p:spPr bwMode="auto">
          <a:xfrm>
            <a:off x="5951017" y="4924618"/>
            <a:ext cx="5402783" cy="83099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altLang="zh-TW" sz="2400" dirty="0"/>
              <a:t>The overall running time is O(</a:t>
            </a:r>
            <a:r>
              <a:rPr lang="en-US" altLang="zh-TW" sz="2400" i="1" dirty="0"/>
              <a:t>n</a:t>
            </a:r>
            <a:r>
              <a:rPr lang="en-US" altLang="zh-TW" sz="2400" dirty="0"/>
              <a:t>)</a:t>
            </a:r>
          </a:p>
          <a:p>
            <a:pPr>
              <a:buFontTx/>
              <a:buChar char="•"/>
            </a:pPr>
            <a:r>
              <a:rPr lang="en-US" altLang="zh-TW" sz="2400" dirty="0"/>
              <a:t>Application: print a structured document</a:t>
            </a:r>
          </a:p>
        </p:txBody>
      </p:sp>
    </p:spTree>
    <p:extLst>
      <p:ext uri="{BB962C8B-B14F-4D97-AF65-F5344CB8AC3E}">
        <p14:creationId xmlns:p14="http://schemas.microsoft.com/office/powerpoint/2010/main" val="317266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9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59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59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9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59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59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359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359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359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359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35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359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35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359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35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359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35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359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359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359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359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359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2359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9317" grpId="0"/>
      <p:bldP spid="2359318" grpId="0"/>
      <p:bldP spid="2359319" grpId="0"/>
      <p:bldP spid="2359320" grpId="0"/>
      <p:bldP spid="2359321" grpId="0"/>
      <p:bldP spid="2359322" grpId="0"/>
      <p:bldP spid="2359323" grpId="0"/>
      <p:bldP spid="2359324" grpId="0"/>
      <p:bldP spid="2359325" grpId="0"/>
      <p:bldP spid="2359326" grpId="0" animBg="1"/>
      <p:bldP spid="2359327" grpId="0" animBg="1"/>
      <p:bldP spid="2359328" grpId="0" animBg="1"/>
      <p:bldP spid="2359329" grpId="0" animBg="1"/>
      <p:bldP spid="2359330" grpId="0" animBg="1"/>
      <p:bldP spid="2359331" grpId="0" animBg="1"/>
      <p:bldP spid="2359332" grpId="0" animBg="1"/>
      <p:bldP spid="235933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CF34AC-60DD-430C-BA18-F688EC096FB4}" type="slidenum">
              <a:rPr lang="en-US" altLang="zh-TW" smtClean="0"/>
              <a:pPr/>
              <a:t>25</a:t>
            </a:fld>
            <a:endParaRPr lang="en-US" altLang="zh-TW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Postorder Traversal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In a </a:t>
            </a:r>
            <a:r>
              <a:rPr lang="en-US" altLang="zh-TW" b="1" i="1" dirty="0" err="1">
                <a:solidFill>
                  <a:srgbClr val="FF0000"/>
                </a:solidFill>
              </a:rPr>
              <a:t>postorder</a:t>
            </a:r>
            <a:r>
              <a:rPr lang="en-US" altLang="zh-TW" dirty="0"/>
              <a:t>, a node is visited </a:t>
            </a:r>
            <a:r>
              <a:rPr lang="en-US" altLang="zh-TW" b="1" dirty="0">
                <a:solidFill>
                  <a:srgbClr val="FF0000"/>
                </a:solidFill>
              </a:rPr>
              <a:t>after</a:t>
            </a:r>
            <a:r>
              <a:rPr lang="en-US" altLang="zh-TW" dirty="0"/>
              <a:t> its descendants</a:t>
            </a:r>
          </a:p>
          <a:p>
            <a:pPr eaLnBrk="1" hangingPunct="1"/>
            <a:r>
              <a:rPr lang="en-US" altLang="zh-TW" dirty="0"/>
              <a:t>The </a:t>
            </a:r>
            <a:r>
              <a:rPr lang="en-US" altLang="zh-TW" b="1" i="1" dirty="0" err="1">
                <a:solidFill>
                  <a:srgbClr val="FF0000"/>
                </a:solidFill>
              </a:rPr>
              <a:t>postorder</a:t>
            </a:r>
            <a:r>
              <a:rPr lang="en-US" altLang="zh-TW" b="1" i="1" dirty="0">
                <a:solidFill>
                  <a:srgbClr val="FF0000"/>
                </a:solidFill>
              </a:rPr>
              <a:t> traversal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is useful for solving problems where we wish to compute some property in a bottom-up fashion</a:t>
            </a:r>
          </a:p>
        </p:txBody>
      </p:sp>
    </p:spTree>
    <p:extLst>
      <p:ext uri="{BB962C8B-B14F-4D97-AF65-F5344CB8AC3E}">
        <p14:creationId xmlns:p14="http://schemas.microsoft.com/office/powerpoint/2010/main" val="1030590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Algorithm for Postorder Traversal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ECCC54-7A5B-4457-9D10-7AB150045571}" type="slidenum">
              <a:rPr lang="en-US" altLang="zh-TW" smtClean="0"/>
              <a:pPr/>
              <a:t>26</a:t>
            </a:fld>
            <a:endParaRPr lang="en-US" altLang="zh-TW"/>
          </a:p>
        </p:txBody>
      </p:sp>
      <p:grpSp>
        <p:nvGrpSpPr>
          <p:cNvPr id="32773" name="Group 3"/>
          <p:cNvGrpSpPr>
            <a:grpSpLocks/>
          </p:cNvGrpSpPr>
          <p:nvPr/>
        </p:nvGrpSpPr>
        <p:grpSpPr bwMode="auto">
          <a:xfrm>
            <a:off x="2133600" y="1676400"/>
            <a:ext cx="7791450" cy="2482850"/>
            <a:chOff x="390" y="1192"/>
            <a:chExt cx="4908" cy="1564"/>
          </a:xfrm>
        </p:grpSpPr>
        <p:sp>
          <p:nvSpPr>
            <p:cNvPr id="32793" name="AutoShape 4"/>
            <p:cNvSpPr>
              <a:spLocks noChangeAspect="1" noChangeArrowheads="1"/>
            </p:cNvSpPr>
            <p:nvPr/>
          </p:nvSpPr>
          <p:spPr bwMode="auto">
            <a:xfrm>
              <a:off x="2716" y="1192"/>
              <a:ext cx="451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cs16/</a:t>
              </a:r>
            </a:p>
          </p:txBody>
        </p:sp>
        <p:sp>
          <p:nvSpPr>
            <p:cNvPr id="32794" name="AutoShape 5"/>
            <p:cNvSpPr>
              <a:spLocks noChangeAspect="1" noChangeArrowheads="1"/>
            </p:cNvSpPr>
            <p:nvPr/>
          </p:nvSpPr>
          <p:spPr bwMode="auto">
            <a:xfrm>
              <a:off x="730" y="1768"/>
              <a:ext cx="842" cy="24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homeworks/</a:t>
              </a:r>
            </a:p>
          </p:txBody>
        </p:sp>
        <p:sp>
          <p:nvSpPr>
            <p:cNvPr id="32795" name="AutoShape 6"/>
            <p:cNvSpPr>
              <a:spLocks noChangeAspect="1" noChangeArrowheads="1"/>
            </p:cNvSpPr>
            <p:nvPr/>
          </p:nvSpPr>
          <p:spPr bwMode="auto">
            <a:xfrm>
              <a:off x="4694" y="1683"/>
              <a:ext cx="604" cy="41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todo.txt</a:t>
              </a:r>
              <a:b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</a:br>
              <a: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1K</a:t>
              </a:r>
            </a:p>
          </p:txBody>
        </p:sp>
        <p:sp>
          <p:nvSpPr>
            <p:cNvPr id="32796" name="AutoShape 7"/>
            <p:cNvSpPr>
              <a:spLocks noChangeAspect="1" noChangeArrowheads="1"/>
            </p:cNvSpPr>
            <p:nvPr/>
          </p:nvSpPr>
          <p:spPr bwMode="auto">
            <a:xfrm>
              <a:off x="3263" y="1768"/>
              <a:ext cx="730" cy="24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programs/</a:t>
              </a:r>
            </a:p>
          </p:txBody>
        </p:sp>
        <p:sp>
          <p:nvSpPr>
            <p:cNvPr id="32797" name="AutoShape 8"/>
            <p:cNvSpPr>
              <a:spLocks noChangeAspect="1" noChangeArrowheads="1"/>
            </p:cNvSpPr>
            <p:nvPr/>
          </p:nvSpPr>
          <p:spPr bwMode="auto">
            <a:xfrm>
              <a:off x="2306" y="2345"/>
              <a:ext cx="687" cy="41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DDR.java</a:t>
              </a:r>
              <a:b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</a:br>
              <a: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10K</a:t>
              </a:r>
            </a:p>
          </p:txBody>
        </p:sp>
        <p:sp>
          <p:nvSpPr>
            <p:cNvPr id="32798" name="AutoShape 9"/>
            <p:cNvSpPr>
              <a:spLocks noChangeAspect="1" noChangeArrowheads="1"/>
            </p:cNvSpPr>
            <p:nvPr/>
          </p:nvSpPr>
          <p:spPr bwMode="auto">
            <a:xfrm>
              <a:off x="3234" y="2345"/>
              <a:ext cx="798" cy="41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Stocks.java</a:t>
              </a:r>
              <a:b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</a:br>
              <a: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25K</a:t>
              </a:r>
            </a:p>
          </p:txBody>
        </p:sp>
        <p:sp>
          <p:nvSpPr>
            <p:cNvPr id="32799" name="AutoShape 10"/>
            <p:cNvSpPr>
              <a:spLocks noChangeAspect="1" noChangeArrowheads="1"/>
            </p:cNvSpPr>
            <p:nvPr/>
          </p:nvSpPr>
          <p:spPr bwMode="auto">
            <a:xfrm>
              <a:off x="390" y="2345"/>
              <a:ext cx="600" cy="41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h1c.doc</a:t>
              </a:r>
              <a:b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</a:br>
              <a: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3K</a:t>
              </a:r>
            </a:p>
          </p:txBody>
        </p:sp>
        <p:sp>
          <p:nvSpPr>
            <p:cNvPr id="32800" name="AutoShape 11"/>
            <p:cNvSpPr>
              <a:spLocks noChangeAspect="1" noChangeArrowheads="1"/>
            </p:cNvSpPr>
            <p:nvPr/>
          </p:nvSpPr>
          <p:spPr bwMode="auto">
            <a:xfrm>
              <a:off x="1323" y="2345"/>
              <a:ext cx="671" cy="41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h1nc.doc</a:t>
              </a:r>
              <a:b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</a:br>
              <a: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2K</a:t>
              </a:r>
            </a:p>
          </p:txBody>
        </p:sp>
        <p:cxnSp>
          <p:nvCxnSpPr>
            <p:cNvPr id="32801" name="AutoShape 12"/>
            <p:cNvCxnSpPr>
              <a:cxnSpLocks noChangeShapeType="1"/>
              <a:stCxn id="32793" idx="2"/>
              <a:endCxn id="32794" idx="0"/>
            </p:cNvCxnSpPr>
            <p:nvPr/>
          </p:nvCxnSpPr>
          <p:spPr bwMode="auto">
            <a:xfrm flipH="1">
              <a:off x="1151" y="1440"/>
              <a:ext cx="1791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802" name="AutoShape 13"/>
            <p:cNvCxnSpPr>
              <a:cxnSpLocks noChangeShapeType="1"/>
              <a:stCxn id="32793" idx="2"/>
              <a:endCxn id="32796" idx="0"/>
            </p:cNvCxnSpPr>
            <p:nvPr/>
          </p:nvCxnSpPr>
          <p:spPr bwMode="auto">
            <a:xfrm>
              <a:off x="2942" y="1440"/>
              <a:ext cx="686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803" name="AutoShape 14"/>
            <p:cNvCxnSpPr>
              <a:cxnSpLocks noChangeShapeType="1"/>
              <a:stCxn id="32793" idx="2"/>
              <a:endCxn id="32795" idx="0"/>
            </p:cNvCxnSpPr>
            <p:nvPr/>
          </p:nvCxnSpPr>
          <p:spPr bwMode="auto">
            <a:xfrm>
              <a:off x="2942" y="1440"/>
              <a:ext cx="2054" cy="2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804" name="AutoShape 15"/>
            <p:cNvCxnSpPr>
              <a:cxnSpLocks noChangeShapeType="1"/>
              <a:stCxn id="32796" idx="2"/>
              <a:endCxn id="32798" idx="0"/>
            </p:cNvCxnSpPr>
            <p:nvPr/>
          </p:nvCxnSpPr>
          <p:spPr bwMode="auto">
            <a:xfrm>
              <a:off x="3628" y="2015"/>
              <a:ext cx="5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805" name="AutoShape 16"/>
            <p:cNvCxnSpPr>
              <a:cxnSpLocks noChangeShapeType="1"/>
              <a:stCxn id="32796" idx="2"/>
              <a:endCxn id="32797" idx="0"/>
            </p:cNvCxnSpPr>
            <p:nvPr/>
          </p:nvCxnSpPr>
          <p:spPr bwMode="auto">
            <a:xfrm flipH="1">
              <a:off x="2650" y="2015"/>
              <a:ext cx="978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806" name="AutoShape 17"/>
            <p:cNvCxnSpPr>
              <a:cxnSpLocks noChangeShapeType="1"/>
              <a:stCxn id="32794" idx="2"/>
              <a:endCxn id="32800" idx="0"/>
            </p:cNvCxnSpPr>
            <p:nvPr/>
          </p:nvCxnSpPr>
          <p:spPr bwMode="auto">
            <a:xfrm>
              <a:off x="1151" y="2015"/>
              <a:ext cx="508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807" name="AutoShape 18"/>
            <p:cNvCxnSpPr>
              <a:cxnSpLocks noChangeShapeType="1"/>
              <a:stCxn id="32794" idx="2"/>
              <a:endCxn id="32799" idx="0"/>
            </p:cNvCxnSpPr>
            <p:nvPr/>
          </p:nvCxnSpPr>
          <p:spPr bwMode="auto">
            <a:xfrm flipH="1">
              <a:off x="690" y="2015"/>
              <a:ext cx="461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2808" name="AutoShape 19"/>
            <p:cNvSpPr>
              <a:spLocks noChangeAspect="1" noChangeArrowheads="1"/>
            </p:cNvSpPr>
            <p:nvPr/>
          </p:nvSpPr>
          <p:spPr bwMode="auto">
            <a:xfrm>
              <a:off x="4272" y="2344"/>
              <a:ext cx="768" cy="41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Robot.java</a:t>
              </a:r>
              <a:b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</a:br>
              <a: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20K</a:t>
              </a:r>
            </a:p>
          </p:txBody>
        </p:sp>
        <p:cxnSp>
          <p:nvCxnSpPr>
            <p:cNvPr id="32809" name="AutoShape 20"/>
            <p:cNvCxnSpPr>
              <a:cxnSpLocks noChangeShapeType="1"/>
              <a:stCxn id="32796" idx="2"/>
              <a:endCxn id="32808" idx="0"/>
            </p:cNvCxnSpPr>
            <p:nvPr/>
          </p:nvCxnSpPr>
          <p:spPr bwMode="auto">
            <a:xfrm>
              <a:off x="3628" y="2015"/>
              <a:ext cx="1028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363413" name="Text Box 21"/>
          <p:cNvSpPr txBox="1">
            <a:spLocks noChangeArrowheads="1"/>
          </p:cNvSpPr>
          <p:nvPr/>
        </p:nvSpPr>
        <p:spPr bwMode="auto">
          <a:xfrm>
            <a:off x="2438401" y="2286001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rgbClr val="FF0000"/>
                </a:solidFill>
                <a:latin typeface="Tahoma" pitchFamily="34" charset="0"/>
              </a:rPr>
              <a:t>3</a:t>
            </a:r>
          </a:p>
        </p:txBody>
      </p:sp>
      <p:sp>
        <p:nvSpPr>
          <p:cNvPr id="2363414" name="Text Box 22"/>
          <p:cNvSpPr txBox="1">
            <a:spLocks noChangeArrowheads="1"/>
          </p:cNvSpPr>
          <p:nvPr/>
        </p:nvSpPr>
        <p:spPr bwMode="auto">
          <a:xfrm>
            <a:off x="1828801" y="3276601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2363415" name="Text Box 23"/>
          <p:cNvSpPr txBox="1">
            <a:spLocks noChangeArrowheads="1"/>
          </p:cNvSpPr>
          <p:nvPr/>
        </p:nvSpPr>
        <p:spPr bwMode="auto">
          <a:xfrm>
            <a:off x="7239001" y="2209801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rgbClr val="FF0000"/>
                </a:solidFill>
                <a:latin typeface="Tahoma" pitchFamily="34" charset="0"/>
              </a:rPr>
              <a:t>7</a:t>
            </a:r>
          </a:p>
        </p:txBody>
      </p:sp>
      <p:sp>
        <p:nvSpPr>
          <p:cNvPr id="2363416" name="Text Box 24"/>
          <p:cNvSpPr txBox="1">
            <a:spLocks noChangeArrowheads="1"/>
          </p:cNvSpPr>
          <p:nvPr/>
        </p:nvSpPr>
        <p:spPr bwMode="auto">
          <a:xfrm>
            <a:off x="3352801" y="3352801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rgbClr val="FF0000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2363417" name="Text Box 25"/>
          <p:cNvSpPr txBox="1">
            <a:spLocks noChangeArrowheads="1"/>
          </p:cNvSpPr>
          <p:nvPr/>
        </p:nvSpPr>
        <p:spPr bwMode="auto">
          <a:xfrm>
            <a:off x="4876801" y="3429001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rgbClr val="FF0000"/>
                </a:solidFill>
                <a:latin typeface="Tahoma" pitchFamily="34" charset="0"/>
              </a:rPr>
              <a:t>4</a:t>
            </a:r>
          </a:p>
        </p:txBody>
      </p:sp>
      <p:sp>
        <p:nvSpPr>
          <p:cNvPr id="2363418" name="Text Box 26"/>
          <p:cNvSpPr txBox="1">
            <a:spLocks noChangeArrowheads="1"/>
          </p:cNvSpPr>
          <p:nvPr/>
        </p:nvSpPr>
        <p:spPr bwMode="auto">
          <a:xfrm>
            <a:off x="6934201" y="3124201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rgbClr val="FF0000"/>
                </a:solidFill>
                <a:latin typeface="Tahoma" pitchFamily="34" charset="0"/>
              </a:rPr>
              <a:t>5</a:t>
            </a:r>
          </a:p>
        </p:txBody>
      </p:sp>
      <p:sp>
        <p:nvSpPr>
          <p:cNvPr id="2363419" name="Text Box 27"/>
          <p:cNvSpPr txBox="1">
            <a:spLocks noChangeArrowheads="1"/>
          </p:cNvSpPr>
          <p:nvPr/>
        </p:nvSpPr>
        <p:spPr bwMode="auto">
          <a:xfrm>
            <a:off x="8001001" y="3429001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rgbClr val="FF0000"/>
                </a:solidFill>
                <a:latin typeface="Tahoma" pitchFamily="34" charset="0"/>
              </a:rPr>
              <a:t>6</a:t>
            </a:r>
          </a:p>
        </p:txBody>
      </p:sp>
      <p:sp>
        <p:nvSpPr>
          <p:cNvPr id="2363420" name="Text Box 28"/>
          <p:cNvSpPr txBox="1">
            <a:spLocks noChangeArrowheads="1"/>
          </p:cNvSpPr>
          <p:nvPr/>
        </p:nvSpPr>
        <p:spPr bwMode="auto">
          <a:xfrm>
            <a:off x="9906001" y="2362201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rgbClr val="FF0000"/>
                </a:solidFill>
                <a:latin typeface="Tahoma" pitchFamily="34" charset="0"/>
              </a:rPr>
              <a:t>8</a:t>
            </a:r>
          </a:p>
        </p:txBody>
      </p:sp>
      <p:sp>
        <p:nvSpPr>
          <p:cNvPr id="2363421" name="Text Box 29"/>
          <p:cNvSpPr txBox="1">
            <a:spLocks noChangeArrowheads="1"/>
          </p:cNvSpPr>
          <p:nvPr/>
        </p:nvSpPr>
        <p:spPr bwMode="auto">
          <a:xfrm>
            <a:off x="5486401" y="1600201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rgbClr val="FF0000"/>
                </a:solidFill>
                <a:latin typeface="Tahoma" pitchFamily="34" charset="0"/>
              </a:rPr>
              <a:t>9</a:t>
            </a:r>
          </a:p>
        </p:txBody>
      </p:sp>
      <p:sp>
        <p:nvSpPr>
          <p:cNvPr id="2363422" name="Freeform 30"/>
          <p:cNvSpPr>
            <a:spLocks/>
          </p:cNvSpPr>
          <p:nvPr/>
        </p:nvSpPr>
        <p:spPr bwMode="auto">
          <a:xfrm>
            <a:off x="2590800" y="4191000"/>
            <a:ext cx="1524000" cy="304800"/>
          </a:xfrm>
          <a:custGeom>
            <a:avLst/>
            <a:gdLst>
              <a:gd name="T0" fmla="*/ 0 w 960"/>
              <a:gd name="T1" fmla="*/ 0 h 192"/>
              <a:gd name="T2" fmla="*/ 2147483647 w 960"/>
              <a:gd name="T3" fmla="*/ 2147483647 h 192"/>
              <a:gd name="T4" fmla="*/ 2147483647 w 960"/>
              <a:gd name="T5" fmla="*/ 0 h 192"/>
              <a:gd name="T6" fmla="*/ 0 60000 65536"/>
              <a:gd name="T7" fmla="*/ 0 60000 65536"/>
              <a:gd name="T8" fmla="*/ 0 60000 65536"/>
              <a:gd name="T9" fmla="*/ 0 w 960"/>
              <a:gd name="T10" fmla="*/ 0 h 192"/>
              <a:gd name="T11" fmla="*/ 960 w 960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192">
                <a:moveTo>
                  <a:pt x="0" y="0"/>
                </a:moveTo>
                <a:cubicBezTo>
                  <a:pt x="136" y="96"/>
                  <a:pt x="272" y="192"/>
                  <a:pt x="432" y="192"/>
                </a:cubicBezTo>
                <a:cubicBezTo>
                  <a:pt x="592" y="192"/>
                  <a:pt x="776" y="96"/>
                  <a:pt x="960" y="0"/>
                </a:cubicBezTo>
              </a:path>
            </a:pathLst>
          </a:cu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363423" name="Line 31"/>
          <p:cNvSpPr>
            <a:spLocks noChangeShapeType="1"/>
          </p:cNvSpPr>
          <p:nvPr/>
        </p:nvSpPr>
        <p:spPr bwMode="auto">
          <a:xfrm flipH="1" flipV="1">
            <a:off x="3733800" y="3048000"/>
            <a:ext cx="53340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63424" name="Freeform 32"/>
          <p:cNvSpPr>
            <a:spLocks/>
          </p:cNvSpPr>
          <p:nvPr/>
        </p:nvSpPr>
        <p:spPr bwMode="auto">
          <a:xfrm>
            <a:off x="4038600" y="2628900"/>
            <a:ext cx="1524000" cy="800100"/>
          </a:xfrm>
          <a:custGeom>
            <a:avLst/>
            <a:gdLst>
              <a:gd name="T0" fmla="*/ 0 w 960"/>
              <a:gd name="T1" fmla="*/ 2147483647 h 504"/>
              <a:gd name="T2" fmla="*/ 2147483647 w 960"/>
              <a:gd name="T3" fmla="*/ 2147483647 h 504"/>
              <a:gd name="T4" fmla="*/ 2147483647 w 960"/>
              <a:gd name="T5" fmla="*/ 2147483647 h 504"/>
              <a:gd name="T6" fmla="*/ 0 60000 65536"/>
              <a:gd name="T7" fmla="*/ 0 60000 65536"/>
              <a:gd name="T8" fmla="*/ 0 60000 65536"/>
              <a:gd name="T9" fmla="*/ 0 w 960"/>
              <a:gd name="T10" fmla="*/ 0 h 504"/>
              <a:gd name="T11" fmla="*/ 960 w 960"/>
              <a:gd name="T12" fmla="*/ 504 h 5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504">
                <a:moveTo>
                  <a:pt x="0" y="72"/>
                </a:moveTo>
                <a:cubicBezTo>
                  <a:pt x="232" y="36"/>
                  <a:pt x="464" y="0"/>
                  <a:pt x="624" y="72"/>
                </a:cubicBezTo>
                <a:cubicBezTo>
                  <a:pt x="784" y="144"/>
                  <a:pt x="904" y="432"/>
                  <a:pt x="960" y="504"/>
                </a:cubicBezTo>
              </a:path>
            </a:pathLst>
          </a:cu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363425" name="Freeform 33"/>
          <p:cNvSpPr>
            <a:spLocks/>
          </p:cNvSpPr>
          <p:nvPr/>
        </p:nvSpPr>
        <p:spPr bwMode="auto">
          <a:xfrm>
            <a:off x="5638800" y="4191000"/>
            <a:ext cx="1524000" cy="304800"/>
          </a:xfrm>
          <a:custGeom>
            <a:avLst/>
            <a:gdLst>
              <a:gd name="T0" fmla="*/ 0 w 960"/>
              <a:gd name="T1" fmla="*/ 0 h 192"/>
              <a:gd name="T2" fmla="*/ 2147483647 w 960"/>
              <a:gd name="T3" fmla="*/ 2147483647 h 192"/>
              <a:gd name="T4" fmla="*/ 2147483647 w 960"/>
              <a:gd name="T5" fmla="*/ 0 h 192"/>
              <a:gd name="T6" fmla="*/ 0 60000 65536"/>
              <a:gd name="T7" fmla="*/ 0 60000 65536"/>
              <a:gd name="T8" fmla="*/ 0 60000 65536"/>
              <a:gd name="T9" fmla="*/ 0 w 960"/>
              <a:gd name="T10" fmla="*/ 0 h 192"/>
              <a:gd name="T11" fmla="*/ 960 w 960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192">
                <a:moveTo>
                  <a:pt x="0" y="0"/>
                </a:moveTo>
                <a:cubicBezTo>
                  <a:pt x="136" y="96"/>
                  <a:pt x="272" y="192"/>
                  <a:pt x="432" y="192"/>
                </a:cubicBezTo>
                <a:cubicBezTo>
                  <a:pt x="592" y="192"/>
                  <a:pt x="776" y="96"/>
                  <a:pt x="960" y="0"/>
                </a:cubicBezTo>
              </a:path>
            </a:pathLst>
          </a:cu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363426" name="Freeform 34"/>
          <p:cNvSpPr>
            <a:spLocks/>
          </p:cNvSpPr>
          <p:nvPr/>
        </p:nvSpPr>
        <p:spPr bwMode="auto">
          <a:xfrm>
            <a:off x="7543800" y="4191000"/>
            <a:ext cx="1524000" cy="304800"/>
          </a:xfrm>
          <a:custGeom>
            <a:avLst/>
            <a:gdLst>
              <a:gd name="T0" fmla="*/ 0 w 960"/>
              <a:gd name="T1" fmla="*/ 0 h 192"/>
              <a:gd name="T2" fmla="*/ 2147483647 w 960"/>
              <a:gd name="T3" fmla="*/ 2147483647 h 192"/>
              <a:gd name="T4" fmla="*/ 2147483647 w 960"/>
              <a:gd name="T5" fmla="*/ 0 h 192"/>
              <a:gd name="T6" fmla="*/ 0 60000 65536"/>
              <a:gd name="T7" fmla="*/ 0 60000 65536"/>
              <a:gd name="T8" fmla="*/ 0 60000 65536"/>
              <a:gd name="T9" fmla="*/ 0 w 960"/>
              <a:gd name="T10" fmla="*/ 0 h 192"/>
              <a:gd name="T11" fmla="*/ 960 w 960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192">
                <a:moveTo>
                  <a:pt x="0" y="0"/>
                </a:moveTo>
                <a:cubicBezTo>
                  <a:pt x="136" y="96"/>
                  <a:pt x="272" y="192"/>
                  <a:pt x="432" y="192"/>
                </a:cubicBezTo>
                <a:cubicBezTo>
                  <a:pt x="592" y="192"/>
                  <a:pt x="776" y="96"/>
                  <a:pt x="960" y="0"/>
                </a:cubicBezTo>
              </a:path>
            </a:pathLst>
          </a:cu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363427" name="Line 35"/>
          <p:cNvSpPr>
            <a:spLocks noChangeShapeType="1"/>
          </p:cNvSpPr>
          <p:nvPr/>
        </p:nvSpPr>
        <p:spPr bwMode="auto">
          <a:xfrm flipH="1" flipV="1">
            <a:off x="7924800" y="3048000"/>
            <a:ext cx="121920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63428" name="Line 36"/>
          <p:cNvSpPr>
            <a:spLocks noChangeShapeType="1"/>
          </p:cNvSpPr>
          <p:nvPr/>
        </p:nvSpPr>
        <p:spPr bwMode="auto">
          <a:xfrm>
            <a:off x="8001000" y="2819400"/>
            <a:ext cx="914400" cy="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63429" name="Line 37"/>
          <p:cNvSpPr>
            <a:spLocks noChangeShapeType="1"/>
          </p:cNvSpPr>
          <p:nvPr/>
        </p:nvSpPr>
        <p:spPr bwMode="auto">
          <a:xfrm flipH="1" flipV="1">
            <a:off x="6629400" y="1905000"/>
            <a:ext cx="2971800" cy="4572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63430" name="Text Box 38"/>
          <p:cNvSpPr txBox="1">
            <a:spLocks noChangeArrowheads="1"/>
          </p:cNvSpPr>
          <p:nvPr/>
        </p:nvSpPr>
        <p:spPr bwMode="auto">
          <a:xfrm>
            <a:off x="1804162" y="4600575"/>
            <a:ext cx="3352800" cy="1663700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Algorithm</a:t>
            </a:r>
            <a:r>
              <a:rPr lang="en-US" altLang="zh-TW" sz="2400" dirty="0"/>
              <a:t> </a:t>
            </a:r>
            <a:r>
              <a:rPr lang="en-US" altLang="zh-TW" sz="2400" dirty="0" err="1"/>
              <a:t>postOrder</a:t>
            </a:r>
            <a:r>
              <a:rPr lang="en-US" altLang="zh-TW" sz="2400" dirty="0"/>
              <a:t>(</a:t>
            </a:r>
            <a:r>
              <a:rPr lang="en-US" altLang="zh-TW" sz="2400" i="1" dirty="0"/>
              <a:t>v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TW" sz="2400" b="1" dirty="0"/>
              <a:t>for each </a:t>
            </a:r>
            <a:r>
              <a:rPr lang="en-US" altLang="zh-TW" sz="2400" dirty="0"/>
              <a:t>child </a:t>
            </a:r>
            <a:r>
              <a:rPr lang="en-US" altLang="zh-TW" sz="2400" i="1" dirty="0"/>
              <a:t>w</a:t>
            </a:r>
            <a:r>
              <a:rPr lang="en-US" altLang="zh-TW" sz="2400" dirty="0"/>
              <a:t> of </a:t>
            </a:r>
            <a:r>
              <a:rPr lang="en-US" altLang="zh-TW" sz="2400" i="1" dirty="0"/>
              <a:t>v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TW" sz="2400" dirty="0"/>
              <a:t>	</a:t>
            </a:r>
            <a:r>
              <a:rPr lang="en-US" altLang="zh-TW" sz="2400" dirty="0" err="1"/>
              <a:t>postOrder</a:t>
            </a:r>
            <a:r>
              <a:rPr lang="en-US" altLang="zh-TW" sz="2400" dirty="0"/>
              <a:t> (</a:t>
            </a:r>
            <a:r>
              <a:rPr lang="en-US" altLang="zh-TW" sz="2400" i="1" dirty="0"/>
              <a:t>w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TW" sz="2400" dirty="0"/>
              <a:t>visit(</a:t>
            </a:r>
            <a:r>
              <a:rPr lang="en-US" altLang="zh-TW" sz="2400" i="1" dirty="0"/>
              <a:t>v</a:t>
            </a:r>
            <a:r>
              <a:rPr lang="en-US" altLang="zh-TW" sz="2400" dirty="0"/>
              <a:t>)</a:t>
            </a:r>
          </a:p>
        </p:txBody>
      </p:sp>
      <p:sp>
        <p:nvSpPr>
          <p:cNvPr id="2363431" name="Text Box 39"/>
          <p:cNvSpPr txBox="1">
            <a:spLocks noChangeArrowheads="1"/>
          </p:cNvSpPr>
          <p:nvPr/>
        </p:nvSpPr>
        <p:spPr bwMode="auto">
          <a:xfrm>
            <a:off x="5562600" y="4821058"/>
            <a:ext cx="5334000" cy="1200329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altLang="zh-TW" sz="2400" dirty="0"/>
              <a:t>The overall running time is O(</a:t>
            </a:r>
            <a:r>
              <a:rPr lang="en-US" altLang="zh-TW" sz="2400" i="1" dirty="0"/>
              <a:t>n</a:t>
            </a:r>
            <a:r>
              <a:rPr lang="en-US" altLang="zh-TW" sz="2400" dirty="0"/>
              <a:t>)</a:t>
            </a:r>
          </a:p>
          <a:p>
            <a:pPr>
              <a:buFontTx/>
              <a:buChar char="•"/>
            </a:pPr>
            <a:r>
              <a:rPr lang="en-US" altLang="zh-TW" sz="2400" dirty="0"/>
              <a:t>Application: compute space used by files in a directory and its subdirectories</a:t>
            </a:r>
          </a:p>
        </p:txBody>
      </p:sp>
    </p:spTree>
    <p:extLst>
      <p:ext uri="{BB962C8B-B14F-4D97-AF65-F5344CB8AC3E}">
        <p14:creationId xmlns:p14="http://schemas.microsoft.com/office/powerpoint/2010/main" val="356932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63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63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63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363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363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63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363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363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363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363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6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63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36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363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36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363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36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363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363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363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3634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2363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2363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3413" grpId="0"/>
      <p:bldP spid="2363414" grpId="0"/>
      <p:bldP spid="2363415" grpId="0"/>
      <p:bldP spid="2363416" grpId="0"/>
      <p:bldP spid="2363417" grpId="0"/>
      <p:bldP spid="2363418" grpId="0"/>
      <p:bldP spid="2363419" grpId="0"/>
      <p:bldP spid="2363420" grpId="0"/>
      <p:bldP spid="2363421" grpId="0"/>
      <p:bldP spid="2363422" grpId="0" animBg="1"/>
      <p:bldP spid="2363423" grpId="0" animBg="1"/>
      <p:bldP spid="2363424" grpId="0" animBg="1"/>
      <p:bldP spid="2363425" grpId="0" animBg="1"/>
      <p:bldP spid="2363426" grpId="0" animBg="1"/>
      <p:bldP spid="2363427" grpId="0" animBg="1"/>
      <p:bldP spid="2363428" grpId="0" animBg="1"/>
      <p:bldP spid="236342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BFDF0E-636F-4E1B-83A9-4F0F8F3EB0AF}" type="slidenum">
              <a:rPr lang="en-US" altLang="zh-TW" smtClean="0"/>
              <a:pPr/>
              <a:t>27</a:t>
            </a:fld>
            <a:endParaRPr lang="en-US" altLang="zh-TW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Contents 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General Trees</a:t>
            </a:r>
          </a:p>
          <a:p>
            <a:pPr eaLnBrk="1" hangingPunct="1"/>
            <a:r>
              <a:rPr lang="en-US" altLang="zh-TW" dirty="0"/>
              <a:t>Representation of Trees</a:t>
            </a:r>
          </a:p>
          <a:p>
            <a:pPr eaLnBrk="1" hangingPunct="1"/>
            <a:r>
              <a:rPr lang="en-US" altLang="zh-TW" dirty="0"/>
              <a:t>Properties on Trees</a:t>
            </a:r>
          </a:p>
          <a:p>
            <a:pPr eaLnBrk="1" hangingPunct="1"/>
            <a:r>
              <a:rPr lang="en-US" altLang="zh-TW" b="1" i="1" dirty="0">
                <a:solidFill>
                  <a:srgbClr val="FF0000"/>
                </a:solidFill>
              </a:rPr>
              <a:t>Binary Trees</a:t>
            </a:r>
          </a:p>
          <a:p>
            <a:pPr eaLnBrk="1" hangingPunct="1"/>
            <a:r>
              <a:rPr lang="en-US" altLang="zh-TW" dirty="0"/>
              <a:t>Binary Search Trees</a:t>
            </a:r>
          </a:p>
        </p:txBody>
      </p:sp>
    </p:spTree>
    <p:extLst>
      <p:ext uri="{BB962C8B-B14F-4D97-AF65-F5344CB8AC3E}">
        <p14:creationId xmlns:p14="http://schemas.microsoft.com/office/powerpoint/2010/main" val="3331504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Binary Trees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A </a:t>
            </a:r>
            <a:r>
              <a:rPr lang="en-US" altLang="zh-TW" b="1" i="1" dirty="0">
                <a:solidFill>
                  <a:srgbClr val="FF0000"/>
                </a:solidFill>
              </a:rPr>
              <a:t>binary tree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is an ordered tree with</a:t>
            </a:r>
          </a:p>
          <a:p>
            <a:pPr lvl="1" eaLnBrk="1" hangingPunct="1"/>
            <a:r>
              <a:rPr lang="en-US" altLang="zh-TW" dirty="0"/>
              <a:t>Each node has </a:t>
            </a:r>
            <a:r>
              <a:rPr lang="en-US" altLang="zh-TW" b="1" dirty="0"/>
              <a:t>at most</a:t>
            </a:r>
            <a:r>
              <a:rPr lang="en-US" altLang="zh-TW" dirty="0"/>
              <a:t> two children</a:t>
            </a:r>
          </a:p>
          <a:p>
            <a:pPr lvl="1" eaLnBrk="1" hangingPunct="1"/>
            <a:r>
              <a:rPr lang="en-US" altLang="zh-TW" dirty="0"/>
              <a:t>Each child is labeled as being either a </a:t>
            </a:r>
            <a:r>
              <a:rPr lang="en-US" altLang="zh-TW" b="1" i="1" dirty="0"/>
              <a:t>left</a:t>
            </a:r>
            <a:r>
              <a:rPr lang="en-US" altLang="zh-TW" dirty="0"/>
              <a:t> child or a </a:t>
            </a:r>
            <a:r>
              <a:rPr lang="en-US" altLang="zh-TW" b="1" i="1" dirty="0"/>
              <a:t>right</a:t>
            </a:r>
            <a:r>
              <a:rPr lang="en-US" altLang="zh-TW" dirty="0"/>
              <a:t> child</a:t>
            </a:r>
          </a:p>
          <a:p>
            <a:pPr lvl="1" eaLnBrk="1" hangingPunct="1"/>
            <a:r>
              <a:rPr lang="en-US" altLang="zh-TW" dirty="0"/>
              <a:t>The left child </a:t>
            </a:r>
            <a:r>
              <a:rPr lang="en-US" altLang="zh-TW" b="1" i="1" dirty="0"/>
              <a:t>precedes</a:t>
            </a:r>
            <a:r>
              <a:rPr lang="en-US" altLang="zh-TW" dirty="0"/>
              <a:t> the right child in the ordering</a:t>
            </a:r>
          </a:p>
          <a:p>
            <a:pPr eaLnBrk="1" hangingPunct="1"/>
            <a:r>
              <a:rPr lang="en-US" altLang="zh-TW" dirty="0"/>
              <a:t>The </a:t>
            </a:r>
            <a:r>
              <a:rPr lang="en-US" altLang="zh-TW" dirty="0" err="1"/>
              <a:t>subtree</a:t>
            </a:r>
            <a:r>
              <a:rPr lang="en-US" altLang="zh-TW" dirty="0"/>
              <a:t> rooted at a left (right) child of an internal node </a:t>
            </a:r>
            <a:r>
              <a:rPr lang="en-US" altLang="zh-TW" b="1" i="1" dirty="0"/>
              <a:t>v</a:t>
            </a:r>
            <a:r>
              <a:rPr lang="en-US" altLang="zh-TW" dirty="0"/>
              <a:t> is a </a:t>
            </a:r>
            <a:r>
              <a:rPr lang="en-US" altLang="zh-TW" b="1" i="1" dirty="0">
                <a:solidFill>
                  <a:srgbClr val="FF0000"/>
                </a:solidFill>
              </a:rPr>
              <a:t>left</a:t>
            </a:r>
            <a:r>
              <a:rPr lang="en-US" altLang="zh-TW" dirty="0"/>
              <a:t> (</a:t>
            </a:r>
            <a:r>
              <a:rPr lang="en-US" altLang="zh-TW" b="1" i="1" dirty="0">
                <a:solidFill>
                  <a:srgbClr val="FF0000"/>
                </a:solidFill>
              </a:rPr>
              <a:t>right</a:t>
            </a:r>
            <a:r>
              <a:rPr lang="en-US" altLang="zh-TW" dirty="0"/>
              <a:t>) </a:t>
            </a:r>
            <a:r>
              <a:rPr lang="en-US" altLang="zh-TW" b="1" i="1" dirty="0" err="1">
                <a:solidFill>
                  <a:srgbClr val="FF0000"/>
                </a:solidFill>
              </a:rPr>
              <a:t>subtree</a:t>
            </a:r>
            <a:r>
              <a:rPr lang="en-US" altLang="zh-TW" b="1" i="1" dirty="0">
                <a:solidFill>
                  <a:srgbClr val="FFFF00"/>
                </a:solidFill>
              </a:rPr>
              <a:t> </a:t>
            </a:r>
            <a:r>
              <a:rPr lang="en-US" altLang="zh-TW" dirty="0"/>
              <a:t>of  </a:t>
            </a:r>
            <a:r>
              <a:rPr lang="en-US" altLang="zh-TW" b="1" i="1" dirty="0"/>
              <a:t>v</a:t>
            </a:r>
          </a:p>
          <a:p>
            <a:pPr eaLnBrk="1" hangingPunct="1"/>
            <a:r>
              <a:rPr lang="en-US" altLang="zh-TW" dirty="0"/>
              <a:t>A binary tree is </a:t>
            </a:r>
            <a:r>
              <a:rPr lang="en-US" altLang="zh-TW" b="1" i="1" dirty="0">
                <a:solidFill>
                  <a:srgbClr val="FF0000"/>
                </a:solidFill>
              </a:rPr>
              <a:t>proper</a:t>
            </a:r>
            <a:r>
              <a:rPr lang="en-US" altLang="zh-TW" dirty="0"/>
              <a:t> if each node had either zero or two children (</a:t>
            </a:r>
            <a:r>
              <a:rPr lang="en-US" altLang="zh-TW" b="1" i="1" dirty="0">
                <a:solidFill>
                  <a:srgbClr val="FF0000"/>
                </a:solidFill>
              </a:rPr>
              <a:t>full binary tree</a:t>
            </a:r>
            <a:r>
              <a:rPr lang="en-US" altLang="zh-TW" dirty="0"/>
              <a:t>).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8F8D0A-0CAB-43DA-B948-D886459597C4}" type="slidenum">
              <a:rPr lang="en-US" altLang="zh-TW" smtClean="0"/>
              <a:pPr/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2199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E86704-9B1A-49B5-A5CE-FF5EDF9F0B69}" type="slidenum">
              <a:rPr lang="en-US" altLang="zh-TW" smtClean="0"/>
              <a:pPr/>
              <a:t>29</a:t>
            </a:fld>
            <a:endParaRPr lang="en-US" altLang="zh-TW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Example </a:t>
            </a:r>
            <a:r>
              <a:rPr lang="en-US" altLang="zh-TW">
                <a:latin typeface="Tahoma" pitchFamily="34" charset="0"/>
                <a:ea typeface="新細明體" pitchFamily="18" charset="-120"/>
              </a:rPr>
              <a:t>–</a:t>
            </a:r>
            <a:r>
              <a:rPr lang="en-US" altLang="zh-TW">
                <a:ea typeface="新細明體" pitchFamily="18" charset="-120"/>
              </a:rPr>
              <a:t> A Binary Tree</a:t>
            </a:r>
            <a:endParaRPr lang="en-US" altLang="zh-TW">
              <a:ea typeface="新細明體" pitchFamily="18" charset="-120"/>
              <a:cs typeface="Tahoma" pitchFamily="34" charset="0"/>
            </a:endParaRPr>
          </a:p>
        </p:txBody>
      </p:sp>
      <p:grpSp>
        <p:nvGrpSpPr>
          <p:cNvPr id="35845" name="Group 3"/>
          <p:cNvGrpSpPr>
            <a:grpSpLocks/>
          </p:cNvGrpSpPr>
          <p:nvPr/>
        </p:nvGrpSpPr>
        <p:grpSpPr bwMode="auto">
          <a:xfrm>
            <a:off x="4839711" y="1799099"/>
            <a:ext cx="4789437" cy="4266276"/>
            <a:chOff x="3451" y="2001"/>
            <a:chExt cx="2033" cy="1895"/>
          </a:xfrm>
        </p:grpSpPr>
        <p:sp>
          <p:nvSpPr>
            <p:cNvPr id="35851" name="AutoShape 4"/>
            <p:cNvSpPr>
              <a:spLocks noChangeAspect="1" noChangeArrowheads="1"/>
            </p:cNvSpPr>
            <p:nvPr/>
          </p:nvSpPr>
          <p:spPr bwMode="auto">
            <a:xfrm>
              <a:off x="4397" y="2001"/>
              <a:ext cx="145" cy="16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A</a:t>
              </a:r>
            </a:p>
          </p:txBody>
        </p:sp>
        <p:sp>
          <p:nvSpPr>
            <p:cNvPr id="35852" name="AutoShape 5"/>
            <p:cNvSpPr>
              <a:spLocks noChangeAspect="1" noChangeArrowheads="1"/>
            </p:cNvSpPr>
            <p:nvPr/>
          </p:nvSpPr>
          <p:spPr bwMode="auto">
            <a:xfrm>
              <a:off x="3775" y="2577"/>
              <a:ext cx="143" cy="16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B</a:t>
              </a:r>
            </a:p>
          </p:txBody>
        </p:sp>
        <p:sp>
          <p:nvSpPr>
            <p:cNvPr id="35853" name="AutoShape 6"/>
            <p:cNvSpPr>
              <a:spLocks noChangeAspect="1" noChangeArrowheads="1"/>
            </p:cNvSpPr>
            <p:nvPr/>
          </p:nvSpPr>
          <p:spPr bwMode="auto">
            <a:xfrm>
              <a:off x="5015" y="2577"/>
              <a:ext cx="144" cy="16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C</a:t>
              </a:r>
            </a:p>
          </p:txBody>
        </p:sp>
        <p:sp>
          <p:nvSpPr>
            <p:cNvPr id="35854" name="AutoShape 7"/>
            <p:cNvSpPr>
              <a:spLocks noChangeAspect="1" noChangeArrowheads="1"/>
            </p:cNvSpPr>
            <p:nvPr/>
          </p:nvSpPr>
          <p:spPr bwMode="auto">
            <a:xfrm>
              <a:off x="4709" y="3153"/>
              <a:ext cx="137" cy="16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F</a:t>
              </a:r>
            </a:p>
          </p:txBody>
        </p:sp>
        <p:sp>
          <p:nvSpPr>
            <p:cNvPr id="35855" name="AutoShape 8"/>
            <p:cNvSpPr>
              <a:spLocks noChangeAspect="1" noChangeArrowheads="1"/>
            </p:cNvSpPr>
            <p:nvPr/>
          </p:nvSpPr>
          <p:spPr bwMode="auto">
            <a:xfrm>
              <a:off x="5333" y="3152"/>
              <a:ext cx="151" cy="16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G</a:t>
              </a:r>
            </a:p>
          </p:txBody>
        </p:sp>
        <p:sp>
          <p:nvSpPr>
            <p:cNvPr id="35856" name="AutoShape 9"/>
            <p:cNvSpPr>
              <a:spLocks noChangeAspect="1" noChangeArrowheads="1"/>
            </p:cNvSpPr>
            <p:nvPr/>
          </p:nvSpPr>
          <p:spPr bwMode="auto">
            <a:xfrm>
              <a:off x="3451" y="3151"/>
              <a:ext cx="152" cy="16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D</a:t>
              </a:r>
            </a:p>
          </p:txBody>
        </p:sp>
        <p:sp>
          <p:nvSpPr>
            <p:cNvPr id="35857" name="AutoShape 10"/>
            <p:cNvSpPr>
              <a:spLocks noChangeAspect="1" noChangeArrowheads="1"/>
            </p:cNvSpPr>
            <p:nvPr/>
          </p:nvSpPr>
          <p:spPr bwMode="auto">
            <a:xfrm>
              <a:off x="4097" y="3153"/>
              <a:ext cx="140" cy="16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E</a:t>
              </a:r>
            </a:p>
          </p:txBody>
        </p:sp>
        <p:cxnSp>
          <p:nvCxnSpPr>
            <p:cNvPr id="35858" name="AutoShape 11"/>
            <p:cNvCxnSpPr>
              <a:cxnSpLocks noChangeShapeType="1"/>
              <a:stCxn id="35851" idx="2"/>
              <a:endCxn id="35852" idx="0"/>
            </p:cNvCxnSpPr>
            <p:nvPr/>
          </p:nvCxnSpPr>
          <p:spPr bwMode="auto">
            <a:xfrm flipH="1">
              <a:off x="3848" y="2208"/>
              <a:ext cx="622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9" name="AutoShape 12"/>
            <p:cNvCxnSpPr>
              <a:cxnSpLocks noChangeShapeType="1"/>
              <a:stCxn id="35851" idx="2"/>
              <a:endCxn id="35853" idx="0"/>
            </p:cNvCxnSpPr>
            <p:nvPr/>
          </p:nvCxnSpPr>
          <p:spPr bwMode="auto">
            <a:xfrm>
              <a:off x="4470" y="2208"/>
              <a:ext cx="618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60" name="AutoShape 13"/>
            <p:cNvCxnSpPr>
              <a:cxnSpLocks noChangeShapeType="1"/>
              <a:stCxn id="35853" idx="2"/>
              <a:endCxn id="35855" idx="0"/>
            </p:cNvCxnSpPr>
            <p:nvPr/>
          </p:nvCxnSpPr>
          <p:spPr bwMode="auto">
            <a:xfrm>
              <a:off x="5088" y="2785"/>
              <a:ext cx="320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61" name="AutoShape 14"/>
            <p:cNvCxnSpPr>
              <a:cxnSpLocks noChangeShapeType="1"/>
              <a:stCxn id="35853" idx="2"/>
              <a:endCxn id="35854" idx="0"/>
            </p:cNvCxnSpPr>
            <p:nvPr/>
          </p:nvCxnSpPr>
          <p:spPr bwMode="auto">
            <a:xfrm flipH="1">
              <a:off x="4779" y="2785"/>
              <a:ext cx="309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62" name="AutoShape 15"/>
            <p:cNvCxnSpPr>
              <a:cxnSpLocks noChangeShapeType="1"/>
              <a:stCxn id="35852" idx="2"/>
              <a:endCxn id="35857" idx="0"/>
            </p:cNvCxnSpPr>
            <p:nvPr/>
          </p:nvCxnSpPr>
          <p:spPr bwMode="auto">
            <a:xfrm>
              <a:off x="3848" y="2784"/>
              <a:ext cx="319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63" name="AutoShape 16"/>
            <p:cNvCxnSpPr>
              <a:cxnSpLocks noChangeShapeType="1"/>
              <a:stCxn id="35852" idx="2"/>
              <a:endCxn id="35856" idx="0"/>
            </p:cNvCxnSpPr>
            <p:nvPr/>
          </p:nvCxnSpPr>
          <p:spPr bwMode="auto">
            <a:xfrm flipH="1">
              <a:off x="3529" y="2784"/>
              <a:ext cx="319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5864" name="AutoShape 17"/>
            <p:cNvSpPr>
              <a:spLocks noChangeAspect="1" noChangeArrowheads="1"/>
            </p:cNvSpPr>
            <p:nvPr/>
          </p:nvSpPr>
          <p:spPr bwMode="auto">
            <a:xfrm>
              <a:off x="3858" y="3731"/>
              <a:ext cx="151" cy="16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H</a:t>
              </a:r>
            </a:p>
          </p:txBody>
        </p:sp>
        <p:cxnSp>
          <p:nvCxnSpPr>
            <p:cNvPr id="35865" name="AutoShape 18"/>
            <p:cNvCxnSpPr>
              <a:cxnSpLocks noChangeShapeType="1"/>
              <a:stCxn id="35857" idx="2"/>
              <a:endCxn id="35864" idx="0"/>
            </p:cNvCxnSpPr>
            <p:nvPr/>
          </p:nvCxnSpPr>
          <p:spPr bwMode="auto">
            <a:xfrm flipH="1">
              <a:off x="3935" y="3361"/>
              <a:ext cx="232" cy="3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5866" name="AutoShape 19"/>
            <p:cNvSpPr>
              <a:spLocks noChangeAspect="1" noChangeArrowheads="1"/>
            </p:cNvSpPr>
            <p:nvPr/>
          </p:nvSpPr>
          <p:spPr bwMode="auto">
            <a:xfrm>
              <a:off x="4316" y="3731"/>
              <a:ext cx="123" cy="16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I</a:t>
              </a:r>
            </a:p>
          </p:txBody>
        </p:sp>
        <p:cxnSp>
          <p:nvCxnSpPr>
            <p:cNvPr id="35867" name="AutoShape 20"/>
            <p:cNvCxnSpPr>
              <a:cxnSpLocks noChangeShapeType="1"/>
              <a:stCxn id="35857" idx="2"/>
              <a:endCxn id="35866" idx="0"/>
            </p:cNvCxnSpPr>
            <p:nvPr/>
          </p:nvCxnSpPr>
          <p:spPr bwMode="auto">
            <a:xfrm>
              <a:off x="4167" y="3361"/>
              <a:ext cx="211" cy="32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7424930" y="2256299"/>
            <a:ext cx="3179763" cy="2819400"/>
            <a:chOff x="3072" y="1536"/>
            <a:chExt cx="2003" cy="1776"/>
          </a:xfrm>
        </p:grpSpPr>
        <p:sp>
          <p:nvSpPr>
            <p:cNvPr id="35849" name="AutoShape 22"/>
            <p:cNvSpPr>
              <a:spLocks noChangeArrowheads="1"/>
            </p:cNvSpPr>
            <p:nvPr/>
          </p:nvSpPr>
          <p:spPr bwMode="auto">
            <a:xfrm>
              <a:off x="3072" y="1776"/>
              <a:ext cx="1632" cy="1536"/>
            </a:xfrm>
            <a:prstGeom prst="triangle">
              <a:avLst>
                <a:gd name="adj" fmla="val 50000"/>
              </a:avLst>
            </a:prstGeom>
            <a:solidFill>
              <a:srgbClr val="FFCC00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35850" name="Text Box 23"/>
            <p:cNvSpPr txBox="1">
              <a:spLocks noChangeArrowheads="1"/>
            </p:cNvSpPr>
            <p:nvPr/>
          </p:nvSpPr>
          <p:spPr bwMode="auto">
            <a:xfrm>
              <a:off x="3888" y="1536"/>
              <a:ext cx="1187" cy="233"/>
            </a:xfrm>
            <a:prstGeom prst="rect">
              <a:avLst/>
            </a:prstGeom>
            <a:solidFill>
              <a:srgbClr val="FFCC00">
                <a:alpha val="30196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Right </a:t>
              </a:r>
              <a:r>
                <a:rPr lang="en-US" altLang="zh-TW" dirty="0" err="1"/>
                <a:t>subtree</a:t>
              </a:r>
              <a:r>
                <a:rPr lang="en-US" altLang="zh-TW" dirty="0"/>
                <a:t> of A</a:t>
              </a:r>
            </a:p>
          </p:txBody>
        </p:sp>
      </p:grpSp>
      <p:sp>
        <p:nvSpPr>
          <p:cNvPr id="2369560" name="Text Box 24"/>
          <p:cNvSpPr txBox="1">
            <a:spLocks noChangeArrowheads="1"/>
          </p:cNvSpPr>
          <p:nvPr/>
        </p:nvSpPr>
        <p:spPr bwMode="auto">
          <a:xfrm>
            <a:off x="1525527" y="2454416"/>
            <a:ext cx="368382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dirty="0"/>
              <a:t>A proper binary tree?</a:t>
            </a:r>
          </a:p>
        </p:txBody>
      </p:sp>
      <p:sp>
        <p:nvSpPr>
          <p:cNvPr id="2369561" name="Text Box 25"/>
          <p:cNvSpPr txBox="1">
            <a:spLocks noChangeArrowheads="1"/>
          </p:cNvSpPr>
          <p:nvPr/>
        </p:nvSpPr>
        <p:spPr bwMode="auto">
          <a:xfrm>
            <a:off x="1558424" y="2996808"/>
            <a:ext cx="346761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3200" dirty="0"/>
              <a:t>Yes!</a:t>
            </a:r>
          </a:p>
          <a:p>
            <a:pPr algn="ctr"/>
            <a:r>
              <a:rPr lang="zh-TW" altLang="en-US" sz="3200" dirty="0"/>
              <a:t>不是</a:t>
            </a:r>
            <a:r>
              <a:rPr lang="en-US" altLang="zh-TW" sz="3200" dirty="0"/>
              <a:t>0</a:t>
            </a:r>
            <a:r>
              <a:rPr lang="zh-TW" altLang="en-US" sz="3200" dirty="0"/>
              <a:t>就是</a:t>
            </a:r>
            <a:r>
              <a:rPr lang="en-US" altLang="zh-TW" sz="3200" dirty="0"/>
              <a:t>2</a:t>
            </a:r>
            <a:r>
              <a:rPr lang="zh-TW" altLang="en-US" sz="3200" dirty="0"/>
              <a:t>個節點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206264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69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69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695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69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69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69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695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36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9560" grpId="0"/>
      <p:bldP spid="23695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7DE787-7F82-43EA-A98D-F62C4D6F7E94}" type="slidenum">
              <a:rPr lang="en-US" altLang="zh-TW" smtClean="0"/>
              <a:pPr/>
              <a:t>3</a:t>
            </a:fld>
            <a:endParaRPr lang="en-US" altLang="zh-TW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What is a Tree?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1825625"/>
            <a:ext cx="6626287" cy="4351338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In computer science, a </a:t>
            </a:r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</a:rPr>
              <a:t>tree</a:t>
            </a:r>
            <a:r>
              <a:rPr lang="en-US" altLang="zh-TW" dirty="0">
                <a:ea typeface="新細明體" pitchFamily="18" charset="-120"/>
              </a:rPr>
              <a:t> is an abstract model of a </a:t>
            </a:r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</a:rPr>
              <a:t>hierarchical</a:t>
            </a:r>
            <a:r>
              <a:rPr lang="en-US" altLang="zh-TW" dirty="0">
                <a:ea typeface="新細明體" pitchFamily="18" charset="-120"/>
              </a:rPr>
              <a:t> structure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A tree consists of nodes with a </a:t>
            </a:r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</a:rPr>
              <a:t>parent-child</a:t>
            </a:r>
            <a:r>
              <a:rPr lang="en-US" altLang="zh-TW" dirty="0">
                <a:ea typeface="新細明體" pitchFamily="18" charset="-120"/>
              </a:rPr>
              <a:t> relation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Applications:</a:t>
            </a:r>
          </a:p>
          <a:p>
            <a:pPr lvl="1" eaLnBrk="1" hangingPunct="1"/>
            <a:r>
              <a:rPr lang="en-US" altLang="zh-TW" dirty="0">
                <a:ea typeface="新細明體" pitchFamily="18" charset="-120"/>
              </a:rPr>
              <a:t>Organization charts</a:t>
            </a:r>
          </a:p>
          <a:p>
            <a:pPr lvl="1" eaLnBrk="1" hangingPunct="1"/>
            <a:r>
              <a:rPr lang="en-US" altLang="zh-TW" dirty="0">
                <a:ea typeface="新細明體" pitchFamily="18" charset="-120"/>
              </a:rPr>
              <a:t>File systems</a:t>
            </a:r>
          </a:p>
        </p:txBody>
      </p:sp>
      <p:grpSp>
        <p:nvGrpSpPr>
          <p:cNvPr id="9222" name="Group 4"/>
          <p:cNvGrpSpPr>
            <a:grpSpLocks/>
          </p:cNvGrpSpPr>
          <p:nvPr/>
        </p:nvGrpSpPr>
        <p:grpSpPr bwMode="auto">
          <a:xfrm>
            <a:off x="6763512" y="2012949"/>
            <a:ext cx="4729163" cy="2728913"/>
            <a:chOff x="2148" y="937"/>
            <a:chExt cx="3359" cy="2013"/>
          </a:xfrm>
        </p:grpSpPr>
        <p:sp>
          <p:nvSpPr>
            <p:cNvPr id="9223" name="AutoShape 5"/>
            <p:cNvSpPr>
              <a:spLocks noChangeAspect="1" noChangeArrowheads="1"/>
            </p:cNvSpPr>
            <p:nvPr/>
          </p:nvSpPr>
          <p:spPr bwMode="auto">
            <a:xfrm>
              <a:off x="3267" y="937"/>
              <a:ext cx="1214" cy="28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 dirty="0" err="1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ahoma" pitchFamily="34" charset="0"/>
                </a:rPr>
                <a:t>Computers”R”Us</a:t>
              </a:r>
              <a:endParaRPr lang="en-US" altLang="zh-TW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Tahoma" pitchFamily="34" charset="0"/>
              </a:endParaRPr>
            </a:p>
          </p:txBody>
        </p:sp>
        <p:sp>
          <p:nvSpPr>
            <p:cNvPr id="9224" name="AutoShape 6"/>
            <p:cNvSpPr>
              <a:spLocks noChangeAspect="1" noChangeArrowheads="1"/>
            </p:cNvSpPr>
            <p:nvPr/>
          </p:nvSpPr>
          <p:spPr bwMode="auto">
            <a:xfrm>
              <a:off x="2576" y="1513"/>
              <a:ext cx="492" cy="28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ahoma" pitchFamily="34" charset="0"/>
                </a:rPr>
                <a:t>Sales</a:t>
              </a:r>
            </a:p>
          </p:txBody>
        </p:sp>
        <p:sp>
          <p:nvSpPr>
            <p:cNvPr id="9225" name="AutoShape 7"/>
            <p:cNvSpPr>
              <a:spLocks noChangeAspect="1" noChangeArrowheads="1"/>
            </p:cNvSpPr>
            <p:nvPr/>
          </p:nvSpPr>
          <p:spPr bwMode="auto">
            <a:xfrm>
              <a:off x="5059" y="1513"/>
              <a:ext cx="448" cy="28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ahoma" pitchFamily="34" charset="0"/>
                </a:rPr>
                <a:t>R&amp;D</a:t>
              </a:r>
            </a:p>
          </p:txBody>
        </p:sp>
        <p:sp>
          <p:nvSpPr>
            <p:cNvPr id="9226" name="AutoShape 8"/>
            <p:cNvSpPr>
              <a:spLocks noChangeAspect="1" noChangeArrowheads="1"/>
            </p:cNvSpPr>
            <p:nvPr/>
          </p:nvSpPr>
          <p:spPr bwMode="auto">
            <a:xfrm>
              <a:off x="3918" y="1513"/>
              <a:ext cx="1073" cy="28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ahoma" pitchFamily="34" charset="0"/>
                </a:rPr>
                <a:t>Manufacturing</a:t>
              </a:r>
            </a:p>
          </p:txBody>
        </p:sp>
        <p:sp>
          <p:nvSpPr>
            <p:cNvPr id="9227" name="AutoShape 9"/>
            <p:cNvSpPr>
              <a:spLocks noChangeAspect="1" noChangeArrowheads="1"/>
            </p:cNvSpPr>
            <p:nvPr/>
          </p:nvSpPr>
          <p:spPr bwMode="auto">
            <a:xfrm>
              <a:off x="3750" y="2089"/>
              <a:ext cx="663" cy="28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ahoma" pitchFamily="34" charset="0"/>
                </a:rPr>
                <a:t>Laptops</a:t>
              </a:r>
            </a:p>
          </p:txBody>
        </p:sp>
        <p:sp>
          <p:nvSpPr>
            <p:cNvPr id="9228" name="AutoShape 10"/>
            <p:cNvSpPr>
              <a:spLocks noChangeAspect="1" noChangeArrowheads="1"/>
            </p:cNvSpPr>
            <p:nvPr/>
          </p:nvSpPr>
          <p:spPr bwMode="auto">
            <a:xfrm>
              <a:off x="4471" y="2089"/>
              <a:ext cx="745" cy="28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ahoma" pitchFamily="34" charset="0"/>
                </a:rPr>
                <a:t>Desktops</a:t>
              </a:r>
            </a:p>
          </p:txBody>
        </p:sp>
        <p:sp>
          <p:nvSpPr>
            <p:cNvPr id="9229" name="AutoShape 11"/>
            <p:cNvSpPr>
              <a:spLocks noChangeAspect="1" noChangeArrowheads="1"/>
            </p:cNvSpPr>
            <p:nvPr/>
          </p:nvSpPr>
          <p:spPr bwMode="auto">
            <a:xfrm>
              <a:off x="2331" y="2088"/>
              <a:ext cx="338" cy="28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ahoma" pitchFamily="34" charset="0"/>
                </a:rPr>
                <a:t>US</a:t>
              </a:r>
            </a:p>
          </p:txBody>
        </p:sp>
        <p:sp>
          <p:nvSpPr>
            <p:cNvPr id="9230" name="AutoShape 12"/>
            <p:cNvSpPr>
              <a:spLocks noChangeAspect="1" noChangeArrowheads="1"/>
            </p:cNvSpPr>
            <p:nvPr/>
          </p:nvSpPr>
          <p:spPr bwMode="auto">
            <a:xfrm>
              <a:off x="2729" y="2089"/>
              <a:ext cx="977" cy="28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ahoma" pitchFamily="34" charset="0"/>
                </a:rPr>
                <a:t>International</a:t>
              </a:r>
            </a:p>
          </p:txBody>
        </p:sp>
        <p:cxnSp>
          <p:nvCxnSpPr>
            <p:cNvPr id="9231" name="AutoShape 13"/>
            <p:cNvCxnSpPr>
              <a:cxnSpLocks noChangeShapeType="1"/>
              <a:stCxn id="9223" idx="2"/>
              <a:endCxn id="9224" idx="0"/>
            </p:cNvCxnSpPr>
            <p:nvPr/>
          </p:nvCxnSpPr>
          <p:spPr bwMode="auto">
            <a:xfrm flipH="1">
              <a:off x="2823" y="1205"/>
              <a:ext cx="1051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232" name="AutoShape 14"/>
            <p:cNvCxnSpPr>
              <a:cxnSpLocks noChangeShapeType="1"/>
              <a:stCxn id="9223" idx="2"/>
              <a:endCxn id="9226" idx="0"/>
            </p:cNvCxnSpPr>
            <p:nvPr/>
          </p:nvCxnSpPr>
          <p:spPr bwMode="auto">
            <a:xfrm>
              <a:off x="3874" y="1205"/>
              <a:ext cx="581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233" name="AutoShape 15"/>
            <p:cNvCxnSpPr>
              <a:cxnSpLocks noChangeShapeType="1"/>
              <a:stCxn id="9223" idx="2"/>
              <a:endCxn id="9225" idx="0"/>
            </p:cNvCxnSpPr>
            <p:nvPr/>
          </p:nvCxnSpPr>
          <p:spPr bwMode="auto">
            <a:xfrm>
              <a:off x="3874" y="1205"/>
              <a:ext cx="1409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234" name="AutoShape 16"/>
            <p:cNvCxnSpPr>
              <a:cxnSpLocks noChangeShapeType="1"/>
              <a:stCxn id="9226" idx="2"/>
              <a:endCxn id="9228" idx="0"/>
            </p:cNvCxnSpPr>
            <p:nvPr/>
          </p:nvCxnSpPr>
          <p:spPr bwMode="auto">
            <a:xfrm>
              <a:off x="4455" y="1781"/>
              <a:ext cx="389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235" name="AutoShape 17"/>
            <p:cNvCxnSpPr>
              <a:cxnSpLocks noChangeShapeType="1"/>
              <a:stCxn id="9226" idx="2"/>
              <a:endCxn id="9227" idx="0"/>
            </p:cNvCxnSpPr>
            <p:nvPr/>
          </p:nvCxnSpPr>
          <p:spPr bwMode="auto">
            <a:xfrm flipH="1">
              <a:off x="4083" y="1781"/>
              <a:ext cx="372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236" name="AutoShape 18"/>
            <p:cNvCxnSpPr>
              <a:cxnSpLocks noChangeShapeType="1"/>
              <a:stCxn id="9224" idx="2"/>
              <a:endCxn id="9230" idx="0"/>
            </p:cNvCxnSpPr>
            <p:nvPr/>
          </p:nvCxnSpPr>
          <p:spPr bwMode="auto">
            <a:xfrm>
              <a:off x="2823" y="1781"/>
              <a:ext cx="395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237" name="AutoShape 19"/>
            <p:cNvCxnSpPr>
              <a:cxnSpLocks noChangeShapeType="1"/>
              <a:stCxn id="9224" idx="2"/>
              <a:endCxn id="9229" idx="0"/>
            </p:cNvCxnSpPr>
            <p:nvPr/>
          </p:nvCxnSpPr>
          <p:spPr bwMode="auto">
            <a:xfrm flipH="1">
              <a:off x="2500" y="1781"/>
              <a:ext cx="323" cy="32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9238" name="AutoShape 20"/>
            <p:cNvSpPr>
              <a:spLocks noChangeAspect="1" noChangeArrowheads="1"/>
            </p:cNvSpPr>
            <p:nvPr/>
          </p:nvSpPr>
          <p:spPr bwMode="auto">
            <a:xfrm>
              <a:off x="2148" y="2668"/>
              <a:ext cx="611" cy="28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ahoma" pitchFamily="34" charset="0"/>
                </a:rPr>
                <a:t>Europe</a:t>
              </a:r>
            </a:p>
          </p:txBody>
        </p:sp>
        <p:sp>
          <p:nvSpPr>
            <p:cNvPr id="9239" name="AutoShape 21"/>
            <p:cNvSpPr>
              <a:spLocks noChangeAspect="1" noChangeArrowheads="1"/>
            </p:cNvSpPr>
            <p:nvPr/>
          </p:nvSpPr>
          <p:spPr bwMode="auto">
            <a:xfrm>
              <a:off x="2999" y="2668"/>
              <a:ext cx="423" cy="28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ahoma" pitchFamily="34" charset="0"/>
                </a:rPr>
                <a:t>Asia</a:t>
              </a:r>
            </a:p>
          </p:txBody>
        </p:sp>
        <p:cxnSp>
          <p:nvCxnSpPr>
            <p:cNvPr id="9240" name="AutoShape 22"/>
            <p:cNvCxnSpPr>
              <a:cxnSpLocks noChangeShapeType="1"/>
              <a:stCxn id="9230" idx="2"/>
              <a:endCxn id="9239" idx="0"/>
            </p:cNvCxnSpPr>
            <p:nvPr/>
          </p:nvCxnSpPr>
          <p:spPr bwMode="auto">
            <a:xfrm flipH="1">
              <a:off x="3210" y="2357"/>
              <a:ext cx="8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241" name="AutoShape 23"/>
            <p:cNvCxnSpPr>
              <a:cxnSpLocks noChangeShapeType="1"/>
              <a:stCxn id="9230" idx="2"/>
              <a:endCxn id="9238" idx="0"/>
            </p:cNvCxnSpPr>
            <p:nvPr/>
          </p:nvCxnSpPr>
          <p:spPr bwMode="auto">
            <a:xfrm flipH="1">
              <a:off x="2454" y="2357"/>
              <a:ext cx="764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9242" name="AutoShape 24"/>
            <p:cNvSpPr>
              <a:spLocks noChangeAspect="1" noChangeArrowheads="1"/>
            </p:cNvSpPr>
            <p:nvPr/>
          </p:nvSpPr>
          <p:spPr bwMode="auto">
            <a:xfrm>
              <a:off x="3664" y="2668"/>
              <a:ext cx="637" cy="28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ahoma" pitchFamily="34" charset="0"/>
                </a:rPr>
                <a:t>Canada</a:t>
              </a:r>
            </a:p>
          </p:txBody>
        </p:sp>
        <p:cxnSp>
          <p:nvCxnSpPr>
            <p:cNvPr id="9243" name="AutoShape 25"/>
            <p:cNvCxnSpPr>
              <a:cxnSpLocks noChangeShapeType="1"/>
              <a:stCxn id="9230" idx="2"/>
              <a:endCxn id="9242" idx="0"/>
            </p:cNvCxnSpPr>
            <p:nvPr/>
          </p:nvCxnSpPr>
          <p:spPr bwMode="auto">
            <a:xfrm>
              <a:off x="3218" y="2357"/>
              <a:ext cx="765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41901910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Example </a:t>
            </a:r>
            <a:r>
              <a:rPr lang="en-US" altLang="zh-TW">
                <a:latin typeface="Tahoma" pitchFamily="34" charset="0"/>
                <a:ea typeface="新細明體" pitchFamily="18" charset="-120"/>
              </a:rPr>
              <a:t>–</a:t>
            </a:r>
            <a:r>
              <a:rPr lang="en-US" altLang="zh-TW">
                <a:ea typeface="新細明體" pitchFamily="18" charset="-120"/>
              </a:rPr>
              <a:t> Decision Tree (Binary)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Binary tree associated with a decision process</a:t>
            </a:r>
          </a:p>
          <a:p>
            <a:pPr lvl="1" eaLnBrk="1" hangingPunct="1"/>
            <a:r>
              <a:rPr lang="en-US" altLang="zh-TW" dirty="0">
                <a:ea typeface="新細明體" pitchFamily="18" charset="-120"/>
              </a:rPr>
              <a:t>internal nodes: questions with yes/no answer</a:t>
            </a:r>
          </a:p>
          <a:p>
            <a:pPr lvl="1" eaLnBrk="1" hangingPunct="1"/>
            <a:r>
              <a:rPr lang="en-US" altLang="zh-TW" dirty="0">
                <a:ea typeface="新細明體" pitchFamily="18" charset="-120"/>
              </a:rPr>
              <a:t>external nodes: decisions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Example: dining decision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103395-AF9B-48F1-A705-95F6D78667D0}" type="slidenum">
              <a:rPr lang="en-US" altLang="zh-TW" smtClean="0"/>
              <a:pPr/>
              <a:t>30</a:t>
            </a:fld>
            <a:endParaRPr lang="en-US" altLang="zh-TW"/>
          </a:p>
        </p:txBody>
      </p:sp>
      <p:grpSp>
        <p:nvGrpSpPr>
          <p:cNvPr id="36870" name="Group 4"/>
          <p:cNvGrpSpPr>
            <a:grpSpLocks/>
          </p:cNvGrpSpPr>
          <p:nvPr/>
        </p:nvGrpSpPr>
        <p:grpSpPr bwMode="auto">
          <a:xfrm>
            <a:off x="4346448" y="2862262"/>
            <a:ext cx="7151688" cy="2571750"/>
            <a:chOff x="813" y="2241"/>
            <a:chExt cx="4505" cy="1620"/>
          </a:xfrm>
        </p:grpSpPr>
        <p:sp>
          <p:nvSpPr>
            <p:cNvPr id="36871" name="AutoShape 5"/>
            <p:cNvSpPr>
              <a:spLocks noChangeArrowheads="1"/>
            </p:cNvSpPr>
            <p:nvPr/>
          </p:nvSpPr>
          <p:spPr bwMode="auto">
            <a:xfrm>
              <a:off x="2064" y="2241"/>
              <a:ext cx="1689" cy="32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24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Want a fast meal?</a:t>
              </a:r>
            </a:p>
          </p:txBody>
        </p:sp>
        <p:sp>
          <p:nvSpPr>
            <p:cNvPr id="36872" name="AutoShape 6"/>
            <p:cNvSpPr>
              <a:spLocks noChangeArrowheads="1"/>
            </p:cNvSpPr>
            <p:nvPr/>
          </p:nvSpPr>
          <p:spPr bwMode="auto">
            <a:xfrm>
              <a:off x="912" y="2890"/>
              <a:ext cx="1740" cy="32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24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How about coffee?</a:t>
              </a:r>
            </a:p>
          </p:txBody>
        </p:sp>
        <p:sp>
          <p:nvSpPr>
            <p:cNvPr id="36873" name="AutoShape 7"/>
            <p:cNvSpPr>
              <a:spLocks noChangeArrowheads="1"/>
            </p:cNvSpPr>
            <p:nvPr/>
          </p:nvSpPr>
          <p:spPr bwMode="auto">
            <a:xfrm>
              <a:off x="3074" y="2890"/>
              <a:ext cx="1965" cy="32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24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On expense account?</a:t>
              </a:r>
            </a:p>
          </p:txBody>
        </p:sp>
        <p:sp>
          <p:nvSpPr>
            <p:cNvPr id="36874" name="Rectangle 8"/>
            <p:cNvSpPr>
              <a:spLocks noChangeArrowheads="1"/>
            </p:cNvSpPr>
            <p:nvPr/>
          </p:nvSpPr>
          <p:spPr bwMode="auto">
            <a:xfrm>
              <a:off x="813" y="3561"/>
              <a:ext cx="953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24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Starbucks</a:t>
              </a:r>
            </a:p>
          </p:txBody>
        </p:sp>
        <p:sp>
          <p:nvSpPr>
            <p:cNvPr id="36875" name="Rectangle 9"/>
            <p:cNvSpPr>
              <a:spLocks noChangeArrowheads="1"/>
            </p:cNvSpPr>
            <p:nvPr/>
          </p:nvSpPr>
          <p:spPr bwMode="auto">
            <a:xfrm>
              <a:off x="2016" y="3561"/>
              <a:ext cx="709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24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Spike’s</a:t>
              </a:r>
            </a:p>
          </p:txBody>
        </p:sp>
        <p:sp>
          <p:nvSpPr>
            <p:cNvPr id="36876" name="Rectangle 10"/>
            <p:cNvSpPr>
              <a:spLocks noChangeArrowheads="1"/>
            </p:cNvSpPr>
            <p:nvPr/>
          </p:nvSpPr>
          <p:spPr bwMode="auto">
            <a:xfrm>
              <a:off x="2976" y="3561"/>
              <a:ext cx="831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24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Al Forno</a:t>
              </a:r>
            </a:p>
          </p:txBody>
        </p:sp>
        <p:sp>
          <p:nvSpPr>
            <p:cNvPr id="36877" name="Rectangle 11"/>
            <p:cNvSpPr>
              <a:spLocks noChangeArrowheads="1"/>
            </p:cNvSpPr>
            <p:nvPr/>
          </p:nvSpPr>
          <p:spPr bwMode="auto">
            <a:xfrm>
              <a:off x="4058" y="3561"/>
              <a:ext cx="1260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24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Café Paragon</a:t>
              </a:r>
            </a:p>
          </p:txBody>
        </p:sp>
        <p:cxnSp>
          <p:nvCxnSpPr>
            <p:cNvPr id="36878" name="AutoShape 12"/>
            <p:cNvCxnSpPr>
              <a:cxnSpLocks noChangeShapeType="1"/>
              <a:stCxn id="36871" idx="2"/>
              <a:endCxn id="36872" idx="0"/>
            </p:cNvCxnSpPr>
            <p:nvPr/>
          </p:nvCxnSpPr>
          <p:spPr bwMode="auto">
            <a:xfrm flipH="1">
              <a:off x="1783" y="2573"/>
              <a:ext cx="1126" cy="31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6879" name="AutoShape 13"/>
            <p:cNvCxnSpPr>
              <a:cxnSpLocks noChangeShapeType="1"/>
              <a:stCxn id="36871" idx="2"/>
              <a:endCxn id="36873" idx="0"/>
            </p:cNvCxnSpPr>
            <p:nvPr/>
          </p:nvCxnSpPr>
          <p:spPr bwMode="auto">
            <a:xfrm>
              <a:off x="2909" y="2573"/>
              <a:ext cx="1148" cy="31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6880" name="AutoShape 14"/>
            <p:cNvCxnSpPr>
              <a:cxnSpLocks noChangeShapeType="1"/>
              <a:stCxn id="36874" idx="0"/>
              <a:endCxn id="36872" idx="2"/>
            </p:cNvCxnSpPr>
            <p:nvPr/>
          </p:nvCxnSpPr>
          <p:spPr bwMode="auto">
            <a:xfrm flipV="1">
              <a:off x="1290" y="3222"/>
              <a:ext cx="493" cy="33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6881" name="AutoShape 15"/>
            <p:cNvCxnSpPr>
              <a:cxnSpLocks noChangeShapeType="1"/>
              <a:stCxn id="36875" idx="0"/>
              <a:endCxn id="36872" idx="2"/>
            </p:cNvCxnSpPr>
            <p:nvPr/>
          </p:nvCxnSpPr>
          <p:spPr bwMode="auto">
            <a:xfrm flipH="1" flipV="1">
              <a:off x="1783" y="3222"/>
              <a:ext cx="588" cy="33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6882" name="AutoShape 16"/>
            <p:cNvCxnSpPr>
              <a:cxnSpLocks noChangeShapeType="1"/>
              <a:stCxn id="36876" idx="0"/>
              <a:endCxn id="36873" idx="2"/>
            </p:cNvCxnSpPr>
            <p:nvPr/>
          </p:nvCxnSpPr>
          <p:spPr bwMode="auto">
            <a:xfrm flipV="1">
              <a:off x="3392" y="3222"/>
              <a:ext cx="665" cy="33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6883" name="AutoShape 17"/>
            <p:cNvCxnSpPr>
              <a:cxnSpLocks noChangeShapeType="1"/>
              <a:stCxn id="36877" idx="0"/>
              <a:endCxn id="36873" idx="2"/>
            </p:cNvCxnSpPr>
            <p:nvPr/>
          </p:nvCxnSpPr>
          <p:spPr bwMode="auto">
            <a:xfrm flipH="1" flipV="1">
              <a:off x="4057" y="3222"/>
              <a:ext cx="631" cy="33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6884" name="Text Box 18"/>
            <p:cNvSpPr txBox="1">
              <a:spLocks noChangeArrowheads="1"/>
            </p:cNvSpPr>
            <p:nvPr/>
          </p:nvSpPr>
          <p:spPr bwMode="auto">
            <a:xfrm>
              <a:off x="1801" y="2582"/>
              <a:ext cx="3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 dirty="0">
                  <a:latin typeface="Tahoma" pitchFamily="34" charset="0"/>
                </a:rPr>
                <a:t>Yes</a:t>
              </a:r>
            </a:p>
          </p:txBody>
        </p:sp>
        <p:sp>
          <p:nvSpPr>
            <p:cNvPr id="36885" name="Text Box 19"/>
            <p:cNvSpPr txBox="1">
              <a:spLocks noChangeArrowheads="1"/>
            </p:cNvSpPr>
            <p:nvPr/>
          </p:nvSpPr>
          <p:spPr bwMode="auto">
            <a:xfrm>
              <a:off x="3771" y="2581"/>
              <a:ext cx="3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No</a:t>
              </a:r>
            </a:p>
          </p:txBody>
        </p:sp>
        <p:sp>
          <p:nvSpPr>
            <p:cNvPr id="36886" name="Text Box 20"/>
            <p:cNvSpPr txBox="1">
              <a:spLocks noChangeArrowheads="1"/>
            </p:cNvSpPr>
            <p:nvPr/>
          </p:nvSpPr>
          <p:spPr bwMode="auto">
            <a:xfrm>
              <a:off x="1104" y="3264"/>
              <a:ext cx="3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Yes</a:t>
              </a:r>
            </a:p>
          </p:txBody>
        </p:sp>
        <p:sp>
          <p:nvSpPr>
            <p:cNvPr id="36887" name="Text Box 21"/>
            <p:cNvSpPr txBox="1">
              <a:spLocks noChangeArrowheads="1"/>
            </p:cNvSpPr>
            <p:nvPr/>
          </p:nvSpPr>
          <p:spPr bwMode="auto">
            <a:xfrm>
              <a:off x="2208" y="3264"/>
              <a:ext cx="3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No</a:t>
              </a:r>
            </a:p>
          </p:txBody>
        </p:sp>
        <p:sp>
          <p:nvSpPr>
            <p:cNvPr id="36888" name="Text Box 22"/>
            <p:cNvSpPr txBox="1">
              <a:spLocks noChangeArrowheads="1"/>
            </p:cNvSpPr>
            <p:nvPr/>
          </p:nvSpPr>
          <p:spPr bwMode="auto">
            <a:xfrm>
              <a:off x="3216" y="3264"/>
              <a:ext cx="3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Yes</a:t>
              </a:r>
            </a:p>
          </p:txBody>
        </p:sp>
        <p:sp>
          <p:nvSpPr>
            <p:cNvPr id="36889" name="Text Box 23"/>
            <p:cNvSpPr txBox="1">
              <a:spLocks noChangeArrowheads="1"/>
            </p:cNvSpPr>
            <p:nvPr/>
          </p:nvSpPr>
          <p:spPr bwMode="auto">
            <a:xfrm>
              <a:off x="4490" y="3264"/>
              <a:ext cx="3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96832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Example – Arithmetic Expression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6100571" cy="43513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Binary tree associated with an arithmetic expression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3200" dirty="0">
                <a:ea typeface="新細明體" pitchFamily="18" charset="-120"/>
              </a:rPr>
              <a:t>internal nodes: operators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3200" dirty="0">
                <a:ea typeface="新細明體" pitchFamily="18" charset="-120"/>
              </a:rPr>
              <a:t>external nodes: operands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Example: arithmetic expression tree for the expression (2 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 (</a:t>
            </a:r>
            <a:r>
              <a:rPr lang="en-US" altLang="zh-TW" dirty="0">
                <a:ea typeface="新細明體" pitchFamily="18" charset="-120"/>
              </a:rPr>
              <a:t>a - 1) + (3 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 </a:t>
            </a:r>
            <a:r>
              <a:rPr lang="en-US" altLang="zh-TW" dirty="0">
                <a:ea typeface="新細明體" pitchFamily="18" charset="-120"/>
              </a:rPr>
              <a:t>b))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349DAC-B024-4DED-B9E9-F3A32AD59C7E}" type="slidenum">
              <a:rPr lang="en-US" altLang="zh-TW" smtClean="0"/>
              <a:pPr/>
              <a:t>31</a:t>
            </a:fld>
            <a:endParaRPr lang="en-US" altLang="zh-TW"/>
          </a:p>
        </p:txBody>
      </p:sp>
      <p:grpSp>
        <p:nvGrpSpPr>
          <p:cNvPr id="37894" name="Group 4"/>
          <p:cNvGrpSpPr>
            <a:grpSpLocks/>
          </p:cNvGrpSpPr>
          <p:nvPr/>
        </p:nvGrpSpPr>
        <p:grpSpPr bwMode="auto">
          <a:xfrm>
            <a:off x="7357872" y="2141283"/>
            <a:ext cx="3429000" cy="2286000"/>
            <a:chOff x="2928" y="2256"/>
            <a:chExt cx="2160" cy="1440"/>
          </a:xfrm>
        </p:grpSpPr>
        <p:sp>
          <p:nvSpPr>
            <p:cNvPr id="37895" name="Oval 5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sz="24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Symbol" pitchFamily="18" charset="2"/>
                </a:rPr>
                <a:t>+</a:t>
              </a:r>
            </a:p>
          </p:txBody>
        </p:sp>
        <p:sp>
          <p:nvSpPr>
            <p:cNvPr id="37896" name="Oval 6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sz="24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Symbol" pitchFamily="18" charset="2"/>
                  <a:sym typeface="Symbol" pitchFamily="18" charset="2"/>
                </a:rPr>
                <a:t></a:t>
              </a:r>
            </a:p>
          </p:txBody>
        </p:sp>
        <p:sp>
          <p:nvSpPr>
            <p:cNvPr id="37897" name="Oval 7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sz="24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Symbol" pitchFamily="18" charset="2"/>
                  <a:sym typeface="Symbol" pitchFamily="18" charset="2"/>
                </a:rPr>
                <a:t></a:t>
              </a:r>
              <a:endParaRPr lang="en-US" altLang="zh-TW" sz="2400">
                <a:solidFill>
                  <a:schemeClr val="accent4">
                    <a:lumMod val="20000"/>
                    <a:lumOff val="80000"/>
                  </a:schemeClr>
                </a:solidFill>
                <a:latin typeface="Symbol" pitchFamily="18" charset="2"/>
              </a:endParaRPr>
            </a:p>
          </p:txBody>
        </p:sp>
        <p:sp>
          <p:nvSpPr>
            <p:cNvPr id="37898" name="Oval 8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sz="24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Symbol" pitchFamily="18" charset="2"/>
                </a:rPr>
                <a:t>-</a:t>
              </a:r>
            </a:p>
          </p:txBody>
        </p:sp>
        <p:sp>
          <p:nvSpPr>
            <p:cNvPr id="37899" name="Rectangle 9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2</a:t>
              </a:r>
            </a:p>
          </p:txBody>
        </p:sp>
        <p:sp>
          <p:nvSpPr>
            <p:cNvPr id="37900" name="Rectangle 10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a</a:t>
              </a:r>
            </a:p>
          </p:txBody>
        </p:sp>
        <p:sp>
          <p:nvSpPr>
            <p:cNvPr id="37901" name="Rectangle 11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37902" name="Rectangle 12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3</a:t>
              </a:r>
            </a:p>
          </p:txBody>
        </p:sp>
        <p:sp>
          <p:nvSpPr>
            <p:cNvPr id="37903" name="Rectangle 13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b</a:t>
              </a:r>
            </a:p>
          </p:txBody>
        </p:sp>
        <p:cxnSp>
          <p:nvCxnSpPr>
            <p:cNvPr id="37904" name="AutoShape 14"/>
            <p:cNvCxnSpPr>
              <a:cxnSpLocks noChangeShapeType="1"/>
              <a:stCxn id="37895" idx="3"/>
              <a:endCxn id="37897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7905" name="AutoShape 15"/>
            <p:cNvCxnSpPr>
              <a:cxnSpLocks noChangeShapeType="1"/>
              <a:stCxn id="37896" idx="1"/>
              <a:endCxn id="37895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7906" name="AutoShape 16"/>
            <p:cNvCxnSpPr>
              <a:cxnSpLocks noChangeShapeType="1"/>
              <a:stCxn id="37903" idx="0"/>
              <a:endCxn id="37896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7907" name="AutoShape 17"/>
            <p:cNvCxnSpPr>
              <a:cxnSpLocks noChangeShapeType="1"/>
              <a:stCxn id="37902" idx="0"/>
              <a:endCxn id="37896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7908" name="AutoShape 18"/>
            <p:cNvCxnSpPr>
              <a:cxnSpLocks noChangeShapeType="1"/>
              <a:stCxn id="37901" idx="0"/>
              <a:endCxn id="37898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7909" name="AutoShape 19"/>
            <p:cNvCxnSpPr>
              <a:cxnSpLocks noChangeShapeType="1"/>
              <a:stCxn id="37900" idx="0"/>
              <a:endCxn id="37898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7910" name="AutoShape 20"/>
            <p:cNvCxnSpPr>
              <a:cxnSpLocks noChangeShapeType="1"/>
              <a:stCxn id="37899" idx="0"/>
              <a:endCxn id="37897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7911" name="AutoShape 21"/>
            <p:cNvCxnSpPr>
              <a:cxnSpLocks noChangeShapeType="1"/>
              <a:stCxn id="37898" idx="1"/>
              <a:endCxn id="37897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8879216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Binary Trees </a:t>
            </a:r>
            <a:r>
              <a:rPr lang="en-US" altLang="zh-TW">
                <a:latin typeface="Tahoma" pitchFamily="34" charset="0"/>
                <a:ea typeface="新細明體" pitchFamily="18" charset="-120"/>
              </a:rPr>
              <a:t>–</a:t>
            </a:r>
            <a:r>
              <a:rPr lang="en-US" altLang="zh-TW">
                <a:ea typeface="新細明體" pitchFamily="18" charset="-120"/>
              </a:rPr>
              <a:t> Recursive Definition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A </a:t>
            </a:r>
            <a:r>
              <a:rPr lang="en-US" altLang="zh-TW" b="1" i="1" dirty="0">
                <a:ea typeface="新細明體" pitchFamily="18" charset="-120"/>
              </a:rPr>
              <a:t>binary tree</a:t>
            </a:r>
            <a:r>
              <a:rPr lang="en-US" altLang="zh-TW" dirty="0">
                <a:ea typeface="新細明體" pitchFamily="18" charset="-120"/>
              </a:rPr>
              <a:t> is either</a:t>
            </a:r>
          </a:p>
          <a:p>
            <a:pPr lvl="1" eaLnBrk="1" hangingPunct="1"/>
            <a:r>
              <a:rPr lang="en-US" altLang="zh-TW" dirty="0">
                <a:ea typeface="新細明體" pitchFamily="18" charset="-120"/>
              </a:rPr>
              <a:t>a tree consisting of a single node, or</a:t>
            </a:r>
          </a:p>
          <a:p>
            <a:pPr lvl="1" eaLnBrk="1" hangingPunct="1"/>
            <a:r>
              <a:rPr lang="en-US" altLang="zh-TW" dirty="0">
                <a:ea typeface="新細明體" pitchFamily="18" charset="-120"/>
              </a:rPr>
              <a:t>a tree whose root has an ordered pair of children, each of which is a binary tree</a:t>
            </a: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6B8F99-D673-49E6-BE5D-AE4536D936E2}" type="slidenum">
              <a:rPr lang="en-US" altLang="zh-TW" smtClean="0"/>
              <a:pPr/>
              <a:t>32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7874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BinaryTree ADT</a:t>
            </a:r>
            <a:endParaRPr lang="en-US" altLang="zh-TW">
              <a:ea typeface="新細明體" pitchFamily="18" charset="-120"/>
              <a:cs typeface="Tahoma" pitchFamily="34" charset="0"/>
            </a:endParaRPr>
          </a:p>
        </p:txBody>
      </p:sp>
      <p:sp>
        <p:nvSpPr>
          <p:cNvPr id="399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The </a:t>
            </a:r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</a:rPr>
              <a:t>Binary Tree ADT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extends the Tree ADT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Additional methods:</a:t>
            </a:r>
          </a:p>
          <a:p>
            <a:pPr lvl="1" eaLnBrk="1" hangingPunct="1"/>
            <a:r>
              <a:rPr lang="en-US" altLang="zh-TW" dirty="0">
                <a:solidFill>
                  <a:srgbClr val="FF0000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left</a:t>
            </a:r>
            <a:r>
              <a:rPr lang="en-US" altLang="zh-TW" dirty="0">
                <a:ea typeface="新細明體" pitchFamily="18" charset="-120"/>
              </a:rPr>
              <a:t>(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): return the left child of 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;</a:t>
            </a:r>
          </a:p>
          <a:p>
            <a:pPr lvl="1" eaLnBrk="1" hangingPunct="1"/>
            <a:r>
              <a:rPr lang="en-US" altLang="zh-TW" dirty="0">
                <a:solidFill>
                  <a:srgbClr val="FF0000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right</a:t>
            </a:r>
            <a:r>
              <a:rPr lang="en-US" altLang="zh-TW" dirty="0">
                <a:ea typeface="新細明體" pitchFamily="18" charset="-120"/>
              </a:rPr>
              <a:t>(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): return the right child of 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;</a:t>
            </a:r>
          </a:p>
          <a:p>
            <a:pPr lvl="1" eaLnBrk="1" hangingPunct="1"/>
            <a:r>
              <a:rPr lang="en-US" altLang="zh-TW" dirty="0" err="1">
                <a:solidFill>
                  <a:srgbClr val="FF0000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hasLeft</a:t>
            </a:r>
            <a:r>
              <a:rPr lang="en-US" altLang="zh-TW" dirty="0">
                <a:ea typeface="新細明體" pitchFamily="18" charset="-120"/>
              </a:rPr>
              <a:t>(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): whether 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 has a left child;</a:t>
            </a:r>
          </a:p>
          <a:p>
            <a:pPr lvl="1" eaLnBrk="1" hangingPunct="1"/>
            <a:r>
              <a:rPr lang="en-US" altLang="zh-TW" dirty="0" err="1">
                <a:solidFill>
                  <a:srgbClr val="FF0000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hasRight</a:t>
            </a:r>
            <a:r>
              <a:rPr lang="en-US" altLang="zh-TW" dirty="0">
                <a:ea typeface="新細明體" pitchFamily="18" charset="-120"/>
              </a:rPr>
              <a:t>(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): whether 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 has a right child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Update methods may be defined by data structures implementing the Binary Tree ADT</a:t>
            </a: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14C2D2-B6C6-4FC5-8F23-C4C075D6E528}" type="slidenum">
              <a:rPr lang="en-US" altLang="zh-TW" smtClean="0"/>
              <a:pPr/>
              <a:t>33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141910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Properties of Binary Trees</a:t>
            </a:r>
          </a:p>
        </p:txBody>
      </p:sp>
      <p:sp>
        <p:nvSpPr>
          <p:cNvPr id="2379779" name="Rectangle 3"/>
          <p:cNvSpPr>
            <a:spLocks noGrp="1" noChangeArrowheads="1"/>
          </p:cNvSpPr>
          <p:nvPr>
            <p:ph idx="1"/>
          </p:nvPr>
        </p:nvSpPr>
        <p:spPr>
          <a:xfrm>
            <a:off x="1667893" y="1822449"/>
            <a:ext cx="4849368" cy="43513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Suppose </a:t>
            </a:r>
            <a:r>
              <a:rPr lang="en-US" altLang="zh-TW" b="1" i="1" dirty="0">
                <a:ea typeface="新細明體" pitchFamily="18" charset="-120"/>
              </a:rPr>
              <a:t>T</a:t>
            </a:r>
            <a:r>
              <a:rPr lang="en-US" altLang="zh-TW" dirty="0">
                <a:ea typeface="新細明體" pitchFamily="18" charset="-120"/>
              </a:rPr>
              <a:t> is a binary tree and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 i="1" dirty="0">
                <a:ea typeface="新細明體" pitchFamily="18" charset="-120"/>
              </a:rPr>
              <a:t>n </a:t>
            </a:r>
            <a:r>
              <a:rPr lang="en-US" altLang="zh-TW" dirty="0">
                <a:ea typeface="新細明體" pitchFamily="18" charset="-120"/>
              </a:rPr>
              <a:t>: number of nodes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 i="1" dirty="0">
                <a:ea typeface="新細明體" pitchFamily="18" charset="-120"/>
              </a:rPr>
              <a:t>e </a:t>
            </a:r>
            <a:r>
              <a:rPr lang="en-US" altLang="zh-TW" dirty="0">
                <a:ea typeface="新細明體" pitchFamily="18" charset="-120"/>
              </a:rPr>
              <a:t>: number of external nodes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 i="1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: number of internal nodes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 i="1" dirty="0">
                <a:ea typeface="新細明體" pitchFamily="18" charset="-120"/>
              </a:rPr>
              <a:t>h</a:t>
            </a:r>
            <a:r>
              <a:rPr lang="en-US" altLang="zh-TW" dirty="0">
                <a:ea typeface="新細明體" pitchFamily="18" charset="-120"/>
              </a:rPr>
              <a:t> : height of </a:t>
            </a:r>
            <a:r>
              <a:rPr lang="en-US" altLang="zh-TW" b="1" i="1" dirty="0">
                <a:ea typeface="新細明體" pitchFamily="18" charset="-120"/>
              </a:rPr>
              <a:t>T</a:t>
            </a:r>
            <a:r>
              <a:rPr lang="en-US" altLang="zh-TW" dirty="0">
                <a:ea typeface="新細明體" pitchFamily="18" charset="-12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Then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 i="1" dirty="0">
                <a:ea typeface="新細明體" pitchFamily="18" charset="-120"/>
              </a:rPr>
              <a:t>h</a:t>
            </a:r>
            <a:r>
              <a:rPr lang="en-US" altLang="zh-TW" dirty="0">
                <a:ea typeface="新細明體" pitchFamily="18" charset="-120"/>
              </a:rPr>
              <a:t>+1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</a:t>
            </a:r>
            <a:r>
              <a:rPr lang="en-US" altLang="zh-TW" b="1" i="1" dirty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2</a:t>
            </a:r>
            <a:r>
              <a:rPr lang="en-US" altLang="zh-TW" b="1" i="1" baseline="30000" dirty="0">
                <a:ea typeface="新細明體" pitchFamily="18" charset="-120"/>
                <a:sym typeface="Symbol" pitchFamily="18" charset="2"/>
              </a:rPr>
              <a:t>h</a:t>
            </a:r>
            <a:r>
              <a:rPr lang="en-US" altLang="zh-TW" baseline="30000" dirty="0">
                <a:ea typeface="新細明體" pitchFamily="18" charset="-120"/>
                <a:sym typeface="Symbol" pitchFamily="18" charset="2"/>
              </a:rPr>
              <a:t>+1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-1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  <a:sym typeface="Symbol" pitchFamily="18" charset="2"/>
              </a:rPr>
              <a:t>1 </a:t>
            </a:r>
            <a:r>
              <a:rPr lang="en-US" altLang="zh-TW" b="1" i="1" dirty="0">
                <a:ea typeface="新細明體" pitchFamily="18" charset="-120"/>
                <a:sym typeface="Symbol" pitchFamily="18" charset="2"/>
              </a:rPr>
              <a:t>e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 2</a:t>
            </a:r>
            <a:r>
              <a:rPr lang="en-US" altLang="zh-TW" b="1" i="1" baseline="30000" dirty="0">
                <a:ea typeface="新細明體" pitchFamily="18" charset="-120"/>
                <a:sym typeface="Symbol" pitchFamily="18" charset="2"/>
              </a:rPr>
              <a:t>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 i="1" dirty="0">
                <a:ea typeface="新細明體" pitchFamily="18" charset="-120"/>
                <a:sym typeface="Symbol" pitchFamily="18" charset="2"/>
              </a:rPr>
              <a:t>h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 </a:t>
            </a:r>
            <a:r>
              <a:rPr lang="en-US" altLang="zh-TW" b="1" i="1" dirty="0" err="1">
                <a:ea typeface="新細明體" pitchFamily="18" charset="-120"/>
                <a:sym typeface="Symbol" pitchFamily="18" charset="2"/>
              </a:rPr>
              <a:t>i</a:t>
            </a:r>
            <a:r>
              <a:rPr lang="en-US" altLang="zh-TW" b="1" i="1" dirty="0">
                <a:ea typeface="新細明體" pitchFamily="18" charset="-120"/>
                <a:sym typeface="Symbol" pitchFamily="18" charset="2"/>
              </a:rPr>
              <a:t> 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2</a:t>
            </a:r>
            <a:r>
              <a:rPr lang="en-US" altLang="zh-TW" b="1" i="1" baseline="30000" dirty="0">
                <a:ea typeface="新細明體" pitchFamily="18" charset="-120"/>
                <a:sym typeface="Symbol" pitchFamily="18" charset="2"/>
              </a:rPr>
              <a:t>h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-1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  <a:sym typeface="Symbol" pitchFamily="18" charset="2"/>
              </a:rPr>
              <a:t>log(</a:t>
            </a:r>
            <a:r>
              <a:rPr lang="en-US" altLang="zh-TW" b="1" i="1" dirty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+1)-1 </a:t>
            </a:r>
            <a:r>
              <a:rPr lang="en-US" altLang="zh-TW" b="1" i="1" dirty="0">
                <a:ea typeface="新細明體" pitchFamily="18" charset="-120"/>
                <a:sym typeface="Symbol" pitchFamily="18" charset="2"/>
              </a:rPr>
              <a:t>h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</a:t>
            </a:r>
            <a:r>
              <a:rPr lang="en-US" altLang="zh-TW" b="1" i="1" dirty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-1</a:t>
            </a: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2EF216-3D19-4803-AB2E-A41C72B93CDA}" type="slidenum">
              <a:rPr lang="en-US" altLang="zh-TW" smtClean="0"/>
              <a:pPr/>
              <a:t>34</a:t>
            </a:fld>
            <a:endParaRPr lang="en-US" altLang="zh-TW"/>
          </a:p>
        </p:txBody>
      </p:sp>
      <p:grpSp>
        <p:nvGrpSpPr>
          <p:cNvPr id="40966" name="Group 4"/>
          <p:cNvGrpSpPr>
            <a:grpSpLocks/>
          </p:cNvGrpSpPr>
          <p:nvPr/>
        </p:nvGrpSpPr>
        <p:grpSpPr bwMode="auto">
          <a:xfrm>
            <a:off x="6918960" y="1972470"/>
            <a:ext cx="2667000" cy="1600200"/>
            <a:chOff x="3888" y="2016"/>
            <a:chExt cx="1680" cy="1008"/>
          </a:xfrm>
        </p:grpSpPr>
        <p:sp>
          <p:nvSpPr>
            <p:cNvPr id="40975" name="Oval 5"/>
            <p:cNvSpPr>
              <a:spLocks noChangeArrowheads="1"/>
            </p:cNvSpPr>
            <p:nvPr/>
          </p:nvSpPr>
          <p:spPr bwMode="auto">
            <a:xfrm>
              <a:off x="4608" y="201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altLang="zh-TW" sz="2400">
                <a:latin typeface="Symbol" pitchFamily="18" charset="2"/>
              </a:endParaRPr>
            </a:p>
          </p:txBody>
        </p:sp>
        <p:sp>
          <p:nvSpPr>
            <p:cNvPr id="40976" name="Oval 6"/>
            <p:cNvSpPr>
              <a:spLocks noChangeArrowheads="1"/>
            </p:cNvSpPr>
            <p:nvPr/>
          </p:nvSpPr>
          <p:spPr bwMode="auto">
            <a:xfrm>
              <a:off x="5088" y="240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altLang="zh-TW" sz="2400">
                <a:latin typeface="Symbol" pitchFamily="18" charset="2"/>
                <a:sym typeface="Symbol" pitchFamily="18" charset="2"/>
              </a:endParaRPr>
            </a:p>
          </p:txBody>
        </p:sp>
        <p:sp>
          <p:nvSpPr>
            <p:cNvPr id="40977" name="Oval 7"/>
            <p:cNvSpPr>
              <a:spLocks noChangeArrowheads="1"/>
            </p:cNvSpPr>
            <p:nvPr/>
          </p:nvSpPr>
          <p:spPr bwMode="auto">
            <a:xfrm>
              <a:off x="4128" y="240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altLang="zh-TW" sz="2400">
                <a:latin typeface="Symbol" pitchFamily="18" charset="2"/>
              </a:endParaRPr>
            </a:p>
          </p:txBody>
        </p:sp>
        <p:sp>
          <p:nvSpPr>
            <p:cNvPr id="40978" name="Rectangle 8"/>
            <p:cNvSpPr>
              <a:spLocks noChangeArrowheads="1"/>
            </p:cNvSpPr>
            <p:nvPr/>
          </p:nvSpPr>
          <p:spPr bwMode="auto">
            <a:xfrm>
              <a:off x="3888" y="278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0979" name="Rectangle 9"/>
            <p:cNvSpPr>
              <a:spLocks noChangeArrowheads="1"/>
            </p:cNvSpPr>
            <p:nvPr/>
          </p:nvSpPr>
          <p:spPr bwMode="auto">
            <a:xfrm>
              <a:off x="4848" y="278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0980" name="Rectangle 10"/>
            <p:cNvSpPr>
              <a:spLocks noChangeArrowheads="1"/>
            </p:cNvSpPr>
            <p:nvPr/>
          </p:nvSpPr>
          <p:spPr bwMode="auto">
            <a:xfrm>
              <a:off x="5328" y="278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TW" sz="2400">
                <a:latin typeface="Tahoma" pitchFamily="34" charset="0"/>
              </a:endParaRPr>
            </a:p>
          </p:txBody>
        </p:sp>
        <p:cxnSp>
          <p:nvCxnSpPr>
            <p:cNvPr id="40981" name="AutoShape 11"/>
            <p:cNvCxnSpPr>
              <a:cxnSpLocks noChangeShapeType="1"/>
              <a:stCxn id="40975" idx="3"/>
              <a:endCxn id="40977" idx="7"/>
            </p:cNvCxnSpPr>
            <p:nvPr/>
          </p:nvCxnSpPr>
          <p:spPr bwMode="auto">
            <a:xfrm flipH="1">
              <a:off x="4333" y="222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0982" name="AutoShape 12"/>
            <p:cNvCxnSpPr>
              <a:cxnSpLocks noChangeShapeType="1"/>
              <a:stCxn id="40976" idx="1"/>
              <a:endCxn id="40975" idx="5"/>
            </p:cNvCxnSpPr>
            <p:nvPr/>
          </p:nvCxnSpPr>
          <p:spPr bwMode="auto">
            <a:xfrm flipH="1" flipV="1">
              <a:off x="4813" y="222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0983" name="AutoShape 13"/>
            <p:cNvCxnSpPr>
              <a:cxnSpLocks noChangeShapeType="1"/>
              <a:stCxn id="40980" idx="0"/>
              <a:endCxn id="40976" idx="5"/>
            </p:cNvCxnSpPr>
            <p:nvPr/>
          </p:nvCxnSpPr>
          <p:spPr bwMode="auto">
            <a:xfrm flipH="1" flipV="1">
              <a:off x="5293" y="261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0984" name="AutoShape 14"/>
            <p:cNvCxnSpPr>
              <a:cxnSpLocks noChangeShapeType="1"/>
              <a:stCxn id="40979" idx="0"/>
              <a:endCxn id="40976" idx="3"/>
            </p:cNvCxnSpPr>
            <p:nvPr/>
          </p:nvCxnSpPr>
          <p:spPr bwMode="auto">
            <a:xfrm flipV="1">
              <a:off x="4968" y="261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0985" name="AutoShape 15"/>
            <p:cNvCxnSpPr>
              <a:cxnSpLocks noChangeShapeType="1"/>
              <a:stCxn id="40978" idx="0"/>
              <a:endCxn id="40977" idx="3"/>
            </p:cNvCxnSpPr>
            <p:nvPr/>
          </p:nvCxnSpPr>
          <p:spPr bwMode="auto">
            <a:xfrm flipV="1">
              <a:off x="4008" y="261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0986" name="AutoShape 16"/>
            <p:cNvCxnSpPr>
              <a:cxnSpLocks noChangeShapeType="1"/>
              <a:stCxn id="40987" idx="0"/>
              <a:endCxn id="40977" idx="5"/>
            </p:cNvCxnSpPr>
            <p:nvPr/>
          </p:nvCxnSpPr>
          <p:spPr bwMode="auto">
            <a:xfrm flipH="1" flipV="1">
              <a:off x="4333" y="261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0987" name="Rectangle 17"/>
            <p:cNvSpPr>
              <a:spLocks noChangeArrowheads="1"/>
            </p:cNvSpPr>
            <p:nvPr/>
          </p:nvSpPr>
          <p:spPr bwMode="auto">
            <a:xfrm>
              <a:off x="4368" y="278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TW" sz="2400">
                <a:latin typeface="Tahoma" pitchFamily="34" charset="0"/>
              </a:endParaRPr>
            </a:p>
          </p:txBody>
        </p:sp>
      </p:grpSp>
      <p:grpSp>
        <p:nvGrpSpPr>
          <p:cNvPr id="40967" name="Group 18"/>
          <p:cNvGrpSpPr>
            <a:grpSpLocks/>
          </p:cNvGrpSpPr>
          <p:nvPr/>
        </p:nvGrpSpPr>
        <p:grpSpPr bwMode="auto">
          <a:xfrm>
            <a:off x="7279260" y="3988852"/>
            <a:ext cx="1854200" cy="2286000"/>
            <a:chOff x="2784" y="2352"/>
            <a:chExt cx="1168" cy="1440"/>
          </a:xfrm>
        </p:grpSpPr>
        <p:sp>
          <p:nvSpPr>
            <p:cNvPr id="40968" name="Oval 19"/>
            <p:cNvSpPr>
              <a:spLocks noChangeArrowheads="1"/>
            </p:cNvSpPr>
            <p:nvPr/>
          </p:nvSpPr>
          <p:spPr bwMode="auto">
            <a:xfrm>
              <a:off x="2784" y="2352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altLang="zh-TW" sz="2400">
                <a:latin typeface="Symbol" pitchFamily="18" charset="2"/>
              </a:endParaRPr>
            </a:p>
          </p:txBody>
        </p:sp>
        <p:sp>
          <p:nvSpPr>
            <p:cNvPr id="40969" name="Oval 20"/>
            <p:cNvSpPr>
              <a:spLocks noChangeArrowheads="1"/>
            </p:cNvSpPr>
            <p:nvPr/>
          </p:nvSpPr>
          <p:spPr bwMode="auto">
            <a:xfrm>
              <a:off x="3120" y="278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altLang="zh-TW" sz="2400">
                <a:latin typeface="Symbol" pitchFamily="18" charset="2"/>
                <a:sym typeface="Symbol" pitchFamily="18" charset="2"/>
              </a:endParaRPr>
            </a:p>
          </p:txBody>
        </p:sp>
        <p:cxnSp>
          <p:nvCxnSpPr>
            <p:cNvPr id="40970" name="AutoShape 21"/>
            <p:cNvCxnSpPr>
              <a:cxnSpLocks noChangeShapeType="1"/>
              <a:stCxn id="40969" idx="1"/>
              <a:endCxn id="40968" idx="5"/>
            </p:cNvCxnSpPr>
            <p:nvPr/>
          </p:nvCxnSpPr>
          <p:spPr bwMode="auto">
            <a:xfrm flipH="1" flipV="1">
              <a:off x="2989" y="2563"/>
              <a:ext cx="166" cy="2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0971" name="AutoShape 22"/>
            <p:cNvCxnSpPr>
              <a:cxnSpLocks noChangeShapeType="1"/>
              <a:stCxn id="40972" idx="1"/>
              <a:endCxn id="40969" idx="5"/>
            </p:cNvCxnSpPr>
            <p:nvPr/>
          </p:nvCxnSpPr>
          <p:spPr bwMode="auto">
            <a:xfrm flipH="1" flipV="1">
              <a:off x="3325" y="2995"/>
              <a:ext cx="158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0972" name="Oval 23"/>
            <p:cNvSpPr>
              <a:spLocks noChangeArrowheads="1"/>
            </p:cNvSpPr>
            <p:nvPr/>
          </p:nvSpPr>
          <p:spPr bwMode="auto">
            <a:xfrm>
              <a:off x="3448" y="316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altLang="zh-TW" sz="2400">
                <a:latin typeface="Symbol" pitchFamily="18" charset="2"/>
                <a:sym typeface="Symbol" pitchFamily="18" charset="2"/>
              </a:endParaRPr>
            </a:p>
          </p:txBody>
        </p:sp>
        <p:sp>
          <p:nvSpPr>
            <p:cNvPr id="40973" name="Rectangle 24"/>
            <p:cNvSpPr>
              <a:spLocks noChangeArrowheads="1"/>
            </p:cNvSpPr>
            <p:nvPr/>
          </p:nvSpPr>
          <p:spPr bwMode="auto">
            <a:xfrm>
              <a:off x="3712" y="3552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TW" sz="2400">
                <a:latin typeface="Tahoma" pitchFamily="34" charset="0"/>
              </a:endParaRPr>
            </a:p>
          </p:txBody>
        </p:sp>
        <p:cxnSp>
          <p:nvCxnSpPr>
            <p:cNvPr id="40974" name="AutoShape 25"/>
            <p:cNvCxnSpPr>
              <a:cxnSpLocks noChangeShapeType="1"/>
              <a:stCxn id="40973" idx="0"/>
              <a:endCxn id="40972" idx="5"/>
            </p:cNvCxnSpPr>
            <p:nvPr/>
          </p:nvCxnSpPr>
          <p:spPr bwMode="auto">
            <a:xfrm flipH="1" flipV="1">
              <a:off x="3653" y="3379"/>
              <a:ext cx="179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30828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7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79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79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79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Relation between </a:t>
            </a:r>
            <a:r>
              <a:rPr lang="en-US" altLang="zh-TW" sz="4000" i="1"/>
              <a:t>h</a:t>
            </a:r>
            <a:r>
              <a:rPr lang="en-US" altLang="zh-TW" sz="4000"/>
              <a:t> and </a:t>
            </a:r>
            <a:r>
              <a:rPr lang="en-US" altLang="zh-TW" sz="4000" i="1"/>
              <a:t>n </a:t>
            </a:r>
            <a:r>
              <a:rPr lang="en-US" altLang="zh-TW" sz="4000"/>
              <a:t>(Maximum)</a:t>
            </a:r>
          </a:p>
        </p:txBody>
      </p:sp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013449-C78B-45F5-AD0C-720A3BF5DA08}" type="slidenum">
              <a:rPr lang="en-US" altLang="zh-TW" smtClean="0"/>
              <a:pPr/>
              <a:t>35</a:t>
            </a:fld>
            <a:endParaRPr lang="en-US" altLang="zh-TW"/>
          </a:p>
        </p:txBody>
      </p:sp>
      <p:graphicFrame>
        <p:nvGraphicFramePr>
          <p:cNvPr id="2381887" name="Object 63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44857504"/>
              </p:ext>
            </p:extLst>
          </p:nvPr>
        </p:nvGraphicFramePr>
        <p:xfrm>
          <a:off x="2842951" y="1717852"/>
          <a:ext cx="5469517" cy="530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方程式" r:id="rId3" imgW="2095200" imgH="203040" progId="Equation.3">
                  <p:embed/>
                </p:oleObj>
              </mc:Choice>
              <mc:Fallback>
                <p:oleObj name="方程式" r:id="rId3" imgW="2095200" imgH="203040" progId="Equation.3">
                  <p:embed/>
                  <p:pic>
                    <p:nvPicPr>
                      <p:cNvPr id="2381887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2951" y="1717852"/>
                        <a:ext cx="5469517" cy="5307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81827" name="Oval 3"/>
          <p:cNvSpPr>
            <a:spLocks noChangeArrowheads="1"/>
          </p:cNvSpPr>
          <p:nvPr/>
        </p:nvSpPr>
        <p:spPr bwMode="auto">
          <a:xfrm>
            <a:off x="5538915" y="2272855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sp>
        <p:nvSpPr>
          <p:cNvPr id="2381828" name="Oval 4"/>
          <p:cNvSpPr>
            <a:spLocks noChangeArrowheads="1"/>
          </p:cNvSpPr>
          <p:nvPr/>
        </p:nvSpPr>
        <p:spPr bwMode="auto">
          <a:xfrm>
            <a:off x="4014915" y="2882455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sp>
        <p:nvSpPr>
          <p:cNvPr id="2381829" name="Rectangle 5"/>
          <p:cNvSpPr>
            <a:spLocks noChangeArrowheads="1"/>
          </p:cNvSpPr>
          <p:nvPr/>
        </p:nvSpPr>
        <p:spPr bwMode="auto">
          <a:xfrm>
            <a:off x="2066589" y="5884417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zh-TW" sz="2400">
              <a:latin typeface="Tahoma" pitchFamily="34" charset="0"/>
            </a:endParaRPr>
          </a:p>
        </p:txBody>
      </p:sp>
      <p:cxnSp>
        <p:nvCxnSpPr>
          <p:cNvPr id="2381830" name="AutoShape 6"/>
          <p:cNvCxnSpPr>
            <a:cxnSpLocks noChangeShapeType="1"/>
            <a:stCxn id="2381827" idx="3"/>
            <a:endCxn id="2381828" idx="7"/>
          </p:cNvCxnSpPr>
          <p:nvPr/>
        </p:nvCxnSpPr>
        <p:spPr bwMode="auto">
          <a:xfrm flipH="1">
            <a:off x="4340353" y="2607818"/>
            <a:ext cx="12541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81831" name="AutoShape 7"/>
          <p:cNvCxnSpPr>
            <a:cxnSpLocks noChangeShapeType="1"/>
            <a:stCxn id="2381845" idx="0"/>
            <a:endCxn id="2381827" idx="5"/>
          </p:cNvCxnSpPr>
          <p:nvPr/>
        </p:nvCxnSpPr>
        <p:spPr bwMode="auto">
          <a:xfrm flipH="1" flipV="1">
            <a:off x="5864353" y="2607818"/>
            <a:ext cx="1541463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81832" name="AutoShape 8"/>
          <p:cNvCxnSpPr>
            <a:cxnSpLocks noChangeShapeType="1"/>
            <a:stCxn id="2381835" idx="0"/>
            <a:endCxn id="2381828" idx="3"/>
          </p:cNvCxnSpPr>
          <p:nvPr/>
        </p:nvCxnSpPr>
        <p:spPr bwMode="auto">
          <a:xfrm flipV="1">
            <a:off x="3270377" y="3217417"/>
            <a:ext cx="800100" cy="387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81833" name="AutoShape 9"/>
          <p:cNvCxnSpPr>
            <a:cxnSpLocks noChangeShapeType="1"/>
            <a:stCxn id="2381840" idx="0"/>
            <a:endCxn id="2381828" idx="5"/>
          </p:cNvCxnSpPr>
          <p:nvPr/>
        </p:nvCxnSpPr>
        <p:spPr bwMode="auto">
          <a:xfrm flipH="1" flipV="1">
            <a:off x="4340353" y="3217417"/>
            <a:ext cx="606425" cy="387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381834" name="Rectangle 10"/>
          <p:cNvSpPr>
            <a:spLocks noChangeArrowheads="1"/>
          </p:cNvSpPr>
          <p:nvPr/>
        </p:nvSpPr>
        <p:spPr bwMode="auto">
          <a:xfrm>
            <a:off x="2676189" y="5884417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zh-TW" sz="2400">
              <a:latin typeface="Tahoma" pitchFamily="34" charset="0"/>
            </a:endParaRPr>
          </a:p>
        </p:txBody>
      </p:sp>
      <p:sp>
        <p:nvSpPr>
          <p:cNvPr id="2381835" name="Oval 11"/>
          <p:cNvSpPr>
            <a:spLocks noChangeArrowheads="1"/>
          </p:cNvSpPr>
          <p:nvPr/>
        </p:nvSpPr>
        <p:spPr bwMode="auto">
          <a:xfrm>
            <a:off x="3079877" y="3614292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cxnSp>
        <p:nvCxnSpPr>
          <p:cNvPr id="2381836" name="AutoShape 12"/>
          <p:cNvCxnSpPr>
            <a:cxnSpLocks noChangeShapeType="1"/>
            <a:stCxn id="2381838" idx="0"/>
            <a:endCxn id="2381835" idx="3"/>
          </p:cNvCxnSpPr>
          <p:nvPr/>
        </p:nvCxnSpPr>
        <p:spPr bwMode="auto">
          <a:xfrm flipV="1">
            <a:off x="2736978" y="3949255"/>
            <a:ext cx="398463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81837" name="AutoShape 13"/>
          <p:cNvCxnSpPr>
            <a:cxnSpLocks noChangeShapeType="1"/>
            <a:stCxn id="2381839" idx="0"/>
            <a:endCxn id="2381835" idx="5"/>
          </p:cNvCxnSpPr>
          <p:nvPr/>
        </p:nvCxnSpPr>
        <p:spPr bwMode="auto">
          <a:xfrm flipH="1" flipV="1">
            <a:off x="3405315" y="3949255"/>
            <a:ext cx="322262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381838" name="Oval 14"/>
          <p:cNvSpPr>
            <a:spLocks noChangeArrowheads="1"/>
          </p:cNvSpPr>
          <p:nvPr/>
        </p:nvSpPr>
        <p:spPr bwMode="auto">
          <a:xfrm>
            <a:off x="2546477" y="4376292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sp>
        <p:nvSpPr>
          <p:cNvPr id="2381839" name="Oval 15"/>
          <p:cNvSpPr>
            <a:spLocks noChangeArrowheads="1"/>
          </p:cNvSpPr>
          <p:nvPr/>
        </p:nvSpPr>
        <p:spPr bwMode="auto">
          <a:xfrm>
            <a:off x="3537077" y="4376292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sp>
        <p:nvSpPr>
          <p:cNvPr id="2381840" name="Oval 16"/>
          <p:cNvSpPr>
            <a:spLocks noChangeArrowheads="1"/>
          </p:cNvSpPr>
          <p:nvPr/>
        </p:nvSpPr>
        <p:spPr bwMode="auto">
          <a:xfrm>
            <a:off x="4756277" y="3614292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cxnSp>
        <p:nvCxnSpPr>
          <p:cNvPr id="2381841" name="AutoShape 17"/>
          <p:cNvCxnSpPr>
            <a:cxnSpLocks noChangeShapeType="1"/>
            <a:stCxn id="2381843" idx="0"/>
            <a:endCxn id="2381840" idx="3"/>
          </p:cNvCxnSpPr>
          <p:nvPr/>
        </p:nvCxnSpPr>
        <p:spPr bwMode="auto">
          <a:xfrm flipV="1">
            <a:off x="4413378" y="3949255"/>
            <a:ext cx="398463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81842" name="AutoShape 18"/>
          <p:cNvCxnSpPr>
            <a:cxnSpLocks noChangeShapeType="1"/>
            <a:stCxn id="2381844" idx="0"/>
            <a:endCxn id="2381840" idx="5"/>
          </p:cNvCxnSpPr>
          <p:nvPr/>
        </p:nvCxnSpPr>
        <p:spPr bwMode="auto">
          <a:xfrm flipH="1" flipV="1">
            <a:off x="5081715" y="3949255"/>
            <a:ext cx="322262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381843" name="Oval 19"/>
          <p:cNvSpPr>
            <a:spLocks noChangeArrowheads="1"/>
          </p:cNvSpPr>
          <p:nvPr/>
        </p:nvSpPr>
        <p:spPr bwMode="auto">
          <a:xfrm>
            <a:off x="4222877" y="4376292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sp>
        <p:nvSpPr>
          <p:cNvPr id="2381844" name="Oval 20"/>
          <p:cNvSpPr>
            <a:spLocks noChangeArrowheads="1"/>
          </p:cNvSpPr>
          <p:nvPr/>
        </p:nvSpPr>
        <p:spPr bwMode="auto">
          <a:xfrm>
            <a:off x="5213477" y="4376292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sp>
        <p:nvSpPr>
          <p:cNvPr id="2381845" name="Oval 21"/>
          <p:cNvSpPr>
            <a:spLocks noChangeArrowheads="1"/>
          </p:cNvSpPr>
          <p:nvPr/>
        </p:nvSpPr>
        <p:spPr bwMode="auto">
          <a:xfrm>
            <a:off x="7215315" y="2882455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cxnSp>
        <p:nvCxnSpPr>
          <p:cNvPr id="2381846" name="AutoShape 22"/>
          <p:cNvCxnSpPr>
            <a:cxnSpLocks noChangeShapeType="1"/>
            <a:stCxn id="2381848" idx="0"/>
            <a:endCxn id="2381845" idx="3"/>
          </p:cNvCxnSpPr>
          <p:nvPr/>
        </p:nvCxnSpPr>
        <p:spPr bwMode="auto">
          <a:xfrm flipV="1">
            <a:off x="6623177" y="3217417"/>
            <a:ext cx="647700" cy="387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81847" name="AutoShape 23"/>
          <p:cNvCxnSpPr>
            <a:cxnSpLocks noChangeShapeType="1"/>
            <a:stCxn id="2381853" idx="0"/>
            <a:endCxn id="2381845" idx="5"/>
          </p:cNvCxnSpPr>
          <p:nvPr/>
        </p:nvCxnSpPr>
        <p:spPr bwMode="auto">
          <a:xfrm flipH="1" flipV="1">
            <a:off x="7540753" y="3217418"/>
            <a:ext cx="779463" cy="4175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381848" name="Oval 24"/>
          <p:cNvSpPr>
            <a:spLocks noChangeArrowheads="1"/>
          </p:cNvSpPr>
          <p:nvPr/>
        </p:nvSpPr>
        <p:spPr bwMode="auto">
          <a:xfrm>
            <a:off x="6432677" y="3614292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cxnSp>
        <p:nvCxnSpPr>
          <p:cNvPr id="2381849" name="AutoShape 25"/>
          <p:cNvCxnSpPr>
            <a:cxnSpLocks noChangeShapeType="1"/>
            <a:stCxn id="2381851" idx="0"/>
            <a:endCxn id="2381848" idx="3"/>
          </p:cNvCxnSpPr>
          <p:nvPr/>
        </p:nvCxnSpPr>
        <p:spPr bwMode="auto">
          <a:xfrm flipV="1">
            <a:off x="6089778" y="3949255"/>
            <a:ext cx="398463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81850" name="AutoShape 26"/>
          <p:cNvCxnSpPr>
            <a:cxnSpLocks noChangeShapeType="1"/>
            <a:stCxn id="2381852" idx="0"/>
            <a:endCxn id="2381848" idx="5"/>
          </p:cNvCxnSpPr>
          <p:nvPr/>
        </p:nvCxnSpPr>
        <p:spPr bwMode="auto">
          <a:xfrm flipH="1" flipV="1">
            <a:off x="6758115" y="3949255"/>
            <a:ext cx="322262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381851" name="Oval 27"/>
          <p:cNvSpPr>
            <a:spLocks noChangeArrowheads="1"/>
          </p:cNvSpPr>
          <p:nvPr/>
        </p:nvSpPr>
        <p:spPr bwMode="auto">
          <a:xfrm>
            <a:off x="5899277" y="4376292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sp>
        <p:nvSpPr>
          <p:cNvPr id="2381852" name="Oval 28"/>
          <p:cNvSpPr>
            <a:spLocks noChangeArrowheads="1"/>
          </p:cNvSpPr>
          <p:nvPr/>
        </p:nvSpPr>
        <p:spPr bwMode="auto">
          <a:xfrm>
            <a:off x="6889877" y="4376292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sp>
        <p:nvSpPr>
          <p:cNvPr id="2381853" name="Oval 29"/>
          <p:cNvSpPr>
            <a:spLocks noChangeArrowheads="1"/>
          </p:cNvSpPr>
          <p:nvPr/>
        </p:nvSpPr>
        <p:spPr bwMode="auto">
          <a:xfrm>
            <a:off x="8129715" y="3644455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cxnSp>
        <p:nvCxnSpPr>
          <p:cNvPr id="2381854" name="AutoShape 30"/>
          <p:cNvCxnSpPr>
            <a:cxnSpLocks noChangeShapeType="1"/>
            <a:stCxn id="2381856" idx="0"/>
            <a:endCxn id="2381853" idx="3"/>
          </p:cNvCxnSpPr>
          <p:nvPr/>
        </p:nvCxnSpPr>
        <p:spPr bwMode="auto">
          <a:xfrm flipV="1">
            <a:off x="7786815" y="3979418"/>
            <a:ext cx="398462" cy="4175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81855" name="AutoShape 31"/>
          <p:cNvCxnSpPr>
            <a:cxnSpLocks noChangeShapeType="1"/>
            <a:stCxn id="2381857" idx="0"/>
            <a:endCxn id="2381853" idx="5"/>
          </p:cNvCxnSpPr>
          <p:nvPr/>
        </p:nvCxnSpPr>
        <p:spPr bwMode="auto">
          <a:xfrm flipH="1" flipV="1">
            <a:off x="8455153" y="3979418"/>
            <a:ext cx="322263" cy="4175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381856" name="Oval 32"/>
          <p:cNvSpPr>
            <a:spLocks noChangeArrowheads="1"/>
          </p:cNvSpPr>
          <p:nvPr/>
        </p:nvSpPr>
        <p:spPr bwMode="auto">
          <a:xfrm>
            <a:off x="7596315" y="4406455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sp>
        <p:nvSpPr>
          <p:cNvPr id="2381857" name="Oval 33"/>
          <p:cNvSpPr>
            <a:spLocks noChangeArrowheads="1"/>
          </p:cNvSpPr>
          <p:nvPr/>
        </p:nvSpPr>
        <p:spPr bwMode="auto">
          <a:xfrm>
            <a:off x="8586915" y="4406455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cxnSp>
        <p:nvCxnSpPr>
          <p:cNvPr id="2381858" name="AutoShape 34"/>
          <p:cNvCxnSpPr>
            <a:cxnSpLocks noChangeShapeType="1"/>
            <a:stCxn id="2381829" idx="0"/>
          </p:cNvCxnSpPr>
          <p:nvPr/>
        </p:nvCxnSpPr>
        <p:spPr bwMode="auto">
          <a:xfrm flipV="1">
            <a:off x="2257089" y="5655818"/>
            <a:ext cx="114300" cy="219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81859" name="AutoShape 35"/>
          <p:cNvCxnSpPr>
            <a:cxnSpLocks noChangeShapeType="1"/>
            <a:stCxn id="2381834" idx="0"/>
          </p:cNvCxnSpPr>
          <p:nvPr/>
        </p:nvCxnSpPr>
        <p:spPr bwMode="auto">
          <a:xfrm flipV="1">
            <a:off x="2866689" y="5655818"/>
            <a:ext cx="114300" cy="219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381860" name="Rectangle 36"/>
          <p:cNvSpPr>
            <a:spLocks noChangeArrowheads="1"/>
          </p:cNvSpPr>
          <p:nvPr/>
        </p:nvSpPr>
        <p:spPr bwMode="auto">
          <a:xfrm>
            <a:off x="3285789" y="5884417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zh-TW" sz="2400">
              <a:latin typeface="Tahoma" pitchFamily="34" charset="0"/>
            </a:endParaRPr>
          </a:p>
        </p:txBody>
      </p:sp>
      <p:sp>
        <p:nvSpPr>
          <p:cNvPr id="2381861" name="Rectangle 37"/>
          <p:cNvSpPr>
            <a:spLocks noChangeArrowheads="1"/>
          </p:cNvSpPr>
          <p:nvPr/>
        </p:nvSpPr>
        <p:spPr bwMode="auto">
          <a:xfrm>
            <a:off x="3895389" y="5884417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zh-TW" sz="2400">
              <a:latin typeface="Tahoma" pitchFamily="34" charset="0"/>
            </a:endParaRPr>
          </a:p>
        </p:txBody>
      </p:sp>
      <p:cxnSp>
        <p:nvCxnSpPr>
          <p:cNvPr id="2381862" name="AutoShape 38"/>
          <p:cNvCxnSpPr>
            <a:cxnSpLocks noChangeShapeType="1"/>
            <a:stCxn id="2381860" idx="0"/>
          </p:cNvCxnSpPr>
          <p:nvPr/>
        </p:nvCxnSpPr>
        <p:spPr bwMode="auto">
          <a:xfrm flipV="1">
            <a:off x="3476289" y="5655818"/>
            <a:ext cx="114300" cy="219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81863" name="AutoShape 39"/>
          <p:cNvCxnSpPr>
            <a:cxnSpLocks noChangeShapeType="1"/>
            <a:stCxn id="2381861" idx="0"/>
          </p:cNvCxnSpPr>
          <p:nvPr/>
        </p:nvCxnSpPr>
        <p:spPr bwMode="auto">
          <a:xfrm flipV="1">
            <a:off x="4085889" y="5655818"/>
            <a:ext cx="114300" cy="219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381864" name="Rectangle 40"/>
          <p:cNvSpPr>
            <a:spLocks noChangeArrowheads="1"/>
          </p:cNvSpPr>
          <p:nvPr/>
        </p:nvSpPr>
        <p:spPr bwMode="auto">
          <a:xfrm>
            <a:off x="7171989" y="5884417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zh-TW" sz="2400">
              <a:latin typeface="Tahoma" pitchFamily="34" charset="0"/>
            </a:endParaRPr>
          </a:p>
        </p:txBody>
      </p:sp>
      <p:sp>
        <p:nvSpPr>
          <p:cNvPr id="2381865" name="Rectangle 41"/>
          <p:cNvSpPr>
            <a:spLocks noChangeArrowheads="1"/>
          </p:cNvSpPr>
          <p:nvPr/>
        </p:nvSpPr>
        <p:spPr bwMode="auto">
          <a:xfrm>
            <a:off x="7781589" y="5884417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zh-TW" sz="2400">
              <a:latin typeface="Tahoma" pitchFamily="34" charset="0"/>
            </a:endParaRPr>
          </a:p>
        </p:txBody>
      </p:sp>
      <p:cxnSp>
        <p:nvCxnSpPr>
          <p:cNvPr id="2381866" name="AutoShape 42"/>
          <p:cNvCxnSpPr>
            <a:cxnSpLocks noChangeShapeType="1"/>
            <a:stCxn id="2381864" idx="0"/>
          </p:cNvCxnSpPr>
          <p:nvPr/>
        </p:nvCxnSpPr>
        <p:spPr bwMode="auto">
          <a:xfrm flipH="1" flipV="1">
            <a:off x="7248189" y="5655818"/>
            <a:ext cx="114300" cy="219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81867" name="AutoShape 43"/>
          <p:cNvCxnSpPr>
            <a:cxnSpLocks noChangeShapeType="1"/>
            <a:stCxn id="2381865" idx="0"/>
          </p:cNvCxnSpPr>
          <p:nvPr/>
        </p:nvCxnSpPr>
        <p:spPr bwMode="auto">
          <a:xfrm flipH="1" flipV="1">
            <a:off x="7857789" y="5655818"/>
            <a:ext cx="114300" cy="219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381868" name="Rectangle 44"/>
          <p:cNvSpPr>
            <a:spLocks noChangeArrowheads="1"/>
          </p:cNvSpPr>
          <p:nvPr/>
        </p:nvSpPr>
        <p:spPr bwMode="auto">
          <a:xfrm>
            <a:off x="8391189" y="5884417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zh-TW" sz="2400">
              <a:latin typeface="Tahoma" pitchFamily="34" charset="0"/>
            </a:endParaRPr>
          </a:p>
        </p:txBody>
      </p:sp>
      <p:sp>
        <p:nvSpPr>
          <p:cNvPr id="2381869" name="Rectangle 45"/>
          <p:cNvSpPr>
            <a:spLocks noChangeArrowheads="1"/>
          </p:cNvSpPr>
          <p:nvPr/>
        </p:nvSpPr>
        <p:spPr bwMode="auto">
          <a:xfrm>
            <a:off x="9000789" y="5884417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zh-TW" sz="2400">
              <a:latin typeface="Tahoma" pitchFamily="34" charset="0"/>
            </a:endParaRPr>
          </a:p>
        </p:txBody>
      </p:sp>
      <p:cxnSp>
        <p:nvCxnSpPr>
          <p:cNvPr id="2381870" name="AutoShape 46"/>
          <p:cNvCxnSpPr>
            <a:cxnSpLocks noChangeShapeType="1"/>
            <a:stCxn id="2381868" idx="0"/>
          </p:cNvCxnSpPr>
          <p:nvPr/>
        </p:nvCxnSpPr>
        <p:spPr bwMode="auto">
          <a:xfrm flipH="1" flipV="1">
            <a:off x="8467389" y="5655818"/>
            <a:ext cx="114300" cy="219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81871" name="AutoShape 47"/>
          <p:cNvCxnSpPr>
            <a:cxnSpLocks noChangeShapeType="1"/>
            <a:stCxn id="2381869" idx="0"/>
          </p:cNvCxnSpPr>
          <p:nvPr/>
        </p:nvCxnSpPr>
        <p:spPr bwMode="auto">
          <a:xfrm flipH="1" flipV="1">
            <a:off x="9076989" y="5655818"/>
            <a:ext cx="114300" cy="219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381872" name="Text Box 48"/>
          <p:cNvSpPr txBox="1">
            <a:spLocks noChangeArrowheads="1"/>
          </p:cNvSpPr>
          <p:nvPr/>
        </p:nvSpPr>
        <p:spPr bwMode="auto">
          <a:xfrm>
            <a:off x="5114589" y="5655817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…</a:t>
            </a:r>
          </a:p>
        </p:txBody>
      </p:sp>
      <p:sp>
        <p:nvSpPr>
          <p:cNvPr id="2381873" name="Text Box 49"/>
          <p:cNvSpPr txBox="1">
            <a:spLocks noChangeArrowheads="1"/>
          </p:cNvSpPr>
          <p:nvPr/>
        </p:nvSpPr>
        <p:spPr bwMode="auto">
          <a:xfrm>
            <a:off x="6028989" y="5655817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…</a:t>
            </a:r>
          </a:p>
        </p:txBody>
      </p:sp>
      <p:sp>
        <p:nvSpPr>
          <p:cNvPr id="2381874" name="Text Box 50"/>
          <p:cNvSpPr txBox="1">
            <a:spLocks noChangeArrowheads="1"/>
          </p:cNvSpPr>
          <p:nvPr/>
        </p:nvSpPr>
        <p:spPr bwMode="auto">
          <a:xfrm rot="16200000">
            <a:off x="5401596" y="5051773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…</a:t>
            </a:r>
          </a:p>
        </p:txBody>
      </p:sp>
      <p:sp>
        <p:nvSpPr>
          <p:cNvPr id="2381875" name="Text Box 51"/>
          <p:cNvSpPr txBox="1">
            <a:spLocks noChangeArrowheads="1"/>
          </p:cNvSpPr>
          <p:nvPr/>
        </p:nvSpPr>
        <p:spPr bwMode="auto">
          <a:xfrm>
            <a:off x="9425115" y="2120456"/>
            <a:ext cx="5261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2</a:t>
            </a:r>
            <a:r>
              <a:rPr lang="en-US" altLang="zh-TW" sz="3200" baseline="30000"/>
              <a:t>0</a:t>
            </a:r>
            <a:endParaRPr lang="en-US" altLang="zh-TW" sz="3200"/>
          </a:p>
        </p:txBody>
      </p:sp>
      <p:sp>
        <p:nvSpPr>
          <p:cNvPr id="2381876" name="Text Box 52"/>
          <p:cNvSpPr txBox="1">
            <a:spLocks noChangeArrowheads="1"/>
          </p:cNvSpPr>
          <p:nvPr/>
        </p:nvSpPr>
        <p:spPr bwMode="auto">
          <a:xfrm>
            <a:off x="9425115" y="2730056"/>
            <a:ext cx="5261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2</a:t>
            </a:r>
            <a:r>
              <a:rPr lang="en-US" altLang="zh-TW" sz="3200" baseline="30000"/>
              <a:t>1</a:t>
            </a:r>
            <a:endParaRPr lang="en-US" altLang="zh-TW" sz="3200"/>
          </a:p>
        </p:txBody>
      </p:sp>
      <p:sp>
        <p:nvSpPr>
          <p:cNvPr id="2381877" name="Text Box 53"/>
          <p:cNvSpPr txBox="1">
            <a:spLocks noChangeArrowheads="1"/>
          </p:cNvSpPr>
          <p:nvPr/>
        </p:nvSpPr>
        <p:spPr bwMode="auto">
          <a:xfrm>
            <a:off x="9425115" y="3415856"/>
            <a:ext cx="5261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2</a:t>
            </a:r>
            <a:r>
              <a:rPr lang="en-US" altLang="zh-TW" sz="3200" baseline="30000"/>
              <a:t>2</a:t>
            </a:r>
            <a:endParaRPr lang="en-US" altLang="zh-TW" sz="3200"/>
          </a:p>
        </p:txBody>
      </p:sp>
      <p:sp>
        <p:nvSpPr>
          <p:cNvPr id="2381878" name="Text Box 54"/>
          <p:cNvSpPr txBox="1">
            <a:spLocks noChangeArrowheads="1"/>
          </p:cNvSpPr>
          <p:nvPr/>
        </p:nvSpPr>
        <p:spPr bwMode="auto">
          <a:xfrm>
            <a:off x="9425115" y="4177856"/>
            <a:ext cx="5261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2</a:t>
            </a:r>
            <a:r>
              <a:rPr lang="en-US" altLang="zh-TW" sz="3200" baseline="30000"/>
              <a:t>3</a:t>
            </a:r>
            <a:endParaRPr lang="en-US" altLang="zh-TW" sz="3200"/>
          </a:p>
        </p:txBody>
      </p:sp>
      <p:sp>
        <p:nvSpPr>
          <p:cNvPr id="2381879" name="Text Box 55"/>
          <p:cNvSpPr txBox="1">
            <a:spLocks noChangeArrowheads="1"/>
          </p:cNvSpPr>
          <p:nvPr/>
        </p:nvSpPr>
        <p:spPr bwMode="auto">
          <a:xfrm rot="16200000">
            <a:off x="9495759" y="5021612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…</a:t>
            </a:r>
          </a:p>
        </p:txBody>
      </p:sp>
      <p:sp>
        <p:nvSpPr>
          <p:cNvPr id="2381880" name="Text Box 56"/>
          <p:cNvSpPr txBox="1">
            <a:spLocks noChangeArrowheads="1"/>
          </p:cNvSpPr>
          <p:nvPr/>
        </p:nvSpPr>
        <p:spPr bwMode="auto">
          <a:xfrm>
            <a:off x="9513553" y="5778056"/>
            <a:ext cx="5349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dirty="0"/>
              <a:t>2</a:t>
            </a:r>
            <a:r>
              <a:rPr lang="en-US" altLang="zh-TW" sz="3200" baseline="30000" dirty="0"/>
              <a:t>h</a:t>
            </a:r>
            <a:endParaRPr lang="en-US" altLang="zh-TW" sz="3200" dirty="0"/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10560178" y="2226817"/>
            <a:ext cx="390525" cy="4114800"/>
            <a:chOff x="5558" y="1056"/>
            <a:chExt cx="246" cy="2592"/>
          </a:xfrm>
        </p:grpSpPr>
        <p:sp>
          <p:nvSpPr>
            <p:cNvPr id="1097" name="Line 58"/>
            <p:cNvSpPr>
              <a:spLocks noChangeShapeType="1"/>
            </p:cNvSpPr>
            <p:nvPr/>
          </p:nvSpPr>
          <p:spPr bwMode="auto">
            <a:xfrm>
              <a:off x="5616" y="1056"/>
              <a:ext cx="14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Line 59"/>
            <p:cNvSpPr>
              <a:spLocks noChangeShapeType="1"/>
            </p:cNvSpPr>
            <p:nvPr/>
          </p:nvSpPr>
          <p:spPr bwMode="auto">
            <a:xfrm>
              <a:off x="5616" y="3648"/>
              <a:ext cx="14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Line 60"/>
            <p:cNvSpPr>
              <a:spLocks noChangeShapeType="1"/>
            </p:cNvSpPr>
            <p:nvPr/>
          </p:nvSpPr>
          <p:spPr bwMode="auto">
            <a:xfrm>
              <a:off x="5664" y="1056"/>
              <a:ext cx="0" cy="110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0" name="Line 61"/>
            <p:cNvSpPr>
              <a:spLocks noChangeShapeType="1"/>
            </p:cNvSpPr>
            <p:nvPr/>
          </p:nvSpPr>
          <p:spPr bwMode="auto">
            <a:xfrm>
              <a:off x="5664" y="2640"/>
              <a:ext cx="0" cy="100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Text Box 62"/>
            <p:cNvSpPr txBox="1">
              <a:spLocks noChangeArrowheads="1"/>
            </p:cNvSpPr>
            <p:nvPr/>
          </p:nvSpPr>
          <p:spPr bwMode="auto">
            <a:xfrm>
              <a:off x="5558" y="2172"/>
              <a:ext cx="24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3200" dirty="0"/>
                <a:t>h</a:t>
              </a:r>
            </a:p>
          </p:txBody>
        </p:sp>
      </p:grpSp>
      <p:grpSp>
        <p:nvGrpSpPr>
          <p:cNvPr id="3" name="Group 64"/>
          <p:cNvGrpSpPr>
            <a:grpSpLocks/>
          </p:cNvGrpSpPr>
          <p:nvPr/>
        </p:nvGrpSpPr>
        <p:grpSpPr bwMode="auto">
          <a:xfrm>
            <a:off x="10207752" y="2226817"/>
            <a:ext cx="387350" cy="2286000"/>
            <a:chOff x="5232" y="960"/>
            <a:chExt cx="244" cy="1440"/>
          </a:xfrm>
        </p:grpSpPr>
        <p:sp>
          <p:nvSpPr>
            <p:cNvPr id="1092" name="Line 65"/>
            <p:cNvSpPr>
              <a:spLocks noChangeShapeType="1"/>
            </p:cNvSpPr>
            <p:nvPr/>
          </p:nvSpPr>
          <p:spPr bwMode="auto">
            <a:xfrm>
              <a:off x="5290" y="960"/>
              <a:ext cx="14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Line 66"/>
            <p:cNvSpPr>
              <a:spLocks noChangeShapeType="1"/>
            </p:cNvSpPr>
            <p:nvPr/>
          </p:nvSpPr>
          <p:spPr bwMode="auto">
            <a:xfrm>
              <a:off x="5290" y="2400"/>
              <a:ext cx="14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Line 67"/>
            <p:cNvSpPr>
              <a:spLocks noChangeShapeType="1"/>
            </p:cNvSpPr>
            <p:nvPr/>
          </p:nvSpPr>
          <p:spPr bwMode="auto">
            <a:xfrm flipH="1">
              <a:off x="5328" y="960"/>
              <a:ext cx="10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Line 68"/>
            <p:cNvSpPr>
              <a:spLocks noChangeShapeType="1"/>
            </p:cNvSpPr>
            <p:nvPr/>
          </p:nvSpPr>
          <p:spPr bwMode="auto">
            <a:xfrm>
              <a:off x="5328" y="1920"/>
              <a:ext cx="1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Text Box 69"/>
            <p:cNvSpPr txBox="1">
              <a:spLocks noChangeArrowheads="1"/>
            </p:cNvSpPr>
            <p:nvPr/>
          </p:nvSpPr>
          <p:spPr bwMode="auto">
            <a:xfrm>
              <a:off x="5232" y="1536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3200"/>
                <a:t>3</a:t>
              </a:r>
            </a:p>
          </p:txBody>
        </p:sp>
      </p:grp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9902952" y="2226817"/>
            <a:ext cx="387350" cy="1524000"/>
            <a:chOff x="5088" y="960"/>
            <a:chExt cx="244" cy="960"/>
          </a:xfrm>
        </p:grpSpPr>
        <p:sp>
          <p:nvSpPr>
            <p:cNvPr id="1087" name="Line 71"/>
            <p:cNvSpPr>
              <a:spLocks noChangeShapeType="1"/>
            </p:cNvSpPr>
            <p:nvPr/>
          </p:nvSpPr>
          <p:spPr bwMode="auto">
            <a:xfrm>
              <a:off x="5146" y="960"/>
              <a:ext cx="14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Line 72"/>
            <p:cNvSpPr>
              <a:spLocks noChangeShapeType="1"/>
            </p:cNvSpPr>
            <p:nvPr/>
          </p:nvSpPr>
          <p:spPr bwMode="auto">
            <a:xfrm>
              <a:off x="5136" y="1920"/>
              <a:ext cx="14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Line 73"/>
            <p:cNvSpPr>
              <a:spLocks noChangeShapeType="1"/>
            </p:cNvSpPr>
            <p:nvPr/>
          </p:nvSpPr>
          <p:spPr bwMode="auto">
            <a:xfrm flipH="1">
              <a:off x="5184" y="960"/>
              <a:ext cx="0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Line 74"/>
            <p:cNvSpPr>
              <a:spLocks noChangeShapeType="1"/>
            </p:cNvSpPr>
            <p:nvPr/>
          </p:nvSpPr>
          <p:spPr bwMode="auto">
            <a:xfrm>
              <a:off x="5184" y="1584"/>
              <a:ext cx="0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Text Box 75"/>
            <p:cNvSpPr txBox="1">
              <a:spLocks noChangeArrowheads="1"/>
            </p:cNvSpPr>
            <p:nvPr/>
          </p:nvSpPr>
          <p:spPr bwMode="auto">
            <a:xfrm>
              <a:off x="5088" y="1200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320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193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81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81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81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81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81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81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81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81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8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81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81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8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818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818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8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81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81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8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81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81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818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38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818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818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38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81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81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381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81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81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38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381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381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381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81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381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38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381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381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38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381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381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38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381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381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38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381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381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3818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381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381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381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381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3818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3818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38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3818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3818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38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381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381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2381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381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381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238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381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381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381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381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381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238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2381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381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238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23818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23818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2381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2381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2381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238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381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2381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2381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2381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2381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238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2381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381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2381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2381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2381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2381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2381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2381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2381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2381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2381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2381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381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2381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23818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2381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23818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23818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2381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2381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2381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238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2381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2381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238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2381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2381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238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2381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2381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238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2381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2381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238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2381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2381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238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2381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2381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238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2381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2381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238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2381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2381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238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2381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2381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4" dur="1000"/>
                                        <p:tgtEl>
                                          <p:spTgt spid="238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2381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2381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238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2381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2381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2381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2381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2381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2381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2381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2381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238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2381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2381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238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2381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2381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2381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2381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2381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9" dur="1000"/>
                                        <p:tgtEl>
                                          <p:spTgt spid="2381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2381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2381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2381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2381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2381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23818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2" dur="1000"/>
                                        <p:tgtEl>
                                          <p:spTgt spid="238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2381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2381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23818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8" dur="1000"/>
                                        <p:tgtEl>
                                          <p:spTgt spid="2381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3" dur="500"/>
                                        <p:tgtEl>
                                          <p:spTgt spid="2381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1827" grpId="0" animBg="1"/>
      <p:bldP spid="2381828" grpId="0" animBg="1"/>
      <p:bldP spid="2381829" grpId="0" animBg="1"/>
      <p:bldP spid="2381834" grpId="0" animBg="1"/>
      <p:bldP spid="2381835" grpId="0" animBg="1"/>
      <p:bldP spid="2381838" grpId="0" animBg="1"/>
      <p:bldP spid="2381839" grpId="0" animBg="1"/>
      <p:bldP spid="2381840" grpId="0" animBg="1"/>
      <p:bldP spid="2381843" grpId="0" animBg="1"/>
      <p:bldP spid="2381844" grpId="0" animBg="1"/>
      <p:bldP spid="2381845" grpId="0" animBg="1"/>
      <p:bldP spid="2381848" grpId="0" animBg="1"/>
      <p:bldP spid="2381851" grpId="0" animBg="1"/>
      <p:bldP spid="2381852" grpId="0" animBg="1"/>
      <p:bldP spid="2381853" grpId="0" animBg="1"/>
      <p:bldP spid="2381856" grpId="0" animBg="1"/>
      <p:bldP spid="2381857" grpId="0" animBg="1"/>
      <p:bldP spid="2381860" grpId="0" animBg="1"/>
      <p:bldP spid="2381861" grpId="0" animBg="1"/>
      <p:bldP spid="2381864" grpId="0" animBg="1"/>
      <p:bldP spid="2381865" grpId="0" animBg="1"/>
      <p:bldP spid="2381868" grpId="0" animBg="1"/>
      <p:bldP spid="2381869" grpId="0" animBg="1"/>
      <p:bldP spid="2381872" grpId="0"/>
      <p:bldP spid="2381873" grpId="0"/>
      <p:bldP spid="2381874" grpId="0"/>
      <p:bldP spid="2381875" grpId="0"/>
      <p:bldP spid="2381876" grpId="0"/>
      <p:bldP spid="2381877" grpId="0"/>
      <p:bldP spid="2381878" grpId="0"/>
      <p:bldP spid="2381879" grpId="0"/>
      <p:bldP spid="238188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Relation between </a:t>
            </a:r>
            <a:r>
              <a:rPr lang="en-US" altLang="zh-TW" sz="4000" i="1"/>
              <a:t>h</a:t>
            </a:r>
            <a:r>
              <a:rPr lang="en-US" altLang="zh-TW" sz="4000"/>
              <a:t> and </a:t>
            </a:r>
            <a:r>
              <a:rPr lang="en-US" altLang="zh-TW" sz="4000" i="1"/>
              <a:t>n </a:t>
            </a:r>
            <a:r>
              <a:rPr lang="en-US" altLang="zh-TW" sz="4000"/>
              <a:t>(Minimum)</a:t>
            </a:r>
          </a:p>
        </p:txBody>
      </p:sp>
      <p:sp>
        <p:nvSpPr>
          <p:cNvPr id="20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B45F69-1C79-4888-B88C-3EB9F57AE9E8}" type="slidenum">
              <a:rPr lang="en-US" altLang="zh-TW" smtClean="0"/>
              <a:pPr/>
              <a:t>36</a:t>
            </a:fld>
            <a:endParaRPr lang="en-US" altLang="zh-TW"/>
          </a:p>
        </p:txBody>
      </p:sp>
      <p:graphicFrame>
        <p:nvGraphicFramePr>
          <p:cNvPr id="2382872" name="Object 2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32000573"/>
              </p:ext>
            </p:extLst>
          </p:nvPr>
        </p:nvGraphicFramePr>
        <p:xfrm>
          <a:off x="2824162" y="3430586"/>
          <a:ext cx="17462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方程式" r:id="rId3" imgW="558720" imgH="177480" progId="Equation.3">
                  <p:embed/>
                </p:oleObj>
              </mc:Choice>
              <mc:Fallback>
                <p:oleObj name="方程式" r:id="rId3" imgW="558720" imgH="177480" progId="Equation.3">
                  <p:embed/>
                  <p:pic>
                    <p:nvPicPr>
                      <p:cNvPr id="238287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162" y="3430586"/>
                        <a:ext cx="1746250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Oval 3"/>
          <p:cNvSpPr>
            <a:spLocks noChangeArrowheads="1"/>
          </p:cNvSpPr>
          <p:nvPr/>
        </p:nvSpPr>
        <p:spPr bwMode="auto">
          <a:xfrm>
            <a:off x="5562600" y="1860549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sp>
        <p:nvSpPr>
          <p:cNvPr id="2055" name="Oval 4"/>
          <p:cNvSpPr>
            <a:spLocks noChangeArrowheads="1"/>
          </p:cNvSpPr>
          <p:nvPr/>
        </p:nvSpPr>
        <p:spPr bwMode="auto">
          <a:xfrm>
            <a:off x="5562600" y="2546349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sp>
        <p:nvSpPr>
          <p:cNvPr id="2056" name="Rectangle 5"/>
          <p:cNvSpPr>
            <a:spLocks noChangeArrowheads="1"/>
          </p:cNvSpPr>
          <p:nvPr/>
        </p:nvSpPr>
        <p:spPr bwMode="auto">
          <a:xfrm>
            <a:off x="5562600" y="5670549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zh-TW" sz="2400">
              <a:latin typeface="Tahoma" pitchFamily="34" charset="0"/>
            </a:endParaRPr>
          </a:p>
        </p:txBody>
      </p:sp>
      <p:cxnSp>
        <p:nvCxnSpPr>
          <p:cNvPr id="2057" name="AutoShape 6"/>
          <p:cNvCxnSpPr>
            <a:cxnSpLocks noChangeShapeType="1"/>
            <a:stCxn id="2054" idx="4"/>
            <a:endCxn id="2055" idx="0"/>
          </p:cNvCxnSpPr>
          <p:nvPr/>
        </p:nvCxnSpPr>
        <p:spPr bwMode="auto">
          <a:xfrm>
            <a:off x="5753100" y="2251074"/>
            <a:ext cx="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58" name="AutoShape 7"/>
          <p:cNvCxnSpPr>
            <a:cxnSpLocks noChangeShapeType="1"/>
            <a:stCxn id="2059" idx="0"/>
            <a:endCxn id="2055" idx="4"/>
          </p:cNvCxnSpPr>
          <p:nvPr/>
        </p:nvCxnSpPr>
        <p:spPr bwMode="auto">
          <a:xfrm flipV="1">
            <a:off x="5753100" y="2936874"/>
            <a:ext cx="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059" name="Oval 8"/>
          <p:cNvSpPr>
            <a:spLocks noChangeArrowheads="1"/>
          </p:cNvSpPr>
          <p:nvPr/>
        </p:nvSpPr>
        <p:spPr bwMode="auto">
          <a:xfrm>
            <a:off x="5562600" y="3232149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cxnSp>
        <p:nvCxnSpPr>
          <p:cNvPr id="2060" name="AutoShape 9"/>
          <p:cNvCxnSpPr>
            <a:cxnSpLocks noChangeShapeType="1"/>
            <a:stCxn id="2061" idx="0"/>
            <a:endCxn id="2059" idx="4"/>
          </p:cNvCxnSpPr>
          <p:nvPr/>
        </p:nvCxnSpPr>
        <p:spPr bwMode="auto">
          <a:xfrm flipV="1">
            <a:off x="5753100" y="3622674"/>
            <a:ext cx="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061" name="Oval 10"/>
          <p:cNvSpPr>
            <a:spLocks noChangeArrowheads="1"/>
          </p:cNvSpPr>
          <p:nvPr/>
        </p:nvSpPr>
        <p:spPr bwMode="auto">
          <a:xfrm>
            <a:off x="5562600" y="3917949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cxnSp>
        <p:nvCxnSpPr>
          <p:cNvPr id="2062" name="AutoShape 11"/>
          <p:cNvCxnSpPr>
            <a:cxnSpLocks noChangeShapeType="1"/>
          </p:cNvCxnSpPr>
          <p:nvPr/>
        </p:nvCxnSpPr>
        <p:spPr bwMode="auto">
          <a:xfrm flipV="1">
            <a:off x="5715000" y="5365750"/>
            <a:ext cx="0" cy="295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063" name="Text Box 12"/>
          <p:cNvSpPr txBox="1">
            <a:spLocks noChangeArrowheads="1"/>
          </p:cNvSpPr>
          <p:nvPr/>
        </p:nvSpPr>
        <p:spPr bwMode="auto">
          <a:xfrm>
            <a:off x="6400800" y="1784349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1</a:t>
            </a:r>
          </a:p>
        </p:txBody>
      </p:sp>
      <p:sp>
        <p:nvSpPr>
          <p:cNvPr id="2064" name="Text Box 13"/>
          <p:cNvSpPr txBox="1">
            <a:spLocks noChangeArrowheads="1"/>
          </p:cNvSpPr>
          <p:nvPr/>
        </p:nvSpPr>
        <p:spPr bwMode="auto">
          <a:xfrm>
            <a:off x="6400800" y="2393949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1</a:t>
            </a:r>
          </a:p>
        </p:txBody>
      </p:sp>
      <p:sp>
        <p:nvSpPr>
          <p:cNvPr id="2065" name="Text Box 14"/>
          <p:cNvSpPr txBox="1">
            <a:spLocks noChangeArrowheads="1"/>
          </p:cNvSpPr>
          <p:nvPr/>
        </p:nvSpPr>
        <p:spPr bwMode="auto">
          <a:xfrm>
            <a:off x="6400800" y="3079749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1</a:t>
            </a:r>
          </a:p>
        </p:txBody>
      </p:sp>
      <p:sp>
        <p:nvSpPr>
          <p:cNvPr id="2066" name="Text Box 15"/>
          <p:cNvSpPr txBox="1">
            <a:spLocks noChangeArrowheads="1"/>
          </p:cNvSpPr>
          <p:nvPr/>
        </p:nvSpPr>
        <p:spPr bwMode="auto">
          <a:xfrm>
            <a:off x="6400800" y="3841749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1</a:t>
            </a:r>
          </a:p>
        </p:txBody>
      </p:sp>
      <p:sp>
        <p:nvSpPr>
          <p:cNvPr id="2067" name="Text Box 16"/>
          <p:cNvSpPr txBox="1">
            <a:spLocks noChangeArrowheads="1"/>
          </p:cNvSpPr>
          <p:nvPr/>
        </p:nvSpPr>
        <p:spPr bwMode="auto">
          <a:xfrm rot="16200000">
            <a:off x="6242844" y="4685505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…</a:t>
            </a:r>
          </a:p>
        </p:txBody>
      </p:sp>
      <p:sp>
        <p:nvSpPr>
          <p:cNvPr id="2068" name="Text Box 17"/>
          <p:cNvSpPr txBox="1">
            <a:spLocks noChangeArrowheads="1"/>
          </p:cNvSpPr>
          <p:nvPr/>
        </p:nvSpPr>
        <p:spPr bwMode="auto">
          <a:xfrm>
            <a:off x="6400800" y="5594349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1</a:t>
            </a:r>
          </a:p>
        </p:txBody>
      </p:sp>
      <p:grpSp>
        <p:nvGrpSpPr>
          <p:cNvPr id="2069" name="Group 18"/>
          <p:cNvGrpSpPr>
            <a:grpSpLocks/>
          </p:cNvGrpSpPr>
          <p:nvPr/>
        </p:nvGrpSpPr>
        <p:grpSpPr bwMode="auto">
          <a:xfrm>
            <a:off x="7239001" y="1936749"/>
            <a:ext cx="390525" cy="4114800"/>
            <a:chOff x="5558" y="1056"/>
            <a:chExt cx="246" cy="2592"/>
          </a:xfrm>
        </p:grpSpPr>
        <p:sp>
          <p:nvSpPr>
            <p:cNvPr id="2071" name="Line 19"/>
            <p:cNvSpPr>
              <a:spLocks noChangeShapeType="1"/>
            </p:cNvSpPr>
            <p:nvPr/>
          </p:nvSpPr>
          <p:spPr bwMode="auto">
            <a:xfrm>
              <a:off x="5616" y="1056"/>
              <a:ext cx="14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2" name="Line 20"/>
            <p:cNvSpPr>
              <a:spLocks noChangeShapeType="1"/>
            </p:cNvSpPr>
            <p:nvPr/>
          </p:nvSpPr>
          <p:spPr bwMode="auto">
            <a:xfrm>
              <a:off x="5616" y="3648"/>
              <a:ext cx="14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3" name="Line 21"/>
            <p:cNvSpPr>
              <a:spLocks noChangeShapeType="1"/>
            </p:cNvSpPr>
            <p:nvPr/>
          </p:nvSpPr>
          <p:spPr bwMode="auto">
            <a:xfrm>
              <a:off x="5664" y="1056"/>
              <a:ext cx="0" cy="110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4" name="Line 22"/>
            <p:cNvSpPr>
              <a:spLocks noChangeShapeType="1"/>
            </p:cNvSpPr>
            <p:nvPr/>
          </p:nvSpPr>
          <p:spPr bwMode="auto">
            <a:xfrm>
              <a:off x="5664" y="2640"/>
              <a:ext cx="0" cy="100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5" name="Text Box 23"/>
            <p:cNvSpPr txBox="1">
              <a:spLocks noChangeArrowheads="1"/>
            </p:cNvSpPr>
            <p:nvPr/>
          </p:nvSpPr>
          <p:spPr bwMode="auto">
            <a:xfrm>
              <a:off x="5558" y="2172"/>
              <a:ext cx="24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3200" i="1"/>
                <a:t>h</a:t>
              </a:r>
            </a:p>
          </p:txBody>
        </p:sp>
      </p:grpSp>
      <p:sp>
        <p:nvSpPr>
          <p:cNvPr id="2070" name="Text Box 25"/>
          <p:cNvSpPr txBox="1">
            <a:spLocks noChangeArrowheads="1"/>
          </p:cNvSpPr>
          <p:nvPr/>
        </p:nvSpPr>
        <p:spPr bwMode="auto">
          <a:xfrm rot="16200000">
            <a:off x="5480844" y="4685505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0834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3828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382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382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82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82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Number of Leaves (</a:t>
            </a:r>
            <a:r>
              <a:rPr lang="en-US" altLang="zh-TW" i="1"/>
              <a:t>e</a:t>
            </a:r>
            <a:r>
              <a:rPr lang="en-US" altLang="zh-TW"/>
              <a:t>)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1AEE66-7137-47EE-8E01-5507108F0639}" type="slidenum">
              <a:rPr lang="en-US" altLang="zh-TW" smtClean="0"/>
              <a:pPr/>
              <a:t>37</a:t>
            </a:fld>
            <a:endParaRPr lang="en-US" altLang="zh-TW"/>
          </a:p>
        </p:txBody>
      </p:sp>
      <p:sp>
        <p:nvSpPr>
          <p:cNvPr id="41989" name="Oval 3"/>
          <p:cNvSpPr>
            <a:spLocks noChangeArrowheads="1"/>
          </p:cNvSpPr>
          <p:nvPr/>
        </p:nvSpPr>
        <p:spPr bwMode="auto">
          <a:xfrm>
            <a:off x="4624515" y="1788056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sp>
        <p:nvSpPr>
          <p:cNvPr id="41990" name="Oval 4"/>
          <p:cNvSpPr>
            <a:spLocks noChangeArrowheads="1"/>
          </p:cNvSpPr>
          <p:nvPr/>
        </p:nvSpPr>
        <p:spPr bwMode="auto">
          <a:xfrm>
            <a:off x="3100515" y="2397656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sp>
        <p:nvSpPr>
          <p:cNvPr id="41991" name="Rectangle 5"/>
          <p:cNvSpPr>
            <a:spLocks noChangeArrowheads="1"/>
          </p:cNvSpPr>
          <p:nvPr/>
        </p:nvSpPr>
        <p:spPr bwMode="auto">
          <a:xfrm>
            <a:off x="1157415" y="5385331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zh-TW" sz="2400">
              <a:latin typeface="Tahoma" pitchFamily="34" charset="0"/>
            </a:endParaRPr>
          </a:p>
        </p:txBody>
      </p:sp>
      <p:cxnSp>
        <p:nvCxnSpPr>
          <p:cNvPr id="41992" name="AutoShape 6"/>
          <p:cNvCxnSpPr>
            <a:cxnSpLocks noChangeShapeType="1"/>
            <a:stCxn id="41989" idx="3"/>
            <a:endCxn id="41990" idx="7"/>
          </p:cNvCxnSpPr>
          <p:nvPr/>
        </p:nvCxnSpPr>
        <p:spPr bwMode="auto">
          <a:xfrm flipH="1">
            <a:off x="3425953" y="2123019"/>
            <a:ext cx="12541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993" name="AutoShape 7"/>
          <p:cNvCxnSpPr>
            <a:cxnSpLocks noChangeShapeType="1"/>
            <a:stCxn id="42007" idx="0"/>
            <a:endCxn id="41989" idx="5"/>
          </p:cNvCxnSpPr>
          <p:nvPr/>
        </p:nvCxnSpPr>
        <p:spPr bwMode="auto">
          <a:xfrm flipH="1" flipV="1">
            <a:off x="4949953" y="2123019"/>
            <a:ext cx="1541463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994" name="AutoShape 8"/>
          <p:cNvCxnSpPr>
            <a:cxnSpLocks noChangeShapeType="1"/>
            <a:stCxn id="41997" idx="0"/>
            <a:endCxn id="41990" idx="3"/>
          </p:cNvCxnSpPr>
          <p:nvPr/>
        </p:nvCxnSpPr>
        <p:spPr bwMode="auto">
          <a:xfrm flipV="1">
            <a:off x="2355977" y="2732618"/>
            <a:ext cx="800100" cy="387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995" name="AutoShape 9"/>
          <p:cNvCxnSpPr>
            <a:cxnSpLocks noChangeShapeType="1"/>
            <a:stCxn id="42002" idx="0"/>
            <a:endCxn id="41990" idx="5"/>
          </p:cNvCxnSpPr>
          <p:nvPr/>
        </p:nvCxnSpPr>
        <p:spPr bwMode="auto">
          <a:xfrm flipH="1" flipV="1">
            <a:off x="3425953" y="2732618"/>
            <a:ext cx="606425" cy="387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1996" name="Rectangle 10"/>
          <p:cNvSpPr>
            <a:spLocks noChangeArrowheads="1"/>
          </p:cNvSpPr>
          <p:nvPr/>
        </p:nvSpPr>
        <p:spPr bwMode="auto">
          <a:xfrm>
            <a:off x="1767015" y="5385331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zh-TW" sz="2400">
              <a:latin typeface="Tahoma" pitchFamily="34" charset="0"/>
            </a:endParaRPr>
          </a:p>
        </p:txBody>
      </p:sp>
      <p:sp>
        <p:nvSpPr>
          <p:cNvPr id="41997" name="Oval 11"/>
          <p:cNvSpPr>
            <a:spLocks noChangeArrowheads="1"/>
          </p:cNvSpPr>
          <p:nvPr/>
        </p:nvSpPr>
        <p:spPr bwMode="auto">
          <a:xfrm>
            <a:off x="2165477" y="3129493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cxnSp>
        <p:nvCxnSpPr>
          <p:cNvPr id="41998" name="AutoShape 12"/>
          <p:cNvCxnSpPr>
            <a:cxnSpLocks noChangeShapeType="1"/>
            <a:stCxn id="42000" idx="0"/>
            <a:endCxn id="41997" idx="3"/>
          </p:cNvCxnSpPr>
          <p:nvPr/>
        </p:nvCxnSpPr>
        <p:spPr bwMode="auto">
          <a:xfrm flipV="1">
            <a:off x="1822578" y="3464456"/>
            <a:ext cx="398463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999" name="AutoShape 13"/>
          <p:cNvCxnSpPr>
            <a:cxnSpLocks noChangeShapeType="1"/>
            <a:stCxn id="42001" idx="0"/>
            <a:endCxn id="41997" idx="5"/>
          </p:cNvCxnSpPr>
          <p:nvPr/>
        </p:nvCxnSpPr>
        <p:spPr bwMode="auto">
          <a:xfrm flipH="1" flipV="1">
            <a:off x="2490915" y="3464456"/>
            <a:ext cx="322262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2000" name="Oval 14"/>
          <p:cNvSpPr>
            <a:spLocks noChangeArrowheads="1"/>
          </p:cNvSpPr>
          <p:nvPr/>
        </p:nvSpPr>
        <p:spPr bwMode="auto">
          <a:xfrm>
            <a:off x="1632077" y="3891493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sp>
        <p:nvSpPr>
          <p:cNvPr id="42001" name="Oval 15"/>
          <p:cNvSpPr>
            <a:spLocks noChangeArrowheads="1"/>
          </p:cNvSpPr>
          <p:nvPr/>
        </p:nvSpPr>
        <p:spPr bwMode="auto">
          <a:xfrm>
            <a:off x="2622677" y="3891493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sp>
        <p:nvSpPr>
          <p:cNvPr id="42002" name="Oval 16"/>
          <p:cNvSpPr>
            <a:spLocks noChangeArrowheads="1"/>
          </p:cNvSpPr>
          <p:nvPr/>
        </p:nvSpPr>
        <p:spPr bwMode="auto">
          <a:xfrm>
            <a:off x="3841877" y="3129493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cxnSp>
        <p:nvCxnSpPr>
          <p:cNvPr id="42003" name="AutoShape 17"/>
          <p:cNvCxnSpPr>
            <a:cxnSpLocks noChangeShapeType="1"/>
            <a:stCxn id="42005" idx="0"/>
            <a:endCxn id="42002" idx="3"/>
          </p:cNvCxnSpPr>
          <p:nvPr/>
        </p:nvCxnSpPr>
        <p:spPr bwMode="auto">
          <a:xfrm flipV="1">
            <a:off x="3498978" y="3464456"/>
            <a:ext cx="398463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04" name="AutoShape 18"/>
          <p:cNvCxnSpPr>
            <a:cxnSpLocks noChangeShapeType="1"/>
            <a:stCxn id="42006" idx="0"/>
            <a:endCxn id="42002" idx="5"/>
          </p:cNvCxnSpPr>
          <p:nvPr/>
        </p:nvCxnSpPr>
        <p:spPr bwMode="auto">
          <a:xfrm flipH="1" flipV="1">
            <a:off x="4167315" y="3464456"/>
            <a:ext cx="322262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2005" name="Oval 19"/>
          <p:cNvSpPr>
            <a:spLocks noChangeArrowheads="1"/>
          </p:cNvSpPr>
          <p:nvPr/>
        </p:nvSpPr>
        <p:spPr bwMode="auto">
          <a:xfrm>
            <a:off x="3308477" y="3891493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sp>
        <p:nvSpPr>
          <p:cNvPr id="42006" name="Oval 20"/>
          <p:cNvSpPr>
            <a:spLocks noChangeArrowheads="1"/>
          </p:cNvSpPr>
          <p:nvPr/>
        </p:nvSpPr>
        <p:spPr bwMode="auto">
          <a:xfrm>
            <a:off x="4299077" y="3891493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sp>
        <p:nvSpPr>
          <p:cNvPr id="42007" name="Oval 21"/>
          <p:cNvSpPr>
            <a:spLocks noChangeArrowheads="1"/>
          </p:cNvSpPr>
          <p:nvPr/>
        </p:nvSpPr>
        <p:spPr bwMode="auto">
          <a:xfrm>
            <a:off x="6300915" y="2397656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cxnSp>
        <p:nvCxnSpPr>
          <p:cNvPr id="42008" name="AutoShape 22"/>
          <p:cNvCxnSpPr>
            <a:cxnSpLocks noChangeShapeType="1"/>
            <a:stCxn id="42010" idx="0"/>
            <a:endCxn id="42007" idx="3"/>
          </p:cNvCxnSpPr>
          <p:nvPr/>
        </p:nvCxnSpPr>
        <p:spPr bwMode="auto">
          <a:xfrm flipV="1">
            <a:off x="5708777" y="2732618"/>
            <a:ext cx="647700" cy="387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09" name="AutoShape 23"/>
          <p:cNvCxnSpPr>
            <a:cxnSpLocks noChangeShapeType="1"/>
            <a:stCxn id="42015" idx="0"/>
            <a:endCxn id="42007" idx="5"/>
          </p:cNvCxnSpPr>
          <p:nvPr/>
        </p:nvCxnSpPr>
        <p:spPr bwMode="auto">
          <a:xfrm flipH="1" flipV="1">
            <a:off x="6626353" y="2732619"/>
            <a:ext cx="779463" cy="4175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2010" name="Oval 24"/>
          <p:cNvSpPr>
            <a:spLocks noChangeArrowheads="1"/>
          </p:cNvSpPr>
          <p:nvPr/>
        </p:nvSpPr>
        <p:spPr bwMode="auto">
          <a:xfrm>
            <a:off x="5518277" y="3129493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cxnSp>
        <p:nvCxnSpPr>
          <p:cNvPr id="42011" name="AutoShape 25"/>
          <p:cNvCxnSpPr>
            <a:cxnSpLocks noChangeShapeType="1"/>
            <a:stCxn id="42013" idx="0"/>
            <a:endCxn id="42010" idx="3"/>
          </p:cNvCxnSpPr>
          <p:nvPr/>
        </p:nvCxnSpPr>
        <p:spPr bwMode="auto">
          <a:xfrm flipV="1">
            <a:off x="5175378" y="3464456"/>
            <a:ext cx="398463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12" name="AutoShape 26"/>
          <p:cNvCxnSpPr>
            <a:cxnSpLocks noChangeShapeType="1"/>
            <a:stCxn id="42014" idx="0"/>
            <a:endCxn id="42010" idx="5"/>
          </p:cNvCxnSpPr>
          <p:nvPr/>
        </p:nvCxnSpPr>
        <p:spPr bwMode="auto">
          <a:xfrm flipH="1" flipV="1">
            <a:off x="5843715" y="3464456"/>
            <a:ext cx="322262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2013" name="Oval 27"/>
          <p:cNvSpPr>
            <a:spLocks noChangeArrowheads="1"/>
          </p:cNvSpPr>
          <p:nvPr/>
        </p:nvSpPr>
        <p:spPr bwMode="auto">
          <a:xfrm>
            <a:off x="4984877" y="3891493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sp>
        <p:nvSpPr>
          <p:cNvPr id="42014" name="Oval 28"/>
          <p:cNvSpPr>
            <a:spLocks noChangeArrowheads="1"/>
          </p:cNvSpPr>
          <p:nvPr/>
        </p:nvSpPr>
        <p:spPr bwMode="auto">
          <a:xfrm>
            <a:off x="5975477" y="3891493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sp>
        <p:nvSpPr>
          <p:cNvPr id="42015" name="Oval 29"/>
          <p:cNvSpPr>
            <a:spLocks noChangeArrowheads="1"/>
          </p:cNvSpPr>
          <p:nvPr/>
        </p:nvSpPr>
        <p:spPr bwMode="auto">
          <a:xfrm>
            <a:off x="7215315" y="3159656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cxnSp>
        <p:nvCxnSpPr>
          <p:cNvPr id="42016" name="AutoShape 30"/>
          <p:cNvCxnSpPr>
            <a:cxnSpLocks noChangeShapeType="1"/>
            <a:stCxn id="42018" idx="0"/>
            <a:endCxn id="42015" idx="3"/>
          </p:cNvCxnSpPr>
          <p:nvPr/>
        </p:nvCxnSpPr>
        <p:spPr bwMode="auto">
          <a:xfrm flipV="1">
            <a:off x="6872415" y="3494619"/>
            <a:ext cx="398462" cy="4175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17" name="AutoShape 31"/>
          <p:cNvCxnSpPr>
            <a:cxnSpLocks noChangeShapeType="1"/>
            <a:stCxn id="42019" idx="0"/>
            <a:endCxn id="42015" idx="5"/>
          </p:cNvCxnSpPr>
          <p:nvPr/>
        </p:nvCxnSpPr>
        <p:spPr bwMode="auto">
          <a:xfrm flipH="1" flipV="1">
            <a:off x="7540753" y="3494619"/>
            <a:ext cx="322263" cy="4175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2018" name="Oval 32"/>
          <p:cNvSpPr>
            <a:spLocks noChangeArrowheads="1"/>
          </p:cNvSpPr>
          <p:nvPr/>
        </p:nvSpPr>
        <p:spPr bwMode="auto">
          <a:xfrm>
            <a:off x="6681915" y="3921656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sp>
        <p:nvSpPr>
          <p:cNvPr id="42019" name="Oval 33"/>
          <p:cNvSpPr>
            <a:spLocks noChangeArrowheads="1"/>
          </p:cNvSpPr>
          <p:nvPr/>
        </p:nvSpPr>
        <p:spPr bwMode="auto">
          <a:xfrm>
            <a:off x="7672515" y="3921656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cxnSp>
        <p:nvCxnSpPr>
          <p:cNvPr id="42020" name="AutoShape 34"/>
          <p:cNvCxnSpPr>
            <a:cxnSpLocks noChangeShapeType="1"/>
            <a:stCxn id="41991" idx="0"/>
          </p:cNvCxnSpPr>
          <p:nvPr/>
        </p:nvCxnSpPr>
        <p:spPr bwMode="auto">
          <a:xfrm flipV="1">
            <a:off x="1347915" y="5156732"/>
            <a:ext cx="114300" cy="219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21" name="AutoShape 35"/>
          <p:cNvCxnSpPr>
            <a:cxnSpLocks noChangeShapeType="1"/>
            <a:stCxn id="41996" idx="0"/>
          </p:cNvCxnSpPr>
          <p:nvPr/>
        </p:nvCxnSpPr>
        <p:spPr bwMode="auto">
          <a:xfrm flipV="1">
            <a:off x="1957515" y="5156732"/>
            <a:ext cx="114300" cy="219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2022" name="Rectangle 36"/>
          <p:cNvSpPr>
            <a:spLocks noChangeArrowheads="1"/>
          </p:cNvSpPr>
          <p:nvPr/>
        </p:nvSpPr>
        <p:spPr bwMode="auto">
          <a:xfrm>
            <a:off x="2376615" y="5385331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zh-TW" sz="2400">
              <a:latin typeface="Tahoma" pitchFamily="34" charset="0"/>
            </a:endParaRPr>
          </a:p>
        </p:txBody>
      </p:sp>
      <p:sp>
        <p:nvSpPr>
          <p:cNvPr id="42023" name="Rectangle 37"/>
          <p:cNvSpPr>
            <a:spLocks noChangeArrowheads="1"/>
          </p:cNvSpPr>
          <p:nvPr/>
        </p:nvSpPr>
        <p:spPr bwMode="auto">
          <a:xfrm>
            <a:off x="2986215" y="5385331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zh-TW" sz="2400">
              <a:latin typeface="Tahoma" pitchFamily="34" charset="0"/>
            </a:endParaRPr>
          </a:p>
        </p:txBody>
      </p:sp>
      <p:cxnSp>
        <p:nvCxnSpPr>
          <p:cNvPr id="42024" name="AutoShape 38"/>
          <p:cNvCxnSpPr>
            <a:cxnSpLocks noChangeShapeType="1"/>
            <a:stCxn id="42022" idx="0"/>
          </p:cNvCxnSpPr>
          <p:nvPr/>
        </p:nvCxnSpPr>
        <p:spPr bwMode="auto">
          <a:xfrm flipV="1">
            <a:off x="2567115" y="5156732"/>
            <a:ext cx="114300" cy="219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25" name="AutoShape 39"/>
          <p:cNvCxnSpPr>
            <a:cxnSpLocks noChangeShapeType="1"/>
            <a:stCxn id="42023" idx="0"/>
          </p:cNvCxnSpPr>
          <p:nvPr/>
        </p:nvCxnSpPr>
        <p:spPr bwMode="auto">
          <a:xfrm flipV="1">
            <a:off x="3176715" y="5156732"/>
            <a:ext cx="114300" cy="219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2026" name="Rectangle 40"/>
          <p:cNvSpPr>
            <a:spLocks noChangeArrowheads="1"/>
          </p:cNvSpPr>
          <p:nvPr/>
        </p:nvSpPr>
        <p:spPr bwMode="auto">
          <a:xfrm>
            <a:off x="6262815" y="5385331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zh-TW" sz="2400">
              <a:latin typeface="Tahoma" pitchFamily="34" charset="0"/>
            </a:endParaRPr>
          </a:p>
        </p:txBody>
      </p:sp>
      <p:sp>
        <p:nvSpPr>
          <p:cNvPr id="42027" name="Rectangle 41"/>
          <p:cNvSpPr>
            <a:spLocks noChangeArrowheads="1"/>
          </p:cNvSpPr>
          <p:nvPr/>
        </p:nvSpPr>
        <p:spPr bwMode="auto">
          <a:xfrm>
            <a:off x="6872415" y="5385331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zh-TW" sz="2400">
              <a:latin typeface="Tahoma" pitchFamily="34" charset="0"/>
            </a:endParaRPr>
          </a:p>
        </p:txBody>
      </p:sp>
      <p:cxnSp>
        <p:nvCxnSpPr>
          <p:cNvPr id="42028" name="AutoShape 42"/>
          <p:cNvCxnSpPr>
            <a:cxnSpLocks noChangeShapeType="1"/>
            <a:stCxn id="42026" idx="0"/>
          </p:cNvCxnSpPr>
          <p:nvPr/>
        </p:nvCxnSpPr>
        <p:spPr bwMode="auto">
          <a:xfrm flipH="1" flipV="1">
            <a:off x="6339015" y="5156732"/>
            <a:ext cx="114300" cy="219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29" name="AutoShape 43"/>
          <p:cNvCxnSpPr>
            <a:cxnSpLocks noChangeShapeType="1"/>
            <a:stCxn id="42027" idx="0"/>
          </p:cNvCxnSpPr>
          <p:nvPr/>
        </p:nvCxnSpPr>
        <p:spPr bwMode="auto">
          <a:xfrm flipH="1" flipV="1">
            <a:off x="6948615" y="5156732"/>
            <a:ext cx="114300" cy="219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2030" name="Rectangle 44"/>
          <p:cNvSpPr>
            <a:spLocks noChangeArrowheads="1"/>
          </p:cNvSpPr>
          <p:nvPr/>
        </p:nvSpPr>
        <p:spPr bwMode="auto">
          <a:xfrm>
            <a:off x="7482015" y="5385331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zh-TW" sz="2400">
              <a:latin typeface="Tahoma" pitchFamily="34" charset="0"/>
            </a:endParaRPr>
          </a:p>
        </p:txBody>
      </p:sp>
      <p:sp>
        <p:nvSpPr>
          <p:cNvPr id="42031" name="Rectangle 45"/>
          <p:cNvSpPr>
            <a:spLocks noChangeArrowheads="1"/>
          </p:cNvSpPr>
          <p:nvPr/>
        </p:nvSpPr>
        <p:spPr bwMode="auto">
          <a:xfrm>
            <a:off x="8091615" y="5385331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zh-TW" sz="2400">
              <a:latin typeface="Tahoma" pitchFamily="34" charset="0"/>
            </a:endParaRPr>
          </a:p>
        </p:txBody>
      </p:sp>
      <p:cxnSp>
        <p:nvCxnSpPr>
          <p:cNvPr id="42032" name="AutoShape 46"/>
          <p:cNvCxnSpPr>
            <a:cxnSpLocks noChangeShapeType="1"/>
            <a:stCxn id="42030" idx="0"/>
          </p:cNvCxnSpPr>
          <p:nvPr/>
        </p:nvCxnSpPr>
        <p:spPr bwMode="auto">
          <a:xfrm flipH="1" flipV="1">
            <a:off x="7558215" y="5156732"/>
            <a:ext cx="114300" cy="219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33" name="AutoShape 47"/>
          <p:cNvCxnSpPr>
            <a:cxnSpLocks noChangeShapeType="1"/>
            <a:stCxn id="42031" idx="0"/>
          </p:cNvCxnSpPr>
          <p:nvPr/>
        </p:nvCxnSpPr>
        <p:spPr bwMode="auto">
          <a:xfrm flipH="1" flipV="1">
            <a:off x="8167815" y="5156732"/>
            <a:ext cx="114300" cy="219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2034" name="Text Box 48"/>
          <p:cNvSpPr txBox="1">
            <a:spLocks noChangeArrowheads="1"/>
          </p:cNvSpPr>
          <p:nvPr/>
        </p:nvSpPr>
        <p:spPr bwMode="auto">
          <a:xfrm>
            <a:off x="4205415" y="5156731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…</a:t>
            </a:r>
          </a:p>
        </p:txBody>
      </p:sp>
      <p:sp>
        <p:nvSpPr>
          <p:cNvPr id="42035" name="Text Box 49"/>
          <p:cNvSpPr txBox="1">
            <a:spLocks noChangeArrowheads="1"/>
          </p:cNvSpPr>
          <p:nvPr/>
        </p:nvSpPr>
        <p:spPr bwMode="auto">
          <a:xfrm>
            <a:off x="5119815" y="5156731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…</a:t>
            </a:r>
          </a:p>
        </p:txBody>
      </p:sp>
      <p:sp>
        <p:nvSpPr>
          <p:cNvPr id="42036" name="Text Box 50"/>
          <p:cNvSpPr txBox="1">
            <a:spLocks noChangeArrowheads="1"/>
          </p:cNvSpPr>
          <p:nvPr/>
        </p:nvSpPr>
        <p:spPr bwMode="auto">
          <a:xfrm rot="-5400000">
            <a:off x="4487196" y="4566974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…</a:t>
            </a:r>
          </a:p>
        </p:txBody>
      </p:sp>
      <p:sp>
        <p:nvSpPr>
          <p:cNvPr id="42037" name="Text Box 51"/>
          <p:cNvSpPr txBox="1">
            <a:spLocks noChangeArrowheads="1"/>
          </p:cNvSpPr>
          <p:nvPr/>
        </p:nvSpPr>
        <p:spPr bwMode="auto">
          <a:xfrm>
            <a:off x="8836152" y="1665819"/>
            <a:ext cx="5261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2</a:t>
            </a:r>
            <a:r>
              <a:rPr lang="en-US" altLang="zh-TW" sz="3200" baseline="30000"/>
              <a:t>0</a:t>
            </a:r>
            <a:endParaRPr lang="en-US" altLang="zh-TW" sz="3200"/>
          </a:p>
        </p:txBody>
      </p:sp>
      <p:sp>
        <p:nvSpPr>
          <p:cNvPr id="42038" name="Text Box 52"/>
          <p:cNvSpPr txBox="1">
            <a:spLocks noChangeArrowheads="1"/>
          </p:cNvSpPr>
          <p:nvPr/>
        </p:nvSpPr>
        <p:spPr bwMode="auto">
          <a:xfrm>
            <a:off x="8836152" y="2275419"/>
            <a:ext cx="5261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2</a:t>
            </a:r>
            <a:r>
              <a:rPr lang="en-US" altLang="zh-TW" sz="3200" baseline="30000"/>
              <a:t>1</a:t>
            </a:r>
            <a:endParaRPr lang="en-US" altLang="zh-TW" sz="3200"/>
          </a:p>
        </p:txBody>
      </p:sp>
      <p:sp>
        <p:nvSpPr>
          <p:cNvPr id="42039" name="Text Box 53"/>
          <p:cNvSpPr txBox="1">
            <a:spLocks noChangeArrowheads="1"/>
          </p:cNvSpPr>
          <p:nvPr/>
        </p:nvSpPr>
        <p:spPr bwMode="auto">
          <a:xfrm>
            <a:off x="8836152" y="2961219"/>
            <a:ext cx="5261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2</a:t>
            </a:r>
            <a:r>
              <a:rPr lang="en-US" altLang="zh-TW" sz="3200" baseline="30000"/>
              <a:t>2</a:t>
            </a:r>
            <a:endParaRPr lang="en-US" altLang="zh-TW" sz="3200"/>
          </a:p>
        </p:txBody>
      </p:sp>
      <p:sp>
        <p:nvSpPr>
          <p:cNvPr id="42040" name="Text Box 54"/>
          <p:cNvSpPr txBox="1">
            <a:spLocks noChangeArrowheads="1"/>
          </p:cNvSpPr>
          <p:nvPr/>
        </p:nvSpPr>
        <p:spPr bwMode="auto">
          <a:xfrm>
            <a:off x="8836152" y="3723219"/>
            <a:ext cx="5261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2</a:t>
            </a:r>
            <a:r>
              <a:rPr lang="en-US" altLang="zh-TW" sz="3200" baseline="30000"/>
              <a:t>3</a:t>
            </a:r>
            <a:endParaRPr lang="en-US" altLang="zh-TW" sz="3200"/>
          </a:p>
        </p:txBody>
      </p:sp>
      <p:sp>
        <p:nvSpPr>
          <p:cNvPr id="42041" name="Text Box 55"/>
          <p:cNvSpPr txBox="1">
            <a:spLocks noChangeArrowheads="1"/>
          </p:cNvSpPr>
          <p:nvPr/>
        </p:nvSpPr>
        <p:spPr bwMode="auto">
          <a:xfrm rot="-5400000">
            <a:off x="8906796" y="4566974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…</a:t>
            </a:r>
          </a:p>
        </p:txBody>
      </p:sp>
      <p:sp>
        <p:nvSpPr>
          <p:cNvPr id="2383928" name="Text Box 56"/>
          <p:cNvSpPr txBox="1">
            <a:spLocks noChangeArrowheads="1"/>
          </p:cNvSpPr>
          <p:nvPr/>
        </p:nvSpPr>
        <p:spPr bwMode="auto">
          <a:xfrm>
            <a:off x="8853615" y="5232931"/>
            <a:ext cx="5349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dirty="0"/>
              <a:t>2</a:t>
            </a:r>
            <a:r>
              <a:rPr lang="en-US" altLang="zh-TW" sz="3200" i="1" baseline="30000" dirty="0"/>
              <a:t>h</a:t>
            </a:r>
            <a:endParaRPr lang="en-US" altLang="zh-TW" sz="3200" i="1" dirty="0"/>
          </a:p>
        </p:txBody>
      </p:sp>
      <p:grpSp>
        <p:nvGrpSpPr>
          <p:cNvPr id="42043" name="Group 57"/>
          <p:cNvGrpSpPr>
            <a:grpSpLocks/>
          </p:cNvGrpSpPr>
          <p:nvPr/>
        </p:nvGrpSpPr>
        <p:grpSpPr bwMode="auto">
          <a:xfrm>
            <a:off x="9521953" y="1742018"/>
            <a:ext cx="390525" cy="4114800"/>
            <a:chOff x="5558" y="1056"/>
            <a:chExt cx="246" cy="2592"/>
          </a:xfrm>
        </p:grpSpPr>
        <p:sp>
          <p:nvSpPr>
            <p:cNvPr id="42046" name="Line 58"/>
            <p:cNvSpPr>
              <a:spLocks noChangeShapeType="1"/>
            </p:cNvSpPr>
            <p:nvPr/>
          </p:nvSpPr>
          <p:spPr bwMode="auto">
            <a:xfrm>
              <a:off x="5616" y="1056"/>
              <a:ext cx="14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7" name="Line 59"/>
            <p:cNvSpPr>
              <a:spLocks noChangeShapeType="1"/>
            </p:cNvSpPr>
            <p:nvPr/>
          </p:nvSpPr>
          <p:spPr bwMode="auto">
            <a:xfrm>
              <a:off x="5616" y="3648"/>
              <a:ext cx="14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8" name="Line 60"/>
            <p:cNvSpPr>
              <a:spLocks noChangeShapeType="1"/>
            </p:cNvSpPr>
            <p:nvPr/>
          </p:nvSpPr>
          <p:spPr bwMode="auto">
            <a:xfrm>
              <a:off x="5664" y="1056"/>
              <a:ext cx="0" cy="110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9" name="Line 61"/>
            <p:cNvSpPr>
              <a:spLocks noChangeShapeType="1"/>
            </p:cNvSpPr>
            <p:nvPr/>
          </p:nvSpPr>
          <p:spPr bwMode="auto">
            <a:xfrm>
              <a:off x="5664" y="2640"/>
              <a:ext cx="0" cy="100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0" name="Text Box 62"/>
            <p:cNvSpPr txBox="1">
              <a:spLocks noChangeArrowheads="1"/>
            </p:cNvSpPr>
            <p:nvPr/>
          </p:nvSpPr>
          <p:spPr bwMode="auto">
            <a:xfrm>
              <a:off x="5558" y="2172"/>
              <a:ext cx="24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3200" i="1"/>
                <a:t>h</a:t>
              </a:r>
            </a:p>
          </p:txBody>
        </p:sp>
      </p:grpSp>
      <p:sp>
        <p:nvSpPr>
          <p:cNvPr id="2383935" name="Oval 63"/>
          <p:cNvSpPr>
            <a:spLocks noChangeArrowheads="1"/>
          </p:cNvSpPr>
          <p:nvPr/>
        </p:nvSpPr>
        <p:spPr bwMode="auto">
          <a:xfrm>
            <a:off x="928815" y="5004331"/>
            <a:ext cx="7772400" cy="1066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TW"/>
          </a:p>
        </p:txBody>
      </p:sp>
      <p:sp>
        <p:nvSpPr>
          <p:cNvPr id="2383936" name="Text Box 64"/>
          <p:cNvSpPr txBox="1">
            <a:spLocks noChangeArrowheads="1"/>
          </p:cNvSpPr>
          <p:nvPr/>
        </p:nvSpPr>
        <p:spPr bwMode="auto">
          <a:xfrm>
            <a:off x="9901365" y="4964499"/>
            <a:ext cx="16303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dirty="0"/>
              <a:t>∴ </a:t>
            </a:r>
            <a:r>
              <a:rPr lang="en-US" altLang="zh-TW" sz="3200" i="1" dirty="0"/>
              <a:t>e</a:t>
            </a:r>
            <a:r>
              <a:rPr lang="en-US" altLang="zh-TW" sz="3200" dirty="0"/>
              <a:t>≦2</a:t>
            </a:r>
            <a:r>
              <a:rPr lang="en-US" altLang="zh-TW" sz="3200" i="1" baseline="300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96549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3839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383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383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83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83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23839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383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3928" grpId="0"/>
      <p:bldP spid="2383935" grpId="0" animBg="1"/>
      <p:bldP spid="238393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Number of Internal Nodes (Maximum)</a:t>
            </a:r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2008E3-C18A-4802-8F3A-4045D6889AC5}" type="slidenum">
              <a:rPr lang="en-US" altLang="zh-TW" smtClean="0"/>
              <a:pPr/>
              <a:t>38</a:t>
            </a:fld>
            <a:endParaRPr lang="en-US" altLang="zh-TW"/>
          </a:p>
        </p:txBody>
      </p:sp>
      <p:graphicFrame>
        <p:nvGraphicFramePr>
          <p:cNvPr id="2384961" name="Object 65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61806622"/>
              </p:ext>
            </p:extLst>
          </p:nvPr>
        </p:nvGraphicFramePr>
        <p:xfrm>
          <a:off x="2189861" y="5829300"/>
          <a:ext cx="69564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方程式" r:id="rId3" imgW="2184120" imgH="203040" progId="Equation.3">
                  <p:embed/>
                </p:oleObj>
              </mc:Choice>
              <mc:Fallback>
                <p:oleObj name="方程式" r:id="rId3" imgW="2184120" imgH="203040" progId="Equation.3">
                  <p:embed/>
                  <p:pic>
                    <p:nvPicPr>
                      <p:cNvPr id="2384961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861" y="5829300"/>
                        <a:ext cx="6956425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Oval 3"/>
          <p:cNvSpPr>
            <a:spLocks noChangeArrowheads="1"/>
          </p:cNvSpPr>
          <p:nvPr/>
        </p:nvSpPr>
        <p:spPr bwMode="auto">
          <a:xfrm>
            <a:off x="5182299" y="1812925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sp>
        <p:nvSpPr>
          <p:cNvPr id="3079" name="Oval 4"/>
          <p:cNvSpPr>
            <a:spLocks noChangeArrowheads="1"/>
          </p:cNvSpPr>
          <p:nvPr/>
        </p:nvSpPr>
        <p:spPr bwMode="auto">
          <a:xfrm>
            <a:off x="3658299" y="2422525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sp>
        <p:nvSpPr>
          <p:cNvPr id="3080" name="Rectangle 5"/>
          <p:cNvSpPr>
            <a:spLocks noChangeArrowheads="1"/>
          </p:cNvSpPr>
          <p:nvPr/>
        </p:nvSpPr>
        <p:spPr bwMode="auto">
          <a:xfrm>
            <a:off x="1697736" y="5432425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zh-TW" sz="2400">
              <a:latin typeface="Tahoma" pitchFamily="34" charset="0"/>
            </a:endParaRPr>
          </a:p>
        </p:txBody>
      </p:sp>
      <p:cxnSp>
        <p:nvCxnSpPr>
          <p:cNvPr id="3081" name="AutoShape 6"/>
          <p:cNvCxnSpPr>
            <a:cxnSpLocks noChangeShapeType="1"/>
            <a:stCxn id="3078" idx="3"/>
            <a:endCxn id="3079" idx="7"/>
          </p:cNvCxnSpPr>
          <p:nvPr/>
        </p:nvCxnSpPr>
        <p:spPr bwMode="auto">
          <a:xfrm flipH="1">
            <a:off x="3983737" y="2147888"/>
            <a:ext cx="12541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82" name="AutoShape 7"/>
          <p:cNvCxnSpPr>
            <a:cxnSpLocks noChangeShapeType="1"/>
            <a:stCxn id="3096" idx="0"/>
            <a:endCxn id="3078" idx="5"/>
          </p:cNvCxnSpPr>
          <p:nvPr/>
        </p:nvCxnSpPr>
        <p:spPr bwMode="auto">
          <a:xfrm flipH="1" flipV="1">
            <a:off x="5507737" y="2147888"/>
            <a:ext cx="1541463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83" name="AutoShape 8"/>
          <p:cNvCxnSpPr>
            <a:cxnSpLocks noChangeShapeType="1"/>
            <a:stCxn id="3086" idx="0"/>
            <a:endCxn id="3079" idx="3"/>
          </p:cNvCxnSpPr>
          <p:nvPr/>
        </p:nvCxnSpPr>
        <p:spPr bwMode="auto">
          <a:xfrm flipV="1">
            <a:off x="2913761" y="2757487"/>
            <a:ext cx="800100" cy="387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84" name="AutoShape 9"/>
          <p:cNvCxnSpPr>
            <a:cxnSpLocks noChangeShapeType="1"/>
            <a:stCxn id="3091" idx="0"/>
            <a:endCxn id="3079" idx="5"/>
          </p:cNvCxnSpPr>
          <p:nvPr/>
        </p:nvCxnSpPr>
        <p:spPr bwMode="auto">
          <a:xfrm flipH="1" flipV="1">
            <a:off x="3983737" y="2757487"/>
            <a:ext cx="606425" cy="387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085" name="Rectangle 10"/>
          <p:cNvSpPr>
            <a:spLocks noChangeArrowheads="1"/>
          </p:cNvSpPr>
          <p:nvPr/>
        </p:nvSpPr>
        <p:spPr bwMode="auto">
          <a:xfrm>
            <a:off x="2307336" y="5432425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zh-TW" sz="2400">
              <a:latin typeface="Tahoma" pitchFamily="34" charset="0"/>
            </a:endParaRPr>
          </a:p>
        </p:txBody>
      </p:sp>
      <p:sp>
        <p:nvSpPr>
          <p:cNvPr id="3086" name="Oval 11"/>
          <p:cNvSpPr>
            <a:spLocks noChangeArrowheads="1"/>
          </p:cNvSpPr>
          <p:nvPr/>
        </p:nvSpPr>
        <p:spPr bwMode="auto">
          <a:xfrm>
            <a:off x="2723261" y="3154362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cxnSp>
        <p:nvCxnSpPr>
          <p:cNvPr id="3087" name="AutoShape 12"/>
          <p:cNvCxnSpPr>
            <a:cxnSpLocks noChangeShapeType="1"/>
            <a:stCxn id="3089" idx="0"/>
            <a:endCxn id="3086" idx="3"/>
          </p:cNvCxnSpPr>
          <p:nvPr/>
        </p:nvCxnSpPr>
        <p:spPr bwMode="auto">
          <a:xfrm flipV="1">
            <a:off x="2380362" y="3489325"/>
            <a:ext cx="398463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88" name="AutoShape 13"/>
          <p:cNvCxnSpPr>
            <a:cxnSpLocks noChangeShapeType="1"/>
            <a:stCxn id="3090" idx="0"/>
            <a:endCxn id="3086" idx="5"/>
          </p:cNvCxnSpPr>
          <p:nvPr/>
        </p:nvCxnSpPr>
        <p:spPr bwMode="auto">
          <a:xfrm flipH="1" flipV="1">
            <a:off x="3048699" y="3489325"/>
            <a:ext cx="322262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089" name="Oval 14"/>
          <p:cNvSpPr>
            <a:spLocks noChangeArrowheads="1"/>
          </p:cNvSpPr>
          <p:nvPr/>
        </p:nvSpPr>
        <p:spPr bwMode="auto">
          <a:xfrm>
            <a:off x="2189861" y="3916362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sp>
        <p:nvSpPr>
          <p:cNvPr id="3090" name="Oval 15"/>
          <p:cNvSpPr>
            <a:spLocks noChangeArrowheads="1"/>
          </p:cNvSpPr>
          <p:nvPr/>
        </p:nvSpPr>
        <p:spPr bwMode="auto">
          <a:xfrm>
            <a:off x="3180461" y="3916362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sp>
        <p:nvSpPr>
          <p:cNvPr id="3091" name="Oval 16"/>
          <p:cNvSpPr>
            <a:spLocks noChangeArrowheads="1"/>
          </p:cNvSpPr>
          <p:nvPr/>
        </p:nvSpPr>
        <p:spPr bwMode="auto">
          <a:xfrm>
            <a:off x="4399661" y="3154362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cxnSp>
        <p:nvCxnSpPr>
          <p:cNvPr id="3092" name="AutoShape 17"/>
          <p:cNvCxnSpPr>
            <a:cxnSpLocks noChangeShapeType="1"/>
            <a:stCxn id="3094" idx="0"/>
            <a:endCxn id="3091" idx="3"/>
          </p:cNvCxnSpPr>
          <p:nvPr/>
        </p:nvCxnSpPr>
        <p:spPr bwMode="auto">
          <a:xfrm flipV="1">
            <a:off x="4056762" y="3489325"/>
            <a:ext cx="398463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93" name="AutoShape 18"/>
          <p:cNvCxnSpPr>
            <a:cxnSpLocks noChangeShapeType="1"/>
            <a:stCxn id="3095" idx="0"/>
            <a:endCxn id="3091" idx="5"/>
          </p:cNvCxnSpPr>
          <p:nvPr/>
        </p:nvCxnSpPr>
        <p:spPr bwMode="auto">
          <a:xfrm flipH="1" flipV="1">
            <a:off x="4725099" y="3489325"/>
            <a:ext cx="322262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094" name="Oval 19"/>
          <p:cNvSpPr>
            <a:spLocks noChangeArrowheads="1"/>
          </p:cNvSpPr>
          <p:nvPr/>
        </p:nvSpPr>
        <p:spPr bwMode="auto">
          <a:xfrm>
            <a:off x="3866261" y="3916362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sp>
        <p:nvSpPr>
          <p:cNvPr id="3095" name="Oval 20"/>
          <p:cNvSpPr>
            <a:spLocks noChangeArrowheads="1"/>
          </p:cNvSpPr>
          <p:nvPr/>
        </p:nvSpPr>
        <p:spPr bwMode="auto">
          <a:xfrm>
            <a:off x="4856861" y="3916362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sp>
        <p:nvSpPr>
          <p:cNvPr id="3096" name="Oval 21"/>
          <p:cNvSpPr>
            <a:spLocks noChangeArrowheads="1"/>
          </p:cNvSpPr>
          <p:nvPr/>
        </p:nvSpPr>
        <p:spPr bwMode="auto">
          <a:xfrm>
            <a:off x="6858699" y="2422525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cxnSp>
        <p:nvCxnSpPr>
          <p:cNvPr id="3097" name="AutoShape 22"/>
          <p:cNvCxnSpPr>
            <a:cxnSpLocks noChangeShapeType="1"/>
            <a:stCxn id="3099" idx="0"/>
            <a:endCxn id="3096" idx="3"/>
          </p:cNvCxnSpPr>
          <p:nvPr/>
        </p:nvCxnSpPr>
        <p:spPr bwMode="auto">
          <a:xfrm flipV="1">
            <a:off x="6266561" y="2757487"/>
            <a:ext cx="647700" cy="387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98" name="AutoShape 23"/>
          <p:cNvCxnSpPr>
            <a:cxnSpLocks noChangeShapeType="1"/>
            <a:stCxn id="3104" idx="0"/>
            <a:endCxn id="3096" idx="5"/>
          </p:cNvCxnSpPr>
          <p:nvPr/>
        </p:nvCxnSpPr>
        <p:spPr bwMode="auto">
          <a:xfrm flipH="1" flipV="1">
            <a:off x="7184137" y="2757488"/>
            <a:ext cx="779463" cy="4175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099" name="Oval 24"/>
          <p:cNvSpPr>
            <a:spLocks noChangeArrowheads="1"/>
          </p:cNvSpPr>
          <p:nvPr/>
        </p:nvSpPr>
        <p:spPr bwMode="auto">
          <a:xfrm>
            <a:off x="6076061" y="3154362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cxnSp>
        <p:nvCxnSpPr>
          <p:cNvPr id="3100" name="AutoShape 25"/>
          <p:cNvCxnSpPr>
            <a:cxnSpLocks noChangeShapeType="1"/>
            <a:stCxn id="3102" idx="0"/>
            <a:endCxn id="3099" idx="3"/>
          </p:cNvCxnSpPr>
          <p:nvPr/>
        </p:nvCxnSpPr>
        <p:spPr bwMode="auto">
          <a:xfrm flipV="1">
            <a:off x="5733162" y="3489325"/>
            <a:ext cx="398463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01" name="AutoShape 26"/>
          <p:cNvCxnSpPr>
            <a:cxnSpLocks noChangeShapeType="1"/>
            <a:stCxn id="3103" idx="0"/>
            <a:endCxn id="3099" idx="5"/>
          </p:cNvCxnSpPr>
          <p:nvPr/>
        </p:nvCxnSpPr>
        <p:spPr bwMode="auto">
          <a:xfrm flipH="1" flipV="1">
            <a:off x="6401499" y="3489325"/>
            <a:ext cx="322262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102" name="Oval 27"/>
          <p:cNvSpPr>
            <a:spLocks noChangeArrowheads="1"/>
          </p:cNvSpPr>
          <p:nvPr/>
        </p:nvSpPr>
        <p:spPr bwMode="auto">
          <a:xfrm>
            <a:off x="5542661" y="3916362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sp>
        <p:nvSpPr>
          <p:cNvPr id="3103" name="Oval 28"/>
          <p:cNvSpPr>
            <a:spLocks noChangeArrowheads="1"/>
          </p:cNvSpPr>
          <p:nvPr/>
        </p:nvSpPr>
        <p:spPr bwMode="auto">
          <a:xfrm>
            <a:off x="6533261" y="3916362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sp>
        <p:nvSpPr>
          <p:cNvPr id="3104" name="Oval 29"/>
          <p:cNvSpPr>
            <a:spLocks noChangeArrowheads="1"/>
          </p:cNvSpPr>
          <p:nvPr/>
        </p:nvSpPr>
        <p:spPr bwMode="auto">
          <a:xfrm>
            <a:off x="7773099" y="3184525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cxnSp>
        <p:nvCxnSpPr>
          <p:cNvPr id="3105" name="AutoShape 30"/>
          <p:cNvCxnSpPr>
            <a:cxnSpLocks noChangeShapeType="1"/>
            <a:stCxn id="3107" idx="0"/>
            <a:endCxn id="3104" idx="3"/>
          </p:cNvCxnSpPr>
          <p:nvPr/>
        </p:nvCxnSpPr>
        <p:spPr bwMode="auto">
          <a:xfrm flipV="1">
            <a:off x="7430199" y="3519488"/>
            <a:ext cx="398462" cy="4175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06" name="AutoShape 31"/>
          <p:cNvCxnSpPr>
            <a:cxnSpLocks noChangeShapeType="1"/>
            <a:stCxn id="3108" idx="0"/>
            <a:endCxn id="3104" idx="5"/>
          </p:cNvCxnSpPr>
          <p:nvPr/>
        </p:nvCxnSpPr>
        <p:spPr bwMode="auto">
          <a:xfrm flipH="1" flipV="1">
            <a:off x="8098537" y="3519488"/>
            <a:ext cx="322263" cy="4175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107" name="Oval 32"/>
          <p:cNvSpPr>
            <a:spLocks noChangeArrowheads="1"/>
          </p:cNvSpPr>
          <p:nvPr/>
        </p:nvSpPr>
        <p:spPr bwMode="auto">
          <a:xfrm>
            <a:off x="7239699" y="3946525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sp>
        <p:nvSpPr>
          <p:cNvPr id="3108" name="Oval 33"/>
          <p:cNvSpPr>
            <a:spLocks noChangeArrowheads="1"/>
          </p:cNvSpPr>
          <p:nvPr/>
        </p:nvSpPr>
        <p:spPr bwMode="auto">
          <a:xfrm>
            <a:off x="8230299" y="3946525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cxnSp>
        <p:nvCxnSpPr>
          <p:cNvPr id="3109" name="AutoShape 34"/>
          <p:cNvCxnSpPr>
            <a:cxnSpLocks noChangeShapeType="1"/>
            <a:stCxn id="3080" idx="0"/>
          </p:cNvCxnSpPr>
          <p:nvPr/>
        </p:nvCxnSpPr>
        <p:spPr bwMode="auto">
          <a:xfrm flipV="1">
            <a:off x="1888236" y="5203826"/>
            <a:ext cx="114300" cy="219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10" name="AutoShape 35"/>
          <p:cNvCxnSpPr>
            <a:cxnSpLocks noChangeShapeType="1"/>
            <a:stCxn id="3085" idx="0"/>
          </p:cNvCxnSpPr>
          <p:nvPr/>
        </p:nvCxnSpPr>
        <p:spPr bwMode="auto">
          <a:xfrm flipV="1">
            <a:off x="2497836" y="5203826"/>
            <a:ext cx="114300" cy="219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111" name="Rectangle 36"/>
          <p:cNvSpPr>
            <a:spLocks noChangeArrowheads="1"/>
          </p:cNvSpPr>
          <p:nvPr/>
        </p:nvSpPr>
        <p:spPr bwMode="auto">
          <a:xfrm>
            <a:off x="2916936" y="5432425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zh-TW" sz="2400">
              <a:latin typeface="Tahoma" pitchFamily="34" charset="0"/>
            </a:endParaRPr>
          </a:p>
        </p:txBody>
      </p:sp>
      <p:sp>
        <p:nvSpPr>
          <p:cNvPr id="3112" name="Rectangle 37"/>
          <p:cNvSpPr>
            <a:spLocks noChangeArrowheads="1"/>
          </p:cNvSpPr>
          <p:nvPr/>
        </p:nvSpPr>
        <p:spPr bwMode="auto">
          <a:xfrm>
            <a:off x="3526536" y="5432425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zh-TW" sz="2400">
              <a:latin typeface="Tahoma" pitchFamily="34" charset="0"/>
            </a:endParaRPr>
          </a:p>
        </p:txBody>
      </p:sp>
      <p:cxnSp>
        <p:nvCxnSpPr>
          <p:cNvPr id="3113" name="AutoShape 38"/>
          <p:cNvCxnSpPr>
            <a:cxnSpLocks noChangeShapeType="1"/>
            <a:stCxn id="3111" idx="0"/>
          </p:cNvCxnSpPr>
          <p:nvPr/>
        </p:nvCxnSpPr>
        <p:spPr bwMode="auto">
          <a:xfrm flipV="1">
            <a:off x="3107436" y="5203826"/>
            <a:ext cx="114300" cy="219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14" name="AutoShape 39"/>
          <p:cNvCxnSpPr>
            <a:cxnSpLocks noChangeShapeType="1"/>
            <a:stCxn id="3112" idx="0"/>
          </p:cNvCxnSpPr>
          <p:nvPr/>
        </p:nvCxnSpPr>
        <p:spPr bwMode="auto">
          <a:xfrm flipV="1">
            <a:off x="3717036" y="5203826"/>
            <a:ext cx="114300" cy="219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115" name="Rectangle 40"/>
          <p:cNvSpPr>
            <a:spLocks noChangeArrowheads="1"/>
          </p:cNvSpPr>
          <p:nvPr/>
        </p:nvSpPr>
        <p:spPr bwMode="auto">
          <a:xfrm>
            <a:off x="6803136" y="5432425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zh-TW" sz="2400">
              <a:latin typeface="Tahoma" pitchFamily="34" charset="0"/>
            </a:endParaRPr>
          </a:p>
        </p:txBody>
      </p:sp>
      <p:sp>
        <p:nvSpPr>
          <p:cNvPr id="3116" name="Rectangle 41"/>
          <p:cNvSpPr>
            <a:spLocks noChangeArrowheads="1"/>
          </p:cNvSpPr>
          <p:nvPr/>
        </p:nvSpPr>
        <p:spPr bwMode="auto">
          <a:xfrm>
            <a:off x="7412736" y="5432425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zh-TW" sz="2400">
              <a:latin typeface="Tahoma" pitchFamily="34" charset="0"/>
            </a:endParaRPr>
          </a:p>
        </p:txBody>
      </p:sp>
      <p:cxnSp>
        <p:nvCxnSpPr>
          <p:cNvPr id="3117" name="AutoShape 42"/>
          <p:cNvCxnSpPr>
            <a:cxnSpLocks noChangeShapeType="1"/>
            <a:stCxn id="3115" idx="0"/>
          </p:cNvCxnSpPr>
          <p:nvPr/>
        </p:nvCxnSpPr>
        <p:spPr bwMode="auto">
          <a:xfrm flipH="1" flipV="1">
            <a:off x="6879336" y="5203826"/>
            <a:ext cx="114300" cy="219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18" name="AutoShape 43"/>
          <p:cNvCxnSpPr>
            <a:cxnSpLocks noChangeShapeType="1"/>
            <a:stCxn id="3116" idx="0"/>
          </p:cNvCxnSpPr>
          <p:nvPr/>
        </p:nvCxnSpPr>
        <p:spPr bwMode="auto">
          <a:xfrm flipH="1" flipV="1">
            <a:off x="7488936" y="5203826"/>
            <a:ext cx="114300" cy="219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119" name="Rectangle 44"/>
          <p:cNvSpPr>
            <a:spLocks noChangeArrowheads="1"/>
          </p:cNvSpPr>
          <p:nvPr/>
        </p:nvSpPr>
        <p:spPr bwMode="auto">
          <a:xfrm>
            <a:off x="8022336" y="5432425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zh-TW" sz="2400">
              <a:latin typeface="Tahoma" pitchFamily="34" charset="0"/>
            </a:endParaRPr>
          </a:p>
        </p:txBody>
      </p:sp>
      <p:sp>
        <p:nvSpPr>
          <p:cNvPr id="3120" name="Rectangle 45"/>
          <p:cNvSpPr>
            <a:spLocks noChangeArrowheads="1"/>
          </p:cNvSpPr>
          <p:nvPr/>
        </p:nvSpPr>
        <p:spPr bwMode="auto">
          <a:xfrm>
            <a:off x="8631936" y="5432425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zh-TW" sz="2400">
              <a:latin typeface="Tahoma" pitchFamily="34" charset="0"/>
            </a:endParaRPr>
          </a:p>
        </p:txBody>
      </p:sp>
      <p:cxnSp>
        <p:nvCxnSpPr>
          <p:cNvPr id="3121" name="AutoShape 46"/>
          <p:cNvCxnSpPr>
            <a:cxnSpLocks noChangeShapeType="1"/>
            <a:stCxn id="3119" idx="0"/>
          </p:cNvCxnSpPr>
          <p:nvPr/>
        </p:nvCxnSpPr>
        <p:spPr bwMode="auto">
          <a:xfrm flipH="1" flipV="1">
            <a:off x="8098536" y="5203826"/>
            <a:ext cx="114300" cy="219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22" name="AutoShape 47"/>
          <p:cNvCxnSpPr>
            <a:cxnSpLocks noChangeShapeType="1"/>
            <a:stCxn id="3120" idx="0"/>
          </p:cNvCxnSpPr>
          <p:nvPr/>
        </p:nvCxnSpPr>
        <p:spPr bwMode="auto">
          <a:xfrm flipH="1" flipV="1">
            <a:off x="8708136" y="5203826"/>
            <a:ext cx="114300" cy="219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123" name="Text Box 48"/>
          <p:cNvSpPr txBox="1">
            <a:spLocks noChangeArrowheads="1"/>
          </p:cNvSpPr>
          <p:nvPr/>
        </p:nvSpPr>
        <p:spPr bwMode="auto">
          <a:xfrm>
            <a:off x="4745736" y="5203825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…</a:t>
            </a:r>
          </a:p>
        </p:txBody>
      </p:sp>
      <p:sp>
        <p:nvSpPr>
          <p:cNvPr id="3124" name="Text Box 49"/>
          <p:cNvSpPr txBox="1">
            <a:spLocks noChangeArrowheads="1"/>
          </p:cNvSpPr>
          <p:nvPr/>
        </p:nvSpPr>
        <p:spPr bwMode="auto">
          <a:xfrm>
            <a:off x="5660136" y="5203825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…</a:t>
            </a:r>
          </a:p>
        </p:txBody>
      </p:sp>
      <p:sp>
        <p:nvSpPr>
          <p:cNvPr id="3125" name="Text Box 50"/>
          <p:cNvSpPr txBox="1">
            <a:spLocks noChangeArrowheads="1"/>
          </p:cNvSpPr>
          <p:nvPr/>
        </p:nvSpPr>
        <p:spPr bwMode="auto">
          <a:xfrm rot="16200000">
            <a:off x="5044980" y="4591843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…</a:t>
            </a:r>
          </a:p>
        </p:txBody>
      </p:sp>
      <p:sp>
        <p:nvSpPr>
          <p:cNvPr id="3126" name="Text Box 51"/>
          <p:cNvSpPr txBox="1">
            <a:spLocks noChangeArrowheads="1"/>
          </p:cNvSpPr>
          <p:nvPr/>
        </p:nvSpPr>
        <p:spPr bwMode="auto">
          <a:xfrm>
            <a:off x="9393936" y="1690688"/>
            <a:ext cx="5261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2</a:t>
            </a:r>
            <a:r>
              <a:rPr lang="en-US" altLang="zh-TW" sz="3200" baseline="30000"/>
              <a:t>0</a:t>
            </a:r>
            <a:endParaRPr lang="en-US" altLang="zh-TW" sz="3200"/>
          </a:p>
        </p:txBody>
      </p:sp>
      <p:sp>
        <p:nvSpPr>
          <p:cNvPr id="3127" name="Text Box 52"/>
          <p:cNvSpPr txBox="1">
            <a:spLocks noChangeArrowheads="1"/>
          </p:cNvSpPr>
          <p:nvPr/>
        </p:nvSpPr>
        <p:spPr bwMode="auto">
          <a:xfrm>
            <a:off x="9393936" y="2300288"/>
            <a:ext cx="5261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2</a:t>
            </a:r>
            <a:r>
              <a:rPr lang="en-US" altLang="zh-TW" sz="3200" baseline="30000"/>
              <a:t>1</a:t>
            </a:r>
            <a:endParaRPr lang="en-US" altLang="zh-TW" sz="3200"/>
          </a:p>
        </p:txBody>
      </p:sp>
      <p:sp>
        <p:nvSpPr>
          <p:cNvPr id="3128" name="Text Box 53"/>
          <p:cNvSpPr txBox="1">
            <a:spLocks noChangeArrowheads="1"/>
          </p:cNvSpPr>
          <p:nvPr/>
        </p:nvSpPr>
        <p:spPr bwMode="auto">
          <a:xfrm>
            <a:off x="9393936" y="2986088"/>
            <a:ext cx="5261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2</a:t>
            </a:r>
            <a:r>
              <a:rPr lang="en-US" altLang="zh-TW" sz="3200" baseline="30000"/>
              <a:t>2</a:t>
            </a:r>
            <a:endParaRPr lang="en-US" altLang="zh-TW" sz="3200"/>
          </a:p>
        </p:txBody>
      </p:sp>
      <p:sp>
        <p:nvSpPr>
          <p:cNvPr id="3129" name="Text Box 54"/>
          <p:cNvSpPr txBox="1">
            <a:spLocks noChangeArrowheads="1"/>
          </p:cNvSpPr>
          <p:nvPr/>
        </p:nvSpPr>
        <p:spPr bwMode="auto">
          <a:xfrm>
            <a:off x="9393936" y="3748088"/>
            <a:ext cx="5261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2</a:t>
            </a:r>
            <a:r>
              <a:rPr lang="en-US" altLang="zh-TW" sz="3200" baseline="30000"/>
              <a:t>3</a:t>
            </a:r>
            <a:endParaRPr lang="en-US" altLang="zh-TW" sz="3200"/>
          </a:p>
        </p:txBody>
      </p:sp>
      <p:sp>
        <p:nvSpPr>
          <p:cNvPr id="3130" name="Text Box 55"/>
          <p:cNvSpPr txBox="1">
            <a:spLocks noChangeArrowheads="1"/>
          </p:cNvSpPr>
          <p:nvPr/>
        </p:nvSpPr>
        <p:spPr bwMode="auto">
          <a:xfrm rot="16200000">
            <a:off x="9464580" y="4363243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…</a:t>
            </a:r>
          </a:p>
        </p:txBody>
      </p:sp>
      <p:sp>
        <p:nvSpPr>
          <p:cNvPr id="3131" name="Text Box 56"/>
          <p:cNvSpPr txBox="1">
            <a:spLocks noChangeArrowheads="1"/>
          </p:cNvSpPr>
          <p:nvPr/>
        </p:nvSpPr>
        <p:spPr bwMode="auto">
          <a:xfrm>
            <a:off x="9393936" y="5280025"/>
            <a:ext cx="5349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dirty="0"/>
              <a:t>2</a:t>
            </a:r>
            <a:r>
              <a:rPr lang="en-US" altLang="zh-TW" sz="3200" i="1" baseline="30000" dirty="0"/>
              <a:t>h</a:t>
            </a:r>
            <a:endParaRPr lang="en-US" altLang="zh-TW" sz="3200" i="1" dirty="0"/>
          </a:p>
        </p:txBody>
      </p:sp>
      <p:grpSp>
        <p:nvGrpSpPr>
          <p:cNvPr id="3132" name="Group 57"/>
          <p:cNvGrpSpPr>
            <a:grpSpLocks/>
          </p:cNvGrpSpPr>
          <p:nvPr/>
        </p:nvGrpSpPr>
        <p:grpSpPr bwMode="auto">
          <a:xfrm>
            <a:off x="10079737" y="1766887"/>
            <a:ext cx="390525" cy="4114800"/>
            <a:chOff x="5558" y="1056"/>
            <a:chExt cx="246" cy="2592"/>
          </a:xfrm>
        </p:grpSpPr>
        <p:sp>
          <p:nvSpPr>
            <p:cNvPr id="3135" name="Line 58"/>
            <p:cNvSpPr>
              <a:spLocks noChangeShapeType="1"/>
            </p:cNvSpPr>
            <p:nvPr/>
          </p:nvSpPr>
          <p:spPr bwMode="auto">
            <a:xfrm>
              <a:off x="5616" y="1056"/>
              <a:ext cx="14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6" name="Line 59"/>
            <p:cNvSpPr>
              <a:spLocks noChangeShapeType="1"/>
            </p:cNvSpPr>
            <p:nvPr/>
          </p:nvSpPr>
          <p:spPr bwMode="auto">
            <a:xfrm>
              <a:off x="5616" y="3648"/>
              <a:ext cx="14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7" name="Line 60"/>
            <p:cNvSpPr>
              <a:spLocks noChangeShapeType="1"/>
            </p:cNvSpPr>
            <p:nvPr/>
          </p:nvSpPr>
          <p:spPr bwMode="auto">
            <a:xfrm>
              <a:off x="5664" y="1056"/>
              <a:ext cx="0" cy="110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8" name="Line 61"/>
            <p:cNvSpPr>
              <a:spLocks noChangeShapeType="1"/>
            </p:cNvSpPr>
            <p:nvPr/>
          </p:nvSpPr>
          <p:spPr bwMode="auto">
            <a:xfrm>
              <a:off x="5664" y="2640"/>
              <a:ext cx="0" cy="100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9" name="Text Box 62"/>
            <p:cNvSpPr txBox="1">
              <a:spLocks noChangeArrowheads="1"/>
            </p:cNvSpPr>
            <p:nvPr/>
          </p:nvSpPr>
          <p:spPr bwMode="auto">
            <a:xfrm>
              <a:off x="5558" y="2172"/>
              <a:ext cx="24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3200" i="1" dirty="0"/>
                <a:t>h</a:t>
              </a:r>
            </a:p>
          </p:txBody>
        </p:sp>
      </p:grpSp>
      <p:sp>
        <p:nvSpPr>
          <p:cNvPr id="2384959" name="AutoShape 63"/>
          <p:cNvSpPr>
            <a:spLocks noChangeArrowheads="1"/>
          </p:cNvSpPr>
          <p:nvPr/>
        </p:nvSpPr>
        <p:spPr bwMode="auto">
          <a:xfrm rot="10800000">
            <a:off x="1469136" y="1766887"/>
            <a:ext cx="7924800" cy="3513138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84960" name="Text Box 64"/>
          <p:cNvSpPr txBox="1">
            <a:spLocks noChangeArrowheads="1"/>
          </p:cNvSpPr>
          <p:nvPr/>
        </p:nvSpPr>
        <p:spPr bwMode="auto">
          <a:xfrm>
            <a:off x="9393936" y="4822825"/>
            <a:ext cx="7572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dirty="0"/>
              <a:t>2</a:t>
            </a:r>
            <a:r>
              <a:rPr lang="en-US" altLang="zh-TW" sz="3200" i="1" baseline="30000" dirty="0"/>
              <a:t>h</a:t>
            </a:r>
            <a:r>
              <a:rPr lang="en-US" altLang="zh-TW" sz="3200" baseline="30000" dirty="0"/>
              <a:t>-1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33498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4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3849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384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384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84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84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4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84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84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4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84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4959" grpId="0" animBg="1"/>
      <p:bldP spid="238496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D6B091-5208-4ABD-A964-646239B351C9}" type="slidenum">
              <a:rPr lang="en-US" altLang="zh-TW" smtClean="0"/>
              <a:pPr/>
              <a:t>39</a:t>
            </a:fld>
            <a:endParaRPr lang="en-US" altLang="zh-TW"/>
          </a:p>
        </p:txBody>
      </p:sp>
      <p:sp>
        <p:nvSpPr>
          <p:cNvPr id="4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Taking the Logarithm</a:t>
            </a:r>
          </a:p>
        </p:txBody>
      </p:sp>
      <p:sp>
        <p:nvSpPr>
          <p:cNvPr id="238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1544" y="1700808"/>
            <a:ext cx="82296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Recall that</a:t>
            </a:r>
            <a:r>
              <a:rPr lang="en-US" altLang="zh-TW" b="1" i="1" dirty="0">
                <a:ea typeface="新細明體" pitchFamily="18" charset="-120"/>
              </a:rPr>
              <a:t> h</a:t>
            </a:r>
            <a:r>
              <a:rPr lang="en-US" altLang="zh-TW" dirty="0">
                <a:ea typeface="新細明體" pitchFamily="18" charset="-120"/>
              </a:rPr>
              <a:t>+1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</a:t>
            </a:r>
            <a:r>
              <a:rPr lang="en-US" altLang="zh-TW" b="1" i="1" dirty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2</a:t>
            </a:r>
            <a:r>
              <a:rPr lang="en-US" altLang="zh-TW" b="1" i="1" baseline="30000" dirty="0">
                <a:ea typeface="新細明體" pitchFamily="18" charset="-120"/>
                <a:sym typeface="Symbol" pitchFamily="18" charset="2"/>
              </a:rPr>
              <a:t>h</a:t>
            </a:r>
            <a:r>
              <a:rPr lang="en-US" altLang="zh-TW" baseline="30000" dirty="0">
                <a:ea typeface="新細明體" pitchFamily="18" charset="-120"/>
                <a:sym typeface="Symbol" pitchFamily="18" charset="2"/>
              </a:rPr>
              <a:t>+1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-1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  <a:sym typeface="Symbol" pitchFamily="18" charset="2"/>
              </a:rPr>
              <a:t>Consider </a:t>
            </a:r>
            <a:r>
              <a:rPr lang="en-US" altLang="zh-TW" b="1" i="1" dirty="0">
                <a:ea typeface="新細明體" pitchFamily="18" charset="-120"/>
              </a:rPr>
              <a:t>h</a:t>
            </a:r>
            <a:r>
              <a:rPr lang="en-US" altLang="zh-TW" dirty="0">
                <a:ea typeface="新細明體" pitchFamily="18" charset="-120"/>
              </a:rPr>
              <a:t>+1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</a:t>
            </a:r>
            <a:r>
              <a:rPr lang="en-US" altLang="zh-TW" b="1" i="1" dirty="0">
                <a:ea typeface="新細明體" pitchFamily="18" charset="-120"/>
                <a:sym typeface="Symbol" pitchFamily="18" charset="2"/>
              </a:rPr>
              <a:t>n</a:t>
            </a:r>
          </a:p>
          <a:p>
            <a:pPr eaLnBrk="1" hangingPunct="1">
              <a:lnSpc>
                <a:spcPct val="90000"/>
              </a:lnSpc>
            </a:pPr>
            <a:endParaRPr lang="en-US" altLang="zh-TW" dirty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  <a:sym typeface="Symbol" pitchFamily="18" charset="2"/>
              </a:rPr>
              <a:t>Consider </a:t>
            </a:r>
            <a:r>
              <a:rPr lang="en-US" altLang="zh-TW" b="1" i="1" dirty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2</a:t>
            </a:r>
            <a:r>
              <a:rPr lang="en-US" altLang="zh-TW" b="1" i="1" baseline="30000" dirty="0">
                <a:ea typeface="新細明體" pitchFamily="18" charset="-120"/>
                <a:sym typeface="Symbol" pitchFamily="18" charset="2"/>
              </a:rPr>
              <a:t>h</a:t>
            </a:r>
            <a:r>
              <a:rPr lang="en-US" altLang="zh-TW" baseline="30000" dirty="0">
                <a:ea typeface="新細明體" pitchFamily="18" charset="-120"/>
                <a:sym typeface="Symbol" pitchFamily="18" charset="2"/>
              </a:rPr>
              <a:t>+1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-1</a:t>
            </a:r>
          </a:p>
          <a:p>
            <a:pPr eaLnBrk="1" hangingPunct="1">
              <a:lnSpc>
                <a:spcPct val="90000"/>
              </a:lnSpc>
            </a:pPr>
            <a:endParaRPr lang="en-US" altLang="zh-TW" dirty="0">
              <a:ea typeface="新細明體" pitchFamily="18" charset="-12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zh-TW" dirty="0">
              <a:ea typeface="新細明體" pitchFamily="18" charset="-12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zh-TW" dirty="0">
              <a:ea typeface="新細明體" pitchFamily="18" charset="-12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zh-TW" dirty="0">
              <a:ea typeface="新細明體" pitchFamily="18" charset="-12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  <a:sym typeface="Symbol" pitchFamily="18" charset="2"/>
              </a:rPr>
              <a:t>Hence, log(</a:t>
            </a:r>
            <a:r>
              <a:rPr lang="en-US" altLang="zh-TW" b="1" i="1" dirty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+1)-1 </a:t>
            </a:r>
            <a:r>
              <a:rPr lang="en-US" altLang="zh-TW" b="1" i="1" dirty="0">
                <a:ea typeface="新細明體" pitchFamily="18" charset="-120"/>
                <a:sym typeface="Symbol" pitchFamily="18" charset="2"/>
              </a:rPr>
              <a:t>h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</a:t>
            </a:r>
            <a:r>
              <a:rPr lang="en-US" altLang="zh-TW" b="1" i="1" dirty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-1</a:t>
            </a:r>
          </a:p>
        </p:txBody>
      </p:sp>
      <p:graphicFrame>
        <p:nvGraphicFramePr>
          <p:cNvPr id="2385924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982359128"/>
              </p:ext>
            </p:extLst>
          </p:nvPr>
        </p:nvGraphicFramePr>
        <p:xfrm>
          <a:off x="5180203" y="3681712"/>
          <a:ext cx="351948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0" name="方程式" r:id="rId3" imgW="1460160" imgH="228600" progId="Equation.3">
                  <p:embed/>
                </p:oleObj>
              </mc:Choice>
              <mc:Fallback>
                <p:oleObj name="方程式" r:id="rId3" imgW="1460160" imgH="228600" progId="Equation.3">
                  <p:embed/>
                  <p:pic>
                    <p:nvPicPr>
                      <p:cNvPr id="23859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0203" y="3681712"/>
                        <a:ext cx="3519488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5925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817688195"/>
              </p:ext>
            </p:extLst>
          </p:nvPr>
        </p:nvGraphicFramePr>
        <p:xfrm>
          <a:off x="3543491" y="3721400"/>
          <a:ext cx="15748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1" name="方程式" r:id="rId5" imgW="685800" imgH="203040" progId="Equation.3">
                  <p:embed/>
                </p:oleObj>
              </mc:Choice>
              <mc:Fallback>
                <p:oleObj name="方程式" r:id="rId5" imgW="685800" imgH="203040" progId="Equation.3">
                  <p:embed/>
                  <p:pic>
                    <p:nvPicPr>
                      <p:cNvPr id="23859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491" y="3721400"/>
                        <a:ext cx="157480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5926" name="Object 6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784950446"/>
              </p:ext>
            </p:extLst>
          </p:nvPr>
        </p:nvGraphicFramePr>
        <p:xfrm>
          <a:off x="5184966" y="4245274"/>
          <a:ext cx="3929062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" name="方程式" r:id="rId7" imgW="1638000" imgH="203040" progId="Equation.3">
                  <p:embed/>
                </p:oleObj>
              </mc:Choice>
              <mc:Fallback>
                <p:oleObj name="方程式" r:id="rId7" imgW="1638000" imgH="203040" progId="Equation.3">
                  <p:embed/>
                  <p:pic>
                    <p:nvPicPr>
                      <p:cNvPr id="23859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4966" y="4245274"/>
                        <a:ext cx="3929062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59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081868"/>
              </p:ext>
            </p:extLst>
          </p:nvPr>
        </p:nvGraphicFramePr>
        <p:xfrm>
          <a:off x="5180203" y="4739412"/>
          <a:ext cx="30495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" name="方程式" r:id="rId9" imgW="1231560" imgH="203040" progId="Equation.3">
                  <p:embed/>
                </p:oleObj>
              </mc:Choice>
              <mc:Fallback>
                <p:oleObj name="方程式" r:id="rId9" imgW="1231560" imgH="203040" progId="Equation.3">
                  <p:embed/>
                  <p:pic>
                    <p:nvPicPr>
                      <p:cNvPr id="23859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0203" y="4739412"/>
                        <a:ext cx="304958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59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396738"/>
              </p:ext>
            </p:extLst>
          </p:nvPr>
        </p:nvGraphicFramePr>
        <p:xfrm>
          <a:off x="5180203" y="5196612"/>
          <a:ext cx="298767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" name="方程式" r:id="rId11" imgW="1231560" imgH="203040" progId="Equation.3">
                  <p:embed/>
                </p:oleObj>
              </mc:Choice>
              <mc:Fallback>
                <p:oleObj name="方程式" r:id="rId11" imgW="1231560" imgH="203040" progId="Equation.3">
                  <p:embed/>
                  <p:pic>
                    <p:nvPicPr>
                      <p:cNvPr id="23859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0203" y="5196612"/>
                        <a:ext cx="2987675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540500" y="2743200"/>
            <a:ext cx="3266550" cy="457200"/>
            <a:chOff x="2044" y="3312"/>
            <a:chExt cx="2074" cy="292"/>
          </a:xfrm>
        </p:grpSpPr>
        <p:graphicFrame>
          <p:nvGraphicFramePr>
            <p:cNvPr id="4103" name="Object 10"/>
            <p:cNvGraphicFramePr>
              <a:graphicFrameLocks noChangeAspect="1"/>
            </p:cNvGraphicFramePr>
            <p:nvPr/>
          </p:nvGraphicFramePr>
          <p:xfrm>
            <a:off x="2907" y="3312"/>
            <a:ext cx="1211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5" name="方程式" r:id="rId13" imgW="736560" imgH="177480" progId="Equation.3">
                    <p:embed/>
                  </p:oleObj>
                </mc:Choice>
                <mc:Fallback>
                  <p:oleObj name="方程式" r:id="rId13" imgW="736560" imgH="177480" progId="Equation.3">
                    <p:embed/>
                    <p:pic>
                      <p:nvPicPr>
                        <p:cNvPr id="4103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7" y="3312"/>
                          <a:ext cx="1211" cy="2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4" name="Object 11"/>
            <p:cNvGraphicFramePr>
              <a:graphicFrameLocks noChangeAspect="1"/>
            </p:cNvGraphicFramePr>
            <p:nvPr/>
          </p:nvGraphicFramePr>
          <p:xfrm>
            <a:off x="2044" y="3312"/>
            <a:ext cx="899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6" name="方程式" r:id="rId15" imgW="558720" imgH="177480" progId="Equation.3">
                    <p:embed/>
                  </p:oleObj>
                </mc:Choice>
                <mc:Fallback>
                  <p:oleObj name="方程式" r:id="rId15" imgW="558720" imgH="177480" progId="Equation.3">
                    <p:embed/>
                    <p:pic>
                      <p:nvPicPr>
                        <p:cNvPr id="4104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4" y="3312"/>
                          <a:ext cx="899" cy="2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0331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2385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385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38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385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385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385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Terminology (1) </a:t>
            </a:r>
          </a:p>
        </p:txBody>
      </p:sp>
      <p:sp>
        <p:nvSpPr>
          <p:cNvPr id="2320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A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b="1" i="1" dirty="0">
                <a:solidFill>
                  <a:srgbClr val="FF0000"/>
                </a:solidFill>
              </a:rPr>
              <a:t>tree</a:t>
            </a:r>
            <a:r>
              <a:rPr lang="en-US" altLang="zh-TW" dirty="0"/>
              <a:t> </a:t>
            </a:r>
            <a:r>
              <a:rPr lang="en-US" altLang="zh-TW" b="1" i="1" dirty="0"/>
              <a:t>T</a:t>
            </a:r>
            <a:r>
              <a:rPr lang="en-US" altLang="zh-TW" dirty="0"/>
              <a:t> is a set of nodes with </a:t>
            </a:r>
            <a:r>
              <a:rPr lang="en-US" altLang="zh-TW" i="1" dirty="0"/>
              <a:t>parent-child</a:t>
            </a:r>
            <a:r>
              <a:rPr lang="en-US" altLang="zh-TW" dirty="0"/>
              <a:t> relation and satisfies the following properties:</a:t>
            </a:r>
          </a:p>
          <a:p>
            <a:pPr lvl="1" eaLnBrk="1" hangingPunct="1"/>
            <a:r>
              <a:rPr lang="en-US" altLang="zh-TW" dirty="0"/>
              <a:t>If </a:t>
            </a:r>
            <a:r>
              <a:rPr lang="en-US" altLang="zh-TW" b="1" i="1" dirty="0"/>
              <a:t>T</a:t>
            </a:r>
            <a:r>
              <a:rPr lang="en-US" altLang="zh-TW" dirty="0"/>
              <a:t> is nonempty, it has a special node,</a:t>
            </a:r>
            <a:r>
              <a:rPr lang="en-US" altLang="zh-TW" dirty="0">
                <a:solidFill>
                  <a:srgbClr val="FFFF00"/>
                </a:solidFill>
              </a:rPr>
              <a:t> </a:t>
            </a:r>
            <a:r>
              <a:rPr lang="en-US" altLang="zh-TW" b="1" i="1" dirty="0">
                <a:solidFill>
                  <a:srgbClr val="FF0000"/>
                </a:solidFill>
              </a:rPr>
              <a:t>root</a:t>
            </a:r>
            <a:r>
              <a:rPr lang="en-US" altLang="zh-TW" dirty="0"/>
              <a:t>, which has no parent</a:t>
            </a:r>
          </a:p>
          <a:p>
            <a:pPr lvl="1" eaLnBrk="1" hangingPunct="1"/>
            <a:r>
              <a:rPr lang="en-US" altLang="zh-TW" dirty="0"/>
              <a:t>Each node </a:t>
            </a:r>
            <a:r>
              <a:rPr lang="en-US" altLang="zh-TW" b="1" i="1" dirty="0"/>
              <a:t>v</a:t>
            </a:r>
            <a:r>
              <a:rPr lang="en-US" altLang="zh-TW" dirty="0"/>
              <a:t> in </a:t>
            </a:r>
            <a:r>
              <a:rPr lang="en-US" altLang="zh-TW" b="1" i="1" dirty="0"/>
              <a:t>T</a:t>
            </a:r>
            <a:r>
              <a:rPr lang="en-US" altLang="zh-TW" dirty="0"/>
              <a:t> different from the root has a unique parent </a:t>
            </a:r>
            <a:r>
              <a:rPr lang="en-US" altLang="zh-TW" b="1" i="1" dirty="0"/>
              <a:t>w</a:t>
            </a:r>
            <a:r>
              <a:rPr lang="en-US" altLang="zh-TW" dirty="0"/>
              <a:t> and </a:t>
            </a:r>
            <a:r>
              <a:rPr lang="en-US" altLang="zh-TW" b="1" i="1" dirty="0"/>
              <a:t>v</a:t>
            </a:r>
            <a:r>
              <a:rPr lang="en-US" altLang="zh-TW" dirty="0"/>
              <a:t> is a child of </a:t>
            </a:r>
            <a:r>
              <a:rPr lang="en-US" altLang="zh-TW" b="1" i="1" dirty="0"/>
              <a:t>w</a:t>
            </a:r>
          </a:p>
          <a:p>
            <a:pPr eaLnBrk="1" hangingPunct="1"/>
            <a:r>
              <a:rPr lang="en-US" altLang="zh-TW" dirty="0"/>
              <a:t>Nodes having the same parent are </a:t>
            </a:r>
            <a:r>
              <a:rPr lang="en-US" altLang="zh-TW" b="1" i="1" dirty="0">
                <a:solidFill>
                  <a:srgbClr val="FF0000"/>
                </a:solidFill>
              </a:rPr>
              <a:t>siblings</a:t>
            </a:r>
            <a:r>
              <a:rPr lang="en-US" altLang="zh-TW" b="1" i="1" dirty="0"/>
              <a:t>.</a:t>
            </a:r>
          </a:p>
          <a:p>
            <a:pPr eaLnBrk="1" hangingPunct="1"/>
            <a:r>
              <a:rPr lang="en-US" altLang="zh-TW" dirty="0"/>
              <a:t>Node (</a:t>
            </a:r>
            <a:r>
              <a:rPr lang="en-US" altLang="zh-TW" b="1" i="1" dirty="0">
                <a:solidFill>
                  <a:srgbClr val="FF0000"/>
                </a:solidFill>
              </a:rPr>
              <a:t>leaf</a:t>
            </a:r>
            <a:r>
              <a:rPr lang="en-US" altLang="zh-TW" dirty="0"/>
              <a:t>) having no children is </a:t>
            </a:r>
            <a:r>
              <a:rPr lang="en-US" altLang="zh-TW" b="1" i="1" dirty="0">
                <a:solidFill>
                  <a:srgbClr val="FF0000"/>
                </a:solidFill>
              </a:rPr>
              <a:t>external</a:t>
            </a:r>
          </a:p>
          <a:p>
            <a:pPr eaLnBrk="1" hangingPunct="1"/>
            <a:r>
              <a:rPr lang="en-US" altLang="zh-TW" dirty="0"/>
              <a:t>Node having child(</a:t>
            </a:r>
            <a:r>
              <a:rPr lang="en-US" altLang="zh-TW" dirty="0" err="1"/>
              <a:t>ren</a:t>
            </a:r>
            <a:r>
              <a:rPr lang="en-US" altLang="zh-TW" dirty="0"/>
              <a:t>) is </a:t>
            </a:r>
            <a:r>
              <a:rPr lang="en-US" altLang="zh-TW" b="1" i="1" dirty="0">
                <a:solidFill>
                  <a:srgbClr val="FF0000"/>
                </a:solidFill>
              </a:rPr>
              <a:t>internal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0F98ED-BB30-4B52-8520-63624FB13F67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848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2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32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32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32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32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32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038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Properties of Proper Binary Trees</a:t>
            </a:r>
          </a:p>
        </p:txBody>
      </p:sp>
      <p:sp>
        <p:nvSpPr>
          <p:cNvPr id="2386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Suppose </a:t>
            </a:r>
            <a:r>
              <a:rPr lang="en-US" altLang="zh-TW" b="1" i="1" dirty="0">
                <a:ea typeface="新細明體" pitchFamily="18" charset="-120"/>
              </a:rPr>
              <a:t>T</a:t>
            </a:r>
            <a:r>
              <a:rPr lang="en-US" altLang="zh-TW" dirty="0">
                <a:ea typeface="新細明體" pitchFamily="18" charset="-120"/>
              </a:rPr>
              <a:t> is a proper binary tree and let </a:t>
            </a:r>
            <a:r>
              <a:rPr lang="en-US" altLang="zh-TW" b="1" i="1" dirty="0">
                <a:ea typeface="新細明體" pitchFamily="18" charset="-120"/>
              </a:rPr>
              <a:t>n, e, </a:t>
            </a:r>
            <a:r>
              <a:rPr lang="en-US" altLang="zh-TW" b="1" i="1" dirty="0" err="1">
                <a:ea typeface="新細明體" pitchFamily="18" charset="-120"/>
              </a:rPr>
              <a:t>i</a:t>
            </a:r>
            <a:r>
              <a:rPr lang="en-US" altLang="zh-TW" b="1" i="1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and</a:t>
            </a:r>
            <a:r>
              <a:rPr lang="en-US" altLang="zh-TW" b="1" i="1" dirty="0">
                <a:ea typeface="新細明體" pitchFamily="18" charset="-120"/>
              </a:rPr>
              <a:t> h </a:t>
            </a:r>
            <a:r>
              <a:rPr lang="en-US" altLang="zh-TW" dirty="0">
                <a:ea typeface="新細明體" pitchFamily="18" charset="-120"/>
              </a:rPr>
              <a:t>denote the number of nodes, number of external nodes, number of internal nodes, and height of </a:t>
            </a:r>
            <a:r>
              <a:rPr lang="en-US" altLang="zh-TW" b="1" i="1" dirty="0">
                <a:ea typeface="新細明體" pitchFamily="18" charset="-120"/>
              </a:rPr>
              <a:t>T</a:t>
            </a:r>
            <a:r>
              <a:rPr lang="en-US" altLang="zh-TW" dirty="0">
                <a:ea typeface="新細明體" pitchFamily="18" charset="-120"/>
              </a:rPr>
              <a:t>, respectively. Then</a:t>
            </a:r>
          </a:p>
          <a:p>
            <a:pPr lvl="1" eaLnBrk="1" hangingPunct="1"/>
            <a:r>
              <a:rPr lang="en-US" altLang="zh-TW" b="1" i="1" dirty="0">
                <a:ea typeface="新細明體" pitchFamily="18" charset="-120"/>
              </a:rPr>
              <a:t>2h</a:t>
            </a:r>
            <a:r>
              <a:rPr lang="en-US" altLang="zh-TW" dirty="0">
                <a:ea typeface="新細明體" pitchFamily="18" charset="-120"/>
              </a:rPr>
              <a:t>+1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</a:t>
            </a:r>
            <a:r>
              <a:rPr lang="en-US" altLang="zh-TW" b="1" i="1" dirty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2</a:t>
            </a:r>
            <a:r>
              <a:rPr lang="en-US" altLang="zh-TW" b="1" i="1" baseline="30000" dirty="0">
                <a:ea typeface="新細明體" pitchFamily="18" charset="-120"/>
                <a:sym typeface="Symbol" pitchFamily="18" charset="2"/>
              </a:rPr>
              <a:t>h</a:t>
            </a:r>
            <a:r>
              <a:rPr lang="en-US" altLang="zh-TW" baseline="30000" dirty="0">
                <a:ea typeface="新細明體" pitchFamily="18" charset="-120"/>
                <a:sym typeface="Symbol" pitchFamily="18" charset="2"/>
              </a:rPr>
              <a:t>+1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-1</a:t>
            </a:r>
          </a:p>
          <a:p>
            <a:pPr lvl="1" eaLnBrk="1" hangingPunct="1"/>
            <a:r>
              <a:rPr lang="en-US" altLang="zh-TW" b="1" i="1" dirty="0">
                <a:ea typeface="新細明體" pitchFamily="18" charset="-120"/>
              </a:rPr>
              <a:t>h</a:t>
            </a:r>
            <a:r>
              <a:rPr lang="en-US" altLang="zh-TW" dirty="0">
                <a:ea typeface="新細明體" pitchFamily="18" charset="-120"/>
              </a:rPr>
              <a:t>+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1 </a:t>
            </a:r>
            <a:r>
              <a:rPr lang="en-US" altLang="zh-TW" b="1" i="1" dirty="0">
                <a:ea typeface="新細明體" pitchFamily="18" charset="-120"/>
                <a:sym typeface="Symbol" pitchFamily="18" charset="2"/>
              </a:rPr>
              <a:t>e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 2</a:t>
            </a:r>
            <a:r>
              <a:rPr lang="en-US" altLang="zh-TW" b="1" i="1" baseline="30000" dirty="0">
                <a:ea typeface="新細明體" pitchFamily="18" charset="-120"/>
                <a:sym typeface="Symbol" pitchFamily="18" charset="2"/>
              </a:rPr>
              <a:t>h</a:t>
            </a:r>
          </a:p>
          <a:p>
            <a:pPr lvl="1" eaLnBrk="1" hangingPunct="1"/>
            <a:r>
              <a:rPr lang="en-US" altLang="zh-TW" b="1" i="1" dirty="0">
                <a:ea typeface="新細明體" pitchFamily="18" charset="-120"/>
                <a:sym typeface="Symbol" pitchFamily="18" charset="2"/>
              </a:rPr>
              <a:t>h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 </a:t>
            </a:r>
            <a:r>
              <a:rPr lang="en-US" altLang="zh-TW" b="1" i="1" dirty="0" err="1">
                <a:ea typeface="新細明體" pitchFamily="18" charset="-120"/>
                <a:sym typeface="Symbol" pitchFamily="18" charset="2"/>
              </a:rPr>
              <a:t>i</a:t>
            </a:r>
            <a:r>
              <a:rPr lang="en-US" altLang="zh-TW" b="1" i="1" dirty="0">
                <a:ea typeface="新細明體" pitchFamily="18" charset="-120"/>
                <a:sym typeface="Symbol" pitchFamily="18" charset="2"/>
              </a:rPr>
              <a:t> 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2</a:t>
            </a:r>
            <a:r>
              <a:rPr lang="en-US" altLang="zh-TW" b="1" i="1" baseline="30000" dirty="0">
                <a:ea typeface="新細明體" pitchFamily="18" charset="-120"/>
                <a:sym typeface="Symbol" pitchFamily="18" charset="2"/>
              </a:rPr>
              <a:t>h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-1</a:t>
            </a:r>
          </a:p>
          <a:p>
            <a:pPr lvl="1" eaLnBrk="1" hangingPunct="1"/>
            <a:r>
              <a:rPr lang="en-US" altLang="zh-TW" dirty="0">
                <a:ea typeface="新細明體" pitchFamily="18" charset="-120"/>
                <a:sym typeface="Symbol" pitchFamily="18" charset="2"/>
              </a:rPr>
              <a:t>log(</a:t>
            </a:r>
            <a:r>
              <a:rPr lang="en-US" altLang="zh-TW" b="1" i="1" dirty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+1)-1 </a:t>
            </a:r>
            <a:r>
              <a:rPr lang="en-US" altLang="zh-TW" b="1" i="1" dirty="0">
                <a:ea typeface="新細明體" pitchFamily="18" charset="-120"/>
                <a:sym typeface="Symbol" pitchFamily="18" charset="2"/>
              </a:rPr>
              <a:t>h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(</a:t>
            </a:r>
            <a:r>
              <a:rPr lang="en-US" altLang="zh-TW" b="1" i="1" dirty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-1)/2</a:t>
            </a:r>
          </a:p>
          <a:p>
            <a:pPr lvl="1" eaLnBrk="1" hangingPunct="1"/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e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=</a:t>
            </a:r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i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+1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0BD797-62EF-45DD-8F07-65D1C53E83D2}" type="slidenum">
              <a:rPr lang="en-US" altLang="zh-TW" smtClean="0"/>
              <a:pPr/>
              <a:t>40</a:t>
            </a:fld>
            <a:endParaRPr lang="en-US" altLang="zh-TW"/>
          </a:p>
        </p:txBody>
      </p:sp>
      <p:grpSp>
        <p:nvGrpSpPr>
          <p:cNvPr id="43014" name="Group 4"/>
          <p:cNvGrpSpPr>
            <a:grpSpLocks/>
          </p:cNvGrpSpPr>
          <p:nvPr/>
        </p:nvGrpSpPr>
        <p:grpSpPr bwMode="auto">
          <a:xfrm>
            <a:off x="8686800" y="3039682"/>
            <a:ext cx="2667000" cy="1600200"/>
            <a:chOff x="3888" y="2016"/>
            <a:chExt cx="1680" cy="1008"/>
          </a:xfrm>
        </p:grpSpPr>
        <p:sp>
          <p:nvSpPr>
            <p:cNvPr id="43029" name="Oval 5"/>
            <p:cNvSpPr>
              <a:spLocks noChangeArrowheads="1"/>
            </p:cNvSpPr>
            <p:nvPr/>
          </p:nvSpPr>
          <p:spPr bwMode="auto">
            <a:xfrm>
              <a:off x="4608" y="201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altLang="zh-TW" sz="2400">
                <a:latin typeface="Symbol" pitchFamily="18" charset="2"/>
              </a:endParaRPr>
            </a:p>
          </p:txBody>
        </p:sp>
        <p:sp>
          <p:nvSpPr>
            <p:cNvPr id="43030" name="Oval 6"/>
            <p:cNvSpPr>
              <a:spLocks noChangeArrowheads="1"/>
            </p:cNvSpPr>
            <p:nvPr/>
          </p:nvSpPr>
          <p:spPr bwMode="auto">
            <a:xfrm>
              <a:off x="5088" y="240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altLang="zh-TW" sz="2400">
                <a:latin typeface="Symbol" pitchFamily="18" charset="2"/>
                <a:sym typeface="Symbol" pitchFamily="18" charset="2"/>
              </a:endParaRPr>
            </a:p>
          </p:txBody>
        </p:sp>
        <p:sp>
          <p:nvSpPr>
            <p:cNvPr id="43031" name="Oval 7"/>
            <p:cNvSpPr>
              <a:spLocks noChangeArrowheads="1"/>
            </p:cNvSpPr>
            <p:nvPr/>
          </p:nvSpPr>
          <p:spPr bwMode="auto">
            <a:xfrm>
              <a:off x="4128" y="240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altLang="zh-TW" sz="2400">
                <a:latin typeface="Symbol" pitchFamily="18" charset="2"/>
              </a:endParaRPr>
            </a:p>
          </p:txBody>
        </p:sp>
        <p:sp>
          <p:nvSpPr>
            <p:cNvPr id="43032" name="Rectangle 8"/>
            <p:cNvSpPr>
              <a:spLocks noChangeArrowheads="1"/>
            </p:cNvSpPr>
            <p:nvPr/>
          </p:nvSpPr>
          <p:spPr bwMode="auto">
            <a:xfrm>
              <a:off x="3888" y="278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3033" name="Rectangle 9"/>
            <p:cNvSpPr>
              <a:spLocks noChangeArrowheads="1"/>
            </p:cNvSpPr>
            <p:nvPr/>
          </p:nvSpPr>
          <p:spPr bwMode="auto">
            <a:xfrm>
              <a:off x="4848" y="278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3034" name="Rectangle 10"/>
            <p:cNvSpPr>
              <a:spLocks noChangeArrowheads="1"/>
            </p:cNvSpPr>
            <p:nvPr/>
          </p:nvSpPr>
          <p:spPr bwMode="auto">
            <a:xfrm>
              <a:off x="5328" y="278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TW" sz="2400">
                <a:latin typeface="Tahoma" pitchFamily="34" charset="0"/>
              </a:endParaRPr>
            </a:p>
          </p:txBody>
        </p:sp>
        <p:cxnSp>
          <p:nvCxnSpPr>
            <p:cNvPr id="43035" name="AutoShape 11"/>
            <p:cNvCxnSpPr>
              <a:cxnSpLocks noChangeShapeType="1"/>
              <a:stCxn id="43029" idx="3"/>
              <a:endCxn id="43031" idx="7"/>
            </p:cNvCxnSpPr>
            <p:nvPr/>
          </p:nvCxnSpPr>
          <p:spPr bwMode="auto">
            <a:xfrm flipH="1">
              <a:off x="4333" y="222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6" name="AutoShape 12"/>
            <p:cNvCxnSpPr>
              <a:cxnSpLocks noChangeShapeType="1"/>
              <a:stCxn id="43030" idx="1"/>
              <a:endCxn id="43029" idx="5"/>
            </p:cNvCxnSpPr>
            <p:nvPr/>
          </p:nvCxnSpPr>
          <p:spPr bwMode="auto">
            <a:xfrm flipH="1" flipV="1">
              <a:off x="4813" y="222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7" name="AutoShape 13"/>
            <p:cNvCxnSpPr>
              <a:cxnSpLocks noChangeShapeType="1"/>
              <a:stCxn id="43034" idx="0"/>
              <a:endCxn id="43030" idx="5"/>
            </p:cNvCxnSpPr>
            <p:nvPr/>
          </p:nvCxnSpPr>
          <p:spPr bwMode="auto">
            <a:xfrm flipH="1" flipV="1">
              <a:off x="5293" y="261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8" name="AutoShape 14"/>
            <p:cNvCxnSpPr>
              <a:cxnSpLocks noChangeShapeType="1"/>
              <a:stCxn id="43033" idx="0"/>
              <a:endCxn id="43030" idx="3"/>
            </p:cNvCxnSpPr>
            <p:nvPr/>
          </p:nvCxnSpPr>
          <p:spPr bwMode="auto">
            <a:xfrm flipV="1">
              <a:off x="4968" y="261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9" name="AutoShape 15"/>
            <p:cNvCxnSpPr>
              <a:cxnSpLocks noChangeShapeType="1"/>
              <a:stCxn id="43032" idx="0"/>
              <a:endCxn id="43031" idx="3"/>
            </p:cNvCxnSpPr>
            <p:nvPr/>
          </p:nvCxnSpPr>
          <p:spPr bwMode="auto">
            <a:xfrm flipV="1">
              <a:off x="4008" y="261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40" name="AutoShape 16"/>
            <p:cNvCxnSpPr>
              <a:cxnSpLocks noChangeShapeType="1"/>
              <a:stCxn id="43041" idx="0"/>
              <a:endCxn id="43031" idx="5"/>
            </p:cNvCxnSpPr>
            <p:nvPr/>
          </p:nvCxnSpPr>
          <p:spPr bwMode="auto">
            <a:xfrm flipH="1" flipV="1">
              <a:off x="4333" y="261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3041" name="Rectangle 17"/>
            <p:cNvSpPr>
              <a:spLocks noChangeArrowheads="1"/>
            </p:cNvSpPr>
            <p:nvPr/>
          </p:nvSpPr>
          <p:spPr bwMode="auto">
            <a:xfrm>
              <a:off x="4368" y="278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TW" sz="2400">
                <a:latin typeface="Tahoma" pitchFamily="34" charset="0"/>
              </a:endParaRPr>
            </a:p>
          </p:txBody>
        </p:sp>
      </p:grpSp>
      <p:grpSp>
        <p:nvGrpSpPr>
          <p:cNvPr id="43015" name="Group 18"/>
          <p:cNvGrpSpPr>
            <a:grpSpLocks/>
          </p:cNvGrpSpPr>
          <p:nvPr/>
        </p:nvGrpSpPr>
        <p:grpSpPr bwMode="auto">
          <a:xfrm flipH="1">
            <a:off x="5843016" y="2791619"/>
            <a:ext cx="2311400" cy="2286000"/>
            <a:chOff x="2064" y="2256"/>
            <a:chExt cx="1456" cy="1440"/>
          </a:xfrm>
        </p:grpSpPr>
        <p:sp>
          <p:nvSpPr>
            <p:cNvPr id="43016" name="Oval 19"/>
            <p:cNvSpPr>
              <a:spLocks noChangeArrowheads="1"/>
            </p:cNvSpPr>
            <p:nvPr/>
          </p:nvSpPr>
          <p:spPr bwMode="auto">
            <a:xfrm>
              <a:off x="2352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altLang="zh-TW" sz="2400">
                <a:latin typeface="Symbol" pitchFamily="18" charset="2"/>
              </a:endParaRPr>
            </a:p>
          </p:txBody>
        </p:sp>
        <p:sp>
          <p:nvSpPr>
            <p:cNvPr id="43017" name="Oval 20"/>
            <p:cNvSpPr>
              <a:spLocks noChangeArrowheads="1"/>
            </p:cNvSpPr>
            <p:nvPr/>
          </p:nvSpPr>
          <p:spPr bwMode="auto">
            <a:xfrm>
              <a:off x="2688" y="268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altLang="zh-TW" sz="2400">
                <a:latin typeface="Symbol" pitchFamily="18" charset="2"/>
                <a:sym typeface="Symbol" pitchFamily="18" charset="2"/>
              </a:endParaRPr>
            </a:p>
          </p:txBody>
        </p:sp>
        <p:sp>
          <p:nvSpPr>
            <p:cNvPr id="43018" name="Rectangle 21"/>
            <p:cNvSpPr>
              <a:spLocks noChangeArrowheads="1"/>
            </p:cNvSpPr>
            <p:nvPr/>
          </p:nvSpPr>
          <p:spPr bwMode="auto">
            <a:xfrm>
              <a:off x="2448" y="3072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TW" sz="2400">
                <a:latin typeface="Tahoma" pitchFamily="34" charset="0"/>
              </a:endParaRPr>
            </a:p>
          </p:txBody>
        </p:sp>
        <p:cxnSp>
          <p:nvCxnSpPr>
            <p:cNvPr id="43019" name="AutoShape 22"/>
            <p:cNvCxnSpPr>
              <a:cxnSpLocks noChangeShapeType="1"/>
              <a:stCxn id="43017" idx="1"/>
              <a:endCxn id="43016" idx="5"/>
            </p:cNvCxnSpPr>
            <p:nvPr/>
          </p:nvCxnSpPr>
          <p:spPr bwMode="auto">
            <a:xfrm flipH="1" flipV="1">
              <a:off x="2557" y="2467"/>
              <a:ext cx="166" cy="2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20" name="AutoShape 23"/>
            <p:cNvCxnSpPr>
              <a:cxnSpLocks noChangeShapeType="1"/>
              <a:stCxn id="43024" idx="1"/>
              <a:endCxn id="43017" idx="5"/>
            </p:cNvCxnSpPr>
            <p:nvPr/>
          </p:nvCxnSpPr>
          <p:spPr bwMode="auto">
            <a:xfrm flipH="1" flipV="1">
              <a:off x="2893" y="2899"/>
              <a:ext cx="158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21" name="AutoShape 24"/>
            <p:cNvCxnSpPr>
              <a:cxnSpLocks noChangeShapeType="1"/>
              <a:stCxn id="43018" idx="0"/>
              <a:endCxn id="43017" idx="3"/>
            </p:cNvCxnSpPr>
            <p:nvPr/>
          </p:nvCxnSpPr>
          <p:spPr bwMode="auto">
            <a:xfrm flipV="1">
              <a:off x="2568" y="2899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3022" name="Rectangle 25"/>
            <p:cNvSpPr>
              <a:spLocks noChangeArrowheads="1"/>
            </p:cNvSpPr>
            <p:nvPr/>
          </p:nvSpPr>
          <p:spPr bwMode="auto">
            <a:xfrm>
              <a:off x="2064" y="2688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TW" sz="2400">
                <a:latin typeface="Tahoma" pitchFamily="34" charset="0"/>
              </a:endParaRPr>
            </a:p>
          </p:txBody>
        </p:sp>
        <p:cxnSp>
          <p:nvCxnSpPr>
            <p:cNvPr id="43023" name="AutoShape 26"/>
            <p:cNvCxnSpPr>
              <a:cxnSpLocks noChangeShapeType="1"/>
              <a:stCxn id="43022" idx="0"/>
              <a:endCxn id="43016" idx="3"/>
            </p:cNvCxnSpPr>
            <p:nvPr/>
          </p:nvCxnSpPr>
          <p:spPr bwMode="auto">
            <a:xfrm flipV="1">
              <a:off x="2184" y="2467"/>
              <a:ext cx="203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3024" name="Oval 27"/>
            <p:cNvSpPr>
              <a:spLocks noChangeArrowheads="1"/>
            </p:cNvSpPr>
            <p:nvPr/>
          </p:nvSpPr>
          <p:spPr bwMode="auto">
            <a:xfrm>
              <a:off x="3016" y="3072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altLang="zh-TW" sz="2400">
                <a:latin typeface="Symbol" pitchFamily="18" charset="2"/>
                <a:sym typeface="Symbol" pitchFamily="18" charset="2"/>
              </a:endParaRPr>
            </a:p>
          </p:txBody>
        </p:sp>
        <p:sp>
          <p:nvSpPr>
            <p:cNvPr id="43025" name="Rectangle 28"/>
            <p:cNvSpPr>
              <a:spLocks noChangeArrowheads="1"/>
            </p:cNvSpPr>
            <p:nvPr/>
          </p:nvSpPr>
          <p:spPr bwMode="auto">
            <a:xfrm>
              <a:off x="2784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3026" name="Rectangle 29"/>
            <p:cNvSpPr>
              <a:spLocks noChangeArrowheads="1"/>
            </p:cNvSpPr>
            <p:nvPr/>
          </p:nvSpPr>
          <p:spPr bwMode="auto">
            <a:xfrm>
              <a:off x="3280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TW" sz="2400">
                <a:latin typeface="Tahoma" pitchFamily="34" charset="0"/>
              </a:endParaRPr>
            </a:p>
          </p:txBody>
        </p:sp>
        <p:cxnSp>
          <p:nvCxnSpPr>
            <p:cNvPr id="43027" name="AutoShape 30"/>
            <p:cNvCxnSpPr>
              <a:cxnSpLocks noChangeShapeType="1"/>
              <a:stCxn id="43026" idx="0"/>
              <a:endCxn id="43024" idx="5"/>
            </p:cNvCxnSpPr>
            <p:nvPr/>
          </p:nvCxnSpPr>
          <p:spPr bwMode="auto">
            <a:xfrm flipH="1" flipV="1">
              <a:off x="3221" y="3283"/>
              <a:ext cx="179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28" name="AutoShape 31"/>
            <p:cNvCxnSpPr>
              <a:cxnSpLocks noChangeShapeType="1"/>
              <a:stCxn id="43025" idx="0"/>
              <a:endCxn id="43024" idx="3"/>
            </p:cNvCxnSpPr>
            <p:nvPr/>
          </p:nvCxnSpPr>
          <p:spPr bwMode="auto">
            <a:xfrm flipV="1">
              <a:off x="2904" y="3283"/>
              <a:ext cx="147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94845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8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38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38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38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38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Linked Structure for Binary Trees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Times New Roman" pitchFamily="18" charset="0"/>
              <a:buChar char="•"/>
            </a:pPr>
            <a:r>
              <a:rPr lang="en-US" altLang="zh-TW"/>
              <a:t>A natural way to realize a binary tree </a:t>
            </a:r>
            <a:r>
              <a:rPr lang="en-US" altLang="zh-TW" b="1" i="1"/>
              <a:t>T</a:t>
            </a:r>
          </a:p>
          <a:p>
            <a:pPr eaLnBrk="1" hangingPunct="1">
              <a:buFont typeface="Times New Roman" pitchFamily="18" charset="0"/>
              <a:buChar char="•"/>
            </a:pPr>
            <a:r>
              <a:rPr lang="en-US" altLang="zh-TW">
                <a:ea typeface="新細明體" pitchFamily="18" charset="-120"/>
              </a:rPr>
              <a:t>A node in </a:t>
            </a:r>
            <a:r>
              <a:rPr lang="en-US" altLang="zh-TW" b="1" i="1">
                <a:ea typeface="新細明體" pitchFamily="18" charset="-120"/>
              </a:rPr>
              <a:t>T</a:t>
            </a:r>
            <a:r>
              <a:rPr lang="en-US" altLang="zh-TW">
                <a:ea typeface="新細明體" pitchFamily="18" charset="-120"/>
              </a:rPr>
              <a:t> is represented by an object storing</a:t>
            </a:r>
          </a:p>
          <a:p>
            <a:pPr lvl="1" eaLnBrk="1" hangingPunct="1">
              <a:buFont typeface="Times New Roman" pitchFamily="18" charset="0"/>
              <a:buChar char="•"/>
            </a:pPr>
            <a:r>
              <a:rPr lang="en-US" altLang="zh-TW">
                <a:ea typeface="新細明體" pitchFamily="18" charset="-120"/>
              </a:rPr>
              <a:t>Element</a:t>
            </a:r>
          </a:p>
          <a:p>
            <a:pPr lvl="1" eaLnBrk="1" hangingPunct="1">
              <a:buFont typeface="Times New Roman" pitchFamily="18" charset="0"/>
              <a:buChar char="•"/>
            </a:pPr>
            <a:r>
              <a:rPr lang="en-US" altLang="zh-TW">
                <a:ea typeface="新細明體" pitchFamily="18" charset="-120"/>
              </a:rPr>
              <a:t>Parent node</a:t>
            </a:r>
          </a:p>
          <a:p>
            <a:pPr lvl="1" eaLnBrk="1" hangingPunct="1">
              <a:buFont typeface="Times New Roman" pitchFamily="18" charset="0"/>
              <a:buChar char="•"/>
            </a:pPr>
            <a:r>
              <a:rPr lang="en-US" altLang="zh-TW">
                <a:ea typeface="新細明體" pitchFamily="18" charset="-120"/>
              </a:rPr>
              <a:t>Left child node</a:t>
            </a:r>
          </a:p>
          <a:p>
            <a:pPr lvl="1" eaLnBrk="1" hangingPunct="1">
              <a:buFont typeface="Times New Roman" pitchFamily="18" charset="0"/>
              <a:buChar char="•"/>
            </a:pPr>
            <a:r>
              <a:rPr lang="en-US" altLang="zh-TW">
                <a:ea typeface="新細明體" pitchFamily="18" charset="-120"/>
              </a:rPr>
              <a:t>Right child node</a:t>
            </a:r>
          </a:p>
          <a:p>
            <a:pPr eaLnBrk="1" hangingPunct="1">
              <a:buFont typeface="Times New Roman" pitchFamily="18" charset="0"/>
              <a:buChar char="•"/>
            </a:pPr>
            <a:r>
              <a:rPr lang="en-US" altLang="zh-TW">
                <a:ea typeface="新細明體" pitchFamily="18" charset="-120"/>
              </a:rPr>
              <a:t>Node objects implement the Position ADT</a:t>
            </a:r>
            <a:endParaRPr lang="en-US" altLang="zh-TW"/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917EE9-ECC7-472B-A4C6-C35E27AC276D}" type="slidenum">
              <a:rPr lang="en-US" altLang="zh-TW" smtClean="0"/>
              <a:pPr/>
              <a:t>41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66067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Binary Tree using Linked Structure</a:t>
            </a: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2D3919-8FE5-433B-A667-CCC110A22B33}" type="slidenum">
              <a:rPr lang="en-US" altLang="zh-TW" smtClean="0"/>
              <a:pPr/>
              <a:t>42</a:t>
            </a:fld>
            <a:endParaRPr lang="en-US" altLang="zh-TW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14601" y="4191001"/>
            <a:ext cx="2938463" cy="2100263"/>
            <a:chOff x="864" y="2592"/>
            <a:chExt cx="1851" cy="1323"/>
          </a:xfrm>
        </p:grpSpPr>
        <p:sp>
          <p:nvSpPr>
            <p:cNvPr id="45126" name="Oval 4"/>
            <p:cNvSpPr>
              <a:spLocks noChangeArrowheads="1"/>
            </p:cNvSpPr>
            <p:nvPr/>
          </p:nvSpPr>
          <p:spPr bwMode="auto">
            <a:xfrm>
              <a:off x="1392" y="2592"/>
              <a:ext cx="316" cy="31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eaLnBrk="1" hangingPunct="1"/>
              <a:r>
                <a:rPr lang="en-US" altLang="zh-TW" sz="2400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ahoma" pitchFamily="34" charset="0"/>
                  <a:sym typeface="Symbol" pitchFamily="18" charset="2"/>
                </a:rPr>
                <a:t>B</a:t>
              </a:r>
              <a:endParaRPr lang="en-US" altLang="zh-TW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itchFamily="34" charset="0"/>
              </a:endParaRPr>
            </a:p>
          </p:txBody>
        </p:sp>
        <p:sp>
          <p:nvSpPr>
            <p:cNvPr id="45127" name="Oval 5"/>
            <p:cNvSpPr>
              <a:spLocks noChangeArrowheads="1"/>
            </p:cNvSpPr>
            <p:nvPr/>
          </p:nvSpPr>
          <p:spPr bwMode="auto">
            <a:xfrm>
              <a:off x="1943" y="3058"/>
              <a:ext cx="316" cy="31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sz="24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D</a:t>
              </a:r>
            </a:p>
          </p:txBody>
        </p:sp>
        <p:sp>
          <p:nvSpPr>
            <p:cNvPr id="45128" name="Rectangle 6"/>
            <p:cNvSpPr>
              <a:spLocks noChangeArrowheads="1"/>
            </p:cNvSpPr>
            <p:nvPr/>
          </p:nvSpPr>
          <p:spPr bwMode="auto">
            <a:xfrm>
              <a:off x="864" y="3024"/>
              <a:ext cx="315" cy="31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A</a:t>
              </a:r>
            </a:p>
          </p:txBody>
        </p:sp>
        <p:sp>
          <p:nvSpPr>
            <p:cNvPr id="45129" name="Rectangle 7"/>
            <p:cNvSpPr>
              <a:spLocks noChangeArrowheads="1"/>
            </p:cNvSpPr>
            <p:nvPr/>
          </p:nvSpPr>
          <p:spPr bwMode="auto">
            <a:xfrm>
              <a:off x="1488" y="3600"/>
              <a:ext cx="315" cy="31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C</a:t>
              </a:r>
            </a:p>
          </p:txBody>
        </p:sp>
        <p:sp>
          <p:nvSpPr>
            <p:cNvPr id="45130" name="Rectangle 8"/>
            <p:cNvSpPr>
              <a:spLocks noChangeArrowheads="1"/>
            </p:cNvSpPr>
            <p:nvPr/>
          </p:nvSpPr>
          <p:spPr bwMode="auto">
            <a:xfrm>
              <a:off x="2400" y="3600"/>
              <a:ext cx="315" cy="31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E</a:t>
              </a:r>
            </a:p>
          </p:txBody>
        </p:sp>
        <p:cxnSp>
          <p:nvCxnSpPr>
            <p:cNvPr id="45131" name="AutoShape 9"/>
            <p:cNvCxnSpPr>
              <a:cxnSpLocks noChangeShapeType="1"/>
              <a:stCxn id="45130" idx="0"/>
              <a:endCxn id="45127" idx="5"/>
            </p:cNvCxnSpPr>
            <p:nvPr/>
          </p:nvCxnSpPr>
          <p:spPr bwMode="auto">
            <a:xfrm flipH="1" flipV="1">
              <a:off x="2213" y="3333"/>
              <a:ext cx="345" cy="2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132" name="AutoShape 10"/>
            <p:cNvCxnSpPr>
              <a:cxnSpLocks noChangeShapeType="1"/>
              <a:stCxn id="45129" idx="0"/>
              <a:endCxn id="45127" idx="3"/>
            </p:cNvCxnSpPr>
            <p:nvPr/>
          </p:nvCxnSpPr>
          <p:spPr bwMode="auto">
            <a:xfrm flipV="1">
              <a:off x="1646" y="3333"/>
              <a:ext cx="343" cy="2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133" name="AutoShape 11"/>
            <p:cNvCxnSpPr>
              <a:cxnSpLocks noChangeShapeType="1"/>
              <a:stCxn id="45128" idx="0"/>
              <a:endCxn id="45126" idx="3"/>
            </p:cNvCxnSpPr>
            <p:nvPr/>
          </p:nvCxnSpPr>
          <p:spPr bwMode="auto">
            <a:xfrm flipV="1">
              <a:off x="1022" y="2867"/>
              <a:ext cx="416" cy="15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134" name="AutoShape 12"/>
            <p:cNvCxnSpPr>
              <a:cxnSpLocks noChangeShapeType="1"/>
              <a:stCxn id="45127" idx="0"/>
              <a:endCxn id="45126" idx="5"/>
            </p:cNvCxnSpPr>
            <p:nvPr/>
          </p:nvCxnSpPr>
          <p:spPr bwMode="auto">
            <a:xfrm flipH="1" flipV="1">
              <a:off x="1662" y="2867"/>
              <a:ext cx="439" cy="1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638801" y="1905000"/>
            <a:ext cx="4765675" cy="4419600"/>
            <a:chOff x="2470" y="1116"/>
            <a:chExt cx="3002" cy="2784"/>
          </a:xfrm>
        </p:grpSpPr>
        <p:grpSp>
          <p:nvGrpSpPr>
            <p:cNvPr id="45076" name="Group 14"/>
            <p:cNvGrpSpPr>
              <a:grpSpLocks/>
            </p:cNvGrpSpPr>
            <p:nvPr/>
          </p:nvGrpSpPr>
          <p:grpSpPr bwMode="auto">
            <a:xfrm>
              <a:off x="3204" y="1152"/>
              <a:ext cx="768" cy="384"/>
              <a:chOff x="3840" y="960"/>
              <a:chExt cx="768" cy="384"/>
            </a:xfrm>
          </p:grpSpPr>
          <p:sp>
            <p:nvSpPr>
              <p:cNvPr id="45123" name="AutoShape 15"/>
              <p:cNvSpPr>
                <a:spLocks noChangeArrowheads="1"/>
              </p:cNvSpPr>
              <p:nvPr/>
            </p:nvSpPr>
            <p:spPr bwMode="auto">
              <a:xfrm>
                <a:off x="3840" y="960"/>
                <a:ext cx="768" cy="384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45124" name="Rectangle 16"/>
              <p:cNvSpPr>
                <a:spLocks noChangeArrowheads="1"/>
              </p:cNvSpPr>
              <p:nvPr/>
            </p:nvSpPr>
            <p:spPr bwMode="auto">
              <a:xfrm>
                <a:off x="4032" y="960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45125" name="Line 17"/>
              <p:cNvSpPr>
                <a:spLocks noChangeShapeType="1"/>
              </p:cNvSpPr>
              <p:nvPr/>
            </p:nvSpPr>
            <p:spPr bwMode="auto">
              <a:xfrm>
                <a:off x="4032" y="1152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  <p:grpSp>
          <p:nvGrpSpPr>
            <p:cNvPr id="45077" name="Group 18"/>
            <p:cNvGrpSpPr>
              <a:grpSpLocks/>
            </p:cNvGrpSpPr>
            <p:nvPr/>
          </p:nvGrpSpPr>
          <p:grpSpPr bwMode="auto">
            <a:xfrm>
              <a:off x="2506" y="2112"/>
              <a:ext cx="768" cy="384"/>
              <a:chOff x="3840" y="960"/>
              <a:chExt cx="768" cy="384"/>
            </a:xfrm>
          </p:grpSpPr>
          <p:sp>
            <p:nvSpPr>
              <p:cNvPr id="45120" name="AutoShape 19"/>
              <p:cNvSpPr>
                <a:spLocks noChangeArrowheads="1"/>
              </p:cNvSpPr>
              <p:nvPr/>
            </p:nvSpPr>
            <p:spPr bwMode="auto">
              <a:xfrm>
                <a:off x="3840" y="960"/>
                <a:ext cx="768" cy="384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45121" name="Rectangle 20"/>
              <p:cNvSpPr>
                <a:spLocks noChangeArrowheads="1"/>
              </p:cNvSpPr>
              <p:nvPr/>
            </p:nvSpPr>
            <p:spPr bwMode="auto">
              <a:xfrm>
                <a:off x="4032" y="960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45122" name="Line 21"/>
              <p:cNvSpPr>
                <a:spLocks noChangeShapeType="1"/>
              </p:cNvSpPr>
              <p:nvPr/>
            </p:nvSpPr>
            <p:spPr bwMode="auto">
              <a:xfrm>
                <a:off x="4032" y="1152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  <p:sp>
          <p:nvSpPr>
            <p:cNvPr id="45078" name="Text Box 22"/>
            <p:cNvSpPr txBox="1">
              <a:spLocks noChangeArrowheads="1"/>
            </p:cNvSpPr>
            <p:nvPr/>
          </p:nvSpPr>
          <p:spPr bwMode="auto">
            <a:xfrm>
              <a:off x="2470" y="2179"/>
              <a:ext cx="24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ahoma" pitchFamily="34" charset="0"/>
                  <a:sym typeface="Symbol" pitchFamily="18" charset="2"/>
                </a:rPr>
                <a:t></a:t>
              </a:r>
            </a:p>
          </p:txBody>
        </p:sp>
        <p:sp>
          <p:nvSpPr>
            <p:cNvPr id="45079" name="Text Box 23"/>
            <p:cNvSpPr txBox="1">
              <a:spLocks noChangeArrowheads="1"/>
            </p:cNvSpPr>
            <p:nvPr/>
          </p:nvSpPr>
          <p:spPr bwMode="auto">
            <a:xfrm>
              <a:off x="3052" y="2179"/>
              <a:ext cx="24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ahoma" pitchFamily="34" charset="0"/>
                  <a:sym typeface="Symbol" pitchFamily="18" charset="2"/>
                </a:rPr>
                <a:t></a:t>
              </a:r>
            </a:p>
          </p:txBody>
        </p:sp>
        <p:grpSp>
          <p:nvGrpSpPr>
            <p:cNvPr id="45080" name="Group 24"/>
            <p:cNvGrpSpPr>
              <a:grpSpLocks/>
            </p:cNvGrpSpPr>
            <p:nvPr/>
          </p:nvGrpSpPr>
          <p:grpSpPr bwMode="auto">
            <a:xfrm>
              <a:off x="3924" y="2112"/>
              <a:ext cx="768" cy="384"/>
              <a:chOff x="3840" y="960"/>
              <a:chExt cx="768" cy="384"/>
            </a:xfrm>
          </p:grpSpPr>
          <p:sp>
            <p:nvSpPr>
              <p:cNvPr id="45117" name="AutoShape 25"/>
              <p:cNvSpPr>
                <a:spLocks noChangeArrowheads="1"/>
              </p:cNvSpPr>
              <p:nvPr/>
            </p:nvSpPr>
            <p:spPr bwMode="auto">
              <a:xfrm>
                <a:off x="3840" y="960"/>
                <a:ext cx="768" cy="384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45118" name="Rectangle 26"/>
              <p:cNvSpPr>
                <a:spLocks noChangeArrowheads="1"/>
              </p:cNvSpPr>
              <p:nvPr/>
            </p:nvSpPr>
            <p:spPr bwMode="auto">
              <a:xfrm>
                <a:off x="4032" y="960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45119" name="Line 27"/>
              <p:cNvSpPr>
                <a:spLocks noChangeShapeType="1"/>
              </p:cNvSpPr>
              <p:nvPr/>
            </p:nvSpPr>
            <p:spPr bwMode="auto">
              <a:xfrm>
                <a:off x="4032" y="1152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  <p:grpSp>
          <p:nvGrpSpPr>
            <p:cNvPr id="45081" name="Group 28"/>
            <p:cNvGrpSpPr>
              <a:grpSpLocks/>
            </p:cNvGrpSpPr>
            <p:nvPr/>
          </p:nvGrpSpPr>
          <p:grpSpPr bwMode="auto">
            <a:xfrm>
              <a:off x="3204" y="3072"/>
              <a:ext cx="768" cy="384"/>
              <a:chOff x="3840" y="960"/>
              <a:chExt cx="768" cy="384"/>
            </a:xfrm>
          </p:grpSpPr>
          <p:sp>
            <p:nvSpPr>
              <p:cNvPr id="45114" name="AutoShape 29"/>
              <p:cNvSpPr>
                <a:spLocks noChangeArrowheads="1"/>
              </p:cNvSpPr>
              <p:nvPr/>
            </p:nvSpPr>
            <p:spPr bwMode="auto">
              <a:xfrm>
                <a:off x="3840" y="960"/>
                <a:ext cx="768" cy="384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45115" name="Rectangle 30"/>
              <p:cNvSpPr>
                <a:spLocks noChangeArrowheads="1"/>
              </p:cNvSpPr>
              <p:nvPr/>
            </p:nvSpPr>
            <p:spPr bwMode="auto">
              <a:xfrm>
                <a:off x="4032" y="960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45116" name="Line 31"/>
              <p:cNvSpPr>
                <a:spLocks noChangeShapeType="1"/>
              </p:cNvSpPr>
              <p:nvPr/>
            </p:nvSpPr>
            <p:spPr bwMode="auto">
              <a:xfrm>
                <a:off x="4032" y="1152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  <p:sp>
          <p:nvSpPr>
            <p:cNvPr id="45082" name="Text Box 32"/>
            <p:cNvSpPr txBox="1">
              <a:spLocks noChangeArrowheads="1"/>
            </p:cNvSpPr>
            <p:nvPr/>
          </p:nvSpPr>
          <p:spPr bwMode="auto">
            <a:xfrm>
              <a:off x="3168" y="3139"/>
              <a:ext cx="24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ahoma" pitchFamily="34" charset="0"/>
                  <a:sym typeface="Symbol" pitchFamily="18" charset="2"/>
                </a:rPr>
                <a:t></a:t>
              </a:r>
            </a:p>
          </p:txBody>
        </p:sp>
        <p:sp>
          <p:nvSpPr>
            <p:cNvPr id="45083" name="Text Box 33"/>
            <p:cNvSpPr txBox="1">
              <a:spLocks noChangeArrowheads="1"/>
            </p:cNvSpPr>
            <p:nvPr/>
          </p:nvSpPr>
          <p:spPr bwMode="auto">
            <a:xfrm>
              <a:off x="3750" y="3139"/>
              <a:ext cx="248" cy="250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ahoma" pitchFamily="34" charset="0"/>
                  <a:sym typeface="Symbol" pitchFamily="18" charset="2"/>
                </a:rPr>
                <a:t></a:t>
              </a:r>
            </a:p>
          </p:txBody>
        </p:sp>
        <p:grpSp>
          <p:nvGrpSpPr>
            <p:cNvPr id="45084" name="Group 34"/>
            <p:cNvGrpSpPr>
              <a:grpSpLocks/>
            </p:cNvGrpSpPr>
            <p:nvPr/>
          </p:nvGrpSpPr>
          <p:grpSpPr bwMode="auto">
            <a:xfrm>
              <a:off x="4678" y="3072"/>
              <a:ext cx="768" cy="384"/>
              <a:chOff x="3840" y="960"/>
              <a:chExt cx="768" cy="384"/>
            </a:xfrm>
          </p:grpSpPr>
          <p:sp>
            <p:nvSpPr>
              <p:cNvPr id="45111" name="AutoShape 35"/>
              <p:cNvSpPr>
                <a:spLocks noChangeArrowheads="1"/>
              </p:cNvSpPr>
              <p:nvPr/>
            </p:nvSpPr>
            <p:spPr bwMode="auto">
              <a:xfrm>
                <a:off x="3840" y="960"/>
                <a:ext cx="768" cy="384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45112" name="Rectangle 36"/>
              <p:cNvSpPr>
                <a:spLocks noChangeArrowheads="1"/>
              </p:cNvSpPr>
              <p:nvPr/>
            </p:nvSpPr>
            <p:spPr bwMode="auto">
              <a:xfrm>
                <a:off x="4032" y="960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45113" name="Line 37"/>
              <p:cNvSpPr>
                <a:spLocks noChangeShapeType="1"/>
              </p:cNvSpPr>
              <p:nvPr/>
            </p:nvSpPr>
            <p:spPr bwMode="auto">
              <a:xfrm>
                <a:off x="4032" y="1152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  <p:sp>
          <p:nvSpPr>
            <p:cNvPr id="45085" name="Text Box 38"/>
            <p:cNvSpPr txBox="1">
              <a:spLocks noChangeArrowheads="1"/>
            </p:cNvSpPr>
            <p:nvPr/>
          </p:nvSpPr>
          <p:spPr bwMode="auto">
            <a:xfrm>
              <a:off x="4642" y="3139"/>
              <a:ext cx="24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ahoma" pitchFamily="34" charset="0"/>
                  <a:sym typeface="Symbol" pitchFamily="18" charset="2"/>
                </a:rPr>
                <a:t></a:t>
              </a:r>
            </a:p>
          </p:txBody>
        </p:sp>
        <p:sp>
          <p:nvSpPr>
            <p:cNvPr id="45086" name="Text Box 39"/>
            <p:cNvSpPr txBox="1">
              <a:spLocks noChangeArrowheads="1"/>
            </p:cNvSpPr>
            <p:nvPr/>
          </p:nvSpPr>
          <p:spPr bwMode="auto">
            <a:xfrm>
              <a:off x="5224" y="3139"/>
              <a:ext cx="24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ahoma" pitchFamily="34" charset="0"/>
                  <a:sym typeface="Symbol" pitchFamily="18" charset="2"/>
                </a:rPr>
                <a:t></a:t>
              </a:r>
            </a:p>
          </p:txBody>
        </p:sp>
        <p:grpSp>
          <p:nvGrpSpPr>
            <p:cNvPr id="45087" name="Group 40"/>
            <p:cNvGrpSpPr>
              <a:grpSpLocks/>
            </p:cNvGrpSpPr>
            <p:nvPr/>
          </p:nvGrpSpPr>
          <p:grpSpPr bwMode="auto">
            <a:xfrm>
              <a:off x="3504" y="1440"/>
              <a:ext cx="210" cy="538"/>
              <a:chOff x="3504" y="1440"/>
              <a:chExt cx="210" cy="538"/>
            </a:xfrm>
          </p:grpSpPr>
          <p:sp>
            <p:nvSpPr>
              <p:cNvPr id="45109" name="Text Box 41"/>
              <p:cNvSpPr txBox="1">
                <a:spLocks noChangeArrowheads="1"/>
              </p:cNvSpPr>
              <p:nvPr/>
            </p:nvSpPr>
            <p:spPr bwMode="auto">
              <a:xfrm>
                <a:off x="3504" y="1728"/>
                <a:ext cx="21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altLang="zh-TW" sz="2000">
                    <a:latin typeface="Tahoma" pitchFamily="34" charset="0"/>
                  </a:rPr>
                  <a:t>B</a:t>
                </a:r>
              </a:p>
            </p:txBody>
          </p:sp>
          <p:cxnSp>
            <p:nvCxnSpPr>
              <p:cNvPr id="45110" name="AutoShape 42"/>
              <p:cNvCxnSpPr>
                <a:cxnSpLocks noChangeShapeType="1"/>
              </p:cNvCxnSpPr>
              <p:nvPr/>
            </p:nvCxnSpPr>
            <p:spPr bwMode="auto">
              <a:xfrm rot="16200000" flipH="1">
                <a:off x="3461" y="1579"/>
                <a:ext cx="288" cy="9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chemeClr val="tx2"/>
                </a:solidFill>
                <a:round/>
                <a:headEnd type="oval" w="med" len="med"/>
                <a:tailEnd type="triangle" w="med" len="med"/>
              </a:ln>
            </p:spPr>
          </p:cxnSp>
        </p:grpSp>
        <p:grpSp>
          <p:nvGrpSpPr>
            <p:cNvPr id="45088" name="Group 43"/>
            <p:cNvGrpSpPr>
              <a:grpSpLocks/>
            </p:cNvGrpSpPr>
            <p:nvPr/>
          </p:nvGrpSpPr>
          <p:grpSpPr bwMode="auto">
            <a:xfrm>
              <a:off x="2782" y="2400"/>
              <a:ext cx="213" cy="540"/>
              <a:chOff x="3502" y="1440"/>
              <a:chExt cx="213" cy="540"/>
            </a:xfrm>
          </p:grpSpPr>
          <p:sp>
            <p:nvSpPr>
              <p:cNvPr id="45107" name="Text Box 44"/>
              <p:cNvSpPr txBox="1">
                <a:spLocks noChangeArrowheads="1"/>
              </p:cNvSpPr>
              <p:nvPr/>
            </p:nvSpPr>
            <p:spPr bwMode="auto">
              <a:xfrm>
                <a:off x="3502" y="1728"/>
                <a:ext cx="213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altLang="zh-TW" sz="2000">
                    <a:latin typeface="Tahoma" pitchFamily="34" charset="0"/>
                  </a:rPr>
                  <a:t>A</a:t>
                </a:r>
              </a:p>
            </p:txBody>
          </p:sp>
          <p:cxnSp>
            <p:nvCxnSpPr>
              <p:cNvPr id="45108" name="AutoShape 45"/>
              <p:cNvCxnSpPr>
                <a:cxnSpLocks noChangeShapeType="1"/>
              </p:cNvCxnSpPr>
              <p:nvPr/>
            </p:nvCxnSpPr>
            <p:spPr bwMode="auto">
              <a:xfrm rot="16200000" flipH="1">
                <a:off x="3461" y="1579"/>
                <a:ext cx="288" cy="9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chemeClr val="tx2"/>
                </a:solidFill>
                <a:round/>
                <a:headEnd type="oval" w="med" len="med"/>
                <a:tailEnd type="triangle" w="med" len="med"/>
              </a:ln>
            </p:spPr>
          </p:cxnSp>
        </p:grpSp>
        <p:grpSp>
          <p:nvGrpSpPr>
            <p:cNvPr id="45089" name="Group 46"/>
            <p:cNvGrpSpPr>
              <a:grpSpLocks/>
            </p:cNvGrpSpPr>
            <p:nvPr/>
          </p:nvGrpSpPr>
          <p:grpSpPr bwMode="auto">
            <a:xfrm>
              <a:off x="4217" y="2400"/>
              <a:ext cx="225" cy="538"/>
              <a:chOff x="3497" y="1440"/>
              <a:chExt cx="225" cy="538"/>
            </a:xfrm>
          </p:grpSpPr>
          <p:sp>
            <p:nvSpPr>
              <p:cNvPr id="45105" name="Text Box 47"/>
              <p:cNvSpPr txBox="1">
                <a:spLocks noChangeArrowheads="1"/>
              </p:cNvSpPr>
              <p:nvPr/>
            </p:nvSpPr>
            <p:spPr bwMode="auto">
              <a:xfrm>
                <a:off x="3497" y="1728"/>
                <a:ext cx="22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altLang="zh-TW" sz="2000">
                    <a:latin typeface="Tahoma" pitchFamily="34" charset="0"/>
                  </a:rPr>
                  <a:t>D</a:t>
                </a:r>
              </a:p>
            </p:txBody>
          </p:sp>
          <p:cxnSp>
            <p:nvCxnSpPr>
              <p:cNvPr id="45106" name="AutoShape 48"/>
              <p:cNvCxnSpPr>
                <a:cxnSpLocks noChangeShapeType="1"/>
              </p:cNvCxnSpPr>
              <p:nvPr/>
            </p:nvCxnSpPr>
            <p:spPr bwMode="auto">
              <a:xfrm rot="16200000" flipH="1">
                <a:off x="3461" y="1579"/>
                <a:ext cx="288" cy="9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chemeClr val="tx2"/>
                </a:solidFill>
                <a:round/>
                <a:headEnd type="oval" w="med" len="med"/>
                <a:tailEnd type="triangle" w="med" len="med"/>
              </a:ln>
            </p:spPr>
          </p:cxnSp>
        </p:grpSp>
        <p:grpSp>
          <p:nvGrpSpPr>
            <p:cNvPr id="45090" name="Group 49"/>
            <p:cNvGrpSpPr>
              <a:grpSpLocks/>
            </p:cNvGrpSpPr>
            <p:nvPr/>
          </p:nvGrpSpPr>
          <p:grpSpPr bwMode="auto">
            <a:xfrm>
              <a:off x="3490" y="3360"/>
              <a:ext cx="213" cy="540"/>
              <a:chOff x="3502" y="1440"/>
              <a:chExt cx="213" cy="540"/>
            </a:xfrm>
          </p:grpSpPr>
          <p:sp>
            <p:nvSpPr>
              <p:cNvPr id="45103" name="Text Box 50"/>
              <p:cNvSpPr txBox="1">
                <a:spLocks noChangeArrowheads="1"/>
              </p:cNvSpPr>
              <p:nvPr/>
            </p:nvSpPr>
            <p:spPr bwMode="auto">
              <a:xfrm>
                <a:off x="3502" y="1728"/>
                <a:ext cx="213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altLang="zh-TW" sz="2000">
                    <a:latin typeface="Tahoma" pitchFamily="34" charset="0"/>
                  </a:rPr>
                  <a:t>C</a:t>
                </a:r>
              </a:p>
            </p:txBody>
          </p:sp>
          <p:cxnSp>
            <p:nvCxnSpPr>
              <p:cNvPr id="45104" name="AutoShape 51"/>
              <p:cNvCxnSpPr>
                <a:cxnSpLocks noChangeShapeType="1"/>
              </p:cNvCxnSpPr>
              <p:nvPr/>
            </p:nvCxnSpPr>
            <p:spPr bwMode="auto">
              <a:xfrm rot="16200000" flipH="1">
                <a:off x="3461" y="1579"/>
                <a:ext cx="288" cy="9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chemeClr val="tx2"/>
                </a:solidFill>
                <a:round/>
                <a:headEnd type="oval" w="med" len="med"/>
                <a:tailEnd type="triangle" w="med" len="med"/>
              </a:ln>
            </p:spPr>
          </p:cxnSp>
        </p:grpSp>
        <p:grpSp>
          <p:nvGrpSpPr>
            <p:cNvPr id="45091" name="Group 52"/>
            <p:cNvGrpSpPr>
              <a:grpSpLocks/>
            </p:cNvGrpSpPr>
            <p:nvPr/>
          </p:nvGrpSpPr>
          <p:grpSpPr bwMode="auto">
            <a:xfrm>
              <a:off x="4962" y="3360"/>
              <a:ext cx="206" cy="538"/>
              <a:chOff x="3506" y="1440"/>
              <a:chExt cx="206" cy="538"/>
            </a:xfrm>
          </p:grpSpPr>
          <p:sp>
            <p:nvSpPr>
              <p:cNvPr id="45101" name="Text Box 53"/>
              <p:cNvSpPr txBox="1">
                <a:spLocks noChangeArrowheads="1"/>
              </p:cNvSpPr>
              <p:nvPr/>
            </p:nvSpPr>
            <p:spPr bwMode="auto">
              <a:xfrm>
                <a:off x="3506" y="1728"/>
                <a:ext cx="20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altLang="zh-TW" sz="2000">
                    <a:latin typeface="Tahoma" pitchFamily="34" charset="0"/>
                  </a:rPr>
                  <a:t>E</a:t>
                </a:r>
              </a:p>
            </p:txBody>
          </p:sp>
          <p:cxnSp>
            <p:nvCxnSpPr>
              <p:cNvPr id="45102" name="AutoShape 54"/>
              <p:cNvCxnSpPr>
                <a:cxnSpLocks noChangeShapeType="1"/>
              </p:cNvCxnSpPr>
              <p:nvPr/>
            </p:nvCxnSpPr>
            <p:spPr bwMode="auto">
              <a:xfrm rot="16200000" flipH="1">
                <a:off x="3461" y="1579"/>
                <a:ext cx="288" cy="9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chemeClr val="tx2"/>
                </a:solidFill>
                <a:round/>
                <a:headEnd type="oval" w="med" len="med"/>
                <a:tailEnd type="triangle" w="med" len="med"/>
              </a:ln>
            </p:spPr>
          </p:cxnSp>
        </p:grpSp>
        <p:sp>
          <p:nvSpPr>
            <p:cNvPr id="45092" name="Freeform 55"/>
            <p:cNvSpPr>
              <a:spLocks/>
            </p:cNvSpPr>
            <p:nvPr/>
          </p:nvSpPr>
          <p:spPr bwMode="auto">
            <a:xfrm>
              <a:off x="2792" y="1536"/>
              <a:ext cx="720" cy="672"/>
            </a:xfrm>
            <a:custGeom>
              <a:avLst/>
              <a:gdLst>
                <a:gd name="T0" fmla="*/ 88 w 720"/>
                <a:gd name="T1" fmla="*/ 672 h 672"/>
                <a:gd name="T2" fmla="*/ 88 w 720"/>
                <a:gd name="T3" fmla="*/ 384 h 672"/>
                <a:gd name="T4" fmla="*/ 616 w 720"/>
                <a:gd name="T5" fmla="*/ 192 h 672"/>
                <a:gd name="T6" fmla="*/ 712 w 720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672"/>
                <a:gd name="T14" fmla="*/ 720 w 720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672">
                  <a:moveTo>
                    <a:pt x="88" y="672"/>
                  </a:moveTo>
                  <a:cubicBezTo>
                    <a:pt x="44" y="568"/>
                    <a:pt x="0" y="464"/>
                    <a:pt x="88" y="384"/>
                  </a:cubicBezTo>
                  <a:cubicBezTo>
                    <a:pt x="176" y="304"/>
                    <a:pt x="512" y="256"/>
                    <a:pt x="616" y="192"/>
                  </a:cubicBezTo>
                  <a:cubicBezTo>
                    <a:pt x="720" y="128"/>
                    <a:pt x="716" y="64"/>
                    <a:pt x="71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5093" name="Freeform 56"/>
            <p:cNvSpPr>
              <a:spLocks/>
            </p:cNvSpPr>
            <p:nvPr/>
          </p:nvSpPr>
          <p:spPr bwMode="auto">
            <a:xfrm flipH="1">
              <a:off x="3684" y="1536"/>
              <a:ext cx="720" cy="672"/>
            </a:xfrm>
            <a:custGeom>
              <a:avLst/>
              <a:gdLst>
                <a:gd name="T0" fmla="*/ 88 w 720"/>
                <a:gd name="T1" fmla="*/ 672 h 672"/>
                <a:gd name="T2" fmla="*/ 88 w 720"/>
                <a:gd name="T3" fmla="*/ 384 h 672"/>
                <a:gd name="T4" fmla="*/ 616 w 720"/>
                <a:gd name="T5" fmla="*/ 192 h 672"/>
                <a:gd name="T6" fmla="*/ 712 w 720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672"/>
                <a:gd name="T14" fmla="*/ 720 w 720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672">
                  <a:moveTo>
                    <a:pt x="88" y="672"/>
                  </a:moveTo>
                  <a:cubicBezTo>
                    <a:pt x="44" y="568"/>
                    <a:pt x="0" y="464"/>
                    <a:pt x="88" y="384"/>
                  </a:cubicBezTo>
                  <a:cubicBezTo>
                    <a:pt x="176" y="304"/>
                    <a:pt x="512" y="256"/>
                    <a:pt x="616" y="192"/>
                  </a:cubicBezTo>
                  <a:cubicBezTo>
                    <a:pt x="720" y="128"/>
                    <a:pt x="716" y="64"/>
                    <a:pt x="71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5094" name="Freeform 57"/>
            <p:cNvSpPr>
              <a:spLocks/>
            </p:cNvSpPr>
            <p:nvPr/>
          </p:nvSpPr>
          <p:spPr bwMode="auto">
            <a:xfrm flipH="1">
              <a:off x="4416" y="2496"/>
              <a:ext cx="720" cy="672"/>
            </a:xfrm>
            <a:custGeom>
              <a:avLst/>
              <a:gdLst>
                <a:gd name="T0" fmla="*/ 88 w 720"/>
                <a:gd name="T1" fmla="*/ 672 h 672"/>
                <a:gd name="T2" fmla="*/ 88 w 720"/>
                <a:gd name="T3" fmla="*/ 384 h 672"/>
                <a:gd name="T4" fmla="*/ 616 w 720"/>
                <a:gd name="T5" fmla="*/ 192 h 672"/>
                <a:gd name="T6" fmla="*/ 712 w 720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672"/>
                <a:gd name="T14" fmla="*/ 720 w 720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672">
                  <a:moveTo>
                    <a:pt x="88" y="672"/>
                  </a:moveTo>
                  <a:cubicBezTo>
                    <a:pt x="44" y="568"/>
                    <a:pt x="0" y="464"/>
                    <a:pt x="88" y="384"/>
                  </a:cubicBezTo>
                  <a:cubicBezTo>
                    <a:pt x="176" y="304"/>
                    <a:pt x="512" y="256"/>
                    <a:pt x="616" y="192"/>
                  </a:cubicBezTo>
                  <a:cubicBezTo>
                    <a:pt x="720" y="128"/>
                    <a:pt x="716" y="64"/>
                    <a:pt x="71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5095" name="Freeform 58"/>
            <p:cNvSpPr>
              <a:spLocks/>
            </p:cNvSpPr>
            <p:nvPr/>
          </p:nvSpPr>
          <p:spPr bwMode="auto">
            <a:xfrm>
              <a:off x="3504" y="2496"/>
              <a:ext cx="720" cy="672"/>
            </a:xfrm>
            <a:custGeom>
              <a:avLst/>
              <a:gdLst>
                <a:gd name="T0" fmla="*/ 88 w 720"/>
                <a:gd name="T1" fmla="*/ 672 h 672"/>
                <a:gd name="T2" fmla="*/ 88 w 720"/>
                <a:gd name="T3" fmla="*/ 384 h 672"/>
                <a:gd name="T4" fmla="*/ 616 w 720"/>
                <a:gd name="T5" fmla="*/ 192 h 672"/>
                <a:gd name="T6" fmla="*/ 712 w 720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672"/>
                <a:gd name="T14" fmla="*/ 720 w 720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672">
                  <a:moveTo>
                    <a:pt x="88" y="672"/>
                  </a:moveTo>
                  <a:cubicBezTo>
                    <a:pt x="44" y="568"/>
                    <a:pt x="0" y="464"/>
                    <a:pt x="88" y="384"/>
                  </a:cubicBezTo>
                  <a:cubicBezTo>
                    <a:pt x="176" y="304"/>
                    <a:pt x="512" y="256"/>
                    <a:pt x="616" y="192"/>
                  </a:cubicBezTo>
                  <a:cubicBezTo>
                    <a:pt x="720" y="128"/>
                    <a:pt x="716" y="64"/>
                    <a:pt x="71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5096" name="Freeform 59"/>
            <p:cNvSpPr>
              <a:spLocks/>
            </p:cNvSpPr>
            <p:nvPr/>
          </p:nvSpPr>
          <p:spPr bwMode="auto">
            <a:xfrm>
              <a:off x="2589" y="1338"/>
              <a:ext cx="699" cy="762"/>
            </a:xfrm>
            <a:custGeom>
              <a:avLst/>
              <a:gdLst>
                <a:gd name="T0" fmla="*/ 699 w 699"/>
                <a:gd name="T1" fmla="*/ 0 h 762"/>
                <a:gd name="T2" fmla="*/ 87 w 699"/>
                <a:gd name="T3" fmla="*/ 246 h 762"/>
                <a:gd name="T4" fmla="*/ 177 w 699"/>
                <a:gd name="T5" fmla="*/ 762 h 762"/>
                <a:gd name="T6" fmla="*/ 0 60000 65536"/>
                <a:gd name="T7" fmla="*/ 0 60000 65536"/>
                <a:gd name="T8" fmla="*/ 0 60000 65536"/>
                <a:gd name="T9" fmla="*/ 0 w 699"/>
                <a:gd name="T10" fmla="*/ 0 h 762"/>
                <a:gd name="T11" fmla="*/ 699 w 699"/>
                <a:gd name="T12" fmla="*/ 762 h 7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5097" name="Freeform 60"/>
            <p:cNvSpPr>
              <a:spLocks/>
            </p:cNvSpPr>
            <p:nvPr/>
          </p:nvSpPr>
          <p:spPr bwMode="auto">
            <a:xfrm flipH="1">
              <a:off x="3888" y="1344"/>
              <a:ext cx="768" cy="762"/>
            </a:xfrm>
            <a:custGeom>
              <a:avLst/>
              <a:gdLst>
                <a:gd name="T0" fmla="*/ 1231 w 699"/>
                <a:gd name="T1" fmla="*/ 0 h 762"/>
                <a:gd name="T2" fmla="*/ 152 w 699"/>
                <a:gd name="T3" fmla="*/ 246 h 762"/>
                <a:gd name="T4" fmla="*/ 310 w 699"/>
                <a:gd name="T5" fmla="*/ 762 h 762"/>
                <a:gd name="T6" fmla="*/ 0 60000 65536"/>
                <a:gd name="T7" fmla="*/ 0 60000 65536"/>
                <a:gd name="T8" fmla="*/ 0 60000 65536"/>
                <a:gd name="T9" fmla="*/ 0 w 699"/>
                <a:gd name="T10" fmla="*/ 0 h 762"/>
                <a:gd name="T11" fmla="*/ 699 w 699"/>
                <a:gd name="T12" fmla="*/ 762 h 7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5098" name="Freeform 61"/>
            <p:cNvSpPr>
              <a:spLocks/>
            </p:cNvSpPr>
            <p:nvPr/>
          </p:nvSpPr>
          <p:spPr bwMode="auto">
            <a:xfrm flipH="1">
              <a:off x="4608" y="2304"/>
              <a:ext cx="768" cy="762"/>
            </a:xfrm>
            <a:custGeom>
              <a:avLst/>
              <a:gdLst>
                <a:gd name="T0" fmla="*/ 1231 w 699"/>
                <a:gd name="T1" fmla="*/ 0 h 762"/>
                <a:gd name="T2" fmla="*/ 152 w 699"/>
                <a:gd name="T3" fmla="*/ 246 h 762"/>
                <a:gd name="T4" fmla="*/ 310 w 699"/>
                <a:gd name="T5" fmla="*/ 762 h 762"/>
                <a:gd name="T6" fmla="*/ 0 60000 65536"/>
                <a:gd name="T7" fmla="*/ 0 60000 65536"/>
                <a:gd name="T8" fmla="*/ 0 60000 65536"/>
                <a:gd name="T9" fmla="*/ 0 w 699"/>
                <a:gd name="T10" fmla="*/ 0 h 762"/>
                <a:gd name="T11" fmla="*/ 699 w 699"/>
                <a:gd name="T12" fmla="*/ 762 h 7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5099" name="Freeform 62"/>
            <p:cNvSpPr>
              <a:spLocks/>
            </p:cNvSpPr>
            <p:nvPr/>
          </p:nvSpPr>
          <p:spPr bwMode="auto">
            <a:xfrm>
              <a:off x="3312" y="2304"/>
              <a:ext cx="699" cy="762"/>
            </a:xfrm>
            <a:custGeom>
              <a:avLst/>
              <a:gdLst>
                <a:gd name="T0" fmla="*/ 699 w 699"/>
                <a:gd name="T1" fmla="*/ 0 h 762"/>
                <a:gd name="T2" fmla="*/ 87 w 699"/>
                <a:gd name="T3" fmla="*/ 246 h 762"/>
                <a:gd name="T4" fmla="*/ 177 w 699"/>
                <a:gd name="T5" fmla="*/ 762 h 762"/>
                <a:gd name="T6" fmla="*/ 0 60000 65536"/>
                <a:gd name="T7" fmla="*/ 0 60000 65536"/>
                <a:gd name="T8" fmla="*/ 0 60000 65536"/>
                <a:gd name="T9" fmla="*/ 0 w 699"/>
                <a:gd name="T10" fmla="*/ 0 h 762"/>
                <a:gd name="T11" fmla="*/ 699 w 699"/>
                <a:gd name="T12" fmla="*/ 762 h 7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5100" name="Text Box 63"/>
            <p:cNvSpPr txBox="1">
              <a:spLocks noChangeArrowheads="1"/>
            </p:cNvSpPr>
            <p:nvPr/>
          </p:nvSpPr>
          <p:spPr bwMode="auto">
            <a:xfrm>
              <a:off x="3462" y="1116"/>
              <a:ext cx="24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ahoma" pitchFamily="34" charset="0"/>
                  <a:sym typeface="Symbol" pitchFamily="18" charset="2"/>
                </a:rPr>
                <a:t></a:t>
              </a:r>
            </a:p>
          </p:txBody>
        </p:sp>
      </p:grpSp>
      <p:grpSp>
        <p:nvGrpSpPr>
          <p:cNvPr id="45063" name="Group 64"/>
          <p:cNvGrpSpPr>
            <a:grpSpLocks/>
          </p:cNvGrpSpPr>
          <p:nvPr/>
        </p:nvGrpSpPr>
        <p:grpSpPr bwMode="auto">
          <a:xfrm>
            <a:off x="1981201" y="1524001"/>
            <a:ext cx="3675063" cy="2347913"/>
            <a:chOff x="288" y="960"/>
            <a:chExt cx="2315" cy="1479"/>
          </a:xfrm>
        </p:grpSpPr>
        <p:grpSp>
          <p:nvGrpSpPr>
            <p:cNvPr id="45064" name="Group 65"/>
            <p:cNvGrpSpPr>
              <a:grpSpLocks/>
            </p:cNvGrpSpPr>
            <p:nvPr/>
          </p:nvGrpSpPr>
          <p:grpSpPr bwMode="auto">
            <a:xfrm>
              <a:off x="1008" y="1536"/>
              <a:ext cx="768" cy="384"/>
              <a:chOff x="3840" y="960"/>
              <a:chExt cx="768" cy="384"/>
            </a:xfrm>
          </p:grpSpPr>
          <p:sp>
            <p:nvSpPr>
              <p:cNvPr id="45073" name="AutoShape 66"/>
              <p:cNvSpPr>
                <a:spLocks noChangeArrowheads="1"/>
              </p:cNvSpPr>
              <p:nvPr/>
            </p:nvSpPr>
            <p:spPr bwMode="auto">
              <a:xfrm>
                <a:off x="3840" y="960"/>
                <a:ext cx="768" cy="384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/>
              </a:p>
            </p:txBody>
          </p:sp>
          <p:sp>
            <p:nvSpPr>
              <p:cNvPr id="45074" name="Rectangle 67"/>
              <p:cNvSpPr>
                <a:spLocks noChangeArrowheads="1"/>
              </p:cNvSpPr>
              <p:nvPr/>
            </p:nvSpPr>
            <p:spPr bwMode="auto">
              <a:xfrm>
                <a:off x="4032" y="960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/>
              </a:p>
            </p:txBody>
          </p:sp>
          <p:sp>
            <p:nvSpPr>
              <p:cNvPr id="45075" name="Line 68"/>
              <p:cNvSpPr>
                <a:spLocks noChangeShapeType="1"/>
              </p:cNvSpPr>
              <p:nvPr/>
            </p:nvSpPr>
            <p:spPr bwMode="auto">
              <a:xfrm>
                <a:off x="4032" y="1152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065" name="Line 69"/>
            <p:cNvSpPr>
              <a:spLocks noChangeShapeType="1"/>
            </p:cNvSpPr>
            <p:nvPr/>
          </p:nvSpPr>
          <p:spPr bwMode="auto">
            <a:xfrm flipV="1">
              <a:off x="1392" y="124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66" name="Line 70"/>
            <p:cNvSpPr>
              <a:spLocks noChangeShapeType="1"/>
            </p:cNvSpPr>
            <p:nvPr/>
          </p:nvSpPr>
          <p:spPr bwMode="auto">
            <a:xfrm>
              <a:off x="1680" y="172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67" name="Line 71"/>
            <p:cNvSpPr>
              <a:spLocks noChangeShapeType="1"/>
            </p:cNvSpPr>
            <p:nvPr/>
          </p:nvSpPr>
          <p:spPr bwMode="auto">
            <a:xfrm>
              <a:off x="1392" y="1824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68" name="Line 72"/>
            <p:cNvSpPr>
              <a:spLocks noChangeShapeType="1"/>
            </p:cNvSpPr>
            <p:nvPr/>
          </p:nvSpPr>
          <p:spPr bwMode="auto">
            <a:xfrm flipH="1">
              <a:off x="720" y="172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69" name="Text Box 73"/>
            <p:cNvSpPr txBox="1">
              <a:spLocks noChangeArrowheads="1"/>
            </p:cNvSpPr>
            <p:nvPr/>
          </p:nvSpPr>
          <p:spPr bwMode="auto">
            <a:xfrm>
              <a:off x="1104" y="960"/>
              <a:ext cx="67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parent</a:t>
              </a:r>
            </a:p>
          </p:txBody>
        </p:sp>
        <p:sp>
          <p:nvSpPr>
            <p:cNvPr id="45070" name="Text Box 74"/>
            <p:cNvSpPr txBox="1">
              <a:spLocks noChangeArrowheads="1"/>
            </p:cNvSpPr>
            <p:nvPr/>
          </p:nvSpPr>
          <p:spPr bwMode="auto">
            <a:xfrm>
              <a:off x="2064" y="1536"/>
              <a:ext cx="53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right</a:t>
              </a:r>
            </a:p>
          </p:txBody>
        </p:sp>
        <p:sp>
          <p:nvSpPr>
            <p:cNvPr id="45071" name="Text Box 75"/>
            <p:cNvSpPr txBox="1">
              <a:spLocks noChangeArrowheads="1"/>
            </p:cNvSpPr>
            <p:nvPr/>
          </p:nvSpPr>
          <p:spPr bwMode="auto">
            <a:xfrm>
              <a:off x="288" y="1536"/>
              <a:ext cx="41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left</a:t>
              </a:r>
            </a:p>
          </p:txBody>
        </p:sp>
        <p:sp>
          <p:nvSpPr>
            <p:cNvPr id="45072" name="Text Box 76"/>
            <p:cNvSpPr txBox="1">
              <a:spLocks noChangeArrowheads="1"/>
            </p:cNvSpPr>
            <p:nvPr/>
          </p:nvSpPr>
          <p:spPr bwMode="auto">
            <a:xfrm>
              <a:off x="1008" y="2112"/>
              <a:ext cx="82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element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708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A31B0B-1F89-4C7B-868F-6FED3F727266}" type="slidenum">
              <a:rPr lang="en-US" altLang="zh-TW" smtClean="0"/>
              <a:pPr/>
              <a:t>43</a:t>
            </a:fld>
            <a:endParaRPr lang="en-US" altLang="zh-TW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Array-based Structure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A simple structure for representing a binary tree </a:t>
            </a:r>
            <a:r>
              <a:rPr lang="en-US" altLang="zh-TW" b="1" i="1" dirty="0"/>
              <a:t>T.</a:t>
            </a:r>
          </a:p>
          <a:p>
            <a:pPr eaLnBrk="1" hangingPunct="1"/>
            <a:r>
              <a:rPr lang="en-US" altLang="zh-TW" dirty="0"/>
              <a:t>For every node </a:t>
            </a:r>
            <a:r>
              <a:rPr lang="en-US" altLang="zh-TW" b="1" i="1" dirty="0"/>
              <a:t>v</a:t>
            </a:r>
            <a:r>
              <a:rPr lang="en-US" altLang="zh-TW" dirty="0"/>
              <a:t> in </a:t>
            </a:r>
            <a:r>
              <a:rPr lang="en-US" altLang="zh-TW" b="1" i="1" dirty="0"/>
              <a:t>T</a:t>
            </a:r>
            <a:r>
              <a:rPr lang="en-US" altLang="zh-TW" dirty="0"/>
              <a:t>, define </a:t>
            </a:r>
            <a:r>
              <a:rPr lang="en-US" altLang="zh-TW" b="1" i="1" dirty="0"/>
              <a:t>p</a:t>
            </a:r>
            <a:r>
              <a:rPr lang="en-US" altLang="zh-TW" dirty="0"/>
              <a:t>(</a:t>
            </a:r>
            <a:r>
              <a:rPr lang="en-US" altLang="zh-TW" b="1" i="1" dirty="0"/>
              <a:t>v</a:t>
            </a:r>
            <a:r>
              <a:rPr lang="en-US" altLang="zh-TW" dirty="0"/>
              <a:t>) as </a:t>
            </a:r>
          </a:p>
          <a:p>
            <a:pPr lvl="1" eaLnBrk="1" hangingPunct="1"/>
            <a:r>
              <a:rPr lang="en-US" altLang="zh-TW" b="1" i="1" dirty="0"/>
              <a:t>p</a:t>
            </a:r>
            <a:r>
              <a:rPr lang="en-US" altLang="zh-TW" dirty="0"/>
              <a:t>(</a:t>
            </a:r>
            <a:r>
              <a:rPr lang="en-US" altLang="zh-TW" b="1" i="1" dirty="0"/>
              <a:t>v</a:t>
            </a:r>
            <a:r>
              <a:rPr lang="en-US" altLang="zh-TW" dirty="0"/>
              <a:t>) =1, if </a:t>
            </a:r>
            <a:r>
              <a:rPr lang="en-US" altLang="zh-TW" b="1" i="1" dirty="0"/>
              <a:t>v</a:t>
            </a:r>
            <a:r>
              <a:rPr lang="en-US" altLang="zh-TW" dirty="0"/>
              <a:t> is the root</a:t>
            </a:r>
          </a:p>
          <a:p>
            <a:pPr lvl="1" eaLnBrk="1" hangingPunct="1"/>
            <a:r>
              <a:rPr lang="en-US" altLang="zh-TW" b="1" i="1" dirty="0"/>
              <a:t>p</a:t>
            </a:r>
            <a:r>
              <a:rPr lang="en-US" altLang="zh-TW" dirty="0"/>
              <a:t>(</a:t>
            </a:r>
            <a:r>
              <a:rPr lang="en-US" altLang="zh-TW" b="1" i="1" dirty="0"/>
              <a:t>v</a:t>
            </a:r>
            <a:r>
              <a:rPr lang="en-US" altLang="zh-TW" dirty="0"/>
              <a:t>) = 2</a:t>
            </a:r>
            <a:r>
              <a:rPr lang="en-US" altLang="zh-TW" b="1" i="1" dirty="0"/>
              <a:t>p</a:t>
            </a:r>
            <a:r>
              <a:rPr lang="en-US" altLang="zh-TW" dirty="0"/>
              <a:t>(</a:t>
            </a:r>
            <a:r>
              <a:rPr lang="en-US" altLang="zh-TW" b="1" i="1" dirty="0"/>
              <a:t>u</a:t>
            </a:r>
            <a:r>
              <a:rPr lang="en-US" altLang="zh-TW" dirty="0"/>
              <a:t>), if </a:t>
            </a:r>
            <a:r>
              <a:rPr lang="en-US" altLang="zh-TW" b="1" i="1" dirty="0"/>
              <a:t>v</a:t>
            </a:r>
            <a:r>
              <a:rPr lang="en-US" altLang="zh-TW" dirty="0"/>
              <a:t> is the left child of node </a:t>
            </a:r>
            <a:r>
              <a:rPr lang="en-US" altLang="zh-TW" b="1" i="1" dirty="0"/>
              <a:t>u</a:t>
            </a:r>
            <a:endParaRPr lang="en-US" altLang="zh-TW" dirty="0"/>
          </a:p>
          <a:p>
            <a:pPr lvl="1" eaLnBrk="1" hangingPunct="1"/>
            <a:r>
              <a:rPr lang="en-US" altLang="zh-TW" b="1" i="1" dirty="0"/>
              <a:t>p</a:t>
            </a:r>
            <a:r>
              <a:rPr lang="en-US" altLang="zh-TW" dirty="0"/>
              <a:t>(</a:t>
            </a:r>
            <a:r>
              <a:rPr lang="en-US" altLang="zh-TW" b="1" i="1" dirty="0"/>
              <a:t>v</a:t>
            </a:r>
            <a:r>
              <a:rPr lang="en-US" altLang="zh-TW" dirty="0"/>
              <a:t>) = 2</a:t>
            </a:r>
            <a:r>
              <a:rPr lang="en-US" altLang="zh-TW" b="1" i="1" dirty="0"/>
              <a:t>p</a:t>
            </a:r>
            <a:r>
              <a:rPr lang="en-US" altLang="zh-TW" dirty="0"/>
              <a:t>(</a:t>
            </a:r>
            <a:r>
              <a:rPr lang="en-US" altLang="zh-TW" b="1" i="1" dirty="0"/>
              <a:t>u</a:t>
            </a:r>
            <a:r>
              <a:rPr lang="en-US" altLang="zh-TW" dirty="0"/>
              <a:t>)+1, if </a:t>
            </a:r>
            <a:r>
              <a:rPr lang="en-US" altLang="zh-TW" b="1" i="1" dirty="0"/>
              <a:t>v</a:t>
            </a:r>
            <a:r>
              <a:rPr lang="en-US" altLang="zh-TW" dirty="0"/>
              <a:t> is the right child of node </a:t>
            </a:r>
            <a:r>
              <a:rPr lang="en-US" altLang="zh-TW" b="1" i="1" dirty="0"/>
              <a:t>u</a:t>
            </a:r>
            <a:endParaRPr lang="en-US" altLang="zh-TW" dirty="0"/>
          </a:p>
          <a:p>
            <a:pPr eaLnBrk="1" hangingPunct="1"/>
            <a:r>
              <a:rPr lang="en-US" altLang="zh-TW" dirty="0"/>
              <a:t>The numbering function </a:t>
            </a:r>
            <a:r>
              <a:rPr lang="en-US" altLang="zh-TW" b="1" i="1" dirty="0"/>
              <a:t>p</a:t>
            </a:r>
            <a:r>
              <a:rPr lang="en-US" altLang="zh-TW" dirty="0"/>
              <a:t> is known as a </a:t>
            </a:r>
            <a:r>
              <a:rPr lang="en-US" altLang="zh-TW" b="1" i="1" dirty="0">
                <a:solidFill>
                  <a:srgbClr val="FF0000"/>
                </a:solidFill>
              </a:rPr>
              <a:t>level numbering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of the nodes in a binary tree </a:t>
            </a:r>
            <a:r>
              <a:rPr lang="en-US" altLang="zh-TW" b="1" i="1" dirty="0"/>
              <a:t>T</a:t>
            </a:r>
            <a:r>
              <a:rPr lang="en-US" altLang="zh-TW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15500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67A126-6114-4A0E-BBBB-F96BB64F77AD}" type="slidenum">
              <a:rPr lang="en-US" altLang="zh-TW" smtClean="0"/>
              <a:pPr/>
              <a:t>44</a:t>
            </a:fld>
            <a:endParaRPr lang="en-US" altLang="zh-TW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Level Numbering</a:t>
            </a:r>
          </a:p>
        </p:txBody>
      </p:sp>
      <p:grpSp>
        <p:nvGrpSpPr>
          <p:cNvPr id="47109" name="Group 3"/>
          <p:cNvGrpSpPr>
            <a:grpSpLocks/>
          </p:cNvGrpSpPr>
          <p:nvPr/>
        </p:nvGrpSpPr>
        <p:grpSpPr bwMode="auto">
          <a:xfrm>
            <a:off x="3810000" y="1676400"/>
            <a:ext cx="6477000" cy="3733800"/>
            <a:chOff x="1440" y="1056"/>
            <a:chExt cx="4080" cy="2352"/>
          </a:xfrm>
        </p:grpSpPr>
        <p:grpSp>
          <p:nvGrpSpPr>
            <p:cNvPr id="47152" name="Group 4"/>
            <p:cNvGrpSpPr>
              <a:grpSpLocks/>
            </p:cNvGrpSpPr>
            <p:nvPr/>
          </p:nvGrpSpPr>
          <p:grpSpPr bwMode="auto">
            <a:xfrm>
              <a:off x="4656" y="2448"/>
              <a:ext cx="864" cy="960"/>
              <a:chOff x="960" y="2784"/>
              <a:chExt cx="864" cy="960"/>
            </a:xfrm>
          </p:grpSpPr>
          <p:sp>
            <p:nvSpPr>
              <p:cNvPr id="47179" name="Oval 5"/>
              <p:cNvSpPr>
                <a:spLocks noChangeArrowheads="1"/>
              </p:cNvSpPr>
              <p:nvPr/>
            </p:nvSpPr>
            <p:spPr bwMode="auto">
              <a:xfrm>
                <a:off x="1248" y="2784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/>
              </a:p>
            </p:txBody>
          </p:sp>
          <p:sp>
            <p:nvSpPr>
              <p:cNvPr id="47180" name="Oval 6"/>
              <p:cNvSpPr>
                <a:spLocks noChangeArrowheads="1"/>
              </p:cNvSpPr>
              <p:nvPr/>
            </p:nvSpPr>
            <p:spPr bwMode="auto">
              <a:xfrm>
                <a:off x="960" y="3408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/>
              </a:p>
            </p:txBody>
          </p:sp>
          <p:sp>
            <p:nvSpPr>
              <p:cNvPr id="47181" name="Oval 7"/>
              <p:cNvSpPr>
                <a:spLocks noChangeArrowheads="1"/>
              </p:cNvSpPr>
              <p:nvPr/>
            </p:nvSpPr>
            <p:spPr bwMode="auto">
              <a:xfrm>
                <a:off x="1488" y="3408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/>
              </a:p>
            </p:txBody>
          </p:sp>
          <p:sp>
            <p:nvSpPr>
              <p:cNvPr id="47182" name="Line 8"/>
              <p:cNvSpPr>
                <a:spLocks noChangeShapeType="1"/>
              </p:cNvSpPr>
              <p:nvPr/>
            </p:nvSpPr>
            <p:spPr bwMode="auto">
              <a:xfrm flipH="1">
                <a:off x="1152" y="3120"/>
                <a:ext cx="24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83" name="Line 9"/>
              <p:cNvSpPr>
                <a:spLocks noChangeShapeType="1"/>
              </p:cNvSpPr>
              <p:nvPr/>
            </p:nvSpPr>
            <p:spPr bwMode="auto">
              <a:xfrm>
                <a:off x="1392" y="3120"/>
                <a:ext cx="288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7153" name="Group 10"/>
            <p:cNvGrpSpPr>
              <a:grpSpLocks/>
            </p:cNvGrpSpPr>
            <p:nvPr/>
          </p:nvGrpSpPr>
          <p:grpSpPr bwMode="auto">
            <a:xfrm>
              <a:off x="2448" y="2448"/>
              <a:ext cx="864" cy="960"/>
              <a:chOff x="960" y="2784"/>
              <a:chExt cx="864" cy="960"/>
            </a:xfrm>
          </p:grpSpPr>
          <p:sp>
            <p:nvSpPr>
              <p:cNvPr id="47174" name="Oval 11"/>
              <p:cNvSpPr>
                <a:spLocks noChangeArrowheads="1"/>
              </p:cNvSpPr>
              <p:nvPr/>
            </p:nvSpPr>
            <p:spPr bwMode="auto">
              <a:xfrm>
                <a:off x="1248" y="2784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/>
              </a:p>
            </p:txBody>
          </p:sp>
          <p:sp>
            <p:nvSpPr>
              <p:cNvPr id="47175" name="Oval 12"/>
              <p:cNvSpPr>
                <a:spLocks noChangeArrowheads="1"/>
              </p:cNvSpPr>
              <p:nvPr/>
            </p:nvSpPr>
            <p:spPr bwMode="auto">
              <a:xfrm>
                <a:off x="960" y="3408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/>
              </a:p>
            </p:txBody>
          </p:sp>
          <p:sp>
            <p:nvSpPr>
              <p:cNvPr id="47176" name="Oval 13"/>
              <p:cNvSpPr>
                <a:spLocks noChangeArrowheads="1"/>
              </p:cNvSpPr>
              <p:nvPr/>
            </p:nvSpPr>
            <p:spPr bwMode="auto">
              <a:xfrm>
                <a:off x="1488" y="3408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/>
              </a:p>
            </p:txBody>
          </p:sp>
          <p:sp>
            <p:nvSpPr>
              <p:cNvPr id="47177" name="Line 14"/>
              <p:cNvSpPr>
                <a:spLocks noChangeShapeType="1"/>
              </p:cNvSpPr>
              <p:nvPr/>
            </p:nvSpPr>
            <p:spPr bwMode="auto">
              <a:xfrm flipH="1">
                <a:off x="1152" y="3120"/>
                <a:ext cx="24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78" name="Line 15"/>
              <p:cNvSpPr>
                <a:spLocks noChangeShapeType="1"/>
              </p:cNvSpPr>
              <p:nvPr/>
            </p:nvSpPr>
            <p:spPr bwMode="auto">
              <a:xfrm>
                <a:off x="1392" y="3120"/>
                <a:ext cx="288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7154" name="Group 16"/>
            <p:cNvGrpSpPr>
              <a:grpSpLocks/>
            </p:cNvGrpSpPr>
            <p:nvPr/>
          </p:nvGrpSpPr>
          <p:grpSpPr bwMode="auto">
            <a:xfrm>
              <a:off x="3600" y="2448"/>
              <a:ext cx="864" cy="960"/>
              <a:chOff x="960" y="2784"/>
              <a:chExt cx="864" cy="960"/>
            </a:xfrm>
          </p:grpSpPr>
          <p:sp>
            <p:nvSpPr>
              <p:cNvPr id="47169" name="Oval 17"/>
              <p:cNvSpPr>
                <a:spLocks noChangeArrowheads="1"/>
              </p:cNvSpPr>
              <p:nvPr/>
            </p:nvSpPr>
            <p:spPr bwMode="auto">
              <a:xfrm>
                <a:off x="1248" y="2784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/>
              </a:p>
            </p:txBody>
          </p:sp>
          <p:sp>
            <p:nvSpPr>
              <p:cNvPr id="47170" name="Oval 18"/>
              <p:cNvSpPr>
                <a:spLocks noChangeArrowheads="1"/>
              </p:cNvSpPr>
              <p:nvPr/>
            </p:nvSpPr>
            <p:spPr bwMode="auto">
              <a:xfrm>
                <a:off x="960" y="3408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/>
              </a:p>
            </p:txBody>
          </p:sp>
          <p:sp>
            <p:nvSpPr>
              <p:cNvPr id="47171" name="Oval 19"/>
              <p:cNvSpPr>
                <a:spLocks noChangeArrowheads="1"/>
              </p:cNvSpPr>
              <p:nvPr/>
            </p:nvSpPr>
            <p:spPr bwMode="auto">
              <a:xfrm>
                <a:off x="1488" y="3408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/>
              </a:p>
            </p:txBody>
          </p:sp>
          <p:sp>
            <p:nvSpPr>
              <p:cNvPr id="47172" name="Line 20"/>
              <p:cNvSpPr>
                <a:spLocks noChangeShapeType="1"/>
              </p:cNvSpPr>
              <p:nvPr/>
            </p:nvSpPr>
            <p:spPr bwMode="auto">
              <a:xfrm flipH="1">
                <a:off x="1152" y="3120"/>
                <a:ext cx="24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73" name="Line 21"/>
              <p:cNvSpPr>
                <a:spLocks noChangeShapeType="1"/>
              </p:cNvSpPr>
              <p:nvPr/>
            </p:nvSpPr>
            <p:spPr bwMode="auto">
              <a:xfrm>
                <a:off x="1392" y="3120"/>
                <a:ext cx="288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7155" name="Oval 22"/>
            <p:cNvSpPr>
              <a:spLocks noChangeArrowheads="1"/>
            </p:cNvSpPr>
            <p:nvPr/>
          </p:nvSpPr>
          <p:spPr bwMode="auto">
            <a:xfrm>
              <a:off x="1728" y="2448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47156" name="Oval 23"/>
            <p:cNvSpPr>
              <a:spLocks noChangeArrowheads="1"/>
            </p:cNvSpPr>
            <p:nvPr/>
          </p:nvSpPr>
          <p:spPr bwMode="auto">
            <a:xfrm>
              <a:off x="1440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47157" name="Oval 24"/>
            <p:cNvSpPr>
              <a:spLocks noChangeArrowheads="1"/>
            </p:cNvSpPr>
            <p:nvPr/>
          </p:nvSpPr>
          <p:spPr bwMode="auto">
            <a:xfrm>
              <a:off x="1968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47158" name="Line 25"/>
            <p:cNvSpPr>
              <a:spLocks noChangeShapeType="1"/>
            </p:cNvSpPr>
            <p:nvPr/>
          </p:nvSpPr>
          <p:spPr bwMode="auto">
            <a:xfrm flipH="1">
              <a:off x="1632" y="2784"/>
              <a:ext cx="24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9" name="Line 26"/>
            <p:cNvSpPr>
              <a:spLocks noChangeShapeType="1"/>
            </p:cNvSpPr>
            <p:nvPr/>
          </p:nvSpPr>
          <p:spPr bwMode="auto">
            <a:xfrm>
              <a:off x="1872" y="2784"/>
              <a:ext cx="288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60" name="Oval 27"/>
            <p:cNvSpPr>
              <a:spLocks noChangeArrowheads="1"/>
            </p:cNvSpPr>
            <p:nvPr/>
          </p:nvSpPr>
          <p:spPr bwMode="auto">
            <a:xfrm>
              <a:off x="220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47161" name="Oval 28"/>
            <p:cNvSpPr>
              <a:spLocks noChangeArrowheads="1"/>
            </p:cNvSpPr>
            <p:nvPr/>
          </p:nvSpPr>
          <p:spPr bwMode="auto">
            <a:xfrm>
              <a:off x="4368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47162" name="Oval 29"/>
            <p:cNvSpPr>
              <a:spLocks noChangeArrowheads="1"/>
            </p:cNvSpPr>
            <p:nvPr/>
          </p:nvSpPr>
          <p:spPr bwMode="auto">
            <a:xfrm>
              <a:off x="3264" y="1056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47163" name="Line 30"/>
            <p:cNvSpPr>
              <a:spLocks noChangeShapeType="1"/>
            </p:cNvSpPr>
            <p:nvPr/>
          </p:nvSpPr>
          <p:spPr bwMode="auto">
            <a:xfrm flipH="1">
              <a:off x="2352" y="1392"/>
              <a:ext cx="110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64" name="Line 31"/>
            <p:cNvSpPr>
              <a:spLocks noChangeShapeType="1"/>
            </p:cNvSpPr>
            <p:nvPr/>
          </p:nvSpPr>
          <p:spPr bwMode="auto">
            <a:xfrm>
              <a:off x="3456" y="1392"/>
              <a:ext cx="1056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65" name="Line 32"/>
            <p:cNvSpPr>
              <a:spLocks noChangeShapeType="1"/>
            </p:cNvSpPr>
            <p:nvPr/>
          </p:nvSpPr>
          <p:spPr bwMode="auto">
            <a:xfrm flipH="1">
              <a:off x="4032" y="2016"/>
              <a:ext cx="528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66" name="Line 33"/>
            <p:cNvSpPr>
              <a:spLocks noChangeShapeType="1"/>
            </p:cNvSpPr>
            <p:nvPr/>
          </p:nvSpPr>
          <p:spPr bwMode="auto">
            <a:xfrm>
              <a:off x="4560" y="2016"/>
              <a:ext cx="528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67" name="Line 34"/>
            <p:cNvSpPr>
              <a:spLocks noChangeShapeType="1"/>
            </p:cNvSpPr>
            <p:nvPr/>
          </p:nvSpPr>
          <p:spPr bwMode="auto">
            <a:xfrm flipH="1">
              <a:off x="1872" y="2064"/>
              <a:ext cx="48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68" name="Line 35"/>
            <p:cNvSpPr>
              <a:spLocks noChangeShapeType="1"/>
            </p:cNvSpPr>
            <p:nvPr/>
          </p:nvSpPr>
          <p:spPr bwMode="auto">
            <a:xfrm>
              <a:off x="2352" y="2064"/>
              <a:ext cx="576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97220" name="Oval 36"/>
          <p:cNvSpPr>
            <a:spLocks noChangeArrowheads="1"/>
          </p:cNvSpPr>
          <p:nvPr/>
        </p:nvSpPr>
        <p:spPr bwMode="auto">
          <a:xfrm>
            <a:off x="6705600" y="16764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/>
              <a:t>1</a:t>
            </a:r>
          </a:p>
        </p:txBody>
      </p:sp>
      <p:sp>
        <p:nvSpPr>
          <p:cNvPr id="47111" name="Text Box 37"/>
          <p:cNvSpPr txBox="1">
            <a:spLocks noChangeArrowheads="1"/>
          </p:cNvSpPr>
          <p:nvPr/>
        </p:nvSpPr>
        <p:spPr bwMode="auto">
          <a:xfrm>
            <a:off x="1524001" y="1676400"/>
            <a:ext cx="20113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Level 0: 2</a:t>
            </a:r>
            <a:r>
              <a:rPr lang="en-US" altLang="zh-TW" sz="3200" baseline="30000"/>
              <a:t>0</a:t>
            </a:r>
          </a:p>
        </p:txBody>
      </p:sp>
      <p:sp>
        <p:nvSpPr>
          <p:cNvPr id="47112" name="Text Box 38"/>
          <p:cNvSpPr txBox="1">
            <a:spLocks noChangeArrowheads="1"/>
          </p:cNvSpPr>
          <p:nvPr/>
        </p:nvSpPr>
        <p:spPr bwMode="auto">
          <a:xfrm>
            <a:off x="1524001" y="2590800"/>
            <a:ext cx="20113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Level 1: 2</a:t>
            </a:r>
            <a:r>
              <a:rPr lang="en-US" altLang="zh-TW" sz="3200" baseline="30000"/>
              <a:t>1</a:t>
            </a:r>
          </a:p>
        </p:txBody>
      </p:sp>
      <p:sp>
        <p:nvSpPr>
          <p:cNvPr id="47113" name="Text Box 39"/>
          <p:cNvSpPr txBox="1">
            <a:spLocks noChangeArrowheads="1"/>
          </p:cNvSpPr>
          <p:nvPr/>
        </p:nvSpPr>
        <p:spPr bwMode="auto">
          <a:xfrm>
            <a:off x="1524001" y="3733800"/>
            <a:ext cx="20113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Level 2: 2</a:t>
            </a:r>
            <a:r>
              <a:rPr lang="en-US" altLang="zh-TW" sz="3200" baseline="30000"/>
              <a:t>2</a:t>
            </a:r>
          </a:p>
        </p:txBody>
      </p:sp>
      <p:sp>
        <p:nvSpPr>
          <p:cNvPr id="47114" name="Text Box 40"/>
          <p:cNvSpPr txBox="1">
            <a:spLocks noChangeArrowheads="1"/>
          </p:cNvSpPr>
          <p:nvPr/>
        </p:nvSpPr>
        <p:spPr bwMode="auto">
          <a:xfrm>
            <a:off x="1524001" y="4800600"/>
            <a:ext cx="20113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Level 3: 2</a:t>
            </a:r>
            <a:r>
              <a:rPr lang="en-US" altLang="zh-TW" sz="3200" baseline="30000"/>
              <a:t>3</a:t>
            </a:r>
          </a:p>
        </p:txBody>
      </p:sp>
      <p:sp>
        <p:nvSpPr>
          <p:cNvPr id="2397225" name="Oval 41"/>
          <p:cNvSpPr>
            <a:spLocks noChangeArrowheads="1"/>
          </p:cNvSpPr>
          <p:nvPr/>
        </p:nvSpPr>
        <p:spPr bwMode="auto">
          <a:xfrm>
            <a:off x="2438400" y="57150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/>
              <a:t>1</a:t>
            </a:r>
          </a:p>
        </p:txBody>
      </p:sp>
      <p:sp>
        <p:nvSpPr>
          <p:cNvPr id="2397226" name="Line 42"/>
          <p:cNvSpPr>
            <a:spLocks noChangeShapeType="1"/>
          </p:cNvSpPr>
          <p:nvPr/>
        </p:nvSpPr>
        <p:spPr bwMode="auto">
          <a:xfrm flipH="1">
            <a:off x="5638800" y="2438400"/>
            <a:ext cx="114300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97227" name="Text Box 43"/>
          <p:cNvSpPr txBox="1">
            <a:spLocks noChangeArrowheads="1"/>
          </p:cNvSpPr>
          <p:nvPr/>
        </p:nvSpPr>
        <p:spPr bwMode="auto">
          <a:xfrm>
            <a:off x="5257800" y="1905001"/>
            <a:ext cx="1098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/>
              <a:t>2*1=2</a:t>
            </a:r>
          </a:p>
        </p:txBody>
      </p:sp>
      <p:sp>
        <p:nvSpPr>
          <p:cNvPr id="2397228" name="Line 44"/>
          <p:cNvSpPr>
            <a:spLocks noChangeShapeType="1"/>
          </p:cNvSpPr>
          <p:nvPr/>
        </p:nvSpPr>
        <p:spPr bwMode="auto">
          <a:xfrm>
            <a:off x="7239000" y="2438400"/>
            <a:ext cx="1066800" cy="3048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97229" name="Text Box 45"/>
          <p:cNvSpPr txBox="1">
            <a:spLocks noChangeArrowheads="1"/>
          </p:cNvSpPr>
          <p:nvPr/>
        </p:nvSpPr>
        <p:spPr bwMode="auto">
          <a:xfrm>
            <a:off x="7696200" y="1828801"/>
            <a:ext cx="1479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/>
              <a:t>2*1+1=3</a:t>
            </a:r>
          </a:p>
        </p:txBody>
      </p:sp>
      <p:sp>
        <p:nvSpPr>
          <p:cNvPr id="2397230" name="Oval 46"/>
          <p:cNvSpPr>
            <a:spLocks noChangeArrowheads="1"/>
          </p:cNvSpPr>
          <p:nvPr/>
        </p:nvSpPr>
        <p:spPr bwMode="auto">
          <a:xfrm>
            <a:off x="5029200" y="27432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/>
              <a:t>2</a:t>
            </a:r>
          </a:p>
        </p:txBody>
      </p:sp>
      <p:sp>
        <p:nvSpPr>
          <p:cNvPr id="2397231" name="Oval 47"/>
          <p:cNvSpPr>
            <a:spLocks noChangeArrowheads="1"/>
          </p:cNvSpPr>
          <p:nvPr/>
        </p:nvSpPr>
        <p:spPr bwMode="auto">
          <a:xfrm>
            <a:off x="2971800" y="57150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/>
              <a:t>2</a:t>
            </a:r>
          </a:p>
        </p:txBody>
      </p:sp>
      <p:sp>
        <p:nvSpPr>
          <p:cNvPr id="2397232" name="Oval 48"/>
          <p:cNvSpPr>
            <a:spLocks noChangeArrowheads="1"/>
          </p:cNvSpPr>
          <p:nvPr/>
        </p:nvSpPr>
        <p:spPr bwMode="auto">
          <a:xfrm>
            <a:off x="8458200" y="26670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/>
              <a:t>3</a:t>
            </a:r>
          </a:p>
        </p:txBody>
      </p:sp>
      <p:sp>
        <p:nvSpPr>
          <p:cNvPr id="2397233" name="Oval 49"/>
          <p:cNvSpPr>
            <a:spLocks noChangeArrowheads="1"/>
          </p:cNvSpPr>
          <p:nvPr/>
        </p:nvSpPr>
        <p:spPr bwMode="auto">
          <a:xfrm>
            <a:off x="3505200" y="57150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/>
              <a:t>3</a:t>
            </a:r>
          </a:p>
        </p:txBody>
      </p:sp>
      <p:sp>
        <p:nvSpPr>
          <p:cNvPr id="2397234" name="Line 50"/>
          <p:cNvSpPr>
            <a:spLocks noChangeShapeType="1"/>
          </p:cNvSpPr>
          <p:nvPr/>
        </p:nvSpPr>
        <p:spPr bwMode="auto">
          <a:xfrm flipH="1">
            <a:off x="4724400" y="3505200"/>
            <a:ext cx="53340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97235" name="Text Box 51"/>
          <p:cNvSpPr txBox="1">
            <a:spLocks noChangeArrowheads="1"/>
          </p:cNvSpPr>
          <p:nvPr/>
        </p:nvSpPr>
        <p:spPr bwMode="auto">
          <a:xfrm>
            <a:off x="3733800" y="3124201"/>
            <a:ext cx="1098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/>
              <a:t>2*2=4</a:t>
            </a:r>
          </a:p>
        </p:txBody>
      </p:sp>
      <p:sp>
        <p:nvSpPr>
          <p:cNvPr id="2397236" name="Oval 52"/>
          <p:cNvSpPr>
            <a:spLocks noChangeArrowheads="1"/>
          </p:cNvSpPr>
          <p:nvPr/>
        </p:nvSpPr>
        <p:spPr bwMode="auto">
          <a:xfrm>
            <a:off x="4267200" y="38862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/>
              <a:t>4</a:t>
            </a:r>
          </a:p>
        </p:txBody>
      </p:sp>
      <p:sp>
        <p:nvSpPr>
          <p:cNvPr id="2397237" name="Line 53"/>
          <p:cNvSpPr>
            <a:spLocks noChangeShapeType="1"/>
          </p:cNvSpPr>
          <p:nvPr/>
        </p:nvSpPr>
        <p:spPr bwMode="auto">
          <a:xfrm>
            <a:off x="5334000" y="3505200"/>
            <a:ext cx="53340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97238" name="Text Box 54"/>
          <p:cNvSpPr txBox="1">
            <a:spLocks noChangeArrowheads="1"/>
          </p:cNvSpPr>
          <p:nvPr/>
        </p:nvSpPr>
        <p:spPr bwMode="auto">
          <a:xfrm>
            <a:off x="5791200" y="3048001"/>
            <a:ext cx="1479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/>
              <a:t>2*2+1=5</a:t>
            </a:r>
          </a:p>
        </p:txBody>
      </p:sp>
      <p:sp>
        <p:nvSpPr>
          <p:cNvPr id="2397239" name="Oval 55"/>
          <p:cNvSpPr>
            <a:spLocks noChangeArrowheads="1"/>
          </p:cNvSpPr>
          <p:nvPr/>
        </p:nvSpPr>
        <p:spPr bwMode="auto">
          <a:xfrm>
            <a:off x="4038600" y="57150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/>
              <a:t>4</a:t>
            </a:r>
          </a:p>
        </p:txBody>
      </p:sp>
      <p:sp>
        <p:nvSpPr>
          <p:cNvPr id="2397240" name="Oval 56"/>
          <p:cNvSpPr>
            <a:spLocks noChangeArrowheads="1"/>
          </p:cNvSpPr>
          <p:nvPr/>
        </p:nvSpPr>
        <p:spPr bwMode="auto">
          <a:xfrm>
            <a:off x="5867400" y="38862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/>
              <a:t>5</a:t>
            </a:r>
          </a:p>
        </p:txBody>
      </p:sp>
      <p:sp>
        <p:nvSpPr>
          <p:cNvPr id="2397241" name="Oval 57"/>
          <p:cNvSpPr>
            <a:spLocks noChangeArrowheads="1"/>
          </p:cNvSpPr>
          <p:nvPr/>
        </p:nvSpPr>
        <p:spPr bwMode="auto">
          <a:xfrm>
            <a:off x="4572000" y="57150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/>
              <a:t>5</a:t>
            </a:r>
          </a:p>
        </p:txBody>
      </p:sp>
      <p:sp>
        <p:nvSpPr>
          <p:cNvPr id="2397242" name="Oval 58"/>
          <p:cNvSpPr>
            <a:spLocks noChangeArrowheads="1"/>
          </p:cNvSpPr>
          <p:nvPr/>
        </p:nvSpPr>
        <p:spPr bwMode="auto">
          <a:xfrm>
            <a:off x="7696200" y="38862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/>
              <a:t>6</a:t>
            </a:r>
          </a:p>
        </p:txBody>
      </p:sp>
      <p:sp>
        <p:nvSpPr>
          <p:cNvPr id="2397243" name="Oval 59"/>
          <p:cNvSpPr>
            <a:spLocks noChangeArrowheads="1"/>
          </p:cNvSpPr>
          <p:nvPr/>
        </p:nvSpPr>
        <p:spPr bwMode="auto">
          <a:xfrm>
            <a:off x="5105400" y="57150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/>
              <a:t>6</a:t>
            </a:r>
          </a:p>
        </p:txBody>
      </p:sp>
      <p:sp>
        <p:nvSpPr>
          <p:cNvPr id="2397244" name="Oval 60"/>
          <p:cNvSpPr>
            <a:spLocks noChangeArrowheads="1"/>
          </p:cNvSpPr>
          <p:nvPr/>
        </p:nvSpPr>
        <p:spPr bwMode="auto">
          <a:xfrm>
            <a:off x="9372600" y="38862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/>
              <a:t>7</a:t>
            </a:r>
          </a:p>
        </p:txBody>
      </p:sp>
      <p:sp>
        <p:nvSpPr>
          <p:cNvPr id="2397245" name="Oval 61"/>
          <p:cNvSpPr>
            <a:spLocks noChangeArrowheads="1"/>
          </p:cNvSpPr>
          <p:nvPr/>
        </p:nvSpPr>
        <p:spPr bwMode="auto">
          <a:xfrm>
            <a:off x="5638800" y="57150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/>
              <a:t>7</a:t>
            </a:r>
          </a:p>
        </p:txBody>
      </p:sp>
      <p:sp>
        <p:nvSpPr>
          <p:cNvPr id="2397246" name="Oval 62"/>
          <p:cNvSpPr>
            <a:spLocks noChangeArrowheads="1"/>
          </p:cNvSpPr>
          <p:nvPr/>
        </p:nvSpPr>
        <p:spPr bwMode="auto">
          <a:xfrm>
            <a:off x="6172200" y="57150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/>
              <a:t>8</a:t>
            </a:r>
          </a:p>
        </p:txBody>
      </p:sp>
      <p:sp>
        <p:nvSpPr>
          <p:cNvPr id="2397247" name="Oval 63"/>
          <p:cNvSpPr>
            <a:spLocks noChangeArrowheads="1"/>
          </p:cNvSpPr>
          <p:nvPr/>
        </p:nvSpPr>
        <p:spPr bwMode="auto">
          <a:xfrm>
            <a:off x="3810000" y="48768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/>
              <a:t>8</a:t>
            </a:r>
          </a:p>
        </p:txBody>
      </p:sp>
      <p:sp>
        <p:nvSpPr>
          <p:cNvPr id="2397248" name="Oval 64"/>
          <p:cNvSpPr>
            <a:spLocks noChangeArrowheads="1"/>
          </p:cNvSpPr>
          <p:nvPr/>
        </p:nvSpPr>
        <p:spPr bwMode="auto">
          <a:xfrm>
            <a:off x="6705600" y="57150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/>
              <a:t>9</a:t>
            </a:r>
          </a:p>
        </p:txBody>
      </p:sp>
      <p:sp>
        <p:nvSpPr>
          <p:cNvPr id="2397249" name="Oval 65"/>
          <p:cNvSpPr>
            <a:spLocks noChangeArrowheads="1"/>
          </p:cNvSpPr>
          <p:nvPr/>
        </p:nvSpPr>
        <p:spPr bwMode="auto">
          <a:xfrm>
            <a:off x="4648200" y="48768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/>
              <a:t>9</a:t>
            </a:r>
          </a:p>
        </p:txBody>
      </p:sp>
      <p:sp>
        <p:nvSpPr>
          <p:cNvPr id="2397250" name="Oval 66"/>
          <p:cNvSpPr>
            <a:spLocks noChangeArrowheads="1"/>
          </p:cNvSpPr>
          <p:nvPr/>
        </p:nvSpPr>
        <p:spPr bwMode="auto">
          <a:xfrm>
            <a:off x="7239000" y="57150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/>
              <a:t>10</a:t>
            </a:r>
          </a:p>
        </p:txBody>
      </p:sp>
      <p:sp>
        <p:nvSpPr>
          <p:cNvPr id="2397251" name="Oval 67"/>
          <p:cNvSpPr>
            <a:spLocks noChangeArrowheads="1"/>
          </p:cNvSpPr>
          <p:nvPr/>
        </p:nvSpPr>
        <p:spPr bwMode="auto">
          <a:xfrm>
            <a:off x="5410200" y="48768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/>
              <a:t>10</a:t>
            </a:r>
          </a:p>
        </p:txBody>
      </p:sp>
      <p:sp>
        <p:nvSpPr>
          <p:cNvPr id="2397252" name="Oval 68"/>
          <p:cNvSpPr>
            <a:spLocks noChangeArrowheads="1"/>
          </p:cNvSpPr>
          <p:nvPr/>
        </p:nvSpPr>
        <p:spPr bwMode="auto">
          <a:xfrm>
            <a:off x="7772400" y="57150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/>
              <a:t>11</a:t>
            </a:r>
          </a:p>
        </p:txBody>
      </p:sp>
      <p:sp>
        <p:nvSpPr>
          <p:cNvPr id="2397253" name="Oval 69"/>
          <p:cNvSpPr>
            <a:spLocks noChangeArrowheads="1"/>
          </p:cNvSpPr>
          <p:nvPr/>
        </p:nvSpPr>
        <p:spPr bwMode="auto">
          <a:xfrm>
            <a:off x="8305800" y="57150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/>
              <a:t>12</a:t>
            </a:r>
          </a:p>
        </p:txBody>
      </p:sp>
      <p:sp>
        <p:nvSpPr>
          <p:cNvPr id="2397254" name="Oval 70"/>
          <p:cNvSpPr>
            <a:spLocks noChangeArrowheads="1"/>
          </p:cNvSpPr>
          <p:nvPr/>
        </p:nvSpPr>
        <p:spPr bwMode="auto">
          <a:xfrm>
            <a:off x="9372600" y="57150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/>
              <a:t>14</a:t>
            </a:r>
          </a:p>
        </p:txBody>
      </p:sp>
      <p:sp>
        <p:nvSpPr>
          <p:cNvPr id="2397255" name="Oval 71"/>
          <p:cNvSpPr>
            <a:spLocks noChangeArrowheads="1"/>
          </p:cNvSpPr>
          <p:nvPr/>
        </p:nvSpPr>
        <p:spPr bwMode="auto">
          <a:xfrm>
            <a:off x="9906000" y="57150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/>
              <a:t>15</a:t>
            </a:r>
          </a:p>
        </p:txBody>
      </p:sp>
      <p:sp>
        <p:nvSpPr>
          <p:cNvPr id="2397256" name="Oval 72"/>
          <p:cNvSpPr>
            <a:spLocks noChangeArrowheads="1"/>
          </p:cNvSpPr>
          <p:nvPr/>
        </p:nvSpPr>
        <p:spPr bwMode="auto">
          <a:xfrm>
            <a:off x="9753600" y="48768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/>
              <a:t>15</a:t>
            </a:r>
          </a:p>
        </p:txBody>
      </p:sp>
      <p:sp>
        <p:nvSpPr>
          <p:cNvPr id="2397257" name="Oval 73"/>
          <p:cNvSpPr>
            <a:spLocks noChangeArrowheads="1"/>
          </p:cNvSpPr>
          <p:nvPr/>
        </p:nvSpPr>
        <p:spPr bwMode="auto">
          <a:xfrm>
            <a:off x="8915400" y="48768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/>
              <a:t>14</a:t>
            </a:r>
          </a:p>
        </p:txBody>
      </p:sp>
      <p:sp>
        <p:nvSpPr>
          <p:cNvPr id="2397258" name="Oval 74"/>
          <p:cNvSpPr>
            <a:spLocks noChangeArrowheads="1"/>
          </p:cNvSpPr>
          <p:nvPr/>
        </p:nvSpPr>
        <p:spPr bwMode="auto">
          <a:xfrm>
            <a:off x="7239000" y="48768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/>
              <a:t>12</a:t>
            </a:r>
          </a:p>
        </p:txBody>
      </p:sp>
      <p:sp>
        <p:nvSpPr>
          <p:cNvPr id="2397259" name="Oval 75"/>
          <p:cNvSpPr>
            <a:spLocks noChangeArrowheads="1"/>
          </p:cNvSpPr>
          <p:nvPr/>
        </p:nvSpPr>
        <p:spPr bwMode="auto">
          <a:xfrm>
            <a:off x="6248400" y="48768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/>
              <a:t>11</a:t>
            </a:r>
          </a:p>
        </p:txBody>
      </p:sp>
      <p:sp>
        <p:nvSpPr>
          <p:cNvPr id="2397260" name="Oval 76"/>
          <p:cNvSpPr>
            <a:spLocks noChangeArrowheads="1"/>
          </p:cNvSpPr>
          <p:nvPr/>
        </p:nvSpPr>
        <p:spPr bwMode="auto">
          <a:xfrm>
            <a:off x="8839200" y="57150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/>
              <a:t>13</a:t>
            </a:r>
          </a:p>
        </p:txBody>
      </p:sp>
      <p:sp>
        <p:nvSpPr>
          <p:cNvPr id="2397261" name="Oval 77"/>
          <p:cNvSpPr>
            <a:spLocks noChangeArrowheads="1"/>
          </p:cNvSpPr>
          <p:nvPr/>
        </p:nvSpPr>
        <p:spPr bwMode="auto">
          <a:xfrm>
            <a:off x="8077200" y="48768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86946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9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39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39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39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39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397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39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39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39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39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397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239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239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239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239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239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239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2397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2397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2397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2397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2397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2397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2397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2397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2397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9" dur="500"/>
                                        <p:tgtEl>
                                          <p:spTgt spid="2397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239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239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2397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5" dur="500"/>
                                        <p:tgtEl>
                                          <p:spTgt spid="2397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8" dur="500"/>
                                        <p:tgtEl>
                                          <p:spTgt spid="2397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3" dur="500"/>
                                        <p:tgtEl>
                                          <p:spTgt spid="239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6" dur="500"/>
                                        <p:tgtEl>
                                          <p:spTgt spid="2397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1" dur="500"/>
                                        <p:tgtEl>
                                          <p:spTgt spid="2397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4" dur="500"/>
                                        <p:tgtEl>
                                          <p:spTgt spid="239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9" dur="500"/>
                                        <p:tgtEl>
                                          <p:spTgt spid="239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2" dur="500"/>
                                        <p:tgtEl>
                                          <p:spTgt spid="2397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7220" grpId="0" animBg="1"/>
      <p:bldP spid="2397225" grpId="0" animBg="1"/>
      <p:bldP spid="2397226" grpId="0" animBg="1"/>
      <p:bldP spid="2397227" grpId="0"/>
      <p:bldP spid="2397228" grpId="0" animBg="1"/>
      <p:bldP spid="2397229" grpId="0"/>
      <p:bldP spid="2397230" grpId="0" animBg="1"/>
      <p:bldP spid="2397231" grpId="0" animBg="1"/>
      <p:bldP spid="2397232" grpId="0" animBg="1"/>
      <p:bldP spid="2397233" grpId="0" animBg="1"/>
      <p:bldP spid="2397234" grpId="0" animBg="1"/>
      <p:bldP spid="2397235" grpId="0"/>
      <p:bldP spid="2397236" grpId="0" animBg="1"/>
      <p:bldP spid="2397237" grpId="0" animBg="1"/>
      <p:bldP spid="2397238" grpId="0"/>
      <p:bldP spid="2397239" grpId="0" animBg="1"/>
      <p:bldP spid="2397240" grpId="0" animBg="1"/>
      <p:bldP spid="2397241" grpId="0" animBg="1"/>
      <p:bldP spid="2397242" grpId="0" animBg="1"/>
      <p:bldP spid="2397243" grpId="0" animBg="1"/>
      <p:bldP spid="2397244" grpId="0" animBg="1"/>
      <p:bldP spid="2397245" grpId="0" animBg="1"/>
      <p:bldP spid="2397248" grpId="0" animBg="1"/>
      <p:bldP spid="2397249" grpId="0" animBg="1"/>
      <p:bldP spid="2397250" grpId="0" animBg="1"/>
      <p:bldP spid="2397251" grpId="0" animBg="1"/>
      <p:bldP spid="2397252" grpId="0" animBg="1"/>
      <p:bldP spid="2397253" grpId="0" animBg="1"/>
      <p:bldP spid="2397254" grpId="0" animBg="1"/>
      <p:bldP spid="2397255" grpId="0" animBg="1"/>
      <p:bldP spid="2397256" grpId="0" animBg="1"/>
      <p:bldP spid="2397257" grpId="0" animBg="1"/>
      <p:bldP spid="2397258" grpId="0" animBg="1"/>
      <p:bldP spid="2397259" grpId="0" animBg="1"/>
      <p:bldP spid="2397260" grpId="0" animBg="1"/>
      <p:bldP spid="239726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Representing General Trees with Binary Trees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One can transform a general tree </a:t>
            </a:r>
            <a:r>
              <a:rPr lang="en-US" altLang="zh-TW" b="1" i="1"/>
              <a:t>T</a:t>
            </a:r>
            <a:r>
              <a:rPr lang="en-US" altLang="zh-TW"/>
              <a:t> (ordered) into a binary tree </a:t>
            </a:r>
            <a:r>
              <a:rPr lang="en-US" altLang="zh-TW" i="1"/>
              <a:t>T’</a:t>
            </a:r>
            <a:r>
              <a:rPr lang="en-US" altLang="zh-TW"/>
              <a:t> by the following rules</a:t>
            </a:r>
          </a:p>
          <a:p>
            <a:pPr lvl="1" eaLnBrk="1" hangingPunct="1"/>
            <a:r>
              <a:rPr lang="en-US" altLang="zh-TW"/>
              <a:t>For each node </a:t>
            </a:r>
            <a:r>
              <a:rPr lang="en-US" altLang="zh-TW" b="1" i="1"/>
              <a:t>u</a:t>
            </a:r>
            <a:r>
              <a:rPr lang="en-US" altLang="zh-TW"/>
              <a:t> in </a:t>
            </a:r>
            <a:r>
              <a:rPr lang="en-US" altLang="zh-TW" b="1" i="1"/>
              <a:t>T</a:t>
            </a:r>
            <a:r>
              <a:rPr lang="en-US" altLang="zh-TW"/>
              <a:t>,  there is a node </a:t>
            </a:r>
            <a:r>
              <a:rPr lang="en-US" altLang="zh-TW" b="1" i="1"/>
              <a:t>u’</a:t>
            </a:r>
            <a:r>
              <a:rPr lang="en-US" altLang="zh-TW"/>
              <a:t> in </a:t>
            </a:r>
            <a:r>
              <a:rPr lang="en-US" altLang="zh-TW" b="1" i="1"/>
              <a:t>T’</a:t>
            </a:r>
          </a:p>
          <a:p>
            <a:pPr lvl="1" eaLnBrk="1" hangingPunct="1"/>
            <a:r>
              <a:rPr lang="en-US" altLang="zh-TW"/>
              <a:t>If </a:t>
            </a:r>
            <a:r>
              <a:rPr lang="en-US" altLang="zh-TW" b="1" i="1"/>
              <a:t>u</a:t>
            </a:r>
            <a:r>
              <a:rPr lang="en-US" altLang="zh-TW"/>
              <a:t> is internal and </a:t>
            </a:r>
            <a:r>
              <a:rPr lang="en-US" altLang="zh-TW" b="1" i="1"/>
              <a:t>v</a:t>
            </a:r>
            <a:r>
              <a:rPr lang="en-US" altLang="zh-TW"/>
              <a:t> is </a:t>
            </a:r>
            <a:r>
              <a:rPr lang="en-US" altLang="zh-TW" b="1" i="1"/>
              <a:t>u</a:t>
            </a:r>
            <a:r>
              <a:rPr lang="en-US" altLang="zh-TW"/>
              <a:t>’s first child, </a:t>
            </a:r>
            <a:r>
              <a:rPr lang="en-US" altLang="zh-TW" b="1" i="1"/>
              <a:t>v</a:t>
            </a:r>
            <a:r>
              <a:rPr lang="en-US" altLang="zh-TW"/>
              <a:t>’ is the left child of </a:t>
            </a:r>
            <a:r>
              <a:rPr lang="en-US" altLang="zh-TW" b="1" i="1"/>
              <a:t>u’</a:t>
            </a:r>
            <a:r>
              <a:rPr lang="en-US" altLang="zh-TW"/>
              <a:t> in </a:t>
            </a:r>
            <a:r>
              <a:rPr lang="en-US" altLang="zh-TW" b="1" i="1"/>
              <a:t>T’</a:t>
            </a:r>
          </a:p>
          <a:p>
            <a:pPr lvl="1" eaLnBrk="1" hangingPunct="1"/>
            <a:r>
              <a:rPr lang="en-US" altLang="zh-TW"/>
              <a:t>If </a:t>
            </a:r>
            <a:r>
              <a:rPr lang="en-US" altLang="zh-TW" b="1" i="1"/>
              <a:t>v</a:t>
            </a:r>
            <a:r>
              <a:rPr lang="en-US" altLang="zh-TW"/>
              <a:t> has a sibling </a:t>
            </a:r>
            <a:r>
              <a:rPr lang="en-US" altLang="zh-TW" b="1" i="1"/>
              <a:t>w</a:t>
            </a:r>
            <a:r>
              <a:rPr lang="en-US" altLang="zh-TW"/>
              <a:t> next to </a:t>
            </a:r>
            <a:r>
              <a:rPr lang="en-US" altLang="zh-TW" b="1" i="1"/>
              <a:t>v</a:t>
            </a:r>
            <a:r>
              <a:rPr lang="en-US" altLang="zh-TW"/>
              <a:t>, then </a:t>
            </a:r>
            <a:r>
              <a:rPr lang="en-US" altLang="zh-TW" b="1" i="1"/>
              <a:t>w’</a:t>
            </a:r>
            <a:r>
              <a:rPr lang="en-US" altLang="zh-TW"/>
              <a:t> is the right child of </a:t>
            </a:r>
            <a:r>
              <a:rPr lang="en-US" altLang="zh-TW" b="1" i="1"/>
              <a:t>v’</a:t>
            </a:r>
            <a:r>
              <a:rPr lang="en-US" altLang="zh-TW"/>
              <a:t> in </a:t>
            </a:r>
            <a:r>
              <a:rPr lang="en-US" altLang="zh-TW" b="1" i="1"/>
              <a:t>T’</a:t>
            </a:r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68B9BD-96A9-4783-87EF-0C9731ECCF88}" type="slidenum">
              <a:rPr lang="en-US" altLang="zh-TW" smtClean="0"/>
              <a:pPr/>
              <a:t>45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273364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3304C7-AC47-45E9-9101-F27C389BC804}" type="slidenum">
              <a:rPr lang="en-US" altLang="zh-TW" smtClean="0"/>
              <a:pPr/>
              <a:t>46</a:t>
            </a:fld>
            <a:endParaRPr lang="en-US" altLang="zh-TW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Illustration for Transformation</a:t>
            </a:r>
          </a:p>
        </p:txBody>
      </p:sp>
      <p:grpSp>
        <p:nvGrpSpPr>
          <p:cNvPr id="49157" name="Group 3"/>
          <p:cNvGrpSpPr>
            <a:grpSpLocks/>
          </p:cNvGrpSpPr>
          <p:nvPr/>
        </p:nvGrpSpPr>
        <p:grpSpPr bwMode="auto">
          <a:xfrm>
            <a:off x="2362200" y="2438400"/>
            <a:ext cx="2590800" cy="2590800"/>
            <a:chOff x="384" y="1248"/>
            <a:chExt cx="1632" cy="1632"/>
          </a:xfrm>
        </p:grpSpPr>
        <p:sp>
          <p:nvSpPr>
            <p:cNvPr id="49171" name="Line 4"/>
            <p:cNvSpPr>
              <a:spLocks noChangeShapeType="1"/>
            </p:cNvSpPr>
            <p:nvPr/>
          </p:nvSpPr>
          <p:spPr bwMode="auto">
            <a:xfrm flipH="1">
              <a:off x="768" y="1440"/>
              <a:ext cx="528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9172" name="Line 5"/>
            <p:cNvSpPr>
              <a:spLocks noChangeShapeType="1"/>
            </p:cNvSpPr>
            <p:nvPr/>
          </p:nvSpPr>
          <p:spPr bwMode="auto">
            <a:xfrm>
              <a:off x="1344" y="1440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9173" name="Line 6"/>
            <p:cNvSpPr>
              <a:spLocks noChangeShapeType="1"/>
            </p:cNvSpPr>
            <p:nvPr/>
          </p:nvSpPr>
          <p:spPr bwMode="auto">
            <a:xfrm>
              <a:off x="1392" y="1440"/>
              <a:ext cx="528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9174" name="Line 7"/>
            <p:cNvSpPr>
              <a:spLocks noChangeShapeType="1"/>
            </p:cNvSpPr>
            <p:nvPr/>
          </p:nvSpPr>
          <p:spPr bwMode="auto">
            <a:xfrm>
              <a:off x="1872" y="2064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9175" name="Line 8"/>
            <p:cNvSpPr>
              <a:spLocks noChangeShapeType="1"/>
            </p:cNvSpPr>
            <p:nvPr/>
          </p:nvSpPr>
          <p:spPr bwMode="auto">
            <a:xfrm flipH="1">
              <a:off x="480" y="2064"/>
              <a:ext cx="288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9176" name="Line 9"/>
            <p:cNvSpPr>
              <a:spLocks noChangeShapeType="1"/>
            </p:cNvSpPr>
            <p:nvPr/>
          </p:nvSpPr>
          <p:spPr bwMode="auto">
            <a:xfrm>
              <a:off x="816" y="2064"/>
              <a:ext cx="192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9177" name="Oval 10"/>
            <p:cNvSpPr>
              <a:spLocks noChangeArrowheads="1"/>
            </p:cNvSpPr>
            <p:nvPr/>
          </p:nvSpPr>
          <p:spPr bwMode="auto">
            <a:xfrm>
              <a:off x="1200" y="1248"/>
              <a:ext cx="240" cy="2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A</a:t>
              </a:r>
            </a:p>
          </p:txBody>
        </p:sp>
        <p:sp>
          <p:nvSpPr>
            <p:cNvPr id="49178" name="Oval 11"/>
            <p:cNvSpPr>
              <a:spLocks noChangeArrowheads="1"/>
            </p:cNvSpPr>
            <p:nvPr/>
          </p:nvSpPr>
          <p:spPr bwMode="auto">
            <a:xfrm>
              <a:off x="1776" y="1968"/>
              <a:ext cx="240" cy="2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D</a:t>
              </a:r>
            </a:p>
          </p:txBody>
        </p:sp>
        <p:sp>
          <p:nvSpPr>
            <p:cNvPr id="49179" name="Oval 12"/>
            <p:cNvSpPr>
              <a:spLocks noChangeArrowheads="1"/>
            </p:cNvSpPr>
            <p:nvPr/>
          </p:nvSpPr>
          <p:spPr bwMode="auto">
            <a:xfrm>
              <a:off x="1200" y="1968"/>
              <a:ext cx="240" cy="2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C</a:t>
              </a:r>
            </a:p>
          </p:txBody>
        </p:sp>
        <p:sp>
          <p:nvSpPr>
            <p:cNvPr id="49180" name="Oval 13"/>
            <p:cNvSpPr>
              <a:spLocks noChangeArrowheads="1"/>
            </p:cNvSpPr>
            <p:nvPr/>
          </p:nvSpPr>
          <p:spPr bwMode="auto">
            <a:xfrm>
              <a:off x="672" y="1968"/>
              <a:ext cx="240" cy="2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B</a:t>
              </a:r>
            </a:p>
          </p:txBody>
        </p:sp>
        <p:sp>
          <p:nvSpPr>
            <p:cNvPr id="49181" name="Oval 14"/>
            <p:cNvSpPr>
              <a:spLocks noChangeArrowheads="1"/>
            </p:cNvSpPr>
            <p:nvPr/>
          </p:nvSpPr>
          <p:spPr bwMode="auto">
            <a:xfrm>
              <a:off x="384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E</a:t>
              </a:r>
            </a:p>
          </p:txBody>
        </p:sp>
        <p:sp>
          <p:nvSpPr>
            <p:cNvPr id="49182" name="Oval 15"/>
            <p:cNvSpPr>
              <a:spLocks noChangeArrowheads="1"/>
            </p:cNvSpPr>
            <p:nvPr/>
          </p:nvSpPr>
          <p:spPr bwMode="auto">
            <a:xfrm>
              <a:off x="864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F</a:t>
              </a:r>
            </a:p>
          </p:txBody>
        </p:sp>
        <p:sp>
          <p:nvSpPr>
            <p:cNvPr id="49183" name="Oval 16"/>
            <p:cNvSpPr>
              <a:spLocks noChangeArrowheads="1"/>
            </p:cNvSpPr>
            <p:nvPr/>
          </p:nvSpPr>
          <p:spPr bwMode="auto">
            <a:xfrm>
              <a:off x="1776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G</a:t>
              </a:r>
            </a:p>
          </p:txBody>
        </p:sp>
      </p:grpSp>
      <p:sp>
        <p:nvSpPr>
          <p:cNvPr id="2402321" name="Line 17"/>
          <p:cNvSpPr>
            <a:spLocks noChangeShapeType="1"/>
          </p:cNvSpPr>
          <p:nvPr/>
        </p:nvSpPr>
        <p:spPr bwMode="auto">
          <a:xfrm flipH="1">
            <a:off x="7315200" y="2057400"/>
            <a:ext cx="8382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02322" name="Line 18"/>
          <p:cNvSpPr>
            <a:spLocks noChangeShapeType="1"/>
          </p:cNvSpPr>
          <p:nvPr/>
        </p:nvSpPr>
        <p:spPr bwMode="auto">
          <a:xfrm>
            <a:off x="8229600" y="4191000"/>
            <a:ext cx="762000" cy="9144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02323" name="Line 19"/>
          <p:cNvSpPr>
            <a:spLocks noChangeShapeType="1"/>
          </p:cNvSpPr>
          <p:nvPr/>
        </p:nvSpPr>
        <p:spPr bwMode="auto">
          <a:xfrm>
            <a:off x="7391400" y="3124200"/>
            <a:ext cx="838200" cy="9906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02324" name="Line 20"/>
          <p:cNvSpPr>
            <a:spLocks noChangeShapeType="1"/>
          </p:cNvSpPr>
          <p:nvPr/>
        </p:nvSpPr>
        <p:spPr bwMode="auto">
          <a:xfrm flipH="1">
            <a:off x="8458200" y="5181600"/>
            <a:ext cx="5334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02325" name="Line 21"/>
          <p:cNvSpPr>
            <a:spLocks noChangeShapeType="1"/>
          </p:cNvSpPr>
          <p:nvPr/>
        </p:nvSpPr>
        <p:spPr bwMode="auto">
          <a:xfrm flipH="1">
            <a:off x="6781800" y="3124200"/>
            <a:ext cx="5334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02326" name="Line 22"/>
          <p:cNvSpPr>
            <a:spLocks noChangeShapeType="1"/>
          </p:cNvSpPr>
          <p:nvPr/>
        </p:nvSpPr>
        <p:spPr bwMode="auto">
          <a:xfrm>
            <a:off x="6858000" y="4267200"/>
            <a:ext cx="685800" cy="9144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02327" name="Oval 23"/>
          <p:cNvSpPr>
            <a:spLocks noChangeArrowheads="1"/>
          </p:cNvSpPr>
          <p:nvPr/>
        </p:nvSpPr>
        <p:spPr bwMode="auto">
          <a:xfrm>
            <a:off x="8001000" y="1828800"/>
            <a:ext cx="3810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 i="1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402328" name="Oval 24"/>
          <p:cNvSpPr>
            <a:spLocks noChangeArrowheads="1"/>
          </p:cNvSpPr>
          <p:nvPr/>
        </p:nvSpPr>
        <p:spPr bwMode="auto">
          <a:xfrm>
            <a:off x="8839200" y="5029200"/>
            <a:ext cx="3810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 i="1">
                <a:solidFill>
                  <a:schemeClr val="accent4">
                    <a:lumMod val="20000"/>
                    <a:lumOff val="80000"/>
                  </a:schemeClr>
                </a:solidFill>
              </a:rPr>
              <a:t>D</a:t>
            </a:r>
          </a:p>
        </p:txBody>
      </p:sp>
      <p:sp>
        <p:nvSpPr>
          <p:cNvPr id="2402329" name="Oval 25"/>
          <p:cNvSpPr>
            <a:spLocks noChangeArrowheads="1"/>
          </p:cNvSpPr>
          <p:nvPr/>
        </p:nvSpPr>
        <p:spPr bwMode="auto">
          <a:xfrm>
            <a:off x="8001000" y="3962400"/>
            <a:ext cx="3810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 i="1">
                <a:solidFill>
                  <a:schemeClr val="accent4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2402330" name="Oval 26"/>
          <p:cNvSpPr>
            <a:spLocks noChangeArrowheads="1"/>
          </p:cNvSpPr>
          <p:nvPr/>
        </p:nvSpPr>
        <p:spPr bwMode="auto">
          <a:xfrm>
            <a:off x="7162800" y="2895600"/>
            <a:ext cx="3810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 i="1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</a:p>
        </p:txBody>
      </p:sp>
      <p:sp>
        <p:nvSpPr>
          <p:cNvPr id="2402331" name="Oval 27"/>
          <p:cNvSpPr>
            <a:spLocks noChangeArrowheads="1"/>
          </p:cNvSpPr>
          <p:nvPr/>
        </p:nvSpPr>
        <p:spPr bwMode="auto">
          <a:xfrm>
            <a:off x="6629400" y="4038600"/>
            <a:ext cx="3810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 i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2402332" name="Oval 28"/>
          <p:cNvSpPr>
            <a:spLocks noChangeArrowheads="1"/>
          </p:cNvSpPr>
          <p:nvPr/>
        </p:nvSpPr>
        <p:spPr bwMode="auto">
          <a:xfrm>
            <a:off x="7391400" y="5105400"/>
            <a:ext cx="3810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 i="1">
                <a:solidFill>
                  <a:schemeClr val="accent4">
                    <a:lumMod val="20000"/>
                    <a:lumOff val="80000"/>
                  </a:schemeClr>
                </a:solidFill>
              </a:rPr>
              <a:t>F</a:t>
            </a:r>
          </a:p>
        </p:txBody>
      </p:sp>
      <p:sp>
        <p:nvSpPr>
          <p:cNvPr id="2402333" name="Oval 29"/>
          <p:cNvSpPr>
            <a:spLocks noChangeArrowheads="1"/>
          </p:cNvSpPr>
          <p:nvPr/>
        </p:nvSpPr>
        <p:spPr bwMode="auto">
          <a:xfrm>
            <a:off x="8229600" y="6019800"/>
            <a:ext cx="3810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 i="1">
                <a:solidFill>
                  <a:schemeClr val="accent4">
                    <a:lumMod val="20000"/>
                    <a:lumOff val="80000"/>
                  </a:schemeClr>
                </a:solidFill>
              </a:rPr>
              <a:t>G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011766C-47E1-4546-8E0B-A6A2AAE6B44F}"/>
              </a:ext>
            </a:extLst>
          </p:cNvPr>
          <p:cNvSpPr txBox="1"/>
          <p:nvPr/>
        </p:nvSpPr>
        <p:spPr>
          <a:xfrm>
            <a:off x="6629400" y="6400800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左邊放</a:t>
            </a:r>
            <a:r>
              <a:rPr lang="en-US" altLang="zh-TW" dirty="0">
                <a:solidFill>
                  <a:srgbClr val="FF0000"/>
                </a:solidFill>
              </a:rPr>
              <a:t>children</a:t>
            </a:r>
            <a:r>
              <a:rPr lang="zh-TW" altLang="en-US" dirty="0">
                <a:solidFill>
                  <a:srgbClr val="FF0000"/>
                </a:solidFill>
              </a:rPr>
              <a:t>，右邊放</a:t>
            </a:r>
            <a:r>
              <a:rPr lang="en-US" altLang="zh-TW" dirty="0">
                <a:solidFill>
                  <a:srgbClr val="FF0000"/>
                </a:solidFill>
              </a:rPr>
              <a:t>siblings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91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0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0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40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40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40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40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40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40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40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40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02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40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40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2321" grpId="0" animBg="1"/>
      <p:bldP spid="2402322" grpId="0" animBg="1"/>
      <p:bldP spid="2402323" grpId="0" animBg="1"/>
      <p:bldP spid="2402324" grpId="0" animBg="1"/>
      <p:bldP spid="2402325" grpId="0" animBg="1"/>
      <p:bldP spid="2402326" grpId="0" animBg="1"/>
      <p:bldP spid="2402327" grpId="0" animBg="1"/>
      <p:bldP spid="2402328" grpId="0" animBg="1"/>
      <p:bldP spid="2402329" grpId="0" animBg="1"/>
      <p:bldP spid="2402330" grpId="0" animBg="1"/>
      <p:bldP spid="2402331" grpId="0" animBg="1"/>
      <p:bldP spid="2402332" grpId="0" animBg="1"/>
      <p:bldP spid="240233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Traversals of a Binary Tree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The preorder and </a:t>
            </a:r>
            <a:r>
              <a:rPr lang="en-US" altLang="zh-TW" dirty="0" err="1"/>
              <a:t>postorder</a:t>
            </a:r>
            <a:r>
              <a:rPr lang="en-US" altLang="zh-TW" dirty="0"/>
              <a:t> traversals for general trees can be applied to any binary tree</a:t>
            </a:r>
          </a:p>
          <a:p>
            <a:pPr eaLnBrk="1" hangingPunct="1"/>
            <a:r>
              <a:rPr lang="en-US" altLang="zh-TW" dirty="0"/>
              <a:t>For a binary tree, we further discuss the </a:t>
            </a:r>
            <a:r>
              <a:rPr lang="en-US" altLang="zh-TW" b="1" i="1" dirty="0" err="1">
                <a:solidFill>
                  <a:srgbClr val="FF0000"/>
                </a:solidFill>
              </a:rPr>
              <a:t>inorder</a:t>
            </a:r>
            <a:r>
              <a:rPr lang="en-US" altLang="zh-TW" b="1" i="1" dirty="0">
                <a:solidFill>
                  <a:srgbClr val="FF0000"/>
                </a:solidFill>
              </a:rPr>
              <a:t> traversal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which visits a node </a:t>
            </a:r>
            <a:r>
              <a:rPr lang="en-US" altLang="zh-TW" b="1" i="1" dirty="0"/>
              <a:t>v</a:t>
            </a:r>
            <a:r>
              <a:rPr lang="en-US" altLang="zh-TW" dirty="0"/>
              <a:t> after visiting the right </a:t>
            </a:r>
            <a:r>
              <a:rPr lang="en-US" altLang="zh-TW" dirty="0" err="1"/>
              <a:t>subtree</a:t>
            </a:r>
            <a:r>
              <a:rPr lang="en-US" altLang="zh-TW" dirty="0"/>
              <a:t> of </a:t>
            </a:r>
            <a:r>
              <a:rPr lang="en-US" altLang="zh-TW" b="1" i="1" dirty="0"/>
              <a:t>v</a:t>
            </a:r>
            <a:r>
              <a:rPr lang="en-US" altLang="zh-TW" dirty="0"/>
              <a:t> and then visits the left </a:t>
            </a:r>
            <a:r>
              <a:rPr lang="en-US" altLang="zh-TW" dirty="0" err="1"/>
              <a:t>subtree</a:t>
            </a:r>
            <a:r>
              <a:rPr lang="en-US" altLang="zh-TW" dirty="0"/>
              <a:t> of </a:t>
            </a:r>
            <a:r>
              <a:rPr lang="en-US" altLang="zh-TW" b="1" i="1" dirty="0"/>
              <a:t>v</a:t>
            </a:r>
            <a:r>
              <a:rPr lang="en-US" altLang="zh-TW" dirty="0"/>
              <a:t> in the following</a:t>
            </a:r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9B4FB2-FCDD-4D69-9124-F59C4F199AEE}" type="slidenum">
              <a:rPr lang="en-US" altLang="zh-TW" smtClean="0"/>
              <a:pPr/>
              <a:t>47</a:t>
            </a:fld>
            <a:endParaRPr lang="en-US" altLang="zh-TW"/>
          </a:p>
        </p:txBody>
      </p:sp>
      <p:grpSp>
        <p:nvGrpSpPr>
          <p:cNvPr id="50182" name="Group 4"/>
          <p:cNvGrpSpPr>
            <a:grpSpLocks/>
          </p:cNvGrpSpPr>
          <p:nvPr/>
        </p:nvGrpSpPr>
        <p:grpSpPr bwMode="auto">
          <a:xfrm>
            <a:off x="2862072" y="4404360"/>
            <a:ext cx="1905000" cy="990600"/>
            <a:chOff x="768" y="3120"/>
            <a:chExt cx="1200" cy="624"/>
          </a:xfrm>
        </p:grpSpPr>
        <p:sp>
          <p:nvSpPr>
            <p:cNvPr id="50184" name="Oval 5"/>
            <p:cNvSpPr>
              <a:spLocks noChangeArrowheads="1"/>
            </p:cNvSpPr>
            <p:nvPr/>
          </p:nvSpPr>
          <p:spPr bwMode="auto">
            <a:xfrm>
              <a:off x="1248" y="312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sz="240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A</a:t>
              </a:r>
            </a:p>
          </p:txBody>
        </p:sp>
        <p:sp>
          <p:nvSpPr>
            <p:cNvPr id="50185" name="Oval 6"/>
            <p:cNvSpPr>
              <a:spLocks noChangeArrowheads="1"/>
            </p:cNvSpPr>
            <p:nvPr/>
          </p:nvSpPr>
          <p:spPr bwMode="auto">
            <a:xfrm>
              <a:off x="1728" y="350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sz="2400">
                  <a:solidFill>
                    <a:schemeClr val="accent4">
                      <a:lumMod val="20000"/>
                      <a:lumOff val="80000"/>
                    </a:schemeClr>
                  </a:solidFill>
                  <a:sym typeface="Symbol" pitchFamily="18" charset="2"/>
                </a:rPr>
                <a:t>C</a:t>
              </a:r>
            </a:p>
          </p:txBody>
        </p:sp>
        <p:sp>
          <p:nvSpPr>
            <p:cNvPr id="50186" name="Oval 7"/>
            <p:cNvSpPr>
              <a:spLocks noChangeArrowheads="1"/>
            </p:cNvSpPr>
            <p:nvPr/>
          </p:nvSpPr>
          <p:spPr bwMode="auto">
            <a:xfrm>
              <a:off x="768" y="350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sz="240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B</a:t>
              </a:r>
            </a:p>
          </p:txBody>
        </p:sp>
        <p:cxnSp>
          <p:nvCxnSpPr>
            <p:cNvPr id="50187" name="AutoShape 8"/>
            <p:cNvCxnSpPr>
              <a:cxnSpLocks noChangeShapeType="1"/>
              <a:stCxn id="50184" idx="3"/>
              <a:endCxn id="50186" idx="7"/>
            </p:cNvCxnSpPr>
            <p:nvPr/>
          </p:nvCxnSpPr>
          <p:spPr bwMode="auto">
            <a:xfrm flipH="1">
              <a:off x="973" y="333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0188" name="AutoShape 9"/>
            <p:cNvCxnSpPr>
              <a:cxnSpLocks noChangeShapeType="1"/>
              <a:stCxn id="50185" idx="1"/>
              <a:endCxn id="50184" idx="5"/>
            </p:cNvCxnSpPr>
            <p:nvPr/>
          </p:nvCxnSpPr>
          <p:spPr bwMode="auto">
            <a:xfrm flipH="1" flipV="1">
              <a:off x="1453" y="333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404362" name="Text Box 10"/>
          <p:cNvSpPr txBox="1">
            <a:spLocks noChangeArrowheads="1"/>
          </p:cNvSpPr>
          <p:nvPr/>
        </p:nvSpPr>
        <p:spPr bwMode="auto">
          <a:xfrm>
            <a:off x="5782373" y="4263866"/>
            <a:ext cx="2706688" cy="15922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dirty="0"/>
              <a:t>preorder: ABC</a:t>
            </a:r>
          </a:p>
          <a:p>
            <a:r>
              <a:rPr lang="en-US" altLang="zh-TW" sz="3200" dirty="0" err="1"/>
              <a:t>postorder:BCA</a:t>
            </a:r>
            <a:endParaRPr lang="en-US" altLang="zh-TW" sz="3200" dirty="0"/>
          </a:p>
          <a:p>
            <a:r>
              <a:rPr lang="en-US" altLang="zh-TW" sz="3200" dirty="0" err="1"/>
              <a:t>inorder:BAC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51211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04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04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04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Inorder Traversal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In an </a:t>
            </a:r>
            <a:r>
              <a:rPr lang="en-US" altLang="zh-TW" dirty="0" err="1">
                <a:ea typeface="新細明體" pitchFamily="18" charset="-120"/>
              </a:rPr>
              <a:t>inorder</a:t>
            </a:r>
            <a:r>
              <a:rPr lang="en-US" altLang="zh-TW" dirty="0">
                <a:ea typeface="新細明體" pitchFamily="18" charset="-120"/>
              </a:rPr>
              <a:t> traversal a node is visited after its left subtree and before its right subtree</a:t>
            </a:r>
            <a:endParaRPr lang="en-US" altLang="zh-TW" dirty="0"/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168C60-3DFC-42F3-9C30-ED617CAFEE87}" type="slidenum">
              <a:rPr lang="en-US" altLang="zh-TW" smtClean="0"/>
              <a:pPr/>
              <a:t>48</a:t>
            </a:fld>
            <a:endParaRPr lang="en-US" altLang="zh-TW"/>
          </a:p>
        </p:txBody>
      </p:sp>
      <p:sp>
        <p:nvSpPr>
          <p:cNvPr id="51206" name="Text Box 4"/>
          <p:cNvSpPr txBox="1">
            <a:spLocks noChangeArrowheads="1"/>
          </p:cNvSpPr>
          <p:nvPr/>
        </p:nvSpPr>
        <p:spPr bwMode="auto">
          <a:xfrm>
            <a:off x="2133600" y="3124200"/>
            <a:ext cx="4191000" cy="2438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Algorithm</a:t>
            </a:r>
            <a:r>
              <a:rPr lang="en-US" altLang="zh-TW" sz="2400" dirty="0"/>
              <a:t> </a:t>
            </a:r>
            <a:r>
              <a:rPr lang="en-US" altLang="zh-TW" sz="2400" dirty="0" err="1"/>
              <a:t>inOrder</a:t>
            </a:r>
            <a:r>
              <a:rPr lang="en-US" altLang="zh-TW" sz="2400" dirty="0"/>
              <a:t>(</a:t>
            </a:r>
            <a:r>
              <a:rPr lang="en-US" altLang="zh-TW" sz="2400" i="1" dirty="0"/>
              <a:t>v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TW" sz="2400" b="1" dirty="0"/>
              <a:t>if</a:t>
            </a:r>
            <a:r>
              <a:rPr lang="en-US" altLang="zh-TW" sz="2400" dirty="0"/>
              <a:t> </a:t>
            </a:r>
            <a:r>
              <a:rPr lang="en-US" altLang="zh-TW" sz="2400" dirty="0" err="1"/>
              <a:t>hasLeft</a:t>
            </a:r>
            <a:r>
              <a:rPr lang="en-US" altLang="zh-TW" sz="2400" dirty="0"/>
              <a:t> (</a:t>
            </a:r>
            <a:r>
              <a:rPr lang="en-US" altLang="zh-TW" sz="2400" i="1" dirty="0"/>
              <a:t>v</a:t>
            </a:r>
            <a:r>
              <a:rPr lang="en-US" altLang="zh-TW" sz="2400" dirty="0"/>
              <a:t>)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TW" sz="2400" dirty="0" err="1"/>
              <a:t>inOrder</a:t>
            </a:r>
            <a:r>
              <a:rPr lang="en-US" altLang="zh-TW" sz="2400" dirty="0"/>
              <a:t> (left (</a:t>
            </a:r>
            <a:r>
              <a:rPr lang="en-US" altLang="zh-TW" sz="2400" i="1" dirty="0"/>
              <a:t>v</a:t>
            </a:r>
            <a:r>
              <a:rPr lang="en-US" altLang="zh-TW" sz="2400" dirty="0"/>
              <a:t>))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TW" sz="2400" dirty="0"/>
              <a:t>visit(</a:t>
            </a:r>
            <a:r>
              <a:rPr lang="en-US" altLang="zh-TW" sz="2400" i="1" dirty="0"/>
              <a:t>v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TW" sz="2400" b="1" dirty="0"/>
              <a:t>if </a:t>
            </a:r>
            <a:r>
              <a:rPr lang="en-US" altLang="zh-TW" sz="2400" dirty="0" err="1"/>
              <a:t>hasRight</a:t>
            </a:r>
            <a:r>
              <a:rPr lang="en-US" altLang="zh-TW" sz="2400" dirty="0"/>
              <a:t> (</a:t>
            </a:r>
            <a:r>
              <a:rPr lang="en-US" altLang="zh-TW" sz="2400" i="1" dirty="0"/>
              <a:t>v</a:t>
            </a:r>
            <a:r>
              <a:rPr lang="en-US" altLang="zh-TW" sz="2400" dirty="0"/>
              <a:t>)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TW" sz="2400" dirty="0" err="1"/>
              <a:t>inOrder</a:t>
            </a:r>
            <a:r>
              <a:rPr lang="en-US" altLang="zh-TW" sz="2400" dirty="0"/>
              <a:t> (right (</a:t>
            </a:r>
            <a:r>
              <a:rPr lang="en-US" altLang="zh-TW" sz="2400" i="1" dirty="0"/>
              <a:t>v</a:t>
            </a:r>
            <a:r>
              <a:rPr lang="en-US" altLang="zh-TW" sz="2400" dirty="0"/>
              <a:t>))</a:t>
            </a:r>
          </a:p>
        </p:txBody>
      </p:sp>
      <p:grpSp>
        <p:nvGrpSpPr>
          <p:cNvPr id="51207" name="Group 5"/>
          <p:cNvGrpSpPr>
            <a:grpSpLocks/>
          </p:cNvGrpSpPr>
          <p:nvPr/>
        </p:nvGrpSpPr>
        <p:grpSpPr bwMode="auto">
          <a:xfrm>
            <a:off x="6770688" y="3200400"/>
            <a:ext cx="3429000" cy="2286000"/>
            <a:chOff x="2928" y="2256"/>
            <a:chExt cx="2160" cy="1440"/>
          </a:xfrm>
        </p:grpSpPr>
        <p:sp>
          <p:nvSpPr>
            <p:cNvPr id="51225" name="Oval 6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altLang="zh-TW" sz="2400">
                <a:latin typeface="Symbol" pitchFamily="18" charset="2"/>
              </a:endParaRPr>
            </a:p>
          </p:txBody>
        </p:sp>
        <p:sp>
          <p:nvSpPr>
            <p:cNvPr id="51226" name="Oval 7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altLang="zh-TW" sz="2400">
                <a:latin typeface="Symbol" pitchFamily="18" charset="2"/>
                <a:sym typeface="Symbol" pitchFamily="18" charset="2"/>
              </a:endParaRPr>
            </a:p>
          </p:txBody>
        </p:sp>
        <p:sp>
          <p:nvSpPr>
            <p:cNvPr id="51227" name="Oval 8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altLang="zh-TW" sz="2400">
                <a:latin typeface="Symbol" pitchFamily="18" charset="2"/>
              </a:endParaRPr>
            </a:p>
          </p:txBody>
        </p:sp>
        <p:sp>
          <p:nvSpPr>
            <p:cNvPr id="51228" name="Oval 9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altLang="zh-TW" sz="2400">
                <a:latin typeface="Symbol" pitchFamily="18" charset="2"/>
              </a:endParaRPr>
            </a:p>
          </p:txBody>
        </p:sp>
        <p:sp>
          <p:nvSpPr>
            <p:cNvPr id="51229" name="Rectangle 10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1230" name="Rectangle 11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1231" name="Rectangle 12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1232" name="Rectangle 13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1233" name="Rectangle 14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TW" sz="2400">
                <a:latin typeface="Tahoma" pitchFamily="34" charset="0"/>
              </a:endParaRPr>
            </a:p>
          </p:txBody>
        </p:sp>
        <p:cxnSp>
          <p:nvCxnSpPr>
            <p:cNvPr id="51234" name="AutoShape 15"/>
            <p:cNvCxnSpPr>
              <a:cxnSpLocks noChangeShapeType="1"/>
              <a:stCxn id="51225" idx="3"/>
              <a:endCxn id="51227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235" name="AutoShape 16"/>
            <p:cNvCxnSpPr>
              <a:cxnSpLocks noChangeShapeType="1"/>
              <a:stCxn id="51226" idx="1"/>
              <a:endCxn id="51225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236" name="AutoShape 17"/>
            <p:cNvCxnSpPr>
              <a:cxnSpLocks noChangeShapeType="1"/>
              <a:stCxn id="51233" idx="0"/>
              <a:endCxn id="51226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237" name="AutoShape 18"/>
            <p:cNvCxnSpPr>
              <a:cxnSpLocks noChangeShapeType="1"/>
              <a:stCxn id="51232" idx="0"/>
              <a:endCxn id="51226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238" name="AutoShape 19"/>
            <p:cNvCxnSpPr>
              <a:cxnSpLocks noChangeShapeType="1"/>
              <a:stCxn id="51231" idx="0"/>
              <a:endCxn id="51228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239" name="AutoShape 20"/>
            <p:cNvCxnSpPr>
              <a:cxnSpLocks noChangeShapeType="1"/>
              <a:stCxn id="51230" idx="0"/>
              <a:endCxn id="51228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240" name="AutoShape 21"/>
            <p:cNvCxnSpPr>
              <a:cxnSpLocks noChangeShapeType="1"/>
              <a:stCxn id="51229" idx="0"/>
              <a:endCxn id="51227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241" name="AutoShape 22"/>
            <p:cNvCxnSpPr>
              <a:cxnSpLocks noChangeShapeType="1"/>
              <a:stCxn id="51228" idx="1"/>
              <a:endCxn id="51227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406423" name="Text Box 23"/>
          <p:cNvSpPr txBox="1">
            <a:spLocks noChangeArrowheads="1"/>
          </p:cNvSpPr>
          <p:nvPr/>
        </p:nvSpPr>
        <p:spPr bwMode="auto">
          <a:xfrm>
            <a:off x="7239001" y="4953001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rgbClr val="FF0000"/>
                </a:solidFill>
                <a:latin typeface="Tahoma" pitchFamily="34" charset="0"/>
              </a:rPr>
              <a:t>3</a:t>
            </a:r>
          </a:p>
        </p:txBody>
      </p:sp>
      <p:sp>
        <p:nvSpPr>
          <p:cNvPr id="2406424" name="Text Box 24"/>
          <p:cNvSpPr txBox="1">
            <a:spLocks noChangeArrowheads="1"/>
          </p:cNvSpPr>
          <p:nvPr/>
        </p:nvSpPr>
        <p:spPr bwMode="auto">
          <a:xfrm>
            <a:off x="6477001" y="4191001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2406425" name="Text Box 25"/>
          <p:cNvSpPr txBox="1">
            <a:spLocks noChangeArrowheads="1"/>
          </p:cNvSpPr>
          <p:nvPr/>
        </p:nvSpPr>
        <p:spPr bwMode="auto">
          <a:xfrm>
            <a:off x="6934201" y="3581401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rgbClr val="FF0000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2406426" name="Text Box 26"/>
          <p:cNvSpPr txBox="1">
            <a:spLocks noChangeArrowheads="1"/>
          </p:cNvSpPr>
          <p:nvPr/>
        </p:nvSpPr>
        <p:spPr bwMode="auto">
          <a:xfrm>
            <a:off x="8001001" y="4953001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rgbClr val="FF0000"/>
                </a:solidFill>
                <a:latin typeface="Tahoma" pitchFamily="34" charset="0"/>
              </a:rPr>
              <a:t>5</a:t>
            </a:r>
          </a:p>
        </p:txBody>
      </p:sp>
      <p:sp>
        <p:nvSpPr>
          <p:cNvPr id="2406427" name="Text Box 27"/>
          <p:cNvSpPr txBox="1">
            <a:spLocks noChangeArrowheads="1"/>
          </p:cNvSpPr>
          <p:nvPr/>
        </p:nvSpPr>
        <p:spPr bwMode="auto">
          <a:xfrm>
            <a:off x="8382001" y="2971801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rgbClr val="FF0000"/>
                </a:solidFill>
                <a:latin typeface="Tahoma" pitchFamily="34" charset="0"/>
              </a:rPr>
              <a:t>6</a:t>
            </a:r>
          </a:p>
        </p:txBody>
      </p:sp>
      <p:sp>
        <p:nvSpPr>
          <p:cNvPr id="2406428" name="Text Box 28"/>
          <p:cNvSpPr txBox="1">
            <a:spLocks noChangeArrowheads="1"/>
          </p:cNvSpPr>
          <p:nvPr/>
        </p:nvSpPr>
        <p:spPr bwMode="auto">
          <a:xfrm>
            <a:off x="9067801" y="4038601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rgbClr val="FF0000"/>
                </a:solidFill>
                <a:latin typeface="Tahoma" pitchFamily="34" charset="0"/>
              </a:rPr>
              <a:t>7</a:t>
            </a:r>
          </a:p>
        </p:txBody>
      </p:sp>
      <p:sp>
        <p:nvSpPr>
          <p:cNvPr id="2406429" name="Text Box 29"/>
          <p:cNvSpPr txBox="1">
            <a:spLocks noChangeArrowheads="1"/>
          </p:cNvSpPr>
          <p:nvPr/>
        </p:nvSpPr>
        <p:spPr bwMode="auto">
          <a:xfrm>
            <a:off x="9829801" y="4800601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rgbClr val="FF0000"/>
                </a:solidFill>
                <a:latin typeface="Tahoma" pitchFamily="34" charset="0"/>
              </a:rPr>
              <a:t>9</a:t>
            </a:r>
          </a:p>
        </p:txBody>
      </p:sp>
      <p:sp>
        <p:nvSpPr>
          <p:cNvPr id="2406430" name="Text Box 30"/>
          <p:cNvSpPr txBox="1">
            <a:spLocks noChangeArrowheads="1"/>
          </p:cNvSpPr>
          <p:nvPr/>
        </p:nvSpPr>
        <p:spPr bwMode="auto">
          <a:xfrm>
            <a:off x="9525001" y="3429001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rgbClr val="FF0000"/>
                </a:solidFill>
                <a:latin typeface="Tahoma" pitchFamily="34" charset="0"/>
              </a:rPr>
              <a:t>8</a:t>
            </a:r>
          </a:p>
        </p:txBody>
      </p:sp>
      <p:sp>
        <p:nvSpPr>
          <p:cNvPr id="2406431" name="Text Box 31"/>
          <p:cNvSpPr txBox="1">
            <a:spLocks noChangeArrowheads="1"/>
          </p:cNvSpPr>
          <p:nvPr/>
        </p:nvSpPr>
        <p:spPr bwMode="auto">
          <a:xfrm>
            <a:off x="7848601" y="4038601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rgbClr val="FF0000"/>
                </a:solidFill>
                <a:latin typeface="Tahoma" pitchFamily="34" charset="0"/>
              </a:rPr>
              <a:t>4</a:t>
            </a:r>
          </a:p>
        </p:txBody>
      </p:sp>
      <p:sp>
        <p:nvSpPr>
          <p:cNvPr id="2406432" name="Line 32"/>
          <p:cNvSpPr>
            <a:spLocks noChangeShapeType="1"/>
          </p:cNvSpPr>
          <p:nvPr/>
        </p:nvSpPr>
        <p:spPr bwMode="auto">
          <a:xfrm flipV="1">
            <a:off x="6858000" y="4038600"/>
            <a:ext cx="304800" cy="30480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06433" name="Line 33"/>
          <p:cNvSpPr>
            <a:spLocks noChangeShapeType="1"/>
          </p:cNvSpPr>
          <p:nvPr/>
        </p:nvSpPr>
        <p:spPr bwMode="auto">
          <a:xfrm>
            <a:off x="7391400" y="4267200"/>
            <a:ext cx="228600" cy="76200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06434" name="Line 34"/>
          <p:cNvSpPr>
            <a:spLocks noChangeShapeType="1"/>
          </p:cNvSpPr>
          <p:nvPr/>
        </p:nvSpPr>
        <p:spPr bwMode="auto">
          <a:xfrm flipV="1">
            <a:off x="7924800" y="4800600"/>
            <a:ext cx="152400" cy="38100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06435" name="Line 35"/>
          <p:cNvSpPr>
            <a:spLocks noChangeShapeType="1"/>
          </p:cNvSpPr>
          <p:nvPr/>
        </p:nvSpPr>
        <p:spPr bwMode="auto">
          <a:xfrm>
            <a:off x="8305800" y="4724400"/>
            <a:ext cx="304800" cy="30480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06436" name="Freeform 36"/>
          <p:cNvSpPr>
            <a:spLocks/>
          </p:cNvSpPr>
          <p:nvPr/>
        </p:nvSpPr>
        <p:spPr bwMode="auto">
          <a:xfrm>
            <a:off x="8686800" y="3657600"/>
            <a:ext cx="152400" cy="1676400"/>
          </a:xfrm>
          <a:custGeom>
            <a:avLst/>
            <a:gdLst>
              <a:gd name="T0" fmla="*/ 0 w 384"/>
              <a:gd name="T1" fmla="*/ 2147483647 h 288"/>
              <a:gd name="T2" fmla="*/ 2147483647 w 384"/>
              <a:gd name="T3" fmla="*/ 2147483647 h 288"/>
              <a:gd name="T4" fmla="*/ 2147483647 w 384"/>
              <a:gd name="T5" fmla="*/ 0 h 288"/>
              <a:gd name="T6" fmla="*/ 0 60000 65536"/>
              <a:gd name="T7" fmla="*/ 0 60000 65536"/>
              <a:gd name="T8" fmla="*/ 0 60000 65536"/>
              <a:gd name="T9" fmla="*/ 0 w 384"/>
              <a:gd name="T10" fmla="*/ 0 h 288"/>
              <a:gd name="T11" fmla="*/ 384 w 384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288">
                <a:moveTo>
                  <a:pt x="0" y="288"/>
                </a:moveTo>
                <a:cubicBezTo>
                  <a:pt x="112" y="288"/>
                  <a:pt x="224" y="288"/>
                  <a:pt x="288" y="240"/>
                </a:cubicBezTo>
                <a:cubicBezTo>
                  <a:pt x="352" y="192"/>
                  <a:pt x="368" y="96"/>
                  <a:pt x="384" y="0"/>
                </a:cubicBezTo>
              </a:path>
            </a:pathLst>
          </a:cu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406437" name="Line 37"/>
          <p:cNvSpPr>
            <a:spLocks noChangeShapeType="1"/>
          </p:cNvSpPr>
          <p:nvPr/>
        </p:nvSpPr>
        <p:spPr bwMode="auto">
          <a:xfrm>
            <a:off x="8991600" y="3733800"/>
            <a:ext cx="76200" cy="60960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06438" name="Line 38"/>
          <p:cNvSpPr>
            <a:spLocks noChangeShapeType="1"/>
          </p:cNvSpPr>
          <p:nvPr/>
        </p:nvSpPr>
        <p:spPr bwMode="auto">
          <a:xfrm flipV="1">
            <a:off x="9448800" y="4191000"/>
            <a:ext cx="152400" cy="38100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06439" name="Line 39"/>
          <p:cNvSpPr>
            <a:spLocks noChangeShapeType="1"/>
          </p:cNvSpPr>
          <p:nvPr/>
        </p:nvSpPr>
        <p:spPr bwMode="auto">
          <a:xfrm>
            <a:off x="9906000" y="4038600"/>
            <a:ext cx="304800" cy="38100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0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0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0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06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0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06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0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406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40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40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40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0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0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40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40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40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40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40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23" grpId="0"/>
      <p:bldP spid="2406424" grpId="0"/>
      <p:bldP spid="2406425" grpId="0"/>
      <p:bldP spid="2406426" grpId="0"/>
      <p:bldP spid="2406427" grpId="0"/>
      <p:bldP spid="2406428" grpId="0"/>
      <p:bldP spid="2406429" grpId="0"/>
      <p:bldP spid="2406430" grpId="0"/>
      <p:bldP spid="2406431" grpId="0"/>
      <p:bldP spid="2406432" grpId="0" animBg="1"/>
      <p:bldP spid="2406433" grpId="0" animBg="1"/>
      <p:bldP spid="2406434" grpId="0" animBg="1"/>
      <p:bldP spid="2406435" grpId="0" animBg="1"/>
      <p:bldP spid="2406436" grpId="0" animBg="1"/>
      <p:bldP spid="2406437" grpId="0" animBg="1"/>
      <p:bldP spid="2406438" grpId="0" animBg="1"/>
      <p:bldP spid="240643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Print Arithmetic Expressions</a:t>
            </a:r>
          </a:p>
        </p:txBody>
      </p:sp>
      <p:sp>
        <p:nvSpPr>
          <p:cNvPr id="2408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Specialization of an </a:t>
            </a:r>
            <a:r>
              <a:rPr lang="en-US" altLang="zh-TW" dirty="0" err="1">
                <a:ea typeface="新細明體" pitchFamily="18" charset="-120"/>
              </a:rPr>
              <a:t>inorder</a:t>
            </a:r>
            <a:r>
              <a:rPr lang="en-US" altLang="zh-TW" dirty="0">
                <a:ea typeface="新細明體" pitchFamily="18" charset="-120"/>
              </a:rPr>
              <a:t> traversal</a:t>
            </a:r>
          </a:p>
          <a:p>
            <a:pPr lvl="1" eaLnBrk="1" hangingPunct="1"/>
            <a:r>
              <a:rPr lang="en-US" altLang="zh-TW" dirty="0">
                <a:ea typeface="新細明體" pitchFamily="18" charset="-120"/>
              </a:rPr>
              <a:t>print operand or operator when visiting node</a:t>
            </a:r>
          </a:p>
          <a:p>
            <a:pPr lvl="1" eaLnBrk="1" hangingPunct="1"/>
            <a:r>
              <a:rPr lang="en-US" altLang="zh-TW" dirty="0">
                <a:ea typeface="新細明體" pitchFamily="18" charset="-120"/>
              </a:rPr>
              <a:t>print “(“ before traversing left subtree</a:t>
            </a:r>
          </a:p>
          <a:p>
            <a:pPr lvl="1" eaLnBrk="1" hangingPunct="1"/>
            <a:r>
              <a:rPr lang="en-US" altLang="zh-TW" dirty="0">
                <a:ea typeface="新細明體" pitchFamily="18" charset="-120"/>
              </a:rPr>
              <a:t>print “)“ after traversing right subtree</a:t>
            </a:r>
          </a:p>
        </p:txBody>
      </p:sp>
      <p:sp>
        <p:nvSpPr>
          <p:cNvPr id="522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0F3267-2157-45EB-9FC3-6C9A5A4A43A5}" type="slidenum">
              <a:rPr lang="en-US" altLang="zh-TW" smtClean="0"/>
              <a:pPr/>
              <a:t>49</a:t>
            </a:fld>
            <a:endParaRPr lang="en-US" altLang="zh-TW" dirty="0"/>
          </a:p>
        </p:txBody>
      </p:sp>
      <p:sp>
        <p:nvSpPr>
          <p:cNvPr id="2408452" name="Text Box 4"/>
          <p:cNvSpPr txBox="1">
            <a:spLocks noChangeArrowheads="1"/>
          </p:cNvSpPr>
          <p:nvPr/>
        </p:nvSpPr>
        <p:spPr bwMode="auto">
          <a:xfrm>
            <a:off x="2119974" y="3519805"/>
            <a:ext cx="3962400" cy="29146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Algorithm</a:t>
            </a:r>
            <a:r>
              <a:rPr lang="en-US" altLang="zh-TW" sz="2200" dirty="0"/>
              <a:t> </a:t>
            </a:r>
            <a:r>
              <a:rPr lang="en-US" altLang="zh-TW" sz="2200" dirty="0" err="1"/>
              <a:t>printExpression</a:t>
            </a:r>
            <a:r>
              <a:rPr lang="en-US" altLang="zh-TW" sz="2200" dirty="0"/>
              <a:t>(</a:t>
            </a:r>
            <a:r>
              <a:rPr lang="en-US" altLang="zh-TW" sz="2200" i="1" dirty="0"/>
              <a:t>v</a:t>
            </a:r>
            <a:r>
              <a:rPr lang="en-US" altLang="zh-TW" sz="2200" dirty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TW" sz="2200" b="1" dirty="0"/>
              <a:t>if</a:t>
            </a:r>
            <a:r>
              <a:rPr lang="en-US" altLang="zh-TW" sz="2200" dirty="0"/>
              <a:t> </a:t>
            </a:r>
            <a:r>
              <a:rPr lang="en-US" altLang="zh-TW" sz="2200" dirty="0" err="1"/>
              <a:t>hasLeft</a:t>
            </a:r>
            <a:r>
              <a:rPr lang="en-US" altLang="zh-TW" sz="2200" dirty="0"/>
              <a:t> (</a:t>
            </a:r>
            <a:r>
              <a:rPr lang="en-US" altLang="zh-TW" sz="2200" i="1" dirty="0"/>
              <a:t>v</a:t>
            </a:r>
            <a:r>
              <a:rPr lang="en-US" altLang="zh-TW" sz="2200" dirty="0"/>
              <a:t>)</a:t>
            </a:r>
            <a:br>
              <a:rPr lang="en-US" altLang="zh-TW" sz="2200" dirty="0"/>
            </a:br>
            <a:r>
              <a:rPr lang="en-US" altLang="zh-TW" sz="2200" dirty="0"/>
              <a:t>	print(“(’’)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TW" sz="2200" dirty="0" err="1"/>
              <a:t>printExpression</a:t>
            </a:r>
            <a:r>
              <a:rPr lang="en-US" altLang="zh-TW" sz="2200" dirty="0"/>
              <a:t> (left(</a:t>
            </a:r>
            <a:r>
              <a:rPr lang="en-US" altLang="zh-TW" sz="2200" i="1" dirty="0"/>
              <a:t>v</a:t>
            </a:r>
            <a:r>
              <a:rPr lang="en-US" altLang="zh-TW" sz="2200" dirty="0"/>
              <a:t>))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TW" sz="2200" dirty="0"/>
              <a:t>print(</a:t>
            </a:r>
            <a:r>
              <a:rPr lang="en-US" altLang="zh-TW" sz="2200" dirty="0" err="1"/>
              <a:t>v.element</a:t>
            </a:r>
            <a:r>
              <a:rPr lang="en-US" altLang="zh-TW" sz="2200" dirty="0"/>
              <a:t> ())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TW" sz="2200" b="1" dirty="0"/>
              <a:t>if</a:t>
            </a:r>
            <a:r>
              <a:rPr lang="en-US" altLang="zh-TW" sz="2200" dirty="0"/>
              <a:t> </a:t>
            </a:r>
            <a:r>
              <a:rPr lang="en-US" altLang="zh-TW" sz="2200" dirty="0" err="1"/>
              <a:t>hasRight</a:t>
            </a:r>
            <a:r>
              <a:rPr lang="en-US" altLang="zh-TW" sz="2200" dirty="0"/>
              <a:t> (</a:t>
            </a:r>
            <a:r>
              <a:rPr lang="en-US" altLang="zh-TW" sz="2200" i="1" dirty="0"/>
              <a:t>v</a:t>
            </a:r>
            <a:r>
              <a:rPr lang="en-US" altLang="zh-TW" sz="2200" dirty="0"/>
              <a:t>)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TW" sz="2200" dirty="0" err="1"/>
              <a:t>printExpression</a:t>
            </a:r>
            <a:r>
              <a:rPr lang="en-US" altLang="zh-TW" sz="2200" dirty="0"/>
              <a:t> right(</a:t>
            </a:r>
            <a:r>
              <a:rPr lang="en-US" altLang="zh-TW" sz="2200" i="1" dirty="0"/>
              <a:t>v</a:t>
            </a:r>
            <a:r>
              <a:rPr lang="en-US" altLang="zh-TW" sz="2200" dirty="0"/>
              <a:t>))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TW" sz="2200" dirty="0"/>
              <a:t>	print (“)’’)</a:t>
            </a:r>
          </a:p>
        </p:txBody>
      </p:sp>
      <p:grpSp>
        <p:nvGrpSpPr>
          <p:cNvPr id="52231" name="Group 5"/>
          <p:cNvGrpSpPr>
            <a:grpSpLocks/>
          </p:cNvGrpSpPr>
          <p:nvPr/>
        </p:nvGrpSpPr>
        <p:grpSpPr bwMode="auto">
          <a:xfrm>
            <a:off x="7516548" y="2261616"/>
            <a:ext cx="2628900" cy="1828800"/>
            <a:chOff x="2928" y="2256"/>
            <a:chExt cx="2160" cy="1440"/>
          </a:xfrm>
        </p:grpSpPr>
        <p:sp>
          <p:nvSpPr>
            <p:cNvPr id="52233" name="Oval 6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sz="2400">
                  <a:latin typeface="Symbol" pitchFamily="18" charset="2"/>
                </a:rPr>
                <a:t>+</a:t>
              </a:r>
            </a:p>
          </p:txBody>
        </p:sp>
        <p:sp>
          <p:nvSpPr>
            <p:cNvPr id="52234" name="Oval 7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sz="2400">
                  <a:latin typeface="Symbol" pitchFamily="18" charset="2"/>
                  <a:sym typeface="Symbol" pitchFamily="18" charset="2"/>
                </a:rPr>
                <a:t></a:t>
              </a:r>
            </a:p>
          </p:txBody>
        </p:sp>
        <p:sp>
          <p:nvSpPr>
            <p:cNvPr id="52235" name="Oval 8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sz="2400">
                  <a:latin typeface="Symbol" pitchFamily="18" charset="2"/>
                  <a:sym typeface="Symbol" pitchFamily="18" charset="2"/>
                </a:rPr>
                <a:t></a:t>
              </a:r>
              <a:endParaRPr lang="en-US" altLang="zh-TW" sz="2400">
                <a:latin typeface="Symbol" pitchFamily="18" charset="2"/>
              </a:endParaRPr>
            </a:p>
          </p:txBody>
        </p:sp>
        <p:sp>
          <p:nvSpPr>
            <p:cNvPr id="52236" name="Oval 9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sz="2400">
                  <a:latin typeface="Symbol" pitchFamily="18" charset="2"/>
                </a:rPr>
                <a:t>-</a:t>
              </a:r>
            </a:p>
          </p:txBody>
        </p:sp>
        <p:sp>
          <p:nvSpPr>
            <p:cNvPr id="52237" name="Rectangle 10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</a:rPr>
                <a:t>2</a:t>
              </a:r>
            </a:p>
          </p:txBody>
        </p:sp>
        <p:sp>
          <p:nvSpPr>
            <p:cNvPr id="52238" name="Rectangle 11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</a:rPr>
                <a:t>a</a:t>
              </a:r>
            </a:p>
          </p:txBody>
        </p:sp>
        <p:sp>
          <p:nvSpPr>
            <p:cNvPr id="52239" name="Rectangle 12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</a:rPr>
                <a:t>1</a:t>
              </a:r>
            </a:p>
          </p:txBody>
        </p:sp>
        <p:sp>
          <p:nvSpPr>
            <p:cNvPr id="52240" name="Rectangle 13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</a:rPr>
                <a:t>3</a:t>
              </a:r>
            </a:p>
          </p:txBody>
        </p:sp>
        <p:sp>
          <p:nvSpPr>
            <p:cNvPr id="52241" name="Rectangle 14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</a:rPr>
                <a:t>b</a:t>
              </a:r>
            </a:p>
          </p:txBody>
        </p:sp>
        <p:cxnSp>
          <p:nvCxnSpPr>
            <p:cNvPr id="52242" name="AutoShape 15"/>
            <p:cNvCxnSpPr>
              <a:cxnSpLocks noChangeShapeType="1"/>
              <a:stCxn id="52233" idx="3"/>
              <a:endCxn id="52235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43" name="AutoShape 16"/>
            <p:cNvCxnSpPr>
              <a:cxnSpLocks noChangeShapeType="1"/>
              <a:stCxn id="52234" idx="1"/>
              <a:endCxn id="52233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44" name="AutoShape 17"/>
            <p:cNvCxnSpPr>
              <a:cxnSpLocks noChangeShapeType="1"/>
              <a:stCxn id="52241" idx="0"/>
              <a:endCxn id="52234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45" name="AutoShape 18"/>
            <p:cNvCxnSpPr>
              <a:cxnSpLocks noChangeShapeType="1"/>
              <a:stCxn id="52240" idx="0"/>
              <a:endCxn id="52234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46" name="AutoShape 19"/>
            <p:cNvCxnSpPr>
              <a:cxnSpLocks noChangeShapeType="1"/>
              <a:stCxn id="52239" idx="0"/>
              <a:endCxn id="52236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47" name="AutoShape 20"/>
            <p:cNvCxnSpPr>
              <a:cxnSpLocks noChangeShapeType="1"/>
              <a:stCxn id="52238" idx="0"/>
              <a:endCxn id="52236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48" name="AutoShape 21"/>
            <p:cNvCxnSpPr>
              <a:cxnSpLocks noChangeShapeType="1"/>
              <a:stCxn id="52237" idx="0"/>
              <a:endCxn id="52235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49" name="AutoShape 22"/>
            <p:cNvCxnSpPr>
              <a:cxnSpLocks noChangeShapeType="1"/>
              <a:stCxn id="52236" idx="1"/>
              <a:endCxn id="52235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52232" name="Text Box 23"/>
          <p:cNvSpPr txBox="1">
            <a:spLocks noChangeArrowheads="1"/>
          </p:cNvSpPr>
          <p:nvPr/>
        </p:nvSpPr>
        <p:spPr bwMode="auto">
          <a:xfrm>
            <a:off x="7364148" y="4242816"/>
            <a:ext cx="332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((2 </a:t>
            </a:r>
            <a:r>
              <a:rPr lang="en-US" altLang="zh-TW" sz="2400">
                <a:latin typeface="Symbol" pitchFamily="18" charset="2"/>
                <a:sym typeface="Symbol" pitchFamily="18" charset="2"/>
              </a:rPr>
              <a:t> </a:t>
            </a:r>
            <a:r>
              <a:rPr lang="en-US" altLang="zh-TW" sz="2400">
                <a:sym typeface="Symbol" pitchFamily="18" charset="2"/>
              </a:rPr>
              <a:t>(</a:t>
            </a:r>
            <a:r>
              <a:rPr lang="en-US" altLang="zh-TW" sz="2400">
                <a:latin typeface="Tahoma" pitchFamily="34" charset="0"/>
              </a:rPr>
              <a:t>a </a:t>
            </a:r>
            <a:r>
              <a:rPr lang="en-US" altLang="zh-TW" sz="2400">
                <a:latin typeface="Symbol" pitchFamily="18" charset="2"/>
              </a:rPr>
              <a:t>-</a:t>
            </a:r>
            <a:r>
              <a:rPr lang="en-US" altLang="zh-TW" sz="2400">
                <a:latin typeface="Tahoma" pitchFamily="34" charset="0"/>
              </a:rPr>
              <a:t> 1)) </a:t>
            </a:r>
            <a:r>
              <a:rPr lang="en-US" altLang="zh-TW" sz="2400">
                <a:latin typeface="Symbol" pitchFamily="18" charset="2"/>
              </a:rPr>
              <a:t>+</a:t>
            </a:r>
            <a:r>
              <a:rPr lang="en-US" altLang="zh-TW" sz="2400">
                <a:latin typeface="Tahoma" pitchFamily="34" charset="0"/>
              </a:rPr>
              <a:t> (3 </a:t>
            </a:r>
            <a:r>
              <a:rPr lang="en-US" altLang="zh-TW" sz="2400">
                <a:latin typeface="Symbol" pitchFamily="18" charset="2"/>
                <a:sym typeface="Symbol" pitchFamily="18" charset="2"/>
              </a:rPr>
              <a:t> </a:t>
            </a:r>
            <a:r>
              <a:rPr lang="en-US" altLang="zh-TW" sz="2400">
                <a:latin typeface="Tahoma" pitchFamily="34" charset="0"/>
              </a:rPr>
              <a:t>b))</a:t>
            </a:r>
          </a:p>
        </p:txBody>
      </p:sp>
    </p:spTree>
    <p:extLst>
      <p:ext uri="{BB962C8B-B14F-4D97-AF65-F5344CB8AC3E}">
        <p14:creationId xmlns:p14="http://schemas.microsoft.com/office/powerpoint/2010/main" val="69437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0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0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0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08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0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8451" grpId="0" build="p"/>
      <p:bldP spid="24084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Terminology (2)</a:t>
            </a:r>
          </a:p>
        </p:txBody>
      </p:sp>
      <p:sp>
        <p:nvSpPr>
          <p:cNvPr id="11270" name="Rectangle 4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A node </a:t>
            </a:r>
            <a:r>
              <a:rPr lang="en-US" altLang="zh-TW" b="1" i="1" dirty="0">
                <a:ea typeface="新細明體" pitchFamily="18" charset="-120"/>
              </a:rPr>
              <a:t>u</a:t>
            </a:r>
            <a:r>
              <a:rPr lang="en-US" altLang="zh-TW" dirty="0">
                <a:ea typeface="新細明體" pitchFamily="18" charset="-120"/>
              </a:rPr>
              <a:t> is an </a:t>
            </a:r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</a:rPr>
              <a:t>ancestor</a:t>
            </a:r>
            <a:r>
              <a:rPr lang="en-US" altLang="zh-TW" dirty="0">
                <a:ea typeface="新細明體" pitchFamily="18" charset="-120"/>
              </a:rPr>
              <a:t> of a node 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 if </a:t>
            </a:r>
            <a:r>
              <a:rPr lang="en-US" altLang="zh-TW" b="1" i="1" dirty="0">
                <a:ea typeface="新細明體" pitchFamily="18" charset="-120"/>
              </a:rPr>
              <a:t>u</a:t>
            </a:r>
            <a:r>
              <a:rPr lang="en-US" altLang="zh-TW" dirty="0">
                <a:ea typeface="新細明體" pitchFamily="18" charset="-120"/>
              </a:rPr>
              <a:t>=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 or </a:t>
            </a:r>
            <a:r>
              <a:rPr lang="en-US" altLang="zh-TW" b="1" i="1" dirty="0">
                <a:ea typeface="新細明體" pitchFamily="18" charset="-120"/>
              </a:rPr>
              <a:t>u</a:t>
            </a:r>
            <a:r>
              <a:rPr lang="en-US" altLang="zh-TW" dirty="0">
                <a:ea typeface="新細明體" pitchFamily="18" charset="-120"/>
              </a:rPr>
              <a:t> is an ancestor of the parent of 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.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A node 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 is a </a:t>
            </a:r>
            <a:r>
              <a:rPr lang="en-US" altLang="zh-TW" b="1" i="1" dirty="0">
                <a:solidFill>
                  <a:srgbClr val="FF0000"/>
                </a:solidFill>
                <a:ea typeface="新細明體" pitchFamily="18" charset="-120"/>
              </a:rPr>
              <a:t>descendant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of a node </a:t>
            </a:r>
            <a:r>
              <a:rPr lang="en-US" altLang="zh-TW" b="1" i="1" dirty="0">
                <a:ea typeface="新細明體" pitchFamily="18" charset="-120"/>
              </a:rPr>
              <a:t>u</a:t>
            </a:r>
            <a:r>
              <a:rPr lang="en-US" altLang="zh-TW" dirty="0">
                <a:ea typeface="新細明體" pitchFamily="18" charset="-120"/>
              </a:rPr>
              <a:t> if </a:t>
            </a:r>
            <a:r>
              <a:rPr lang="en-US" altLang="zh-TW" b="1" i="1" dirty="0">
                <a:ea typeface="新細明體" pitchFamily="18" charset="-120"/>
              </a:rPr>
              <a:t>u</a:t>
            </a:r>
            <a:r>
              <a:rPr lang="en-US" altLang="zh-TW" dirty="0">
                <a:ea typeface="新細明體" pitchFamily="18" charset="-120"/>
              </a:rPr>
              <a:t> is an ancestor of 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.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The </a:t>
            </a:r>
            <a:r>
              <a:rPr lang="en-US" altLang="zh-TW" b="1" i="1" dirty="0" err="1">
                <a:solidFill>
                  <a:srgbClr val="FF0000"/>
                </a:solidFill>
                <a:ea typeface="新細明體" pitchFamily="18" charset="-120"/>
              </a:rPr>
              <a:t>subtree</a:t>
            </a:r>
            <a:r>
              <a:rPr lang="en-US" altLang="zh-TW" b="1" i="1" dirty="0">
                <a:solidFill>
                  <a:srgbClr val="0000FF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of </a:t>
            </a:r>
            <a:r>
              <a:rPr lang="en-US" altLang="zh-TW" b="1" i="1" dirty="0">
                <a:ea typeface="新細明體" pitchFamily="18" charset="-120"/>
              </a:rPr>
              <a:t>T</a:t>
            </a:r>
            <a:r>
              <a:rPr lang="en-US" altLang="zh-TW" dirty="0">
                <a:ea typeface="新細明體" pitchFamily="18" charset="-120"/>
              </a:rPr>
              <a:t> rooted at a node 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 is the tree consisting of all the descendants of </a:t>
            </a:r>
            <a:r>
              <a:rPr lang="en-US" altLang="zh-TW" b="1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 in </a:t>
            </a:r>
            <a:r>
              <a:rPr lang="en-US" altLang="zh-TW" b="1" i="1" dirty="0">
                <a:ea typeface="新細明體" pitchFamily="18" charset="-120"/>
              </a:rPr>
              <a:t>T</a:t>
            </a:r>
            <a:r>
              <a:rPr lang="en-US" altLang="zh-TW" dirty="0">
                <a:ea typeface="新細明體" pitchFamily="18" charset="-120"/>
              </a:rPr>
              <a:t>.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03FC86-D4CF-4D86-85D1-DE009D86B503}" type="slidenum">
              <a:rPr lang="en-US" altLang="zh-TW" smtClean="0"/>
              <a:pPr/>
              <a:t>5</a:t>
            </a:fld>
            <a:endParaRPr lang="en-US" altLang="zh-TW"/>
          </a:p>
        </p:txBody>
      </p:sp>
      <p:sp>
        <p:nvSpPr>
          <p:cNvPr id="11268" name="AutoShape 2"/>
          <p:cNvSpPr>
            <a:spLocks noChangeArrowheads="1"/>
          </p:cNvSpPr>
          <p:nvPr/>
        </p:nvSpPr>
        <p:spPr bwMode="auto">
          <a:xfrm>
            <a:off x="8394192" y="2663952"/>
            <a:ext cx="1981200" cy="1828800"/>
          </a:xfrm>
          <a:prstGeom prst="triangle">
            <a:avLst>
              <a:gd name="adj" fmla="val 50000"/>
            </a:avLst>
          </a:prstGeom>
          <a:solidFill>
            <a:srgbClr val="FF9933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tIns="2651760" bIns="0" anchor="b" anchorCtr="1"/>
          <a:lstStyle/>
          <a:p>
            <a:pPr algn="ctr" eaLnBrk="1" hangingPunct="1"/>
            <a:r>
              <a:rPr lang="en-US" altLang="zh-TW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Tahoma" pitchFamily="34" charset="0"/>
              </a:rPr>
              <a:t>subtree</a:t>
            </a:r>
          </a:p>
        </p:txBody>
      </p:sp>
      <p:grpSp>
        <p:nvGrpSpPr>
          <p:cNvPr id="11271" name="Group 5"/>
          <p:cNvGrpSpPr>
            <a:grpSpLocks/>
          </p:cNvGrpSpPr>
          <p:nvPr/>
        </p:nvGrpSpPr>
        <p:grpSpPr bwMode="auto">
          <a:xfrm>
            <a:off x="6641593" y="2054353"/>
            <a:ext cx="3709988" cy="3116263"/>
            <a:chOff x="3135" y="1253"/>
            <a:chExt cx="2337" cy="1963"/>
          </a:xfrm>
        </p:grpSpPr>
        <p:sp>
          <p:nvSpPr>
            <p:cNvPr id="11272" name="AutoShape 6"/>
            <p:cNvSpPr>
              <a:spLocks noChangeAspect="1" noChangeArrowheads="1"/>
            </p:cNvSpPr>
            <p:nvPr/>
          </p:nvSpPr>
          <p:spPr bwMode="auto">
            <a:xfrm>
              <a:off x="4217" y="1253"/>
              <a:ext cx="213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A</a:t>
              </a:r>
            </a:p>
          </p:txBody>
        </p:sp>
        <p:sp>
          <p:nvSpPr>
            <p:cNvPr id="11273" name="AutoShape 7"/>
            <p:cNvSpPr>
              <a:spLocks noChangeAspect="1" noChangeArrowheads="1"/>
            </p:cNvSpPr>
            <p:nvPr/>
          </p:nvSpPr>
          <p:spPr bwMode="auto">
            <a:xfrm>
              <a:off x="3385" y="1829"/>
              <a:ext cx="211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B</a:t>
              </a:r>
            </a:p>
          </p:txBody>
        </p:sp>
        <p:sp>
          <p:nvSpPr>
            <p:cNvPr id="11274" name="AutoShape 8"/>
            <p:cNvSpPr>
              <a:spLocks noChangeAspect="1" noChangeArrowheads="1"/>
            </p:cNvSpPr>
            <p:nvPr/>
          </p:nvSpPr>
          <p:spPr bwMode="auto">
            <a:xfrm>
              <a:off x="5246" y="1828"/>
              <a:ext cx="226" cy="23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D</a:t>
              </a:r>
            </a:p>
          </p:txBody>
        </p:sp>
        <p:sp>
          <p:nvSpPr>
            <p:cNvPr id="11275" name="AutoShape 9"/>
            <p:cNvSpPr>
              <a:spLocks noChangeAspect="1" noChangeArrowheads="1"/>
            </p:cNvSpPr>
            <p:nvPr/>
          </p:nvSpPr>
          <p:spPr bwMode="auto">
            <a:xfrm>
              <a:off x="4755" y="1829"/>
              <a:ext cx="213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C</a:t>
              </a:r>
            </a:p>
          </p:txBody>
        </p:sp>
        <p:sp>
          <p:nvSpPr>
            <p:cNvPr id="11276" name="AutoShape 10"/>
            <p:cNvSpPr>
              <a:spLocks noChangeAspect="1" noChangeArrowheads="1"/>
            </p:cNvSpPr>
            <p:nvPr/>
          </p:nvSpPr>
          <p:spPr bwMode="auto">
            <a:xfrm>
              <a:off x="4494" y="2404"/>
              <a:ext cx="222" cy="23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G</a:t>
              </a:r>
            </a:p>
          </p:txBody>
        </p:sp>
        <p:sp>
          <p:nvSpPr>
            <p:cNvPr id="11277" name="AutoShape 11"/>
            <p:cNvSpPr>
              <a:spLocks noChangeAspect="1" noChangeArrowheads="1"/>
            </p:cNvSpPr>
            <p:nvPr/>
          </p:nvSpPr>
          <p:spPr bwMode="auto">
            <a:xfrm>
              <a:off x="5007" y="2404"/>
              <a:ext cx="223" cy="23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H</a:t>
              </a:r>
            </a:p>
          </p:txBody>
        </p:sp>
        <p:sp>
          <p:nvSpPr>
            <p:cNvPr id="11278" name="AutoShape 12"/>
            <p:cNvSpPr>
              <a:spLocks noChangeAspect="1" noChangeArrowheads="1"/>
            </p:cNvSpPr>
            <p:nvPr/>
          </p:nvSpPr>
          <p:spPr bwMode="auto">
            <a:xfrm>
              <a:off x="3135" y="2404"/>
              <a:ext cx="208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E</a:t>
              </a:r>
            </a:p>
          </p:txBody>
        </p:sp>
        <p:sp>
          <p:nvSpPr>
            <p:cNvPr id="11279" name="AutoShape 13"/>
            <p:cNvSpPr>
              <a:spLocks noChangeAspect="1" noChangeArrowheads="1"/>
            </p:cNvSpPr>
            <p:nvPr/>
          </p:nvSpPr>
          <p:spPr bwMode="auto">
            <a:xfrm>
              <a:off x="3639" y="2405"/>
              <a:ext cx="202" cy="23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F</a:t>
              </a:r>
            </a:p>
          </p:txBody>
        </p:sp>
        <p:cxnSp>
          <p:nvCxnSpPr>
            <p:cNvPr id="11280" name="AutoShape 14"/>
            <p:cNvCxnSpPr>
              <a:cxnSpLocks noChangeShapeType="1"/>
              <a:stCxn id="11272" idx="2"/>
              <a:endCxn id="11273" idx="0"/>
            </p:cNvCxnSpPr>
            <p:nvPr/>
          </p:nvCxnSpPr>
          <p:spPr bwMode="auto">
            <a:xfrm flipH="1">
              <a:off x="3491" y="1494"/>
              <a:ext cx="833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281" name="AutoShape 15"/>
            <p:cNvCxnSpPr>
              <a:cxnSpLocks noChangeShapeType="1"/>
              <a:stCxn id="11272" idx="2"/>
              <a:endCxn id="11275" idx="0"/>
            </p:cNvCxnSpPr>
            <p:nvPr/>
          </p:nvCxnSpPr>
          <p:spPr bwMode="auto">
            <a:xfrm>
              <a:off x="4324" y="1494"/>
              <a:ext cx="538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282" name="AutoShape 16"/>
            <p:cNvCxnSpPr>
              <a:cxnSpLocks noChangeShapeType="1"/>
              <a:stCxn id="11272" idx="2"/>
              <a:endCxn id="11274" idx="0"/>
            </p:cNvCxnSpPr>
            <p:nvPr/>
          </p:nvCxnSpPr>
          <p:spPr bwMode="auto">
            <a:xfrm>
              <a:off x="4324" y="1494"/>
              <a:ext cx="1036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283" name="AutoShape 17"/>
            <p:cNvCxnSpPr>
              <a:cxnSpLocks noChangeShapeType="1"/>
              <a:stCxn id="11275" idx="2"/>
              <a:endCxn id="11277" idx="0"/>
            </p:cNvCxnSpPr>
            <p:nvPr/>
          </p:nvCxnSpPr>
          <p:spPr bwMode="auto">
            <a:xfrm>
              <a:off x="4862" y="2071"/>
              <a:ext cx="257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284" name="AutoShape 18"/>
            <p:cNvCxnSpPr>
              <a:cxnSpLocks noChangeShapeType="1"/>
              <a:stCxn id="11275" idx="2"/>
              <a:endCxn id="11276" idx="0"/>
            </p:cNvCxnSpPr>
            <p:nvPr/>
          </p:nvCxnSpPr>
          <p:spPr bwMode="auto">
            <a:xfrm flipH="1">
              <a:off x="4606" y="2071"/>
              <a:ext cx="256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285" name="AutoShape 19"/>
            <p:cNvCxnSpPr>
              <a:cxnSpLocks noChangeShapeType="1"/>
              <a:stCxn id="11273" idx="2"/>
              <a:endCxn id="11279" idx="0"/>
            </p:cNvCxnSpPr>
            <p:nvPr/>
          </p:nvCxnSpPr>
          <p:spPr bwMode="auto">
            <a:xfrm>
              <a:off x="3491" y="2070"/>
              <a:ext cx="250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286" name="AutoShape 20"/>
            <p:cNvCxnSpPr>
              <a:cxnSpLocks noChangeShapeType="1"/>
              <a:stCxn id="11273" idx="2"/>
              <a:endCxn id="11278" idx="0"/>
            </p:cNvCxnSpPr>
            <p:nvPr/>
          </p:nvCxnSpPr>
          <p:spPr bwMode="auto">
            <a:xfrm flipH="1">
              <a:off x="3239" y="2070"/>
              <a:ext cx="252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1287" name="AutoShape 21"/>
            <p:cNvSpPr>
              <a:spLocks noChangeAspect="1" noChangeArrowheads="1"/>
            </p:cNvSpPr>
            <p:nvPr/>
          </p:nvSpPr>
          <p:spPr bwMode="auto">
            <a:xfrm>
              <a:off x="3289" y="2985"/>
              <a:ext cx="181" cy="22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I</a:t>
              </a:r>
            </a:p>
          </p:txBody>
        </p:sp>
        <p:sp>
          <p:nvSpPr>
            <p:cNvPr id="11288" name="AutoShape 22"/>
            <p:cNvSpPr>
              <a:spLocks noChangeAspect="1" noChangeArrowheads="1"/>
            </p:cNvSpPr>
            <p:nvPr/>
          </p:nvSpPr>
          <p:spPr bwMode="auto">
            <a:xfrm>
              <a:off x="3655" y="2985"/>
              <a:ext cx="187" cy="23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J</a:t>
              </a:r>
            </a:p>
          </p:txBody>
        </p:sp>
        <p:cxnSp>
          <p:nvCxnSpPr>
            <p:cNvPr id="11289" name="AutoShape 23"/>
            <p:cNvCxnSpPr>
              <a:cxnSpLocks noChangeShapeType="1"/>
              <a:stCxn id="11279" idx="2"/>
              <a:endCxn id="11288" idx="0"/>
            </p:cNvCxnSpPr>
            <p:nvPr/>
          </p:nvCxnSpPr>
          <p:spPr bwMode="auto">
            <a:xfrm>
              <a:off x="3741" y="2646"/>
              <a:ext cx="8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290" name="AutoShape 24"/>
            <p:cNvCxnSpPr>
              <a:cxnSpLocks noChangeShapeType="1"/>
              <a:stCxn id="11279" idx="2"/>
              <a:endCxn id="11287" idx="0"/>
            </p:cNvCxnSpPr>
            <p:nvPr/>
          </p:nvCxnSpPr>
          <p:spPr bwMode="auto">
            <a:xfrm flipH="1">
              <a:off x="3380" y="2646"/>
              <a:ext cx="361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1291" name="AutoShape 25"/>
            <p:cNvSpPr>
              <a:spLocks noChangeAspect="1" noChangeArrowheads="1"/>
            </p:cNvSpPr>
            <p:nvPr/>
          </p:nvSpPr>
          <p:spPr bwMode="auto">
            <a:xfrm>
              <a:off x="4027" y="2984"/>
              <a:ext cx="211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K</a:t>
              </a:r>
            </a:p>
          </p:txBody>
        </p:sp>
        <p:cxnSp>
          <p:nvCxnSpPr>
            <p:cNvPr id="11292" name="AutoShape 26"/>
            <p:cNvCxnSpPr>
              <a:cxnSpLocks noChangeShapeType="1"/>
              <a:stCxn id="11279" idx="2"/>
              <a:endCxn id="11291" idx="0"/>
            </p:cNvCxnSpPr>
            <p:nvPr/>
          </p:nvCxnSpPr>
          <p:spPr bwMode="auto">
            <a:xfrm>
              <a:off x="3741" y="2646"/>
              <a:ext cx="392" cy="3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9705347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Evaluate Arithmetic Expressions</a:t>
            </a:r>
          </a:p>
        </p:txBody>
      </p:sp>
      <p:sp>
        <p:nvSpPr>
          <p:cNvPr id="2410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Specialization of a postorder traversal</a:t>
            </a:r>
          </a:p>
          <a:p>
            <a:pPr lvl="1" eaLnBrk="1" hangingPunct="1"/>
            <a:r>
              <a:rPr lang="en-US" altLang="zh-TW">
                <a:ea typeface="新細明體" pitchFamily="18" charset="-120"/>
              </a:rPr>
              <a:t>recursive method returning the value of a subtree</a:t>
            </a:r>
          </a:p>
          <a:p>
            <a:pPr lvl="1" eaLnBrk="1" hangingPunct="1"/>
            <a:r>
              <a:rPr lang="en-US" altLang="zh-TW">
                <a:ea typeface="新細明體" pitchFamily="18" charset="-120"/>
              </a:rPr>
              <a:t>when visiting an internal node, combine the values of the subtrees</a:t>
            </a:r>
          </a:p>
        </p:txBody>
      </p:sp>
      <p:sp>
        <p:nvSpPr>
          <p:cNvPr id="532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2CAF5B-9461-451C-8054-D9FB697C2BC0}" type="slidenum">
              <a:rPr lang="en-US" altLang="zh-TW" smtClean="0"/>
              <a:pPr/>
              <a:t>50</a:t>
            </a:fld>
            <a:endParaRPr lang="en-US" altLang="zh-TW"/>
          </a:p>
        </p:txBody>
      </p:sp>
      <p:sp>
        <p:nvSpPr>
          <p:cNvPr id="2410500" name="Text Box 4"/>
          <p:cNvSpPr txBox="1">
            <a:spLocks noChangeArrowheads="1"/>
          </p:cNvSpPr>
          <p:nvPr/>
        </p:nvSpPr>
        <p:spPr bwMode="auto">
          <a:xfrm>
            <a:off x="1998663" y="3186367"/>
            <a:ext cx="4419600" cy="29813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Algorithm</a:t>
            </a:r>
            <a:r>
              <a:rPr lang="en-US" altLang="zh-TW" sz="2200" dirty="0"/>
              <a:t> </a:t>
            </a:r>
            <a:r>
              <a:rPr lang="en-US" altLang="zh-TW" sz="2200" dirty="0" err="1"/>
              <a:t>evalExpr</a:t>
            </a:r>
            <a:r>
              <a:rPr lang="en-US" altLang="zh-TW" sz="2200" dirty="0"/>
              <a:t>(</a:t>
            </a:r>
            <a:r>
              <a:rPr lang="en-US" altLang="zh-TW" sz="2200" i="1" dirty="0"/>
              <a:t>v</a:t>
            </a:r>
            <a:r>
              <a:rPr lang="en-US" altLang="zh-TW" sz="2200" dirty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TW" sz="2200" b="1" dirty="0"/>
              <a:t>if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isExternal</a:t>
            </a:r>
            <a:r>
              <a:rPr lang="en-US" altLang="zh-TW" sz="2200" dirty="0"/>
              <a:t> (</a:t>
            </a:r>
            <a:r>
              <a:rPr lang="en-US" altLang="zh-TW" sz="2200" i="1" dirty="0"/>
              <a:t>v</a:t>
            </a:r>
            <a:r>
              <a:rPr lang="en-US" altLang="zh-TW" sz="2200" dirty="0"/>
              <a:t>)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TW" sz="2200" dirty="0"/>
              <a:t>return </a:t>
            </a:r>
            <a:r>
              <a:rPr lang="en-US" altLang="zh-TW" sz="2200" i="1" dirty="0" err="1"/>
              <a:t>v</a:t>
            </a:r>
            <a:r>
              <a:rPr lang="en-US" altLang="zh-TW" sz="2200" dirty="0" err="1"/>
              <a:t>.element</a:t>
            </a:r>
            <a:r>
              <a:rPr lang="en-US" altLang="zh-TW" sz="2200" dirty="0"/>
              <a:t> ()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TW" sz="2200" b="1" dirty="0"/>
              <a:t>else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TW" sz="2200" dirty="0"/>
              <a:t>	</a:t>
            </a:r>
            <a:r>
              <a:rPr lang="en-US" altLang="zh-TW" sz="2200" i="1" dirty="0"/>
              <a:t>x</a:t>
            </a:r>
            <a:r>
              <a:rPr lang="en-US" altLang="zh-TW" sz="2200" dirty="0"/>
              <a:t> </a:t>
            </a:r>
            <a:r>
              <a:rPr lang="en-US" altLang="zh-TW" sz="2200" dirty="0">
                <a:sym typeface="Symbol" pitchFamily="18" charset="2"/>
              </a:rPr>
              <a:t> </a:t>
            </a:r>
            <a:r>
              <a:rPr lang="en-US" altLang="zh-TW" sz="2200" dirty="0" err="1"/>
              <a:t>evalExpr</a:t>
            </a:r>
            <a:r>
              <a:rPr lang="en-US" altLang="zh-TW" sz="2200" dirty="0"/>
              <a:t>(</a:t>
            </a:r>
            <a:r>
              <a:rPr lang="en-US" altLang="zh-TW" sz="2200" dirty="0" err="1"/>
              <a:t>leftChild</a:t>
            </a:r>
            <a:r>
              <a:rPr lang="en-US" altLang="zh-TW" sz="2200" dirty="0"/>
              <a:t> (</a:t>
            </a:r>
            <a:r>
              <a:rPr lang="en-US" altLang="zh-TW" sz="2200" i="1" dirty="0"/>
              <a:t>v</a:t>
            </a:r>
            <a:r>
              <a:rPr lang="en-US" altLang="zh-TW" sz="2200" dirty="0"/>
              <a:t>))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TW" sz="2200" dirty="0"/>
              <a:t>	</a:t>
            </a:r>
            <a:r>
              <a:rPr lang="en-US" altLang="zh-TW" sz="2200" i="1" dirty="0"/>
              <a:t>y</a:t>
            </a:r>
            <a:r>
              <a:rPr lang="en-US" altLang="zh-TW" sz="2200" dirty="0"/>
              <a:t> </a:t>
            </a:r>
            <a:r>
              <a:rPr lang="en-US" altLang="zh-TW" sz="2200" dirty="0">
                <a:sym typeface="Symbol" pitchFamily="18" charset="2"/>
              </a:rPr>
              <a:t> </a:t>
            </a:r>
            <a:r>
              <a:rPr lang="en-US" altLang="zh-TW" sz="2200" dirty="0" err="1"/>
              <a:t>evalExpr</a:t>
            </a:r>
            <a:r>
              <a:rPr lang="en-US" altLang="zh-TW" sz="2200" dirty="0"/>
              <a:t>(</a:t>
            </a:r>
            <a:r>
              <a:rPr lang="en-US" altLang="zh-TW" sz="2200" dirty="0" err="1"/>
              <a:t>rightChild</a:t>
            </a:r>
            <a:r>
              <a:rPr lang="en-US" altLang="zh-TW" sz="2200" dirty="0"/>
              <a:t> (</a:t>
            </a:r>
            <a:r>
              <a:rPr lang="en-US" altLang="zh-TW" sz="2200" i="1" dirty="0"/>
              <a:t>v</a:t>
            </a:r>
            <a:r>
              <a:rPr lang="en-US" altLang="zh-TW" sz="2200" dirty="0"/>
              <a:t>))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TW" sz="2200" dirty="0">
                <a:sym typeface="Symbol" pitchFamily="18" charset="2"/>
              </a:rPr>
              <a:t>	  </a:t>
            </a:r>
            <a:r>
              <a:rPr lang="en-US" altLang="zh-TW" sz="2200" dirty="0"/>
              <a:t>operator stored at </a:t>
            </a:r>
            <a:r>
              <a:rPr lang="en-US" altLang="zh-TW" sz="2200" i="1" dirty="0"/>
              <a:t>v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TW" sz="2200" b="1" dirty="0"/>
              <a:t>return</a:t>
            </a:r>
            <a:r>
              <a:rPr lang="en-US" altLang="zh-TW" sz="2200" dirty="0"/>
              <a:t> </a:t>
            </a:r>
            <a:r>
              <a:rPr lang="en-US" altLang="zh-TW" sz="2200" i="1" dirty="0"/>
              <a:t>x</a:t>
            </a:r>
            <a:r>
              <a:rPr lang="en-US" altLang="zh-TW" sz="2200" dirty="0"/>
              <a:t> </a:t>
            </a:r>
            <a:r>
              <a:rPr lang="en-US" altLang="zh-TW" sz="2200" dirty="0">
                <a:sym typeface="Symbol" pitchFamily="18" charset="2"/>
              </a:rPr>
              <a:t></a:t>
            </a:r>
            <a:r>
              <a:rPr lang="en-US" altLang="zh-TW" sz="2200" dirty="0"/>
              <a:t> </a:t>
            </a:r>
            <a:r>
              <a:rPr lang="en-US" altLang="zh-TW" sz="2200" i="1" dirty="0"/>
              <a:t>y</a:t>
            </a:r>
          </a:p>
        </p:txBody>
      </p:sp>
      <p:grpSp>
        <p:nvGrpSpPr>
          <p:cNvPr id="53255" name="Group 5"/>
          <p:cNvGrpSpPr>
            <a:grpSpLocks/>
          </p:cNvGrpSpPr>
          <p:nvPr/>
        </p:nvGrpSpPr>
        <p:grpSpPr bwMode="auto">
          <a:xfrm>
            <a:off x="6896100" y="3484690"/>
            <a:ext cx="3429000" cy="2286000"/>
            <a:chOff x="2928" y="2256"/>
            <a:chExt cx="2160" cy="1440"/>
          </a:xfrm>
        </p:grpSpPr>
        <p:sp>
          <p:nvSpPr>
            <p:cNvPr id="53256" name="Oval 6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sz="24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Symbol" pitchFamily="18" charset="2"/>
                </a:rPr>
                <a:t>+</a:t>
              </a:r>
            </a:p>
          </p:txBody>
        </p:sp>
        <p:sp>
          <p:nvSpPr>
            <p:cNvPr id="53257" name="Oval 7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sz="24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Symbol" pitchFamily="18" charset="2"/>
                  <a:sym typeface="Symbol" pitchFamily="18" charset="2"/>
                </a:rPr>
                <a:t></a:t>
              </a:r>
            </a:p>
          </p:txBody>
        </p:sp>
        <p:sp>
          <p:nvSpPr>
            <p:cNvPr id="53258" name="Oval 8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sz="24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Symbol" pitchFamily="18" charset="2"/>
                  <a:sym typeface="Symbol" pitchFamily="18" charset="2"/>
                </a:rPr>
                <a:t></a:t>
              </a:r>
              <a:endParaRPr lang="en-US" altLang="zh-TW" sz="2400">
                <a:solidFill>
                  <a:schemeClr val="accent4">
                    <a:lumMod val="20000"/>
                    <a:lumOff val="80000"/>
                  </a:schemeClr>
                </a:solidFill>
                <a:latin typeface="Symbol" pitchFamily="18" charset="2"/>
              </a:endParaRPr>
            </a:p>
          </p:txBody>
        </p:sp>
        <p:sp>
          <p:nvSpPr>
            <p:cNvPr id="53259" name="Oval 9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sz="24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Symbol" pitchFamily="18" charset="2"/>
                </a:rPr>
                <a:t>-</a:t>
              </a:r>
            </a:p>
          </p:txBody>
        </p:sp>
        <p:sp>
          <p:nvSpPr>
            <p:cNvPr id="53260" name="Rectangle 10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2</a:t>
              </a:r>
            </a:p>
          </p:txBody>
        </p:sp>
        <p:sp>
          <p:nvSpPr>
            <p:cNvPr id="53261" name="Rectangle 11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5</a:t>
              </a:r>
            </a:p>
          </p:txBody>
        </p:sp>
        <p:sp>
          <p:nvSpPr>
            <p:cNvPr id="53262" name="Rectangle 12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53263" name="Rectangle 13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3</a:t>
              </a:r>
            </a:p>
          </p:txBody>
        </p:sp>
        <p:sp>
          <p:nvSpPr>
            <p:cNvPr id="53264" name="Rectangle 14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2</a:t>
              </a:r>
            </a:p>
          </p:txBody>
        </p:sp>
        <p:cxnSp>
          <p:nvCxnSpPr>
            <p:cNvPr id="53265" name="AutoShape 15"/>
            <p:cNvCxnSpPr>
              <a:cxnSpLocks noChangeShapeType="1"/>
              <a:stCxn id="53256" idx="3"/>
              <a:endCxn id="53258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266" name="AutoShape 16"/>
            <p:cNvCxnSpPr>
              <a:cxnSpLocks noChangeShapeType="1"/>
              <a:stCxn id="53257" idx="1"/>
              <a:endCxn id="53256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267" name="AutoShape 17"/>
            <p:cNvCxnSpPr>
              <a:cxnSpLocks noChangeShapeType="1"/>
              <a:stCxn id="53264" idx="0"/>
              <a:endCxn id="53257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268" name="AutoShape 18"/>
            <p:cNvCxnSpPr>
              <a:cxnSpLocks noChangeShapeType="1"/>
              <a:stCxn id="53263" idx="0"/>
              <a:endCxn id="53257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269" name="AutoShape 19"/>
            <p:cNvCxnSpPr>
              <a:cxnSpLocks noChangeShapeType="1"/>
              <a:stCxn id="53262" idx="0"/>
              <a:endCxn id="53259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270" name="AutoShape 20"/>
            <p:cNvCxnSpPr>
              <a:cxnSpLocks noChangeShapeType="1"/>
              <a:stCxn id="53261" idx="0"/>
              <a:endCxn id="53259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271" name="AutoShape 21"/>
            <p:cNvCxnSpPr>
              <a:cxnSpLocks noChangeShapeType="1"/>
              <a:stCxn id="53260" idx="0"/>
              <a:endCxn id="53258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272" name="AutoShape 22"/>
            <p:cNvCxnSpPr>
              <a:cxnSpLocks noChangeShapeType="1"/>
              <a:stCxn id="53259" idx="1"/>
              <a:endCxn id="53258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168919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1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1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1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10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10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0499" grpId="0" build="p"/>
      <p:bldP spid="241050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Euler Tour Traversal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>
                <a:ea typeface="新細明體" pitchFamily="18" charset="-120"/>
              </a:rPr>
              <a:t>Generic traversal of a binary tree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>
                <a:ea typeface="新細明體" pitchFamily="18" charset="-120"/>
              </a:rPr>
              <a:t>Preorder, postorder and inorder traversals become the special cases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>
                <a:ea typeface="新細明體" pitchFamily="18" charset="-120"/>
              </a:rPr>
              <a:t>Walk around the tree and visit each node three times: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>
                <a:ea typeface="新細明體" pitchFamily="18" charset="-120"/>
              </a:rPr>
              <a:t>on the left (preorder)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>
                <a:ea typeface="新細明體" pitchFamily="18" charset="-120"/>
              </a:rPr>
              <a:t>from below (inorder)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>
                <a:ea typeface="新細明體" pitchFamily="18" charset="-120"/>
              </a:rPr>
              <a:t>on the right (postorder)</a:t>
            </a:r>
          </a:p>
        </p:txBody>
      </p:sp>
      <p:sp>
        <p:nvSpPr>
          <p:cNvPr id="542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85E511-2E46-423D-9A69-21F055838B80}" type="slidenum">
              <a:rPr lang="en-US" altLang="zh-TW" smtClean="0"/>
              <a:pPr/>
              <a:t>51</a:t>
            </a:fld>
            <a:endParaRPr lang="en-US" altLang="zh-TW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91913" y="3389377"/>
            <a:ext cx="4418013" cy="2316163"/>
            <a:chOff x="1638" y="2093"/>
            <a:chExt cx="3305" cy="1758"/>
          </a:xfrm>
        </p:grpSpPr>
        <p:sp>
          <p:nvSpPr>
            <p:cNvPr id="54279" name="Oval 5"/>
            <p:cNvSpPr>
              <a:spLocks noChangeArrowheads="1"/>
            </p:cNvSpPr>
            <p:nvPr/>
          </p:nvSpPr>
          <p:spPr bwMode="auto">
            <a:xfrm>
              <a:off x="3515" y="2237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sz="2400">
                  <a:latin typeface="Symbol" pitchFamily="18" charset="2"/>
                </a:rPr>
                <a:t>+</a:t>
              </a:r>
            </a:p>
          </p:txBody>
        </p:sp>
        <p:sp>
          <p:nvSpPr>
            <p:cNvPr id="54280" name="Oval 6"/>
            <p:cNvSpPr>
              <a:spLocks noChangeArrowheads="1"/>
            </p:cNvSpPr>
            <p:nvPr/>
          </p:nvSpPr>
          <p:spPr bwMode="auto">
            <a:xfrm>
              <a:off x="4199" y="2621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sz="2400">
                  <a:latin typeface="Symbol" pitchFamily="18" charset="2"/>
                  <a:sym typeface="Symbol" pitchFamily="18" charset="2"/>
                </a:rPr>
                <a:t></a:t>
              </a:r>
            </a:p>
          </p:txBody>
        </p:sp>
        <p:sp>
          <p:nvSpPr>
            <p:cNvPr id="54281" name="Oval 7"/>
            <p:cNvSpPr>
              <a:spLocks noChangeArrowheads="1"/>
            </p:cNvSpPr>
            <p:nvPr/>
          </p:nvSpPr>
          <p:spPr bwMode="auto">
            <a:xfrm>
              <a:off x="2831" y="3005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sz="2400">
                  <a:latin typeface="Symbol" pitchFamily="18" charset="2"/>
                </a:rPr>
                <a:t>-</a:t>
              </a:r>
            </a:p>
          </p:txBody>
        </p:sp>
        <p:sp>
          <p:nvSpPr>
            <p:cNvPr id="54282" name="Rectangle 8"/>
            <p:cNvSpPr>
              <a:spLocks noChangeArrowheads="1"/>
            </p:cNvSpPr>
            <p:nvPr/>
          </p:nvSpPr>
          <p:spPr bwMode="auto">
            <a:xfrm>
              <a:off x="1805" y="3005"/>
              <a:ext cx="240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</a:rPr>
                <a:t>2</a:t>
              </a:r>
            </a:p>
          </p:txBody>
        </p:sp>
        <p:sp>
          <p:nvSpPr>
            <p:cNvPr id="54283" name="Rectangle 9"/>
            <p:cNvSpPr>
              <a:spLocks noChangeArrowheads="1"/>
            </p:cNvSpPr>
            <p:nvPr/>
          </p:nvSpPr>
          <p:spPr bwMode="auto">
            <a:xfrm>
              <a:off x="2489" y="3437"/>
              <a:ext cx="240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</a:rPr>
                <a:t>5</a:t>
              </a:r>
            </a:p>
          </p:txBody>
        </p:sp>
        <p:sp>
          <p:nvSpPr>
            <p:cNvPr id="54284" name="Rectangle 10"/>
            <p:cNvSpPr>
              <a:spLocks noChangeArrowheads="1"/>
            </p:cNvSpPr>
            <p:nvPr/>
          </p:nvSpPr>
          <p:spPr bwMode="auto">
            <a:xfrm>
              <a:off x="3173" y="3437"/>
              <a:ext cx="240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</a:rPr>
                <a:t>1</a:t>
              </a:r>
            </a:p>
          </p:txBody>
        </p:sp>
        <p:sp>
          <p:nvSpPr>
            <p:cNvPr id="54285" name="Rectangle 11"/>
            <p:cNvSpPr>
              <a:spLocks noChangeArrowheads="1"/>
            </p:cNvSpPr>
            <p:nvPr/>
          </p:nvSpPr>
          <p:spPr bwMode="auto">
            <a:xfrm>
              <a:off x="3857" y="3005"/>
              <a:ext cx="240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</a:rPr>
                <a:t>3</a:t>
              </a:r>
            </a:p>
          </p:txBody>
        </p:sp>
        <p:sp>
          <p:nvSpPr>
            <p:cNvPr id="54286" name="Rectangle 12"/>
            <p:cNvSpPr>
              <a:spLocks noChangeArrowheads="1"/>
            </p:cNvSpPr>
            <p:nvPr/>
          </p:nvSpPr>
          <p:spPr bwMode="auto">
            <a:xfrm>
              <a:off x="4541" y="3005"/>
              <a:ext cx="240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</a:rPr>
                <a:t>2</a:t>
              </a:r>
            </a:p>
          </p:txBody>
        </p:sp>
        <p:cxnSp>
          <p:nvCxnSpPr>
            <p:cNvPr id="54287" name="AutoShape 13"/>
            <p:cNvCxnSpPr>
              <a:cxnSpLocks noChangeShapeType="1"/>
              <a:stCxn id="54280" idx="1"/>
              <a:endCxn id="54279" idx="5"/>
            </p:cNvCxnSpPr>
            <p:nvPr/>
          </p:nvCxnSpPr>
          <p:spPr bwMode="auto">
            <a:xfrm flipH="1" flipV="1">
              <a:off x="3720" y="2448"/>
              <a:ext cx="514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4288" name="AutoShape 14"/>
            <p:cNvCxnSpPr>
              <a:cxnSpLocks noChangeShapeType="1"/>
              <a:stCxn id="54286" idx="0"/>
              <a:endCxn id="54280" idx="5"/>
            </p:cNvCxnSpPr>
            <p:nvPr/>
          </p:nvCxnSpPr>
          <p:spPr bwMode="auto">
            <a:xfrm flipH="1" flipV="1">
              <a:off x="4404" y="2832"/>
              <a:ext cx="257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4289" name="AutoShape 15"/>
            <p:cNvCxnSpPr>
              <a:cxnSpLocks noChangeShapeType="1"/>
              <a:stCxn id="54285" idx="0"/>
              <a:endCxn id="54280" idx="3"/>
            </p:cNvCxnSpPr>
            <p:nvPr/>
          </p:nvCxnSpPr>
          <p:spPr bwMode="auto">
            <a:xfrm flipV="1">
              <a:off x="3977" y="2832"/>
              <a:ext cx="257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4290" name="AutoShape 16"/>
            <p:cNvCxnSpPr>
              <a:cxnSpLocks noChangeShapeType="1"/>
              <a:stCxn id="54284" idx="0"/>
              <a:endCxn id="54281" idx="5"/>
            </p:cNvCxnSpPr>
            <p:nvPr/>
          </p:nvCxnSpPr>
          <p:spPr bwMode="auto">
            <a:xfrm flipH="1" flipV="1">
              <a:off x="3036" y="3216"/>
              <a:ext cx="257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4291" name="AutoShape 17"/>
            <p:cNvCxnSpPr>
              <a:cxnSpLocks noChangeShapeType="1"/>
              <a:stCxn id="54283" idx="0"/>
              <a:endCxn id="54281" idx="3"/>
            </p:cNvCxnSpPr>
            <p:nvPr/>
          </p:nvCxnSpPr>
          <p:spPr bwMode="auto">
            <a:xfrm flipV="1">
              <a:off x="2609" y="3216"/>
              <a:ext cx="257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4292" name="Freeform 18"/>
            <p:cNvSpPr>
              <a:spLocks/>
            </p:cNvSpPr>
            <p:nvPr/>
          </p:nvSpPr>
          <p:spPr bwMode="auto">
            <a:xfrm>
              <a:off x="1638" y="2093"/>
              <a:ext cx="3305" cy="1758"/>
            </a:xfrm>
            <a:custGeom>
              <a:avLst/>
              <a:gdLst>
                <a:gd name="T0" fmla="*/ 1751 w 3305"/>
                <a:gd name="T1" fmla="*/ 48 h 1758"/>
                <a:gd name="T2" fmla="*/ 1775 w 3305"/>
                <a:gd name="T3" fmla="*/ 246 h 1758"/>
                <a:gd name="T4" fmla="*/ 983 w 3305"/>
                <a:gd name="T5" fmla="*/ 360 h 1758"/>
                <a:gd name="T6" fmla="*/ 365 w 3305"/>
                <a:gd name="T7" fmla="*/ 612 h 1758"/>
                <a:gd name="T8" fmla="*/ 23 w 3305"/>
                <a:gd name="T9" fmla="*/ 1056 h 1758"/>
                <a:gd name="T10" fmla="*/ 227 w 3305"/>
                <a:gd name="T11" fmla="*/ 1278 h 1758"/>
                <a:gd name="T12" fmla="*/ 551 w 3305"/>
                <a:gd name="T13" fmla="*/ 1092 h 1758"/>
                <a:gd name="T14" fmla="*/ 659 w 3305"/>
                <a:gd name="T15" fmla="*/ 840 h 1758"/>
                <a:gd name="T16" fmla="*/ 1109 w 3305"/>
                <a:gd name="T17" fmla="*/ 1056 h 1758"/>
                <a:gd name="T18" fmla="*/ 803 w 3305"/>
                <a:gd name="T19" fmla="*/ 1242 h 1758"/>
                <a:gd name="T20" fmla="*/ 689 w 3305"/>
                <a:gd name="T21" fmla="*/ 1482 h 1758"/>
                <a:gd name="T22" fmla="*/ 971 w 3305"/>
                <a:gd name="T23" fmla="*/ 1686 h 1758"/>
                <a:gd name="T24" fmla="*/ 1187 w 3305"/>
                <a:gd name="T25" fmla="*/ 1560 h 1758"/>
                <a:gd name="T26" fmla="*/ 1319 w 3305"/>
                <a:gd name="T27" fmla="*/ 1248 h 1758"/>
                <a:gd name="T28" fmla="*/ 1487 w 3305"/>
                <a:gd name="T29" fmla="*/ 1620 h 1758"/>
                <a:gd name="T30" fmla="*/ 1745 w 3305"/>
                <a:gd name="T31" fmla="*/ 1710 h 1758"/>
                <a:gd name="T32" fmla="*/ 1925 w 3305"/>
                <a:gd name="T33" fmla="*/ 1332 h 1758"/>
                <a:gd name="T34" fmla="*/ 1523 w 3305"/>
                <a:gd name="T35" fmla="*/ 1014 h 1758"/>
                <a:gd name="T36" fmla="*/ 1361 w 3305"/>
                <a:gd name="T37" fmla="*/ 810 h 1758"/>
                <a:gd name="T38" fmla="*/ 821 w 3305"/>
                <a:gd name="T39" fmla="*/ 654 h 1758"/>
                <a:gd name="T40" fmla="*/ 1985 w 3305"/>
                <a:gd name="T41" fmla="*/ 480 h 1758"/>
                <a:gd name="T42" fmla="*/ 2489 w 3305"/>
                <a:gd name="T43" fmla="*/ 654 h 1758"/>
                <a:gd name="T44" fmla="*/ 2093 w 3305"/>
                <a:gd name="T45" fmla="*/ 936 h 1758"/>
                <a:gd name="T46" fmla="*/ 2195 w 3305"/>
                <a:gd name="T47" fmla="*/ 1272 h 1758"/>
                <a:gd name="T48" fmla="*/ 2435 w 3305"/>
                <a:gd name="T49" fmla="*/ 1272 h 1758"/>
                <a:gd name="T50" fmla="*/ 2573 w 3305"/>
                <a:gd name="T51" fmla="*/ 1032 h 1758"/>
                <a:gd name="T52" fmla="*/ 2699 w 3305"/>
                <a:gd name="T53" fmla="*/ 840 h 1758"/>
                <a:gd name="T54" fmla="*/ 2807 w 3305"/>
                <a:gd name="T55" fmla="*/ 1056 h 1758"/>
                <a:gd name="T56" fmla="*/ 2867 w 3305"/>
                <a:gd name="T57" fmla="*/ 1266 h 1758"/>
                <a:gd name="T58" fmla="*/ 3125 w 3305"/>
                <a:gd name="T59" fmla="*/ 1314 h 1758"/>
                <a:gd name="T60" fmla="*/ 3269 w 3305"/>
                <a:gd name="T61" fmla="*/ 954 h 1758"/>
                <a:gd name="T62" fmla="*/ 2909 w 3305"/>
                <a:gd name="T63" fmla="*/ 642 h 1758"/>
                <a:gd name="T64" fmla="*/ 2741 w 3305"/>
                <a:gd name="T65" fmla="*/ 480 h 1758"/>
                <a:gd name="T66" fmla="*/ 2249 w 3305"/>
                <a:gd name="T67" fmla="*/ 276 h 1758"/>
                <a:gd name="T68" fmla="*/ 2231 w 3305"/>
                <a:gd name="T69" fmla="*/ 0 h 175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305"/>
                <a:gd name="T106" fmla="*/ 0 h 1758"/>
                <a:gd name="T107" fmla="*/ 3305 w 3305"/>
                <a:gd name="T108" fmla="*/ 1758 h 175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305" h="1758">
                  <a:moveTo>
                    <a:pt x="1751" y="48"/>
                  </a:moveTo>
                  <a:cubicBezTo>
                    <a:pt x="1755" y="81"/>
                    <a:pt x="1903" y="194"/>
                    <a:pt x="1775" y="246"/>
                  </a:cubicBezTo>
                  <a:cubicBezTo>
                    <a:pt x="1647" y="298"/>
                    <a:pt x="1218" y="299"/>
                    <a:pt x="983" y="360"/>
                  </a:cubicBezTo>
                  <a:cubicBezTo>
                    <a:pt x="748" y="421"/>
                    <a:pt x="525" y="496"/>
                    <a:pt x="365" y="612"/>
                  </a:cubicBezTo>
                  <a:cubicBezTo>
                    <a:pt x="205" y="728"/>
                    <a:pt x="46" y="945"/>
                    <a:pt x="23" y="1056"/>
                  </a:cubicBezTo>
                  <a:cubicBezTo>
                    <a:pt x="0" y="1167"/>
                    <a:pt x="139" y="1272"/>
                    <a:pt x="227" y="1278"/>
                  </a:cubicBezTo>
                  <a:cubicBezTo>
                    <a:pt x="315" y="1284"/>
                    <a:pt x="479" y="1165"/>
                    <a:pt x="551" y="1092"/>
                  </a:cubicBezTo>
                  <a:cubicBezTo>
                    <a:pt x="623" y="1019"/>
                    <a:pt x="566" y="846"/>
                    <a:pt x="659" y="840"/>
                  </a:cubicBezTo>
                  <a:cubicBezTo>
                    <a:pt x="752" y="834"/>
                    <a:pt x="1085" y="989"/>
                    <a:pt x="1109" y="1056"/>
                  </a:cubicBezTo>
                  <a:cubicBezTo>
                    <a:pt x="1133" y="1123"/>
                    <a:pt x="873" y="1171"/>
                    <a:pt x="803" y="1242"/>
                  </a:cubicBezTo>
                  <a:cubicBezTo>
                    <a:pt x="733" y="1313"/>
                    <a:pt x="661" y="1408"/>
                    <a:pt x="689" y="1482"/>
                  </a:cubicBezTo>
                  <a:cubicBezTo>
                    <a:pt x="717" y="1556"/>
                    <a:pt x="888" y="1673"/>
                    <a:pt x="971" y="1686"/>
                  </a:cubicBezTo>
                  <a:cubicBezTo>
                    <a:pt x="1054" y="1699"/>
                    <a:pt x="1129" y="1633"/>
                    <a:pt x="1187" y="1560"/>
                  </a:cubicBezTo>
                  <a:cubicBezTo>
                    <a:pt x="1245" y="1487"/>
                    <a:pt x="1269" y="1238"/>
                    <a:pt x="1319" y="1248"/>
                  </a:cubicBezTo>
                  <a:cubicBezTo>
                    <a:pt x="1369" y="1258"/>
                    <a:pt x="1416" y="1543"/>
                    <a:pt x="1487" y="1620"/>
                  </a:cubicBezTo>
                  <a:cubicBezTo>
                    <a:pt x="1558" y="1697"/>
                    <a:pt x="1672" y="1758"/>
                    <a:pt x="1745" y="1710"/>
                  </a:cubicBezTo>
                  <a:cubicBezTo>
                    <a:pt x="1818" y="1662"/>
                    <a:pt x="1962" y="1448"/>
                    <a:pt x="1925" y="1332"/>
                  </a:cubicBezTo>
                  <a:cubicBezTo>
                    <a:pt x="1888" y="1216"/>
                    <a:pt x="1617" y="1101"/>
                    <a:pt x="1523" y="1014"/>
                  </a:cubicBezTo>
                  <a:cubicBezTo>
                    <a:pt x="1429" y="927"/>
                    <a:pt x="1478" y="870"/>
                    <a:pt x="1361" y="810"/>
                  </a:cubicBezTo>
                  <a:cubicBezTo>
                    <a:pt x="1244" y="750"/>
                    <a:pt x="717" y="709"/>
                    <a:pt x="821" y="654"/>
                  </a:cubicBezTo>
                  <a:cubicBezTo>
                    <a:pt x="925" y="599"/>
                    <a:pt x="1707" y="480"/>
                    <a:pt x="1985" y="480"/>
                  </a:cubicBezTo>
                  <a:cubicBezTo>
                    <a:pt x="2263" y="480"/>
                    <a:pt x="2471" y="578"/>
                    <a:pt x="2489" y="654"/>
                  </a:cubicBezTo>
                  <a:cubicBezTo>
                    <a:pt x="2507" y="730"/>
                    <a:pt x="2142" y="833"/>
                    <a:pt x="2093" y="936"/>
                  </a:cubicBezTo>
                  <a:cubicBezTo>
                    <a:pt x="2044" y="1039"/>
                    <a:pt x="2138" y="1216"/>
                    <a:pt x="2195" y="1272"/>
                  </a:cubicBezTo>
                  <a:cubicBezTo>
                    <a:pt x="2252" y="1328"/>
                    <a:pt x="2372" y="1312"/>
                    <a:pt x="2435" y="1272"/>
                  </a:cubicBezTo>
                  <a:cubicBezTo>
                    <a:pt x="2498" y="1232"/>
                    <a:pt x="2529" y="1104"/>
                    <a:pt x="2573" y="1032"/>
                  </a:cubicBezTo>
                  <a:cubicBezTo>
                    <a:pt x="2617" y="960"/>
                    <a:pt x="2660" y="836"/>
                    <a:pt x="2699" y="840"/>
                  </a:cubicBezTo>
                  <a:cubicBezTo>
                    <a:pt x="2738" y="844"/>
                    <a:pt x="2779" y="985"/>
                    <a:pt x="2807" y="1056"/>
                  </a:cubicBezTo>
                  <a:cubicBezTo>
                    <a:pt x="2835" y="1127"/>
                    <a:pt x="2814" y="1223"/>
                    <a:pt x="2867" y="1266"/>
                  </a:cubicBezTo>
                  <a:cubicBezTo>
                    <a:pt x="2920" y="1309"/>
                    <a:pt x="3058" y="1366"/>
                    <a:pt x="3125" y="1314"/>
                  </a:cubicBezTo>
                  <a:cubicBezTo>
                    <a:pt x="3192" y="1262"/>
                    <a:pt x="3305" y="1066"/>
                    <a:pt x="3269" y="954"/>
                  </a:cubicBezTo>
                  <a:cubicBezTo>
                    <a:pt x="3233" y="842"/>
                    <a:pt x="2997" y="721"/>
                    <a:pt x="2909" y="642"/>
                  </a:cubicBezTo>
                  <a:cubicBezTo>
                    <a:pt x="2821" y="563"/>
                    <a:pt x="2851" y="541"/>
                    <a:pt x="2741" y="480"/>
                  </a:cubicBezTo>
                  <a:cubicBezTo>
                    <a:pt x="2631" y="419"/>
                    <a:pt x="2334" y="356"/>
                    <a:pt x="2249" y="276"/>
                  </a:cubicBezTo>
                  <a:cubicBezTo>
                    <a:pt x="2164" y="196"/>
                    <a:pt x="2235" y="58"/>
                    <a:pt x="2231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54293" name="Text Box 19"/>
            <p:cNvSpPr txBox="1">
              <a:spLocks noChangeArrowheads="1"/>
            </p:cNvSpPr>
            <p:nvPr/>
          </p:nvSpPr>
          <p:spPr bwMode="auto">
            <a:xfrm>
              <a:off x="1903" y="2640"/>
              <a:ext cx="223" cy="2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latin typeface="Tahoma" pitchFamily="34" charset="0"/>
                </a:rPr>
                <a:t>L</a:t>
              </a:r>
            </a:p>
          </p:txBody>
        </p:sp>
        <p:sp>
          <p:nvSpPr>
            <p:cNvPr id="54294" name="Text Box 20"/>
            <p:cNvSpPr txBox="1">
              <a:spLocks noChangeArrowheads="1"/>
            </p:cNvSpPr>
            <p:nvPr/>
          </p:nvSpPr>
          <p:spPr bwMode="auto">
            <a:xfrm>
              <a:off x="2150" y="2841"/>
              <a:ext cx="239" cy="27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latin typeface="Tahoma" pitchFamily="34" charset="0"/>
                </a:rPr>
                <a:t>B</a:t>
              </a:r>
            </a:p>
          </p:txBody>
        </p:sp>
        <p:sp>
          <p:nvSpPr>
            <p:cNvPr id="54295" name="Text Box 21"/>
            <p:cNvSpPr txBox="1">
              <a:spLocks noChangeArrowheads="1"/>
            </p:cNvSpPr>
            <p:nvPr/>
          </p:nvSpPr>
          <p:spPr bwMode="auto">
            <a:xfrm>
              <a:off x="2381" y="2640"/>
              <a:ext cx="244" cy="2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latin typeface="Tahoma" pitchFamily="34" charset="0"/>
                </a:rPr>
                <a:t>R</a:t>
              </a:r>
            </a:p>
          </p:txBody>
        </p:sp>
        <p:cxnSp>
          <p:nvCxnSpPr>
            <p:cNvPr id="54296" name="AutoShape 22"/>
            <p:cNvCxnSpPr>
              <a:cxnSpLocks noChangeShapeType="1"/>
              <a:stCxn id="54279" idx="3"/>
              <a:endCxn id="54299" idx="7"/>
            </p:cNvCxnSpPr>
            <p:nvPr/>
          </p:nvCxnSpPr>
          <p:spPr bwMode="auto">
            <a:xfrm flipH="1">
              <a:off x="2352" y="2448"/>
              <a:ext cx="1198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4297" name="AutoShape 23"/>
            <p:cNvCxnSpPr>
              <a:cxnSpLocks noChangeShapeType="1"/>
              <a:stCxn id="54282" idx="0"/>
              <a:endCxn id="54299" idx="3"/>
            </p:cNvCxnSpPr>
            <p:nvPr/>
          </p:nvCxnSpPr>
          <p:spPr bwMode="auto">
            <a:xfrm flipV="1">
              <a:off x="1925" y="2832"/>
              <a:ext cx="257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4298" name="AutoShape 24"/>
            <p:cNvCxnSpPr>
              <a:cxnSpLocks noChangeShapeType="1"/>
              <a:stCxn id="54281" idx="1"/>
              <a:endCxn id="54299" idx="5"/>
            </p:cNvCxnSpPr>
            <p:nvPr/>
          </p:nvCxnSpPr>
          <p:spPr bwMode="auto">
            <a:xfrm flipH="1" flipV="1">
              <a:off x="2352" y="2832"/>
              <a:ext cx="514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4299" name="Oval 25"/>
            <p:cNvSpPr>
              <a:spLocks noChangeArrowheads="1"/>
            </p:cNvSpPr>
            <p:nvPr/>
          </p:nvSpPr>
          <p:spPr bwMode="auto">
            <a:xfrm>
              <a:off x="2147" y="2621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sz="2400">
                  <a:latin typeface="Symbol" pitchFamily="18" charset="2"/>
                  <a:sym typeface="Symbol" pitchFamily="18" charset="2"/>
                </a:rPr>
                <a:t></a:t>
              </a:r>
              <a:endParaRPr lang="en-US" altLang="zh-TW" sz="2400">
                <a:latin typeface="Symbol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637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8EFFAE-A25D-4DA6-8167-BB46C8B956D4}" type="slidenum">
              <a:rPr lang="en-US" altLang="zh-TW" smtClean="0"/>
              <a:pPr/>
              <a:t>52</a:t>
            </a:fld>
            <a:endParaRPr lang="en-US" altLang="zh-TW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Algorithm </a:t>
            </a:r>
            <a:r>
              <a:rPr lang="en-US" altLang="zh-TW">
                <a:latin typeface="Arial" charset="0"/>
                <a:ea typeface="Arial Unicode MS" pitchFamily="34" charset="-120"/>
                <a:cs typeface="Arial Unicode MS" pitchFamily="34" charset="-120"/>
              </a:rPr>
              <a:t>eulerTour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92680" y="1853185"/>
            <a:ext cx="7010400" cy="2438400"/>
          </a:xfrm>
          <a:ln w="28575">
            <a:solidFill>
              <a:srgbClr val="FF0000"/>
            </a:solidFill>
          </a:ln>
        </p:spPr>
        <p:txBody>
          <a:bodyPr/>
          <a:lstStyle/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/>
              <a:t>Algorithm</a:t>
            </a:r>
            <a:r>
              <a:rPr lang="en-US" altLang="zh-TW" sz="2400" dirty="0"/>
              <a:t> </a:t>
            </a:r>
            <a:r>
              <a:rPr lang="en-US" altLang="zh-TW" sz="2400" dirty="0" err="1">
                <a:latin typeface="Arial" charset="0"/>
                <a:ea typeface="Arial Unicode MS" pitchFamily="34" charset="-120"/>
                <a:cs typeface="Arial Unicode MS" pitchFamily="34" charset="-120"/>
              </a:rPr>
              <a:t>eulerTour</a:t>
            </a:r>
            <a:r>
              <a:rPr lang="en-US" altLang="zh-TW" sz="2400" dirty="0"/>
              <a:t>(</a:t>
            </a:r>
            <a:r>
              <a:rPr lang="en-US" altLang="zh-TW" sz="2400" b="1" i="1" dirty="0" err="1"/>
              <a:t>T</a:t>
            </a:r>
            <a:r>
              <a:rPr lang="en-US" altLang="zh-TW" sz="2400" dirty="0" err="1"/>
              <a:t>,</a:t>
            </a:r>
            <a:r>
              <a:rPr lang="en-US" altLang="zh-TW" sz="2400" b="1" i="1" dirty="0" err="1"/>
              <a:t>v</a:t>
            </a:r>
            <a:r>
              <a:rPr lang="en-US" altLang="zh-TW" sz="2400" dirty="0"/>
              <a:t>):</a:t>
            </a: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400" dirty="0">
                <a:solidFill>
                  <a:srgbClr val="FF0000"/>
                </a:solidFill>
              </a:rPr>
              <a:t>perform the action for visiting node </a:t>
            </a:r>
            <a:r>
              <a:rPr lang="en-US" altLang="zh-TW" sz="2400" b="1" i="1" dirty="0">
                <a:solidFill>
                  <a:srgbClr val="FF0000"/>
                </a:solidFill>
              </a:rPr>
              <a:t>v</a:t>
            </a:r>
            <a:r>
              <a:rPr lang="en-US" altLang="zh-TW" sz="2400" dirty="0">
                <a:solidFill>
                  <a:srgbClr val="FF0000"/>
                </a:solidFill>
              </a:rPr>
              <a:t> on the left</a:t>
            </a: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400" b="1" dirty="0"/>
              <a:t>if</a:t>
            </a:r>
            <a:r>
              <a:rPr lang="en-US" altLang="zh-TW" sz="2400" dirty="0"/>
              <a:t> </a:t>
            </a:r>
            <a:r>
              <a:rPr lang="en-US" altLang="zh-TW" sz="2400" b="1" i="1" dirty="0" err="1">
                <a:solidFill>
                  <a:srgbClr val="0000CC"/>
                </a:solidFill>
              </a:rPr>
              <a:t>T</a:t>
            </a:r>
            <a:r>
              <a:rPr lang="en-US" altLang="zh-TW" sz="2400" dirty="0" err="1">
                <a:solidFill>
                  <a:srgbClr val="0000CC"/>
                </a:solidFill>
              </a:rPr>
              <a:t>.</a:t>
            </a:r>
            <a:r>
              <a:rPr lang="en-US" altLang="zh-TW" sz="2400" dirty="0" err="1">
                <a:solidFill>
                  <a:srgbClr val="0000CC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hasLeft</a:t>
            </a:r>
            <a:r>
              <a:rPr lang="en-US" altLang="zh-TW" sz="2400" dirty="0">
                <a:solidFill>
                  <a:srgbClr val="0000CC"/>
                </a:solidFill>
              </a:rPr>
              <a:t>(</a:t>
            </a:r>
            <a:r>
              <a:rPr lang="en-US" altLang="zh-TW" sz="2400" b="1" i="1" dirty="0">
                <a:solidFill>
                  <a:srgbClr val="0000CC"/>
                </a:solidFill>
              </a:rPr>
              <a:t>v</a:t>
            </a:r>
            <a:r>
              <a:rPr lang="en-US" altLang="zh-TW" sz="2400" dirty="0">
                <a:solidFill>
                  <a:srgbClr val="0000CC"/>
                </a:solidFill>
              </a:rPr>
              <a:t>)</a:t>
            </a:r>
            <a:r>
              <a:rPr lang="en-US" altLang="zh-TW" sz="2400" dirty="0"/>
              <a:t> </a:t>
            </a:r>
            <a:r>
              <a:rPr lang="en-US" altLang="zh-TW" sz="2400" b="1" dirty="0"/>
              <a:t>then</a:t>
            </a: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None/>
            </a:pPr>
            <a:r>
              <a:rPr lang="en-US" altLang="zh-TW" sz="2400" dirty="0"/>
              <a:t>		</a:t>
            </a:r>
            <a:r>
              <a:rPr lang="en-US" altLang="zh-TW" sz="2400" dirty="0" err="1">
                <a:latin typeface="Arial" charset="0"/>
                <a:ea typeface="Arial Unicode MS" pitchFamily="34" charset="-120"/>
                <a:cs typeface="Arial Unicode MS" pitchFamily="34" charset="-120"/>
              </a:rPr>
              <a:t>eulerTour</a:t>
            </a:r>
            <a:r>
              <a:rPr lang="en-US" altLang="zh-TW" sz="2400" dirty="0"/>
              <a:t>(</a:t>
            </a:r>
            <a:r>
              <a:rPr lang="en-US" altLang="zh-TW" sz="2400" b="1" i="1" dirty="0"/>
              <a:t>T</a:t>
            </a:r>
            <a:r>
              <a:rPr lang="en-US" altLang="zh-TW" sz="2400" dirty="0"/>
              <a:t>, </a:t>
            </a:r>
            <a:r>
              <a:rPr lang="en-US" altLang="zh-TW" sz="2400" b="1" i="1" dirty="0" err="1"/>
              <a:t>T</a:t>
            </a:r>
            <a:r>
              <a:rPr lang="en-US" altLang="zh-TW" sz="2400" dirty="0" err="1"/>
              <a:t>.</a:t>
            </a:r>
            <a:r>
              <a:rPr lang="en-US" altLang="zh-TW" sz="2400" dirty="0" err="1">
                <a:latin typeface="Arial" charset="0"/>
                <a:ea typeface="Arial Unicode MS" pitchFamily="34" charset="-120"/>
                <a:cs typeface="Arial Unicode MS" pitchFamily="34" charset="-120"/>
              </a:rPr>
              <a:t>left</a:t>
            </a:r>
            <a:r>
              <a:rPr lang="en-US" altLang="zh-TW" sz="2400" dirty="0"/>
              <a:t>(</a:t>
            </a:r>
            <a:r>
              <a:rPr lang="en-US" altLang="zh-TW" sz="2400" b="1" i="1" dirty="0"/>
              <a:t>v</a:t>
            </a:r>
            <a:r>
              <a:rPr lang="en-US" altLang="zh-TW" sz="2400" dirty="0"/>
              <a:t>))</a:t>
            </a: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400" dirty="0">
                <a:solidFill>
                  <a:srgbClr val="FF0000"/>
                </a:solidFill>
              </a:rPr>
              <a:t>perform the action for visiting node </a:t>
            </a:r>
            <a:r>
              <a:rPr lang="en-US" altLang="zh-TW" sz="2400" b="1" i="1" dirty="0">
                <a:solidFill>
                  <a:srgbClr val="FF0000"/>
                </a:solidFill>
              </a:rPr>
              <a:t>v</a:t>
            </a:r>
            <a:r>
              <a:rPr lang="en-US" altLang="zh-TW" sz="2400" dirty="0">
                <a:solidFill>
                  <a:srgbClr val="FF0000"/>
                </a:solidFill>
              </a:rPr>
              <a:t> from below</a:t>
            </a: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400" b="1" dirty="0"/>
              <a:t>if</a:t>
            </a:r>
            <a:r>
              <a:rPr lang="en-US" altLang="zh-TW" sz="2400" dirty="0"/>
              <a:t> </a:t>
            </a:r>
            <a:r>
              <a:rPr lang="en-US" altLang="zh-TW" sz="2400" b="1" i="1">
                <a:solidFill>
                  <a:srgbClr val="0000CC"/>
                </a:solidFill>
              </a:rPr>
              <a:t>T</a:t>
            </a:r>
            <a:r>
              <a:rPr lang="en-US" altLang="zh-TW" sz="2400">
                <a:solidFill>
                  <a:srgbClr val="0000CC"/>
                </a:solidFill>
              </a:rPr>
              <a:t>.</a:t>
            </a:r>
            <a:r>
              <a:rPr lang="en-US" altLang="zh-TW" sz="2400">
                <a:solidFill>
                  <a:srgbClr val="0000CC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hasRight</a:t>
            </a:r>
            <a:r>
              <a:rPr lang="en-US" altLang="zh-TW" sz="2400">
                <a:solidFill>
                  <a:srgbClr val="0000CC"/>
                </a:solidFill>
              </a:rPr>
              <a:t>(</a:t>
            </a:r>
            <a:r>
              <a:rPr lang="en-US" altLang="zh-TW" sz="2400" b="1" i="1">
                <a:solidFill>
                  <a:srgbClr val="0000CC"/>
                </a:solidFill>
              </a:rPr>
              <a:t>v</a:t>
            </a:r>
            <a:r>
              <a:rPr lang="en-US" altLang="zh-TW" sz="2400" dirty="0">
                <a:solidFill>
                  <a:srgbClr val="0000CC"/>
                </a:solidFill>
              </a:rPr>
              <a:t>)</a:t>
            </a:r>
            <a:r>
              <a:rPr lang="en-US" altLang="zh-TW" sz="2400" dirty="0"/>
              <a:t> </a:t>
            </a:r>
            <a:r>
              <a:rPr lang="en-US" altLang="zh-TW" sz="2400" b="1" dirty="0"/>
              <a:t>then</a:t>
            </a: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None/>
            </a:pPr>
            <a:r>
              <a:rPr lang="en-US" altLang="zh-TW" sz="2400" dirty="0"/>
              <a:t>		</a:t>
            </a:r>
            <a:r>
              <a:rPr lang="en-US" altLang="zh-TW" sz="2400" dirty="0" err="1">
                <a:latin typeface="Arial" charset="0"/>
                <a:ea typeface="Arial Unicode MS" pitchFamily="34" charset="-120"/>
                <a:cs typeface="Arial Unicode MS" pitchFamily="34" charset="-120"/>
              </a:rPr>
              <a:t>eulerTour</a:t>
            </a:r>
            <a:r>
              <a:rPr lang="en-US" altLang="zh-TW" sz="2400" dirty="0"/>
              <a:t>(</a:t>
            </a:r>
            <a:r>
              <a:rPr lang="en-US" altLang="zh-TW" sz="2400" b="1" i="1" dirty="0"/>
              <a:t>T</a:t>
            </a:r>
            <a:r>
              <a:rPr lang="en-US" altLang="zh-TW" sz="2400" dirty="0"/>
              <a:t>, </a:t>
            </a:r>
            <a:r>
              <a:rPr lang="en-US" altLang="zh-TW" sz="2400" b="1" i="1" dirty="0" err="1"/>
              <a:t>T</a:t>
            </a:r>
            <a:r>
              <a:rPr lang="en-US" altLang="zh-TW" sz="2400" dirty="0" err="1"/>
              <a:t>.</a:t>
            </a:r>
            <a:r>
              <a:rPr lang="en-US" altLang="zh-TW" sz="2400" dirty="0" err="1">
                <a:latin typeface="Arial" charset="0"/>
                <a:ea typeface="Arial Unicode MS" pitchFamily="34" charset="-120"/>
                <a:cs typeface="Arial Unicode MS" pitchFamily="34" charset="-120"/>
              </a:rPr>
              <a:t>right</a:t>
            </a:r>
            <a:r>
              <a:rPr lang="en-US" altLang="zh-TW" sz="2400" dirty="0"/>
              <a:t>(</a:t>
            </a:r>
            <a:r>
              <a:rPr lang="en-US" altLang="zh-TW" sz="2400" b="1" i="1" dirty="0"/>
              <a:t>v</a:t>
            </a:r>
            <a:r>
              <a:rPr lang="en-US" altLang="zh-TW" sz="2400" dirty="0"/>
              <a:t>))</a:t>
            </a: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400" dirty="0">
                <a:solidFill>
                  <a:srgbClr val="FF0000"/>
                </a:solidFill>
              </a:rPr>
              <a:t>perform the action for visiting node </a:t>
            </a:r>
            <a:r>
              <a:rPr lang="en-US" altLang="zh-TW" sz="2400" b="1" i="1" dirty="0">
                <a:solidFill>
                  <a:srgbClr val="FF0000"/>
                </a:solidFill>
              </a:rPr>
              <a:t>v</a:t>
            </a:r>
            <a:r>
              <a:rPr lang="en-US" altLang="zh-TW" sz="2400" dirty="0">
                <a:solidFill>
                  <a:srgbClr val="FF0000"/>
                </a:solidFill>
              </a:rPr>
              <a:t> on the right</a:t>
            </a:r>
          </a:p>
        </p:txBody>
      </p:sp>
      <p:sp>
        <p:nvSpPr>
          <p:cNvPr id="2414596" name="Text Box 4"/>
          <p:cNvSpPr txBox="1">
            <a:spLocks noChangeArrowheads="1"/>
          </p:cNvSpPr>
          <p:nvPr/>
        </p:nvSpPr>
        <p:spPr bwMode="auto">
          <a:xfrm>
            <a:off x="1042416" y="4376929"/>
            <a:ext cx="1090879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altLang="zh-TW" sz="3200" dirty="0"/>
              <a:t> overall running time is O(</a:t>
            </a:r>
            <a:r>
              <a:rPr lang="en-US" altLang="zh-TW" sz="3200" i="1" dirty="0"/>
              <a:t>n</a:t>
            </a:r>
            <a:r>
              <a:rPr lang="en-US" altLang="zh-TW" sz="3200" dirty="0"/>
              <a:t>) for an </a:t>
            </a:r>
            <a:r>
              <a:rPr lang="en-US" altLang="zh-TW" sz="3200" i="1" dirty="0"/>
              <a:t>n</a:t>
            </a:r>
            <a:r>
              <a:rPr lang="en-US" altLang="zh-TW" sz="3200" dirty="0"/>
              <a:t>-node tree.</a:t>
            </a:r>
          </a:p>
          <a:p>
            <a:pPr>
              <a:buFontTx/>
              <a:buChar char="•"/>
            </a:pPr>
            <a:r>
              <a:rPr lang="en-US" altLang="zh-TW" sz="3200" dirty="0"/>
              <a:t> The Euler Tour traversal has more applications, including all the applications which the one of the three traversals can be applied.</a:t>
            </a:r>
          </a:p>
        </p:txBody>
      </p:sp>
    </p:spTree>
    <p:extLst>
      <p:ext uri="{BB962C8B-B14F-4D97-AF65-F5344CB8AC3E}">
        <p14:creationId xmlns:p14="http://schemas.microsoft.com/office/powerpoint/2010/main" val="335987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1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459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Algorithm printExpression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Recall the example for printing an arithmetic expression</a:t>
            </a:r>
          </a:p>
          <a:p>
            <a:pPr eaLnBrk="1" hangingPunct="1"/>
            <a:r>
              <a:rPr lang="en-US" altLang="zh-TW" dirty="0"/>
              <a:t>The Euler Tour can also be used to print a fully parenthesized arithmetic expression</a:t>
            </a:r>
          </a:p>
          <a:p>
            <a:pPr eaLnBrk="1" hangingPunct="1"/>
            <a:endParaRPr lang="en-US" altLang="zh-TW" dirty="0"/>
          </a:p>
        </p:txBody>
      </p:sp>
      <p:sp>
        <p:nvSpPr>
          <p:cNvPr id="563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C0A584-2836-4867-92C2-A8534D4A799C}" type="slidenum">
              <a:rPr lang="en-US" altLang="zh-TW" smtClean="0"/>
              <a:pPr/>
              <a:t>53</a:t>
            </a:fld>
            <a:endParaRPr lang="en-US" altLang="zh-TW"/>
          </a:p>
        </p:txBody>
      </p:sp>
      <p:sp>
        <p:nvSpPr>
          <p:cNvPr id="2416644" name="Text Box 4"/>
          <p:cNvSpPr txBox="1">
            <a:spLocks noChangeArrowheads="1"/>
          </p:cNvSpPr>
          <p:nvPr/>
        </p:nvSpPr>
        <p:spPr bwMode="auto">
          <a:xfrm>
            <a:off x="4477513" y="2985453"/>
            <a:ext cx="3787775" cy="28638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dirty="0"/>
              <a:t>Algorithm </a:t>
            </a:r>
            <a:r>
              <a:rPr lang="en-US" altLang="zh-TW" sz="2000" dirty="0" err="1">
                <a:latin typeface="Arial" charset="0"/>
                <a:ea typeface="Arial Unicode MS" pitchFamily="34" charset="-120"/>
                <a:cs typeface="Arial Unicode MS" pitchFamily="34" charset="-120"/>
              </a:rPr>
              <a:t>printExpression</a:t>
            </a:r>
            <a:r>
              <a:rPr lang="en-US" altLang="zh-TW" sz="2000" dirty="0"/>
              <a:t>(</a:t>
            </a:r>
            <a:r>
              <a:rPr lang="en-US" altLang="zh-TW" sz="2000" i="1" dirty="0"/>
              <a:t>T</a:t>
            </a:r>
            <a:r>
              <a:rPr lang="en-US" altLang="zh-TW" sz="2000" dirty="0"/>
              <a:t>, </a:t>
            </a:r>
            <a:r>
              <a:rPr lang="en-US" altLang="zh-TW" sz="2000" i="1" dirty="0"/>
              <a:t>v</a:t>
            </a:r>
            <a:r>
              <a:rPr lang="en-US" altLang="zh-TW" sz="2000" dirty="0"/>
              <a:t>):</a:t>
            </a:r>
          </a:p>
          <a:p>
            <a:r>
              <a:rPr lang="en-US" altLang="zh-TW" sz="2000" b="1" dirty="0"/>
              <a:t>    if </a:t>
            </a:r>
            <a:r>
              <a:rPr lang="en-US" altLang="zh-TW" sz="2000" i="1" dirty="0" err="1"/>
              <a:t>T</a:t>
            </a:r>
            <a:r>
              <a:rPr lang="en-US" altLang="zh-TW" sz="2000" dirty="0" err="1"/>
              <a:t>.</a:t>
            </a:r>
            <a:r>
              <a:rPr lang="en-US" altLang="zh-TW" sz="2000" dirty="0" err="1">
                <a:latin typeface="Arial" charset="0"/>
                <a:ea typeface="Arial Unicode MS" pitchFamily="34" charset="-120"/>
                <a:cs typeface="Arial Unicode MS" pitchFamily="34" charset="-120"/>
              </a:rPr>
              <a:t>isExternal</a:t>
            </a:r>
            <a:r>
              <a:rPr lang="en-US" altLang="zh-TW" sz="2000" dirty="0"/>
              <a:t>(</a:t>
            </a:r>
            <a:r>
              <a:rPr lang="en-US" altLang="zh-TW" sz="2000" i="1" dirty="0"/>
              <a:t>v</a:t>
            </a:r>
            <a:r>
              <a:rPr lang="en-US" altLang="zh-TW" sz="2000" dirty="0"/>
              <a:t>) then</a:t>
            </a:r>
          </a:p>
          <a:p>
            <a:r>
              <a:rPr lang="en-US" altLang="zh-TW" sz="2000" dirty="0"/>
              <a:t>       print the value stored at </a:t>
            </a:r>
            <a:r>
              <a:rPr lang="en-US" altLang="zh-TW" sz="2000" i="1" dirty="0"/>
              <a:t>v</a:t>
            </a:r>
          </a:p>
          <a:p>
            <a:r>
              <a:rPr lang="en-US" altLang="zh-TW" sz="2000" b="1" dirty="0"/>
              <a:t>    else</a:t>
            </a:r>
          </a:p>
          <a:p>
            <a:r>
              <a:rPr lang="en-US" altLang="zh-TW" sz="2000" dirty="0"/>
              <a:t>       </a:t>
            </a:r>
            <a:r>
              <a:rPr lang="en-US" altLang="zh-TW" sz="2000" dirty="0">
                <a:latin typeface="Arial" charset="0"/>
                <a:ea typeface="Arial Unicode MS" pitchFamily="34" charset="-120"/>
                <a:cs typeface="Arial Unicode MS" pitchFamily="34" charset="-120"/>
              </a:rPr>
              <a:t>print </a:t>
            </a:r>
            <a:r>
              <a:rPr lang="en-US" altLang="zh-TW" sz="2000" dirty="0"/>
              <a:t>“(“</a:t>
            </a:r>
          </a:p>
          <a:p>
            <a:r>
              <a:rPr lang="en-US" altLang="zh-TW" sz="2000" dirty="0"/>
              <a:t>       </a:t>
            </a:r>
            <a:r>
              <a:rPr lang="en-US" altLang="zh-TW" sz="2000" dirty="0" err="1">
                <a:latin typeface="Arial" charset="0"/>
                <a:ea typeface="Arial Unicode MS" pitchFamily="34" charset="-120"/>
                <a:cs typeface="Arial Unicode MS" pitchFamily="34" charset="-120"/>
              </a:rPr>
              <a:t>printExpression</a:t>
            </a:r>
            <a:r>
              <a:rPr lang="en-US" altLang="zh-TW" sz="2000" dirty="0"/>
              <a:t>(</a:t>
            </a:r>
            <a:r>
              <a:rPr lang="en-US" altLang="zh-TW" sz="2000" i="1" dirty="0"/>
              <a:t>T</a:t>
            </a:r>
            <a:r>
              <a:rPr lang="en-US" altLang="zh-TW" sz="2000" dirty="0"/>
              <a:t>, </a:t>
            </a:r>
            <a:r>
              <a:rPr lang="en-US" altLang="zh-TW" sz="2000" i="1" dirty="0" err="1"/>
              <a:t>T</a:t>
            </a:r>
            <a:r>
              <a:rPr lang="en-US" altLang="zh-TW" sz="2000" dirty="0" err="1"/>
              <a:t>.</a:t>
            </a:r>
            <a:r>
              <a:rPr lang="en-US" altLang="zh-TW" sz="2000" dirty="0" err="1">
                <a:latin typeface="Arial" charset="0"/>
                <a:ea typeface="Arial Unicode MS" pitchFamily="34" charset="-120"/>
                <a:cs typeface="Arial Unicode MS" pitchFamily="34" charset="-120"/>
              </a:rPr>
              <a:t>left</a:t>
            </a:r>
            <a:r>
              <a:rPr lang="en-US" altLang="zh-TW" sz="2000" dirty="0"/>
              <a:t>(</a:t>
            </a:r>
            <a:r>
              <a:rPr lang="en-US" altLang="zh-TW" sz="2000" i="1" dirty="0"/>
              <a:t>v</a:t>
            </a:r>
            <a:r>
              <a:rPr lang="en-US" altLang="zh-TW" sz="2000" dirty="0"/>
              <a:t>))</a:t>
            </a:r>
          </a:p>
          <a:p>
            <a:r>
              <a:rPr lang="en-US" altLang="zh-TW" sz="2000" dirty="0"/>
              <a:t>       </a:t>
            </a:r>
            <a:r>
              <a:rPr lang="en-US" altLang="zh-TW" sz="2000" dirty="0">
                <a:latin typeface="Arial" charset="0"/>
                <a:ea typeface="Arial Unicode MS" pitchFamily="34" charset="-120"/>
                <a:cs typeface="Arial Unicode MS" pitchFamily="34" charset="-120"/>
              </a:rPr>
              <a:t>print</a:t>
            </a:r>
            <a:r>
              <a:rPr lang="en-US" altLang="zh-TW" sz="2000" dirty="0"/>
              <a:t> the operator stored at </a:t>
            </a:r>
            <a:r>
              <a:rPr lang="en-US" altLang="zh-TW" sz="2000" i="1" dirty="0"/>
              <a:t>v</a:t>
            </a:r>
          </a:p>
          <a:p>
            <a:r>
              <a:rPr lang="en-US" altLang="zh-TW" sz="2000" dirty="0"/>
              <a:t>       </a:t>
            </a:r>
            <a:r>
              <a:rPr lang="en-US" altLang="zh-TW" sz="2000" dirty="0" err="1">
                <a:latin typeface="Arial" charset="0"/>
                <a:ea typeface="Arial Unicode MS" pitchFamily="34" charset="-120"/>
                <a:cs typeface="Arial Unicode MS" pitchFamily="34" charset="-120"/>
              </a:rPr>
              <a:t>printExpression</a:t>
            </a:r>
            <a:r>
              <a:rPr lang="en-US" altLang="zh-TW" sz="2000" dirty="0"/>
              <a:t>(</a:t>
            </a:r>
            <a:r>
              <a:rPr lang="en-US" altLang="zh-TW" sz="2000" i="1" dirty="0"/>
              <a:t>T</a:t>
            </a:r>
            <a:r>
              <a:rPr lang="en-US" altLang="zh-TW" sz="2000" dirty="0"/>
              <a:t>, </a:t>
            </a:r>
            <a:r>
              <a:rPr lang="en-US" altLang="zh-TW" sz="2000" i="1" dirty="0" err="1"/>
              <a:t>T</a:t>
            </a:r>
            <a:r>
              <a:rPr lang="en-US" altLang="zh-TW" sz="2000" dirty="0" err="1"/>
              <a:t>.</a:t>
            </a:r>
            <a:r>
              <a:rPr lang="en-US" altLang="zh-TW" sz="2000" dirty="0" err="1">
                <a:latin typeface="Arial" charset="0"/>
                <a:ea typeface="Arial Unicode MS" pitchFamily="34" charset="-120"/>
                <a:cs typeface="Arial Unicode MS" pitchFamily="34" charset="-120"/>
              </a:rPr>
              <a:t>left</a:t>
            </a:r>
            <a:r>
              <a:rPr lang="en-US" altLang="zh-TW" sz="2000" dirty="0"/>
              <a:t>(</a:t>
            </a:r>
            <a:r>
              <a:rPr lang="en-US" altLang="zh-TW" sz="2000" i="1" dirty="0"/>
              <a:t>v</a:t>
            </a:r>
            <a:r>
              <a:rPr lang="en-US" altLang="zh-TW" sz="2000" dirty="0"/>
              <a:t>))</a:t>
            </a:r>
          </a:p>
          <a:p>
            <a:r>
              <a:rPr lang="en-US" altLang="zh-TW" sz="2000" dirty="0"/>
              <a:t>       </a:t>
            </a:r>
            <a:r>
              <a:rPr lang="en-US" altLang="zh-TW" sz="2000" dirty="0">
                <a:latin typeface="Arial" charset="0"/>
                <a:ea typeface="Arial Unicode MS" pitchFamily="34" charset="-120"/>
                <a:cs typeface="Arial Unicode MS" pitchFamily="34" charset="-120"/>
              </a:rPr>
              <a:t>print</a:t>
            </a:r>
            <a:r>
              <a:rPr lang="en-US" altLang="zh-TW" sz="2000" dirty="0"/>
              <a:t> “)”</a:t>
            </a:r>
          </a:p>
        </p:txBody>
      </p:sp>
    </p:spTree>
    <p:extLst>
      <p:ext uri="{BB962C8B-B14F-4D97-AF65-F5344CB8AC3E}">
        <p14:creationId xmlns:p14="http://schemas.microsoft.com/office/powerpoint/2010/main" val="117108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1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4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A5DB8B-FBC2-489C-95B9-13D58CE4D24E}" type="slidenum">
              <a:rPr lang="en-US" altLang="zh-TW" smtClean="0"/>
              <a:pPr/>
              <a:t>54</a:t>
            </a:fld>
            <a:endParaRPr lang="en-US" altLang="zh-TW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Contents 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General Trees</a:t>
            </a:r>
          </a:p>
          <a:p>
            <a:pPr eaLnBrk="1" hangingPunct="1"/>
            <a:r>
              <a:rPr lang="en-US" altLang="zh-TW" dirty="0"/>
              <a:t>Representation of Trees</a:t>
            </a:r>
          </a:p>
          <a:p>
            <a:pPr eaLnBrk="1" hangingPunct="1"/>
            <a:r>
              <a:rPr lang="en-US" altLang="zh-TW" dirty="0"/>
              <a:t>Properties on Trees</a:t>
            </a:r>
          </a:p>
          <a:p>
            <a:pPr eaLnBrk="1" hangingPunct="1"/>
            <a:r>
              <a:rPr lang="en-US" altLang="zh-TW" dirty="0"/>
              <a:t>Binary Trees</a:t>
            </a:r>
          </a:p>
          <a:p>
            <a:pPr eaLnBrk="1" hangingPunct="1"/>
            <a:r>
              <a:rPr lang="en-US" altLang="zh-TW" b="1" i="1" dirty="0">
                <a:solidFill>
                  <a:srgbClr val="FF0000"/>
                </a:solidFill>
              </a:rPr>
              <a:t>Binary Search Trees</a:t>
            </a:r>
          </a:p>
        </p:txBody>
      </p:sp>
    </p:spTree>
    <p:extLst>
      <p:ext uri="{BB962C8B-B14F-4D97-AF65-F5344CB8AC3E}">
        <p14:creationId xmlns:p14="http://schemas.microsoft.com/office/powerpoint/2010/main" val="15390210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Binary Search Trees (BST)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Idea from the </a:t>
            </a:r>
            <a:r>
              <a:rPr lang="en-US" altLang="zh-TW" b="1" i="1" dirty="0">
                <a:solidFill>
                  <a:srgbClr val="FF0000"/>
                </a:solidFill>
              </a:rPr>
              <a:t>binary search</a:t>
            </a:r>
          </a:p>
          <a:p>
            <a:pPr eaLnBrk="1" hangingPunct="1"/>
            <a:r>
              <a:rPr lang="en-US" altLang="zh-TW" dirty="0"/>
              <a:t>A </a:t>
            </a:r>
            <a:r>
              <a:rPr lang="en-US" altLang="zh-TW" b="1" i="1" dirty="0">
                <a:solidFill>
                  <a:srgbClr val="FF0000"/>
                </a:solidFill>
              </a:rPr>
              <a:t>binary search tree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is a binary tree satisfying the following properties:</a:t>
            </a:r>
          </a:p>
          <a:p>
            <a:pPr lvl="1" eaLnBrk="1" hangingPunct="1"/>
            <a:r>
              <a:rPr lang="en-US" altLang="zh-TW" dirty="0"/>
              <a:t>Each node has a key</a:t>
            </a:r>
          </a:p>
          <a:p>
            <a:pPr lvl="1" eaLnBrk="1" hangingPunct="1"/>
            <a:r>
              <a:rPr lang="en-US" altLang="zh-TW" dirty="0"/>
              <a:t>keys in the left </a:t>
            </a:r>
            <a:r>
              <a:rPr lang="en-US" altLang="zh-TW" dirty="0" err="1"/>
              <a:t>subtree</a:t>
            </a:r>
            <a:r>
              <a:rPr lang="en-US" altLang="zh-TW" dirty="0"/>
              <a:t> smaller than the root’s key</a:t>
            </a:r>
          </a:p>
          <a:p>
            <a:pPr lvl="1" eaLnBrk="1" hangingPunct="1"/>
            <a:r>
              <a:rPr lang="en-US" altLang="zh-TW" dirty="0"/>
              <a:t>keys in the right </a:t>
            </a:r>
            <a:r>
              <a:rPr lang="en-US" altLang="zh-TW" dirty="0" err="1"/>
              <a:t>subtree</a:t>
            </a:r>
            <a:r>
              <a:rPr lang="en-US" altLang="zh-TW" dirty="0"/>
              <a:t> greater than the root’s key</a:t>
            </a:r>
          </a:p>
          <a:p>
            <a:pPr lvl="1" eaLnBrk="1" hangingPunct="1"/>
            <a:r>
              <a:rPr lang="en-US" altLang="zh-TW" dirty="0"/>
              <a:t>The left and right </a:t>
            </a:r>
            <a:r>
              <a:rPr lang="en-US" altLang="zh-TW" dirty="0" err="1"/>
              <a:t>subtrees</a:t>
            </a:r>
            <a:r>
              <a:rPr lang="en-US" altLang="zh-TW" dirty="0"/>
              <a:t> are binary search trees</a:t>
            </a:r>
          </a:p>
          <a:p>
            <a:pPr eaLnBrk="1" hangingPunct="1"/>
            <a:r>
              <a:rPr lang="en-US" altLang="zh-TW" dirty="0"/>
              <a:t>A binary search tree is the realization of an ordered dictionary (or map).</a:t>
            </a:r>
          </a:p>
        </p:txBody>
      </p:sp>
      <p:sp>
        <p:nvSpPr>
          <p:cNvPr id="583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C1385F-0FE3-4D8E-8EC4-8ACD03DE1ECF}" type="slidenum">
              <a:rPr lang="en-US" altLang="zh-TW" smtClean="0"/>
              <a:pPr/>
              <a:t>55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91076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812AC2-2045-45F6-8899-76DB61433340}" type="slidenum">
              <a:rPr lang="en-US" altLang="zh-TW" smtClean="0"/>
              <a:pPr/>
              <a:t>56</a:t>
            </a:fld>
            <a:endParaRPr lang="en-US" altLang="zh-TW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Example – A Binary Search Tree</a:t>
            </a:r>
          </a:p>
        </p:txBody>
      </p:sp>
      <p:grpSp>
        <p:nvGrpSpPr>
          <p:cNvPr id="59397" name="Group 3"/>
          <p:cNvGrpSpPr>
            <a:grpSpLocks/>
          </p:cNvGrpSpPr>
          <p:nvPr/>
        </p:nvGrpSpPr>
        <p:grpSpPr bwMode="auto">
          <a:xfrm>
            <a:off x="3200400" y="1905001"/>
            <a:ext cx="5761038" cy="3457575"/>
            <a:chOff x="1247" y="1071"/>
            <a:chExt cx="3629" cy="2178"/>
          </a:xfrm>
        </p:grpSpPr>
        <p:sp>
          <p:nvSpPr>
            <p:cNvPr id="59399" name="Oval 4"/>
            <p:cNvSpPr>
              <a:spLocks noChangeArrowheads="1"/>
            </p:cNvSpPr>
            <p:nvPr/>
          </p:nvSpPr>
          <p:spPr bwMode="auto">
            <a:xfrm>
              <a:off x="3061" y="1071"/>
              <a:ext cx="318" cy="3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solidFill>
                    <a:srgbClr val="FFFF00"/>
                  </a:solidFill>
                </a:rPr>
                <a:t>20</a:t>
              </a:r>
            </a:p>
          </p:txBody>
        </p:sp>
        <p:sp>
          <p:nvSpPr>
            <p:cNvPr id="59400" name="Oval 5"/>
            <p:cNvSpPr>
              <a:spLocks noChangeArrowheads="1"/>
            </p:cNvSpPr>
            <p:nvPr/>
          </p:nvSpPr>
          <p:spPr bwMode="auto">
            <a:xfrm>
              <a:off x="2200" y="1752"/>
              <a:ext cx="318" cy="3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solidFill>
                    <a:srgbClr val="FFFF00"/>
                  </a:solidFill>
                </a:rPr>
                <a:t>12</a:t>
              </a:r>
            </a:p>
          </p:txBody>
        </p:sp>
        <p:sp>
          <p:nvSpPr>
            <p:cNvPr id="59401" name="Oval 6"/>
            <p:cNvSpPr>
              <a:spLocks noChangeArrowheads="1"/>
            </p:cNvSpPr>
            <p:nvPr/>
          </p:nvSpPr>
          <p:spPr bwMode="auto">
            <a:xfrm>
              <a:off x="4059" y="1706"/>
              <a:ext cx="318" cy="3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solidFill>
                    <a:srgbClr val="FFFF00"/>
                  </a:solidFill>
                </a:rPr>
                <a:t>30</a:t>
              </a:r>
            </a:p>
          </p:txBody>
        </p:sp>
        <p:sp>
          <p:nvSpPr>
            <p:cNvPr id="59402" name="Oval 7"/>
            <p:cNvSpPr>
              <a:spLocks noChangeArrowheads="1"/>
            </p:cNvSpPr>
            <p:nvPr/>
          </p:nvSpPr>
          <p:spPr bwMode="auto">
            <a:xfrm>
              <a:off x="1610" y="2296"/>
              <a:ext cx="318" cy="3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solidFill>
                    <a:srgbClr val="FFFF00"/>
                  </a:solidFill>
                </a:rPr>
                <a:t>10</a:t>
              </a:r>
            </a:p>
          </p:txBody>
        </p:sp>
        <p:sp>
          <p:nvSpPr>
            <p:cNvPr id="59403" name="Oval 8"/>
            <p:cNvSpPr>
              <a:spLocks noChangeArrowheads="1"/>
            </p:cNvSpPr>
            <p:nvPr/>
          </p:nvSpPr>
          <p:spPr bwMode="auto">
            <a:xfrm>
              <a:off x="2789" y="2296"/>
              <a:ext cx="318" cy="3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solidFill>
                    <a:srgbClr val="FFFF00"/>
                  </a:solidFill>
                </a:rPr>
                <a:t>16</a:t>
              </a:r>
            </a:p>
          </p:txBody>
        </p:sp>
        <p:sp>
          <p:nvSpPr>
            <p:cNvPr id="59404" name="Oval 9"/>
            <p:cNvSpPr>
              <a:spLocks noChangeArrowheads="1"/>
            </p:cNvSpPr>
            <p:nvPr/>
          </p:nvSpPr>
          <p:spPr bwMode="auto">
            <a:xfrm>
              <a:off x="3651" y="2296"/>
              <a:ext cx="318" cy="3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solidFill>
                    <a:srgbClr val="FFFF00"/>
                  </a:solidFill>
                </a:rPr>
                <a:t>25</a:t>
              </a:r>
            </a:p>
          </p:txBody>
        </p:sp>
        <p:sp>
          <p:nvSpPr>
            <p:cNvPr id="59405" name="Oval 10"/>
            <p:cNvSpPr>
              <a:spLocks noChangeArrowheads="1"/>
            </p:cNvSpPr>
            <p:nvPr/>
          </p:nvSpPr>
          <p:spPr bwMode="auto">
            <a:xfrm>
              <a:off x="4558" y="2296"/>
              <a:ext cx="318" cy="3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solidFill>
                    <a:srgbClr val="FFFF00"/>
                  </a:solidFill>
                </a:rPr>
                <a:t>35</a:t>
              </a:r>
            </a:p>
          </p:txBody>
        </p:sp>
        <p:sp>
          <p:nvSpPr>
            <p:cNvPr id="59406" name="Oval 11"/>
            <p:cNvSpPr>
              <a:spLocks noChangeArrowheads="1"/>
            </p:cNvSpPr>
            <p:nvPr/>
          </p:nvSpPr>
          <p:spPr bwMode="auto">
            <a:xfrm>
              <a:off x="1247" y="2931"/>
              <a:ext cx="318" cy="3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solidFill>
                    <a:srgbClr val="FFFF00"/>
                  </a:solidFill>
                </a:rPr>
                <a:t>8</a:t>
              </a:r>
            </a:p>
          </p:txBody>
        </p:sp>
        <p:sp>
          <p:nvSpPr>
            <p:cNvPr id="59407" name="Oval 12"/>
            <p:cNvSpPr>
              <a:spLocks noChangeArrowheads="1"/>
            </p:cNvSpPr>
            <p:nvPr/>
          </p:nvSpPr>
          <p:spPr bwMode="auto">
            <a:xfrm>
              <a:off x="1927" y="2931"/>
              <a:ext cx="318" cy="3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solidFill>
                    <a:srgbClr val="FFFF00"/>
                  </a:solidFill>
                </a:rPr>
                <a:t>11</a:t>
              </a:r>
            </a:p>
          </p:txBody>
        </p:sp>
        <p:sp>
          <p:nvSpPr>
            <p:cNvPr id="59408" name="Oval 13"/>
            <p:cNvSpPr>
              <a:spLocks noChangeArrowheads="1"/>
            </p:cNvSpPr>
            <p:nvPr/>
          </p:nvSpPr>
          <p:spPr bwMode="auto">
            <a:xfrm>
              <a:off x="2562" y="2931"/>
              <a:ext cx="318" cy="3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solidFill>
                    <a:srgbClr val="FFFF00"/>
                  </a:solidFill>
                </a:rPr>
                <a:t>15</a:t>
              </a:r>
            </a:p>
          </p:txBody>
        </p:sp>
        <p:sp>
          <p:nvSpPr>
            <p:cNvPr id="59409" name="Oval 14"/>
            <p:cNvSpPr>
              <a:spLocks noChangeArrowheads="1"/>
            </p:cNvSpPr>
            <p:nvPr/>
          </p:nvSpPr>
          <p:spPr bwMode="auto">
            <a:xfrm>
              <a:off x="3152" y="2931"/>
              <a:ext cx="318" cy="3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solidFill>
                    <a:srgbClr val="FFFF00"/>
                  </a:solidFill>
                </a:rPr>
                <a:t>19</a:t>
              </a:r>
            </a:p>
          </p:txBody>
        </p:sp>
        <p:sp>
          <p:nvSpPr>
            <p:cNvPr id="59410" name="Line 15"/>
            <p:cNvSpPr>
              <a:spLocks noChangeShapeType="1"/>
            </p:cNvSpPr>
            <p:nvPr/>
          </p:nvSpPr>
          <p:spPr bwMode="auto">
            <a:xfrm flipH="1">
              <a:off x="2381" y="1389"/>
              <a:ext cx="862" cy="36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11" name="Line 16"/>
            <p:cNvSpPr>
              <a:spLocks noChangeShapeType="1"/>
            </p:cNvSpPr>
            <p:nvPr/>
          </p:nvSpPr>
          <p:spPr bwMode="auto">
            <a:xfrm>
              <a:off x="3243" y="1389"/>
              <a:ext cx="952" cy="31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12" name="Line 17"/>
            <p:cNvSpPr>
              <a:spLocks noChangeShapeType="1"/>
            </p:cNvSpPr>
            <p:nvPr/>
          </p:nvSpPr>
          <p:spPr bwMode="auto">
            <a:xfrm flipH="1">
              <a:off x="3787" y="2024"/>
              <a:ext cx="408" cy="27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13" name="Line 18"/>
            <p:cNvSpPr>
              <a:spLocks noChangeShapeType="1"/>
            </p:cNvSpPr>
            <p:nvPr/>
          </p:nvSpPr>
          <p:spPr bwMode="auto">
            <a:xfrm>
              <a:off x="4195" y="2024"/>
              <a:ext cx="454" cy="27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14" name="Line 19"/>
            <p:cNvSpPr>
              <a:spLocks noChangeShapeType="1"/>
            </p:cNvSpPr>
            <p:nvPr/>
          </p:nvSpPr>
          <p:spPr bwMode="auto">
            <a:xfrm>
              <a:off x="2336" y="2069"/>
              <a:ext cx="544" cy="22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15" name="Line 20"/>
            <p:cNvSpPr>
              <a:spLocks noChangeShapeType="1"/>
            </p:cNvSpPr>
            <p:nvPr/>
          </p:nvSpPr>
          <p:spPr bwMode="auto">
            <a:xfrm flipH="1">
              <a:off x="1746" y="2069"/>
              <a:ext cx="590" cy="22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16" name="Line 21"/>
            <p:cNvSpPr>
              <a:spLocks noChangeShapeType="1"/>
            </p:cNvSpPr>
            <p:nvPr/>
          </p:nvSpPr>
          <p:spPr bwMode="auto">
            <a:xfrm flipH="1">
              <a:off x="1383" y="2614"/>
              <a:ext cx="363" cy="31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17" name="Line 22"/>
            <p:cNvSpPr>
              <a:spLocks noChangeShapeType="1"/>
            </p:cNvSpPr>
            <p:nvPr/>
          </p:nvSpPr>
          <p:spPr bwMode="auto">
            <a:xfrm>
              <a:off x="1746" y="2614"/>
              <a:ext cx="318" cy="31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18" name="Line 23"/>
            <p:cNvSpPr>
              <a:spLocks noChangeShapeType="1"/>
            </p:cNvSpPr>
            <p:nvPr/>
          </p:nvSpPr>
          <p:spPr bwMode="auto">
            <a:xfrm flipH="1">
              <a:off x="2744" y="2614"/>
              <a:ext cx="227" cy="31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19" name="Line 24"/>
            <p:cNvSpPr>
              <a:spLocks noChangeShapeType="1"/>
            </p:cNvSpPr>
            <p:nvPr/>
          </p:nvSpPr>
          <p:spPr bwMode="auto">
            <a:xfrm>
              <a:off x="2971" y="2614"/>
              <a:ext cx="317" cy="31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9398" name="Text Box 25"/>
          <p:cNvSpPr txBox="1">
            <a:spLocks noChangeArrowheads="1"/>
          </p:cNvSpPr>
          <p:nvPr/>
        </p:nvSpPr>
        <p:spPr bwMode="auto">
          <a:xfrm>
            <a:off x="3352801" y="5715000"/>
            <a:ext cx="52876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 dirty="0">
                <a:solidFill>
                  <a:srgbClr val="FF0000"/>
                </a:solidFill>
              </a:rPr>
              <a:t>How to search, insert, and remove?</a:t>
            </a:r>
          </a:p>
        </p:txBody>
      </p:sp>
    </p:spTree>
    <p:extLst>
      <p:ext uri="{BB962C8B-B14F-4D97-AF65-F5344CB8AC3E}">
        <p14:creationId xmlns:p14="http://schemas.microsoft.com/office/powerpoint/2010/main" val="25108876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Searching</a:t>
            </a:r>
          </a:p>
        </p:txBody>
      </p:sp>
      <p:sp>
        <p:nvSpPr>
          <p:cNvPr id="2469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Recursive search – due to the recursive property of the BST</a:t>
            </a:r>
          </a:p>
          <a:p>
            <a:pPr eaLnBrk="1" hangingPunct="1"/>
            <a:r>
              <a:rPr lang="en-US" altLang="zh-TW" dirty="0"/>
              <a:t>Start from the root</a:t>
            </a:r>
          </a:p>
          <a:p>
            <a:pPr lvl="1" eaLnBrk="1" hangingPunct="1">
              <a:buFontTx/>
              <a:buNone/>
            </a:pPr>
            <a:r>
              <a:rPr lang="en-US" altLang="zh-TW" dirty="0"/>
              <a:t>	</a:t>
            </a:r>
            <a:r>
              <a:rPr lang="en-US" altLang="zh-TW" b="1" dirty="0"/>
              <a:t>i</a:t>
            </a:r>
            <a:r>
              <a:rPr lang="en-US" altLang="zh-TW" b="1" dirty="0">
                <a:latin typeface="MS UI Gothic" pitchFamily="34" charset="-128"/>
                <a:ea typeface="MS UI Gothic" pitchFamily="34" charset="-128"/>
              </a:rPr>
              <a:t>f</a:t>
            </a:r>
            <a:r>
              <a:rPr lang="en-US" altLang="zh-TW" dirty="0">
                <a:latin typeface="MS UI Gothic" pitchFamily="34" charset="-128"/>
                <a:ea typeface="MS UI Gothic" pitchFamily="34" charset="-128"/>
              </a:rPr>
              <a:t> key matches item, </a:t>
            </a:r>
          </a:p>
          <a:p>
            <a:pPr lvl="1" eaLnBrk="1" hangingPunct="1">
              <a:buFontTx/>
              <a:buNone/>
            </a:pPr>
            <a:r>
              <a:rPr lang="en-US" altLang="zh-TW" dirty="0">
                <a:latin typeface="MS UI Gothic" pitchFamily="34" charset="-128"/>
                <a:ea typeface="MS UI Gothic" pitchFamily="34" charset="-128"/>
              </a:rPr>
              <a:t>	</a:t>
            </a:r>
            <a:r>
              <a:rPr lang="en-US" altLang="zh-TW" b="1" dirty="0">
                <a:latin typeface="MS UI Gothic" pitchFamily="34" charset="-128"/>
                <a:ea typeface="MS UI Gothic" pitchFamily="34" charset="-128"/>
              </a:rPr>
              <a:t>then</a:t>
            </a:r>
            <a:r>
              <a:rPr lang="en-US" altLang="zh-TW" dirty="0">
                <a:latin typeface="MS UI Gothic" pitchFamily="34" charset="-128"/>
                <a:ea typeface="MS UI Gothic" pitchFamily="34" charset="-128"/>
              </a:rPr>
              <a:t> output</a:t>
            </a:r>
          </a:p>
          <a:p>
            <a:pPr lvl="1" eaLnBrk="1" hangingPunct="1">
              <a:buFontTx/>
              <a:buNone/>
            </a:pPr>
            <a:r>
              <a:rPr lang="en-US" altLang="zh-TW" dirty="0">
                <a:latin typeface="MS UI Gothic" pitchFamily="34" charset="-128"/>
                <a:ea typeface="MS UI Gothic" pitchFamily="34" charset="-128"/>
              </a:rPr>
              <a:t>	</a:t>
            </a:r>
            <a:r>
              <a:rPr lang="en-US" altLang="zh-TW" b="1" dirty="0">
                <a:latin typeface="MS UI Gothic" pitchFamily="34" charset="-128"/>
                <a:ea typeface="MS UI Gothic" pitchFamily="34" charset="-128"/>
              </a:rPr>
              <a:t>else if</a:t>
            </a:r>
            <a:r>
              <a:rPr lang="en-US" altLang="zh-TW" dirty="0">
                <a:latin typeface="MS UI Gothic" pitchFamily="34" charset="-128"/>
                <a:ea typeface="MS UI Gothic" pitchFamily="34" charset="-128"/>
              </a:rPr>
              <a:t> (key &lt; item) </a:t>
            </a:r>
          </a:p>
          <a:p>
            <a:pPr lvl="1" eaLnBrk="1" hangingPunct="1">
              <a:buFontTx/>
              <a:buNone/>
            </a:pPr>
            <a:r>
              <a:rPr lang="en-US" altLang="zh-TW" dirty="0">
                <a:latin typeface="MS UI Gothic" pitchFamily="34" charset="-128"/>
                <a:ea typeface="MS UI Gothic" pitchFamily="34" charset="-128"/>
              </a:rPr>
              <a:t>		     </a:t>
            </a:r>
            <a:r>
              <a:rPr lang="en-US" altLang="zh-TW" b="1" dirty="0">
                <a:latin typeface="MS UI Gothic" pitchFamily="34" charset="-128"/>
                <a:ea typeface="MS UI Gothic" pitchFamily="34" charset="-128"/>
              </a:rPr>
              <a:t>then</a:t>
            </a:r>
            <a:r>
              <a:rPr lang="en-US" altLang="zh-TW" dirty="0">
                <a:latin typeface="MS UI Gothic" pitchFamily="34" charset="-128"/>
                <a:ea typeface="MS UI Gothic" pitchFamily="34" charset="-128"/>
              </a:rPr>
              <a:t> search on the right </a:t>
            </a:r>
            <a:r>
              <a:rPr lang="en-US" altLang="zh-TW" dirty="0" err="1">
                <a:latin typeface="MS UI Gothic" pitchFamily="34" charset="-128"/>
                <a:ea typeface="MS UI Gothic" pitchFamily="34" charset="-128"/>
              </a:rPr>
              <a:t>subtree</a:t>
            </a:r>
            <a:endParaRPr lang="en-US" altLang="zh-TW" dirty="0">
              <a:latin typeface="MS UI Gothic" pitchFamily="34" charset="-128"/>
              <a:ea typeface="MS UI Gothic" pitchFamily="34" charset="-128"/>
            </a:endParaRPr>
          </a:p>
          <a:p>
            <a:pPr lvl="1" eaLnBrk="1" hangingPunct="1">
              <a:buFontTx/>
              <a:buNone/>
            </a:pPr>
            <a:r>
              <a:rPr lang="en-US" altLang="zh-TW" dirty="0">
                <a:latin typeface="MS UI Gothic" pitchFamily="34" charset="-128"/>
                <a:ea typeface="MS UI Gothic" pitchFamily="34" charset="-128"/>
              </a:rPr>
              <a:t>		     </a:t>
            </a:r>
            <a:r>
              <a:rPr lang="en-US" altLang="zh-TW" b="1" dirty="0">
                <a:latin typeface="MS UI Gothic" pitchFamily="34" charset="-128"/>
                <a:ea typeface="MS UI Gothic" pitchFamily="34" charset="-128"/>
              </a:rPr>
              <a:t>else</a:t>
            </a:r>
            <a:r>
              <a:rPr lang="en-US" altLang="zh-TW" dirty="0">
                <a:latin typeface="MS UI Gothic" pitchFamily="34" charset="-128"/>
                <a:ea typeface="MS UI Gothic" pitchFamily="34" charset="-128"/>
              </a:rPr>
              <a:t>  search on the left </a:t>
            </a:r>
            <a:r>
              <a:rPr lang="en-US" altLang="zh-TW" dirty="0" err="1">
                <a:latin typeface="MS UI Gothic" pitchFamily="34" charset="-128"/>
                <a:ea typeface="MS UI Gothic" pitchFamily="34" charset="-128"/>
              </a:rPr>
              <a:t>subtree</a:t>
            </a:r>
            <a:endParaRPr lang="en-US" altLang="zh-TW" dirty="0">
              <a:latin typeface="MS UI Gothic" pitchFamily="34" charset="-128"/>
              <a:ea typeface="MS UI Gothic" pitchFamily="34" charset="-128"/>
            </a:endParaRPr>
          </a:p>
          <a:p>
            <a:pPr eaLnBrk="1" hangingPunct="1"/>
            <a:r>
              <a:rPr lang="en-US" altLang="zh-TW" dirty="0"/>
              <a:t> O(</a:t>
            </a:r>
            <a:r>
              <a:rPr lang="en-US" altLang="zh-TW" b="1" i="1" dirty="0"/>
              <a:t>h</a:t>
            </a:r>
            <a:r>
              <a:rPr lang="en-US" altLang="zh-TW" dirty="0"/>
              <a:t>), if the tree height is </a:t>
            </a:r>
            <a:r>
              <a:rPr lang="en-US" altLang="zh-TW" b="1" i="1" dirty="0"/>
              <a:t>h</a:t>
            </a:r>
          </a:p>
        </p:txBody>
      </p:sp>
      <p:sp>
        <p:nvSpPr>
          <p:cNvPr id="604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93A2F7-C397-4AE4-8F51-3251855F9F50}" type="slidenum">
              <a:rPr lang="en-US" altLang="zh-TW" smtClean="0"/>
              <a:pPr/>
              <a:t>57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585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69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69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69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469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69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469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469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469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9891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D7542D-82BA-444B-AD40-AF716EA1405A}" type="slidenum">
              <a:rPr lang="en-US" altLang="zh-TW" smtClean="0"/>
              <a:pPr/>
              <a:t>58</a:t>
            </a:fld>
            <a:endParaRPr lang="en-US" altLang="zh-TW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Example – Searching </a:t>
            </a:r>
          </a:p>
        </p:txBody>
      </p:sp>
      <p:grpSp>
        <p:nvGrpSpPr>
          <p:cNvPr id="61445" name="Group 3"/>
          <p:cNvGrpSpPr>
            <a:grpSpLocks/>
          </p:cNvGrpSpPr>
          <p:nvPr/>
        </p:nvGrpSpPr>
        <p:grpSpPr bwMode="auto">
          <a:xfrm>
            <a:off x="3287714" y="1844676"/>
            <a:ext cx="5761037" cy="3457575"/>
            <a:chOff x="1247" y="1071"/>
            <a:chExt cx="3629" cy="2178"/>
          </a:xfrm>
        </p:grpSpPr>
        <p:sp>
          <p:nvSpPr>
            <p:cNvPr id="61457" name="Oval 4"/>
            <p:cNvSpPr>
              <a:spLocks noChangeArrowheads="1"/>
            </p:cNvSpPr>
            <p:nvPr/>
          </p:nvSpPr>
          <p:spPr bwMode="auto">
            <a:xfrm>
              <a:off x="3061" y="1071"/>
              <a:ext cx="318" cy="3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solidFill>
                    <a:srgbClr val="FFFF00"/>
                  </a:solidFill>
                </a:rPr>
                <a:t>20</a:t>
              </a:r>
            </a:p>
          </p:txBody>
        </p:sp>
        <p:sp>
          <p:nvSpPr>
            <p:cNvPr id="61458" name="Oval 5"/>
            <p:cNvSpPr>
              <a:spLocks noChangeArrowheads="1"/>
            </p:cNvSpPr>
            <p:nvPr/>
          </p:nvSpPr>
          <p:spPr bwMode="auto">
            <a:xfrm>
              <a:off x="2200" y="1752"/>
              <a:ext cx="318" cy="3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solidFill>
                    <a:srgbClr val="FFFF00"/>
                  </a:solidFill>
                </a:rPr>
                <a:t>12</a:t>
              </a:r>
            </a:p>
          </p:txBody>
        </p:sp>
        <p:sp>
          <p:nvSpPr>
            <p:cNvPr id="61459" name="Oval 6"/>
            <p:cNvSpPr>
              <a:spLocks noChangeArrowheads="1"/>
            </p:cNvSpPr>
            <p:nvPr/>
          </p:nvSpPr>
          <p:spPr bwMode="auto">
            <a:xfrm>
              <a:off x="4059" y="1706"/>
              <a:ext cx="318" cy="3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solidFill>
                    <a:srgbClr val="FFFF00"/>
                  </a:solidFill>
                </a:rPr>
                <a:t>30</a:t>
              </a:r>
            </a:p>
          </p:txBody>
        </p:sp>
        <p:sp>
          <p:nvSpPr>
            <p:cNvPr id="61460" name="Oval 7"/>
            <p:cNvSpPr>
              <a:spLocks noChangeArrowheads="1"/>
            </p:cNvSpPr>
            <p:nvPr/>
          </p:nvSpPr>
          <p:spPr bwMode="auto">
            <a:xfrm>
              <a:off x="1610" y="2296"/>
              <a:ext cx="318" cy="3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solidFill>
                    <a:srgbClr val="FFFF00"/>
                  </a:solidFill>
                </a:rPr>
                <a:t>10</a:t>
              </a:r>
            </a:p>
          </p:txBody>
        </p:sp>
        <p:sp>
          <p:nvSpPr>
            <p:cNvPr id="61461" name="Oval 8"/>
            <p:cNvSpPr>
              <a:spLocks noChangeArrowheads="1"/>
            </p:cNvSpPr>
            <p:nvPr/>
          </p:nvSpPr>
          <p:spPr bwMode="auto">
            <a:xfrm>
              <a:off x="2789" y="2296"/>
              <a:ext cx="318" cy="3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solidFill>
                    <a:srgbClr val="FFFF00"/>
                  </a:solidFill>
                </a:rPr>
                <a:t>16</a:t>
              </a:r>
            </a:p>
          </p:txBody>
        </p:sp>
        <p:sp>
          <p:nvSpPr>
            <p:cNvPr id="61462" name="Oval 9"/>
            <p:cNvSpPr>
              <a:spLocks noChangeArrowheads="1"/>
            </p:cNvSpPr>
            <p:nvPr/>
          </p:nvSpPr>
          <p:spPr bwMode="auto">
            <a:xfrm>
              <a:off x="3651" y="2296"/>
              <a:ext cx="318" cy="3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solidFill>
                    <a:srgbClr val="FFFF00"/>
                  </a:solidFill>
                </a:rPr>
                <a:t>25</a:t>
              </a:r>
            </a:p>
          </p:txBody>
        </p:sp>
        <p:sp>
          <p:nvSpPr>
            <p:cNvPr id="61463" name="Oval 10"/>
            <p:cNvSpPr>
              <a:spLocks noChangeArrowheads="1"/>
            </p:cNvSpPr>
            <p:nvPr/>
          </p:nvSpPr>
          <p:spPr bwMode="auto">
            <a:xfrm>
              <a:off x="4558" y="2296"/>
              <a:ext cx="318" cy="3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solidFill>
                    <a:srgbClr val="FFFF00"/>
                  </a:solidFill>
                </a:rPr>
                <a:t>35</a:t>
              </a:r>
            </a:p>
          </p:txBody>
        </p:sp>
        <p:sp>
          <p:nvSpPr>
            <p:cNvPr id="61464" name="Oval 11"/>
            <p:cNvSpPr>
              <a:spLocks noChangeArrowheads="1"/>
            </p:cNvSpPr>
            <p:nvPr/>
          </p:nvSpPr>
          <p:spPr bwMode="auto">
            <a:xfrm>
              <a:off x="1247" y="2931"/>
              <a:ext cx="318" cy="3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solidFill>
                    <a:srgbClr val="FFFF00"/>
                  </a:solidFill>
                </a:rPr>
                <a:t>8</a:t>
              </a:r>
            </a:p>
          </p:txBody>
        </p:sp>
        <p:sp>
          <p:nvSpPr>
            <p:cNvPr id="61465" name="Oval 12"/>
            <p:cNvSpPr>
              <a:spLocks noChangeArrowheads="1"/>
            </p:cNvSpPr>
            <p:nvPr/>
          </p:nvSpPr>
          <p:spPr bwMode="auto">
            <a:xfrm>
              <a:off x="1927" y="2931"/>
              <a:ext cx="318" cy="3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solidFill>
                    <a:srgbClr val="FFFF00"/>
                  </a:solidFill>
                </a:rPr>
                <a:t>11</a:t>
              </a:r>
            </a:p>
          </p:txBody>
        </p:sp>
        <p:sp>
          <p:nvSpPr>
            <p:cNvPr id="61466" name="Oval 13"/>
            <p:cNvSpPr>
              <a:spLocks noChangeArrowheads="1"/>
            </p:cNvSpPr>
            <p:nvPr/>
          </p:nvSpPr>
          <p:spPr bwMode="auto">
            <a:xfrm>
              <a:off x="2562" y="2931"/>
              <a:ext cx="318" cy="3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solidFill>
                    <a:srgbClr val="FFFF00"/>
                  </a:solidFill>
                </a:rPr>
                <a:t>15</a:t>
              </a:r>
            </a:p>
          </p:txBody>
        </p:sp>
        <p:sp>
          <p:nvSpPr>
            <p:cNvPr id="61467" name="Oval 14"/>
            <p:cNvSpPr>
              <a:spLocks noChangeArrowheads="1"/>
            </p:cNvSpPr>
            <p:nvPr/>
          </p:nvSpPr>
          <p:spPr bwMode="auto">
            <a:xfrm>
              <a:off x="3152" y="2931"/>
              <a:ext cx="318" cy="3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solidFill>
                    <a:srgbClr val="FFFF00"/>
                  </a:solidFill>
                </a:rPr>
                <a:t>19</a:t>
              </a:r>
            </a:p>
          </p:txBody>
        </p:sp>
        <p:sp>
          <p:nvSpPr>
            <p:cNvPr id="61468" name="Line 15"/>
            <p:cNvSpPr>
              <a:spLocks noChangeShapeType="1"/>
            </p:cNvSpPr>
            <p:nvPr/>
          </p:nvSpPr>
          <p:spPr bwMode="auto">
            <a:xfrm flipH="1">
              <a:off x="2381" y="1389"/>
              <a:ext cx="862" cy="36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69" name="Line 16"/>
            <p:cNvSpPr>
              <a:spLocks noChangeShapeType="1"/>
            </p:cNvSpPr>
            <p:nvPr/>
          </p:nvSpPr>
          <p:spPr bwMode="auto">
            <a:xfrm>
              <a:off x="3243" y="1389"/>
              <a:ext cx="952" cy="31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70" name="Line 17"/>
            <p:cNvSpPr>
              <a:spLocks noChangeShapeType="1"/>
            </p:cNvSpPr>
            <p:nvPr/>
          </p:nvSpPr>
          <p:spPr bwMode="auto">
            <a:xfrm flipH="1">
              <a:off x="3787" y="2024"/>
              <a:ext cx="408" cy="27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71" name="Line 18"/>
            <p:cNvSpPr>
              <a:spLocks noChangeShapeType="1"/>
            </p:cNvSpPr>
            <p:nvPr/>
          </p:nvSpPr>
          <p:spPr bwMode="auto">
            <a:xfrm>
              <a:off x="4195" y="2024"/>
              <a:ext cx="454" cy="27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72" name="Line 19"/>
            <p:cNvSpPr>
              <a:spLocks noChangeShapeType="1"/>
            </p:cNvSpPr>
            <p:nvPr/>
          </p:nvSpPr>
          <p:spPr bwMode="auto">
            <a:xfrm>
              <a:off x="2336" y="2069"/>
              <a:ext cx="544" cy="22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73" name="Line 20"/>
            <p:cNvSpPr>
              <a:spLocks noChangeShapeType="1"/>
            </p:cNvSpPr>
            <p:nvPr/>
          </p:nvSpPr>
          <p:spPr bwMode="auto">
            <a:xfrm flipH="1">
              <a:off x="1746" y="2069"/>
              <a:ext cx="590" cy="22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74" name="Line 21"/>
            <p:cNvSpPr>
              <a:spLocks noChangeShapeType="1"/>
            </p:cNvSpPr>
            <p:nvPr/>
          </p:nvSpPr>
          <p:spPr bwMode="auto">
            <a:xfrm flipH="1">
              <a:off x="1383" y="2614"/>
              <a:ext cx="363" cy="31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75" name="Line 22"/>
            <p:cNvSpPr>
              <a:spLocks noChangeShapeType="1"/>
            </p:cNvSpPr>
            <p:nvPr/>
          </p:nvSpPr>
          <p:spPr bwMode="auto">
            <a:xfrm>
              <a:off x="1746" y="2614"/>
              <a:ext cx="318" cy="31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76" name="Line 23"/>
            <p:cNvSpPr>
              <a:spLocks noChangeShapeType="1"/>
            </p:cNvSpPr>
            <p:nvPr/>
          </p:nvSpPr>
          <p:spPr bwMode="auto">
            <a:xfrm flipH="1">
              <a:off x="2744" y="2614"/>
              <a:ext cx="227" cy="31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77" name="Line 24"/>
            <p:cNvSpPr>
              <a:spLocks noChangeShapeType="1"/>
            </p:cNvSpPr>
            <p:nvPr/>
          </p:nvSpPr>
          <p:spPr bwMode="auto">
            <a:xfrm>
              <a:off x="2971" y="2614"/>
              <a:ext cx="317" cy="31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71961" name="Text Box 25"/>
          <p:cNvSpPr txBox="1">
            <a:spLocks noChangeArrowheads="1"/>
          </p:cNvSpPr>
          <p:nvPr/>
        </p:nvSpPr>
        <p:spPr bwMode="auto">
          <a:xfrm>
            <a:off x="2286000" y="1781176"/>
            <a:ext cx="18149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3200"/>
              <a:t>Search 19</a:t>
            </a:r>
          </a:p>
        </p:txBody>
      </p:sp>
      <p:sp>
        <p:nvSpPr>
          <p:cNvPr id="2471962" name="Oval 26"/>
          <p:cNvSpPr>
            <a:spLocks noChangeArrowheads="1"/>
          </p:cNvSpPr>
          <p:nvPr/>
        </p:nvSpPr>
        <p:spPr bwMode="auto">
          <a:xfrm>
            <a:off x="6167439" y="1857375"/>
            <a:ext cx="504825" cy="503238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TW"/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4800601" y="2362201"/>
            <a:ext cx="1655763" cy="1077913"/>
            <a:chOff x="2064" y="1480"/>
            <a:chExt cx="1043" cy="679"/>
          </a:xfrm>
        </p:grpSpPr>
        <p:sp>
          <p:nvSpPr>
            <p:cNvPr id="61455" name="Oval 28"/>
            <p:cNvSpPr>
              <a:spLocks noChangeArrowheads="1"/>
            </p:cNvSpPr>
            <p:nvPr/>
          </p:nvSpPr>
          <p:spPr bwMode="auto">
            <a:xfrm>
              <a:off x="2064" y="1842"/>
              <a:ext cx="318" cy="317"/>
            </a:xfrm>
            <a:prstGeom prst="ellips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61456" name="Line 29"/>
            <p:cNvSpPr>
              <a:spLocks noChangeShapeType="1"/>
            </p:cNvSpPr>
            <p:nvPr/>
          </p:nvSpPr>
          <p:spPr bwMode="auto">
            <a:xfrm flipH="1">
              <a:off x="2245" y="1480"/>
              <a:ext cx="862" cy="36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5016501" y="3441700"/>
            <a:ext cx="1223963" cy="863600"/>
            <a:chOff x="2200" y="2160"/>
            <a:chExt cx="771" cy="544"/>
          </a:xfrm>
        </p:grpSpPr>
        <p:sp>
          <p:nvSpPr>
            <p:cNvPr id="61453" name="Oval 31"/>
            <p:cNvSpPr>
              <a:spLocks noChangeArrowheads="1"/>
            </p:cNvSpPr>
            <p:nvPr/>
          </p:nvSpPr>
          <p:spPr bwMode="auto">
            <a:xfrm>
              <a:off x="2653" y="2387"/>
              <a:ext cx="318" cy="317"/>
            </a:xfrm>
            <a:prstGeom prst="ellips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61454" name="Line 32"/>
            <p:cNvSpPr>
              <a:spLocks noChangeShapeType="1"/>
            </p:cNvSpPr>
            <p:nvPr/>
          </p:nvSpPr>
          <p:spPr bwMode="auto">
            <a:xfrm>
              <a:off x="2200" y="2160"/>
              <a:ext cx="544" cy="227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6024563" y="4305301"/>
            <a:ext cx="792162" cy="1008063"/>
            <a:chOff x="2835" y="2704"/>
            <a:chExt cx="499" cy="635"/>
          </a:xfrm>
        </p:grpSpPr>
        <p:sp>
          <p:nvSpPr>
            <p:cNvPr id="61451" name="Oval 34"/>
            <p:cNvSpPr>
              <a:spLocks noChangeArrowheads="1"/>
            </p:cNvSpPr>
            <p:nvPr/>
          </p:nvSpPr>
          <p:spPr bwMode="auto">
            <a:xfrm>
              <a:off x="3016" y="3022"/>
              <a:ext cx="318" cy="317"/>
            </a:xfrm>
            <a:prstGeom prst="ellips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61452" name="Line 35"/>
            <p:cNvSpPr>
              <a:spLocks noChangeShapeType="1"/>
            </p:cNvSpPr>
            <p:nvPr/>
          </p:nvSpPr>
          <p:spPr bwMode="auto">
            <a:xfrm>
              <a:off x="2835" y="2704"/>
              <a:ext cx="317" cy="318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438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1961" grpId="0"/>
      <p:bldP spid="247196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Insertion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First, search </a:t>
            </a:r>
            <a:r>
              <a:rPr lang="en-US" altLang="zh-TW" i="1"/>
              <a:t>x</a:t>
            </a:r>
            <a:r>
              <a:rPr lang="en-US" altLang="zh-TW"/>
              <a:t> on BST to verify </a:t>
            </a:r>
            <a:r>
              <a:rPr lang="en-US" altLang="zh-TW" i="1"/>
              <a:t>x</a:t>
            </a:r>
            <a:r>
              <a:rPr lang="en-US" altLang="zh-TW"/>
              <a:t> is in or not.</a:t>
            </a:r>
          </a:p>
          <a:p>
            <a:pPr lvl="1" eaLnBrk="1" hangingPunct="1">
              <a:buFontTx/>
              <a:buNone/>
            </a:pPr>
            <a:r>
              <a:rPr lang="en-US" altLang="zh-TW">
                <a:latin typeface="MS UI Gothic" pitchFamily="34" charset="-128"/>
                <a:ea typeface="MS UI Gothic" pitchFamily="34" charset="-128"/>
              </a:rPr>
              <a:t>	</a:t>
            </a:r>
            <a:r>
              <a:rPr lang="en-US" altLang="zh-TW" b="1">
                <a:latin typeface="MS UI Gothic" pitchFamily="34" charset="-128"/>
                <a:ea typeface="MS UI Gothic" pitchFamily="34" charset="-128"/>
              </a:rPr>
              <a:t>if</a:t>
            </a:r>
            <a:r>
              <a:rPr lang="en-US" altLang="zh-TW">
                <a:latin typeface="MS UI Gothic" pitchFamily="34" charset="-128"/>
                <a:ea typeface="MS UI Gothic" pitchFamily="34" charset="-128"/>
              </a:rPr>
              <a:t> the search successes, no insertion</a:t>
            </a:r>
          </a:p>
          <a:p>
            <a:pPr lvl="1" eaLnBrk="1" hangingPunct="1">
              <a:buFontTx/>
              <a:buNone/>
            </a:pPr>
            <a:r>
              <a:rPr lang="en-US" altLang="zh-TW">
                <a:latin typeface="MS UI Gothic" pitchFamily="34" charset="-128"/>
                <a:ea typeface="MS UI Gothic" pitchFamily="34" charset="-128"/>
              </a:rPr>
              <a:t>	</a:t>
            </a:r>
            <a:r>
              <a:rPr lang="en-US" altLang="zh-TW" b="1">
                <a:latin typeface="MS UI Gothic" pitchFamily="34" charset="-128"/>
                <a:ea typeface="MS UI Gothic" pitchFamily="34" charset="-128"/>
              </a:rPr>
              <a:t>else</a:t>
            </a:r>
            <a:r>
              <a:rPr lang="en-US" altLang="zh-TW">
                <a:latin typeface="MS UI Gothic" pitchFamily="34" charset="-128"/>
                <a:ea typeface="MS UI Gothic" pitchFamily="34" charset="-128"/>
              </a:rPr>
              <a:t> //insert </a:t>
            </a:r>
            <a:r>
              <a:rPr lang="en-US" altLang="zh-TW" i="1">
                <a:latin typeface="MS UI Gothic" pitchFamily="34" charset="-128"/>
                <a:ea typeface="MS UI Gothic" pitchFamily="34" charset="-128"/>
              </a:rPr>
              <a:t>x</a:t>
            </a:r>
            <a:r>
              <a:rPr lang="en-US" altLang="zh-TW">
                <a:latin typeface="MS UI Gothic" pitchFamily="34" charset="-128"/>
                <a:ea typeface="MS UI Gothic" pitchFamily="34" charset="-128"/>
              </a:rPr>
              <a:t> at the node </a:t>
            </a:r>
            <a:r>
              <a:rPr lang="en-US" altLang="zh-TW" i="1">
                <a:latin typeface="MS UI Gothic" pitchFamily="34" charset="-128"/>
                <a:ea typeface="MS UI Gothic" pitchFamily="34" charset="-128"/>
              </a:rPr>
              <a:t>n</a:t>
            </a:r>
            <a:r>
              <a:rPr lang="en-US" altLang="zh-TW">
                <a:latin typeface="MS UI Gothic" pitchFamily="34" charset="-128"/>
                <a:ea typeface="MS UI Gothic" pitchFamily="34" charset="-128"/>
              </a:rPr>
              <a:t> where the search stops</a:t>
            </a:r>
          </a:p>
          <a:p>
            <a:pPr lvl="1" eaLnBrk="1" hangingPunct="1">
              <a:buFontTx/>
              <a:buNone/>
            </a:pPr>
            <a:r>
              <a:rPr lang="en-US" altLang="zh-TW">
                <a:latin typeface="MS UI Gothic" pitchFamily="34" charset="-128"/>
                <a:ea typeface="MS UI Gothic" pitchFamily="34" charset="-128"/>
              </a:rPr>
              <a:t>		</a:t>
            </a:r>
            <a:r>
              <a:rPr lang="en-US" altLang="zh-TW" b="1">
                <a:latin typeface="MS UI Gothic" pitchFamily="34" charset="-128"/>
                <a:ea typeface="MS UI Gothic" pitchFamily="34" charset="-128"/>
              </a:rPr>
              <a:t>if</a:t>
            </a:r>
            <a:r>
              <a:rPr lang="en-US" altLang="zh-TW">
                <a:latin typeface="MS UI Gothic" pitchFamily="34" charset="-128"/>
                <a:ea typeface="MS UI Gothic" pitchFamily="34" charset="-128"/>
              </a:rPr>
              <a:t> (key &lt;</a:t>
            </a:r>
            <a:r>
              <a:rPr lang="en-US" altLang="zh-TW" i="1">
                <a:latin typeface="MS UI Gothic" pitchFamily="34" charset="-128"/>
                <a:ea typeface="MS UI Gothic" pitchFamily="34" charset="-128"/>
              </a:rPr>
              <a:t>x</a:t>
            </a:r>
            <a:r>
              <a:rPr lang="en-US" altLang="zh-TW">
                <a:latin typeface="MS UI Gothic" pitchFamily="34" charset="-128"/>
                <a:ea typeface="MS UI Gothic" pitchFamily="34" charset="-128"/>
              </a:rPr>
              <a:t>)  </a:t>
            </a:r>
          </a:p>
          <a:p>
            <a:pPr lvl="1" eaLnBrk="1" hangingPunct="1">
              <a:buFontTx/>
              <a:buNone/>
            </a:pPr>
            <a:r>
              <a:rPr lang="en-US" altLang="zh-TW">
                <a:latin typeface="MS UI Gothic" pitchFamily="34" charset="-128"/>
                <a:ea typeface="MS UI Gothic" pitchFamily="34" charset="-128"/>
              </a:rPr>
              <a:t>		</a:t>
            </a:r>
            <a:r>
              <a:rPr lang="en-US" altLang="zh-TW" b="1">
                <a:latin typeface="MS UI Gothic" pitchFamily="34" charset="-128"/>
                <a:ea typeface="MS UI Gothic" pitchFamily="34" charset="-128"/>
              </a:rPr>
              <a:t>then</a:t>
            </a:r>
            <a:r>
              <a:rPr lang="en-US" altLang="zh-TW">
                <a:latin typeface="MS UI Gothic" pitchFamily="34" charset="-128"/>
                <a:ea typeface="MS UI Gothic" pitchFamily="34" charset="-128"/>
              </a:rPr>
              <a:t> make </a:t>
            </a:r>
            <a:r>
              <a:rPr lang="en-US" altLang="zh-TW" i="1">
                <a:latin typeface="MS UI Gothic" pitchFamily="34" charset="-128"/>
                <a:ea typeface="MS UI Gothic" pitchFamily="34" charset="-128"/>
              </a:rPr>
              <a:t>x</a:t>
            </a:r>
            <a:r>
              <a:rPr lang="en-US" altLang="zh-TW">
                <a:latin typeface="MS UI Gothic" pitchFamily="34" charset="-128"/>
                <a:ea typeface="MS UI Gothic" pitchFamily="34" charset="-128"/>
              </a:rPr>
              <a:t> a right child of </a:t>
            </a:r>
            <a:r>
              <a:rPr lang="en-US" altLang="zh-TW" i="1">
                <a:latin typeface="MS UI Gothic" pitchFamily="34" charset="-128"/>
                <a:ea typeface="MS UI Gothic" pitchFamily="34" charset="-128"/>
              </a:rPr>
              <a:t>n</a:t>
            </a:r>
          </a:p>
          <a:p>
            <a:pPr lvl="1" eaLnBrk="1" hangingPunct="1">
              <a:buFontTx/>
              <a:buNone/>
            </a:pPr>
            <a:r>
              <a:rPr lang="en-US" altLang="zh-TW">
                <a:latin typeface="MS UI Gothic" pitchFamily="34" charset="-128"/>
                <a:ea typeface="MS UI Gothic" pitchFamily="34" charset="-128"/>
              </a:rPr>
              <a:t>		</a:t>
            </a:r>
            <a:r>
              <a:rPr lang="en-US" altLang="zh-TW" b="1">
                <a:latin typeface="MS UI Gothic" pitchFamily="34" charset="-128"/>
                <a:ea typeface="MS UI Gothic" pitchFamily="34" charset="-128"/>
              </a:rPr>
              <a:t>else</a:t>
            </a:r>
            <a:r>
              <a:rPr lang="en-US" altLang="zh-TW">
                <a:latin typeface="MS UI Gothic" pitchFamily="34" charset="-128"/>
                <a:ea typeface="MS UI Gothic" pitchFamily="34" charset="-128"/>
              </a:rPr>
              <a:t>  make </a:t>
            </a:r>
            <a:r>
              <a:rPr lang="en-US" altLang="zh-TW" i="1">
                <a:latin typeface="MS UI Gothic" pitchFamily="34" charset="-128"/>
                <a:ea typeface="MS UI Gothic" pitchFamily="34" charset="-128"/>
              </a:rPr>
              <a:t>x</a:t>
            </a:r>
            <a:r>
              <a:rPr lang="en-US" altLang="zh-TW">
                <a:latin typeface="MS UI Gothic" pitchFamily="34" charset="-128"/>
                <a:ea typeface="MS UI Gothic" pitchFamily="34" charset="-128"/>
              </a:rPr>
              <a:t> a left child of </a:t>
            </a:r>
            <a:r>
              <a:rPr lang="en-US" altLang="zh-TW" i="1">
                <a:latin typeface="MS UI Gothic" pitchFamily="34" charset="-128"/>
                <a:ea typeface="MS UI Gothic" pitchFamily="34" charset="-128"/>
              </a:rPr>
              <a:t>n</a:t>
            </a:r>
            <a:endParaRPr lang="en-US" altLang="zh-TW"/>
          </a:p>
          <a:p>
            <a:pPr eaLnBrk="1" hangingPunct="1"/>
            <a:r>
              <a:rPr lang="en-US" altLang="zh-TW"/>
              <a:t>Insertion: O(</a:t>
            </a:r>
            <a:r>
              <a:rPr lang="en-US" altLang="zh-TW" b="1" i="1"/>
              <a:t>h</a:t>
            </a:r>
            <a:r>
              <a:rPr lang="en-US" altLang="zh-TW"/>
              <a:t>), if the tree height is </a:t>
            </a:r>
            <a:r>
              <a:rPr lang="en-US" altLang="zh-TW" b="1" i="1"/>
              <a:t>h.</a:t>
            </a:r>
            <a:endParaRPr lang="en-US" altLang="zh-TW">
              <a:latin typeface="MS UI Gothic" pitchFamily="34" charset="-128"/>
              <a:ea typeface="MS UI Gothic" pitchFamily="34" charset="-128"/>
            </a:endParaRPr>
          </a:p>
        </p:txBody>
      </p:sp>
      <p:sp>
        <p:nvSpPr>
          <p:cNvPr id="624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AC5248-4F49-4431-B622-E3B588A8F389}" type="slidenum">
              <a:rPr lang="en-US" altLang="zh-TW" smtClean="0"/>
              <a:pPr/>
              <a:t>59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50952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Terminology (3) </a:t>
            </a:r>
          </a:p>
        </p:txBody>
      </p:sp>
      <p:sp>
        <p:nvSpPr>
          <p:cNvPr id="242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The number of </a:t>
            </a:r>
            <a:r>
              <a:rPr lang="en-US" altLang="zh-TW" dirty="0" err="1"/>
              <a:t>subtrees</a:t>
            </a:r>
            <a:r>
              <a:rPr lang="en-US" altLang="zh-TW" dirty="0"/>
              <a:t> of a node is called its </a:t>
            </a:r>
            <a:r>
              <a:rPr lang="en-US" altLang="zh-TW" b="1" i="1" dirty="0">
                <a:solidFill>
                  <a:srgbClr val="FF0000"/>
                </a:solidFill>
              </a:rPr>
              <a:t>degree</a:t>
            </a:r>
          </a:p>
          <a:p>
            <a:pPr lvl="1" eaLnBrk="1" hangingPunct="1"/>
            <a:r>
              <a:rPr lang="en-US" altLang="zh-TW" dirty="0"/>
              <a:t>Example: The degree of A is 3 and of C is 2.</a:t>
            </a:r>
          </a:p>
          <a:p>
            <a:pPr eaLnBrk="1" hangingPunct="1"/>
            <a:r>
              <a:rPr lang="en-US" altLang="zh-TW" dirty="0"/>
              <a:t>The </a:t>
            </a:r>
            <a:r>
              <a:rPr lang="en-US" altLang="zh-TW" b="1" i="1" dirty="0">
                <a:solidFill>
                  <a:srgbClr val="FF0000"/>
                </a:solidFill>
              </a:rPr>
              <a:t>degree of a tree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is the maximum of the degree of the nodes in the tree. 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B5AA38-5DEE-427A-99C5-C153E8B71CC1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048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2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42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42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0739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512888-751F-41B4-9D54-F5FC20DA24A4}" type="slidenum">
              <a:rPr lang="en-US" altLang="zh-TW" smtClean="0"/>
              <a:pPr/>
              <a:t>60</a:t>
            </a:fld>
            <a:endParaRPr lang="en-US" altLang="zh-TW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Example – Insertion</a:t>
            </a:r>
          </a:p>
        </p:txBody>
      </p:sp>
      <p:grpSp>
        <p:nvGrpSpPr>
          <p:cNvPr id="63493" name="Group 3"/>
          <p:cNvGrpSpPr>
            <a:grpSpLocks/>
          </p:cNvGrpSpPr>
          <p:nvPr/>
        </p:nvGrpSpPr>
        <p:grpSpPr bwMode="auto">
          <a:xfrm>
            <a:off x="3287714" y="1844676"/>
            <a:ext cx="5761037" cy="3457575"/>
            <a:chOff x="1247" y="1071"/>
            <a:chExt cx="3629" cy="2178"/>
          </a:xfrm>
        </p:grpSpPr>
        <p:sp>
          <p:nvSpPr>
            <p:cNvPr id="63504" name="Oval 4"/>
            <p:cNvSpPr>
              <a:spLocks noChangeArrowheads="1"/>
            </p:cNvSpPr>
            <p:nvPr/>
          </p:nvSpPr>
          <p:spPr bwMode="auto">
            <a:xfrm>
              <a:off x="3061" y="1071"/>
              <a:ext cx="318" cy="3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solidFill>
                    <a:srgbClr val="FFFF00"/>
                  </a:solidFill>
                </a:rPr>
                <a:t>20</a:t>
              </a:r>
            </a:p>
          </p:txBody>
        </p:sp>
        <p:sp>
          <p:nvSpPr>
            <p:cNvPr id="63505" name="Oval 5"/>
            <p:cNvSpPr>
              <a:spLocks noChangeArrowheads="1"/>
            </p:cNvSpPr>
            <p:nvPr/>
          </p:nvSpPr>
          <p:spPr bwMode="auto">
            <a:xfrm>
              <a:off x="2200" y="1752"/>
              <a:ext cx="318" cy="3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solidFill>
                    <a:srgbClr val="FFFF00"/>
                  </a:solidFill>
                </a:rPr>
                <a:t>12</a:t>
              </a:r>
            </a:p>
          </p:txBody>
        </p:sp>
        <p:sp>
          <p:nvSpPr>
            <p:cNvPr id="63506" name="Oval 6"/>
            <p:cNvSpPr>
              <a:spLocks noChangeArrowheads="1"/>
            </p:cNvSpPr>
            <p:nvPr/>
          </p:nvSpPr>
          <p:spPr bwMode="auto">
            <a:xfrm>
              <a:off x="4059" y="1706"/>
              <a:ext cx="318" cy="3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solidFill>
                    <a:srgbClr val="FFFF00"/>
                  </a:solidFill>
                </a:rPr>
                <a:t>30</a:t>
              </a:r>
            </a:p>
          </p:txBody>
        </p:sp>
        <p:sp>
          <p:nvSpPr>
            <p:cNvPr id="63507" name="Oval 7"/>
            <p:cNvSpPr>
              <a:spLocks noChangeArrowheads="1"/>
            </p:cNvSpPr>
            <p:nvPr/>
          </p:nvSpPr>
          <p:spPr bwMode="auto">
            <a:xfrm>
              <a:off x="1610" y="2296"/>
              <a:ext cx="318" cy="3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solidFill>
                    <a:srgbClr val="FFFF00"/>
                  </a:solidFill>
                </a:rPr>
                <a:t>10</a:t>
              </a:r>
            </a:p>
          </p:txBody>
        </p:sp>
        <p:sp>
          <p:nvSpPr>
            <p:cNvPr id="63508" name="Oval 8"/>
            <p:cNvSpPr>
              <a:spLocks noChangeArrowheads="1"/>
            </p:cNvSpPr>
            <p:nvPr/>
          </p:nvSpPr>
          <p:spPr bwMode="auto">
            <a:xfrm>
              <a:off x="2789" y="2296"/>
              <a:ext cx="318" cy="3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solidFill>
                    <a:srgbClr val="FFFF00"/>
                  </a:solidFill>
                </a:rPr>
                <a:t>16</a:t>
              </a:r>
            </a:p>
          </p:txBody>
        </p:sp>
        <p:sp>
          <p:nvSpPr>
            <p:cNvPr id="63509" name="Oval 9"/>
            <p:cNvSpPr>
              <a:spLocks noChangeArrowheads="1"/>
            </p:cNvSpPr>
            <p:nvPr/>
          </p:nvSpPr>
          <p:spPr bwMode="auto">
            <a:xfrm>
              <a:off x="3651" y="2296"/>
              <a:ext cx="318" cy="3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solidFill>
                    <a:srgbClr val="FFFF00"/>
                  </a:solidFill>
                </a:rPr>
                <a:t>25</a:t>
              </a:r>
            </a:p>
          </p:txBody>
        </p:sp>
        <p:sp>
          <p:nvSpPr>
            <p:cNvPr id="63510" name="Oval 10"/>
            <p:cNvSpPr>
              <a:spLocks noChangeArrowheads="1"/>
            </p:cNvSpPr>
            <p:nvPr/>
          </p:nvSpPr>
          <p:spPr bwMode="auto">
            <a:xfrm>
              <a:off x="4558" y="2296"/>
              <a:ext cx="318" cy="3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solidFill>
                    <a:srgbClr val="FFFF00"/>
                  </a:solidFill>
                </a:rPr>
                <a:t>35</a:t>
              </a:r>
            </a:p>
          </p:txBody>
        </p:sp>
        <p:sp>
          <p:nvSpPr>
            <p:cNvPr id="63511" name="Oval 11"/>
            <p:cNvSpPr>
              <a:spLocks noChangeArrowheads="1"/>
            </p:cNvSpPr>
            <p:nvPr/>
          </p:nvSpPr>
          <p:spPr bwMode="auto">
            <a:xfrm>
              <a:off x="1247" y="2931"/>
              <a:ext cx="318" cy="3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solidFill>
                    <a:srgbClr val="FFFF00"/>
                  </a:solidFill>
                </a:rPr>
                <a:t>8</a:t>
              </a:r>
            </a:p>
          </p:txBody>
        </p:sp>
        <p:sp>
          <p:nvSpPr>
            <p:cNvPr id="63512" name="Oval 12"/>
            <p:cNvSpPr>
              <a:spLocks noChangeArrowheads="1"/>
            </p:cNvSpPr>
            <p:nvPr/>
          </p:nvSpPr>
          <p:spPr bwMode="auto">
            <a:xfrm>
              <a:off x="1927" y="2931"/>
              <a:ext cx="318" cy="3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solidFill>
                    <a:srgbClr val="FFFF00"/>
                  </a:solidFill>
                </a:rPr>
                <a:t>11</a:t>
              </a:r>
            </a:p>
          </p:txBody>
        </p:sp>
        <p:sp>
          <p:nvSpPr>
            <p:cNvPr id="63513" name="Oval 13"/>
            <p:cNvSpPr>
              <a:spLocks noChangeArrowheads="1"/>
            </p:cNvSpPr>
            <p:nvPr/>
          </p:nvSpPr>
          <p:spPr bwMode="auto">
            <a:xfrm>
              <a:off x="2562" y="2931"/>
              <a:ext cx="318" cy="3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solidFill>
                    <a:srgbClr val="FFFF00"/>
                  </a:solidFill>
                </a:rPr>
                <a:t>15</a:t>
              </a:r>
            </a:p>
          </p:txBody>
        </p:sp>
        <p:sp>
          <p:nvSpPr>
            <p:cNvPr id="63514" name="Oval 14"/>
            <p:cNvSpPr>
              <a:spLocks noChangeArrowheads="1"/>
            </p:cNvSpPr>
            <p:nvPr/>
          </p:nvSpPr>
          <p:spPr bwMode="auto">
            <a:xfrm>
              <a:off x="3152" y="2931"/>
              <a:ext cx="318" cy="3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solidFill>
                    <a:srgbClr val="FFFF00"/>
                  </a:solidFill>
                </a:rPr>
                <a:t>19</a:t>
              </a:r>
            </a:p>
          </p:txBody>
        </p:sp>
        <p:sp>
          <p:nvSpPr>
            <p:cNvPr id="63515" name="Line 15"/>
            <p:cNvSpPr>
              <a:spLocks noChangeShapeType="1"/>
            </p:cNvSpPr>
            <p:nvPr/>
          </p:nvSpPr>
          <p:spPr bwMode="auto">
            <a:xfrm flipH="1">
              <a:off x="2381" y="1389"/>
              <a:ext cx="862" cy="36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16" name="Line 16"/>
            <p:cNvSpPr>
              <a:spLocks noChangeShapeType="1"/>
            </p:cNvSpPr>
            <p:nvPr/>
          </p:nvSpPr>
          <p:spPr bwMode="auto">
            <a:xfrm>
              <a:off x="3243" y="1389"/>
              <a:ext cx="952" cy="31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17" name="Line 17"/>
            <p:cNvSpPr>
              <a:spLocks noChangeShapeType="1"/>
            </p:cNvSpPr>
            <p:nvPr/>
          </p:nvSpPr>
          <p:spPr bwMode="auto">
            <a:xfrm flipH="1">
              <a:off x="3787" y="2024"/>
              <a:ext cx="408" cy="27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18" name="Line 18"/>
            <p:cNvSpPr>
              <a:spLocks noChangeShapeType="1"/>
            </p:cNvSpPr>
            <p:nvPr/>
          </p:nvSpPr>
          <p:spPr bwMode="auto">
            <a:xfrm>
              <a:off x="4195" y="2024"/>
              <a:ext cx="454" cy="27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19" name="Line 19"/>
            <p:cNvSpPr>
              <a:spLocks noChangeShapeType="1"/>
            </p:cNvSpPr>
            <p:nvPr/>
          </p:nvSpPr>
          <p:spPr bwMode="auto">
            <a:xfrm>
              <a:off x="2336" y="2069"/>
              <a:ext cx="544" cy="22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20" name="Line 20"/>
            <p:cNvSpPr>
              <a:spLocks noChangeShapeType="1"/>
            </p:cNvSpPr>
            <p:nvPr/>
          </p:nvSpPr>
          <p:spPr bwMode="auto">
            <a:xfrm flipH="1">
              <a:off x="1746" y="2069"/>
              <a:ext cx="590" cy="22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21" name="Line 21"/>
            <p:cNvSpPr>
              <a:spLocks noChangeShapeType="1"/>
            </p:cNvSpPr>
            <p:nvPr/>
          </p:nvSpPr>
          <p:spPr bwMode="auto">
            <a:xfrm flipH="1">
              <a:off x="1383" y="2614"/>
              <a:ext cx="363" cy="31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22" name="Line 22"/>
            <p:cNvSpPr>
              <a:spLocks noChangeShapeType="1"/>
            </p:cNvSpPr>
            <p:nvPr/>
          </p:nvSpPr>
          <p:spPr bwMode="auto">
            <a:xfrm>
              <a:off x="1746" y="2614"/>
              <a:ext cx="318" cy="31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23" name="Line 23"/>
            <p:cNvSpPr>
              <a:spLocks noChangeShapeType="1"/>
            </p:cNvSpPr>
            <p:nvPr/>
          </p:nvSpPr>
          <p:spPr bwMode="auto">
            <a:xfrm flipH="1">
              <a:off x="2744" y="2614"/>
              <a:ext cx="227" cy="31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24" name="Line 24"/>
            <p:cNvSpPr>
              <a:spLocks noChangeShapeType="1"/>
            </p:cNvSpPr>
            <p:nvPr/>
          </p:nvSpPr>
          <p:spPr bwMode="auto">
            <a:xfrm>
              <a:off x="2971" y="2614"/>
              <a:ext cx="317" cy="31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76057" name="Text Box 25"/>
          <p:cNvSpPr txBox="1">
            <a:spLocks noChangeArrowheads="1"/>
          </p:cNvSpPr>
          <p:nvPr/>
        </p:nvSpPr>
        <p:spPr bwMode="auto">
          <a:xfrm>
            <a:off x="2286000" y="1628776"/>
            <a:ext cx="163217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3200"/>
              <a:t>Insert 28</a:t>
            </a:r>
          </a:p>
        </p:txBody>
      </p:sp>
      <p:sp>
        <p:nvSpPr>
          <p:cNvPr id="2476058" name="Oval 26"/>
          <p:cNvSpPr>
            <a:spLocks noChangeArrowheads="1"/>
          </p:cNvSpPr>
          <p:nvPr/>
        </p:nvSpPr>
        <p:spPr bwMode="auto">
          <a:xfrm>
            <a:off x="6188076" y="1857375"/>
            <a:ext cx="504825" cy="503238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TW"/>
          </a:p>
        </p:txBody>
      </p:sp>
      <p:sp>
        <p:nvSpPr>
          <p:cNvPr id="2476059" name="Oval 27"/>
          <p:cNvSpPr>
            <a:spLocks noChangeArrowheads="1"/>
          </p:cNvSpPr>
          <p:nvPr/>
        </p:nvSpPr>
        <p:spPr bwMode="auto">
          <a:xfrm>
            <a:off x="7556501" y="4810125"/>
            <a:ext cx="504825" cy="503238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>
                <a:solidFill>
                  <a:srgbClr val="FFFF00"/>
                </a:solidFill>
              </a:rPr>
              <a:t>28</a:t>
            </a:r>
          </a:p>
        </p:txBody>
      </p:sp>
      <p:sp>
        <p:nvSpPr>
          <p:cNvPr id="2476060" name="Line 28"/>
          <p:cNvSpPr>
            <a:spLocks noChangeShapeType="1"/>
          </p:cNvSpPr>
          <p:nvPr/>
        </p:nvSpPr>
        <p:spPr bwMode="auto">
          <a:xfrm>
            <a:off x="7412038" y="4305301"/>
            <a:ext cx="360362" cy="5048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6477001" y="2362201"/>
            <a:ext cx="1800225" cy="1006475"/>
            <a:chOff x="3107" y="1480"/>
            <a:chExt cx="1134" cy="634"/>
          </a:xfrm>
        </p:grpSpPr>
        <p:sp>
          <p:nvSpPr>
            <p:cNvPr id="63502" name="Oval 30"/>
            <p:cNvSpPr>
              <a:spLocks noChangeArrowheads="1"/>
            </p:cNvSpPr>
            <p:nvPr/>
          </p:nvSpPr>
          <p:spPr bwMode="auto">
            <a:xfrm>
              <a:off x="3923" y="1797"/>
              <a:ext cx="318" cy="317"/>
            </a:xfrm>
            <a:prstGeom prst="ellips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63503" name="Line 31"/>
            <p:cNvSpPr>
              <a:spLocks noChangeShapeType="1"/>
            </p:cNvSpPr>
            <p:nvPr/>
          </p:nvSpPr>
          <p:spPr bwMode="auto">
            <a:xfrm>
              <a:off x="3107" y="1480"/>
              <a:ext cx="998" cy="317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7124700" y="3370264"/>
            <a:ext cx="863600" cy="935037"/>
            <a:chOff x="3515" y="2115"/>
            <a:chExt cx="544" cy="589"/>
          </a:xfrm>
        </p:grpSpPr>
        <p:sp>
          <p:nvSpPr>
            <p:cNvPr id="63500" name="Oval 33"/>
            <p:cNvSpPr>
              <a:spLocks noChangeArrowheads="1"/>
            </p:cNvSpPr>
            <p:nvPr/>
          </p:nvSpPr>
          <p:spPr bwMode="auto">
            <a:xfrm>
              <a:off x="3515" y="2387"/>
              <a:ext cx="318" cy="317"/>
            </a:xfrm>
            <a:prstGeom prst="ellips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63501" name="Line 34"/>
            <p:cNvSpPr>
              <a:spLocks noChangeShapeType="1"/>
            </p:cNvSpPr>
            <p:nvPr/>
          </p:nvSpPr>
          <p:spPr bwMode="auto">
            <a:xfrm flipH="1">
              <a:off x="3651" y="2115"/>
              <a:ext cx="408" cy="27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82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76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76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2476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6057" grpId="0"/>
      <p:bldP spid="2476058" grpId="0" animBg="1"/>
      <p:bldP spid="2476059" grpId="0" animBg="1"/>
      <p:bldP spid="247606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Removal</a:t>
            </a:r>
          </a:p>
        </p:txBody>
      </p:sp>
      <p:sp>
        <p:nvSpPr>
          <p:cNvPr id="2478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Removal on a BST is little bit tricky</a:t>
            </a:r>
          </a:p>
          <a:p>
            <a:pPr lvl="1" eaLnBrk="1" hangingPunct="1">
              <a:buFontTx/>
              <a:buNone/>
            </a:pPr>
            <a:r>
              <a:rPr lang="en-US" altLang="zh-TW" b="1">
                <a:latin typeface="MS UI Gothic" pitchFamily="34" charset="-128"/>
                <a:ea typeface="MS UI Gothic" pitchFamily="34" charset="-128"/>
              </a:rPr>
              <a:t>if</a:t>
            </a:r>
            <a:r>
              <a:rPr lang="en-US" altLang="zh-TW">
                <a:latin typeface="MS UI Gothic" pitchFamily="34" charset="-128"/>
                <a:ea typeface="MS UI Gothic" pitchFamily="34" charset="-128"/>
              </a:rPr>
              <a:t> </a:t>
            </a:r>
            <a:r>
              <a:rPr lang="en-US" altLang="zh-TW" i="1">
                <a:latin typeface="MS UI Gothic" pitchFamily="34" charset="-128"/>
                <a:ea typeface="MS UI Gothic" pitchFamily="34" charset="-128"/>
              </a:rPr>
              <a:t>v</a:t>
            </a:r>
            <a:r>
              <a:rPr lang="en-US" altLang="zh-TW">
                <a:latin typeface="MS UI Gothic" pitchFamily="34" charset="-128"/>
                <a:ea typeface="MS UI Gothic" pitchFamily="34" charset="-128"/>
              </a:rPr>
              <a:t> is a leaf, </a:t>
            </a:r>
            <a:r>
              <a:rPr lang="en-US" altLang="zh-TW" b="1">
                <a:latin typeface="MS UI Gothic" pitchFamily="34" charset="-128"/>
                <a:ea typeface="MS UI Gothic" pitchFamily="34" charset="-128"/>
              </a:rPr>
              <a:t>then</a:t>
            </a:r>
            <a:r>
              <a:rPr lang="en-US" altLang="zh-TW">
                <a:latin typeface="MS UI Gothic" pitchFamily="34" charset="-128"/>
                <a:ea typeface="MS UI Gothic" pitchFamily="34" charset="-128"/>
              </a:rPr>
              <a:t> delete </a:t>
            </a:r>
            <a:r>
              <a:rPr lang="en-US" altLang="zh-TW" i="1">
                <a:latin typeface="MS UI Gothic" pitchFamily="34" charset="-128"/>
                <a:ea typeface="MS UI Gothic" pitchFamily="34" charset="-128"/>
              </a:rPr>
              <a:t>v</a:t>
            </a:r>
            <a:r>
              <a:rPr lang="en-US" altLang="zh-TW">
                <a:latin typeface="MS UI Gothic" pitchFamily="34" charset="-128"/>
                <a:ea typeface="MS UI Gothic" pitchFamily="34" charset="-128"/>
              </a:rPr>
              <a:t> directly</a:t>
            </a:r>
          </a:p>
          <a:p>
            <a:pPr lvl="1" eaLnBrk="1" hangingPunct="1">
              <a:buFontTx/>
              <a:buNone/>
            </a:pPr>
            <a:r>
              <a:rPr lang="en-US" altLang="zh-TW" b="1">
                <a:latin typeface="MS UI Gothic" pitchFamily="34" charset="-128"/>
                <a:ea typeface="MS UI Gothic" pitchFamily="34" charset="-128"/>
              </a:rPr>
              <a:t>if</a:t>
            </a:r>
            <a:r>
              <a:rPr lang="en-US" altLang="zh-TW">
                <a:latin typeface="MS UI Gothic" pitchFamily="34" charset="-128"/>
                <a:ea typeface="MS UI Gothic" pitchFamily="34" charset="-128"/>
              </a:rPr>
              <a:t> </a:t>
            </a:r>
            <a:r>
              <a:rPr lang="en-US" altLang="zh-TW" i="1">
                <a:latin typeface="MS UI Gothic" pitchFamily="34" charset="-128"/>
                <a:ea typeface="MS UI Gothic" pitchFamily="34" charset="-128"/>
              </a:rPr>
              <a:t>v</a:t>
            </a:r>
            <a:r>
              <a:rPr lang="en-US" altLang="zh-TW">
                <a:latin typeface="MS UI Gothic" pitchFamily="34" charset="-128"/>
                <a:ea typeface="MS UI Gothic" pitchFamily="34" charset="-128"/>
              </a:rPr>
              <a:t> is an internal node having only one child </a:t>
            </a:r>
            <a:r>
              <a:rPr lang="en-US" altLang="zh-TW" i="1">
                <a:latin typeface="MS UI Gothic" pitchFamily="34" charset="-128"/>
                <a:ea typeface="MS UI Gothic" pitchFamily="34" charset="-128"/>
              </a:rPr>
              <a:t>u</a:t>
            </a:r>
            <a:r>
              <a:rPr lang="en-US" altLang="zh-TW">
                <a:latin typeface="MS UI Gothic" pitchFamily="34" charset="-128"/>
                <a:ea typeface="MS UI Gothic" pitchFamily="34" charset="-128"/>
              </a:rPr>
              <a:t>, </a:t>
            </a:r>
            <a:r>
              <a:rPr lang="en-US" altLang="zh-TW" b="1">
                <a:latin typeface="MS UI Gothic" pitchFamily="34" charset="-128"/>
                <a:ea typeface="MS UI Gothic" pitchFamily="34" charset="-128"/>
              </a:rPr>
              <a:t>then</a:t>
            </a:r>
            <a:r>
              <a:rPr lang="en-US" altLang="zh-TW">
                <a:latin typeface="MS UI Gothic" pitchFamily="34" charset="-128"/>
                <a:ea typeface="MS UI Gothic" pitchFamily="34" charset="-128"/>
              </a:rPr>
              <a:t> </a:t>
            </a:r>
          </a:p>
          <a:p>
            <a:pPr lvl="1" eaLnBrk="1" hangingPunct="1">
              <a:buFontTx/>
              <a:buNone/>
            </a:pPr>
            <a:r>
              <a:rPr lang="en-US" altLang="zh-TW">
                <a:latin typeface="MS UI Gothic" pitchFamily="34" charset="-128"/>
                <a:ea typeface="MS UI Gothic" pitchFamily="34" charset="-128"/>
              </a:rPr>
              <a:t>	replace </a:t>
            </a:r>
            <a:r>
              <a:rPr lang="en-US" altLang="zh-TW" i="1">
                <a:latin typeface="MS UI Gothic" pitchFamily="34" charset="-128"/>
                <a:ea typeface="MS UI Gothic" pitchFamily="34" charset="-128"/>
              </a:rPr>
              <a:t>v</a:t>
            </a:r>
            <a:r>
              <a:rPr lang="en-US" altLang="zh-TW">
                <a:latin typeface="MS UI Gothic" pitchFamily="34" charset="-128"/>
                <a:ea typeface="MS UI Gothic" pitchFamily="34" charset="-128"/>
              </a:rPr>
              <a:t> by </a:t>
            </a:r>
            <a:r>
              <a:rPr lang="en-US" altLang="zh-TW" i="1">
                <a:latin typeface="MS UI Gothic" pitchFamily="34" charset="-128"/>
                <a:ea typeface="MS UI Gothic" pitchFamily="34" charset="-128"/>
              </a:rPr>
              <a:t>u</a:t>
            </a:r>
            <a:r>
              <a:rPr lang="en-US" altLang="zh-TW">
                <a:latin typeface="MS UI Gothic" pitchFamily="34" charset="-128"/>
                <a:ea typeface="MS UI Gothic" pitchFamily="34" charset="-128"/>
              </a:rPr>
              <a:t> and delete original </a:t>
            </a:r>
            <a:r>
              <a:rPr lang="en-US" altLang="zh-TW" i="1">
                <a:latin typeface="MS UI Gothic" pitchFamily="34" charset="-128"/>
                <a:ea typeface="MS UI Gothic" pitchFamily="34" charset="-128"/>
              </a:rPr>
              <a:t>u</a:t>
            </a:r>
          </a:p>
          <a:p>
            <a:pPr lvl="1" eaLnBrk="1" hangingPunct="1">
              <a:buFontTx/>
              <a:buNone/>
            </a:pPr>
            <a:r>
              <a:rPr lang="en-US" altLang="zh-TW" b="1">
                <a:latin typeface="MS UI Gothic" pitchFamily="34" charset="-128"/>
                <a:ea typeface="MS UI Gothic" pitchFamily="34" charset="-128"/>
              </a:rPr>
              <a:t>if</a:t>
            </a:r>
            <a:r>
              <a:rPr lang="en-US" altLang="zh-TW">
                <a:latin typeface="MS UI Gothic" pitchFamily="34" charset="-128"/>
                <a:ea typeface="MS UI Gothic" pitchFamily="34" charset="-128"/>
              </a:rPr>
              <a:t> </a:t>
            </a:r>
            <a:r>
              <a:rPr lang="en-US" altLang="zh-TW" i="1">
                <a:latin typeface="MS UI Gothic" pitchFamily="34" charset="-128"/>
                <a:ea typeface="MS UI Gothic" pitchFamily="34" charset="-128"/>
              </a:rPr>
              <a:t>v</a:t>
            </a:r>
            <a:r>
              <a:rPr lang="en-US" altLang="zh-TW">
                <a:latin typeface="MS UI Gothic" pitchFamily="34" charset="-128"/>
                <a:ea typeface="MS UI Gothic" pitchFamily="34" charset="-128"/>
              </a:rPr>
              <a:t> is an internal node having two children, </a:t>
            </a:r>
            <a:r>
              <a:rPr lang="en-US" altLang="zh-TW" b="1">
                <a:latin typeface="MS UI Gothic" pitchFamily="34" charset="-128"/>
                <a:ea typeface="MS UI Gothic" pitchFamily="34" charset="-128"/>
              </a:rPr>
              <a:t>then</a:t>
            </a:r>
            <a:r>
              <a:rPr lang="en-US" altLang="zh-TW">
                <a:latin typeface="MS UI Gothic" pitchFamily="34" charset="-128"/>
                <a:ea typeface="MS UI Gothic" pitchFamily="34" charset="-128"/>
              </a:rPr>
              <a:t> </a:t>
            </a:r>
          </a:p>
          <a:p>
            <a:pPr lvl="1" eaLnBrk="1" hangingPunct="1">
              <a:buFontTx/>
              <a:buNone/>
            </a:pPr>
            <a:r>
              <a:rPr lang="en-US" altLang="zh-TW">
                <a:latin typeface="MS UI Gothic" pitchFamily="34" charset="-128"/>
                <a:ea typeface="MS UI Gothic" pitchFamily="34" charset="-128"/>
              </a:rPr>
              <a:t>	select one subtree, say the right subtree;</a:t>
            </a:r>
          </a:p>
          <a:p>
            <a:pPr lvl="1" eaLnBrk="1" hangingPunct="1">
              <a:buFontTx/>
              <a:buNone/>
            </a:pPr>
            <a:r>
              <a:rPr lang="en-US" altLang="zh-TW">
                <a:latin typeface="MS UI Gothic" pitchFamily="34" charset="-128"/>
                <a:ea typeface="MS UI Gothic" pitchFamily="34" charset="-128"/>
              </a:rPr>
              <a:t>	find the element </a:t>
            </a:r>
            <a:r>
              <a:rPr lang="en-US" altLang="zh-TW" i="1">
                <a:latin typeface="MS UI Gothic" pitchFamily="34" charset="-128"/>
                <a:ea typeface="MS UI Gothic" pitchFamily="34" charset="-128"/>
              </a:rPr>
              <a:t>y</a:t>
            </a:r>
            <a:r>
              <a:rPr lang="en-US" altLang="zh-TW">
                <a:latin typeface="MS UI Gothic" pitchFamily="34" charset="-128"/>
                <a:ea typeface="MS UI Gothic" pitchFamily="34" charset="-128"/>
              </a:rPr>
              <a:t> whose key is next to </a:t>
            </a:r>
            <a:r>
              <a:rPr lang="en-US" altLang="zh-TW" i="1">
                <a:latin typeface="MS UI Gothic" pitchFamily="34" charset="-128"/>
                <a:ea typeface="MS UI Gothic" pitchFamily="34" charset="-128"/>
              </a:rPr>
              <a:t>v</a:t>
            </a:r>
            <a:r>
              <a:rPr lang="en-US" altLang="zh-TW">
                <a:latin typeface="MS UI Gothic" pitchFamily="34" charset="-128"/>
                <a:ea typeface="MS UI Gothic" pitchFamily="34" charset="-128"/>
              </a:rPr>
              <a:t>;</a:t>
            </a:r>
          </a:p>
          <a:p>
            <a:pPr lvl="1" eaLnBrk="1" hangingPunct="1">
              <a:buFontTx/>
              <a:buNone/>
            </a:pPr>
            <a:r>
              <a:rPr lang="en-US" altLang="zh-TW" i="1">
                <a:latin typeface="MS UI Gothic" pitchFamily="34" charset="-128"/>
                <a:ea typeface="MS UI Gothic" pitchFamily="34" charset="-128"/>
              </a:rPr>
              <a:t>	</a:t>
            </a:r>
            <a:r>
              <a:rPr lang="en-US" altLang="zh-TW">
                <a:latin typeface="MS UI Gothic" pitchFamily="34" charset="-128"/>
                <a:ea typeface="MS UI Gothic" pitchFamily="34" charset="-128"/>
              </a:rPr>
              <a:t>replace </a:t>
            </a:r>
            <a:r>
              <a:rPr lang="en-US" altLang="zh-TW" i="1">
                <a:latin typeface="MS UI Gothic" pitchFamily="34" charset="-128"/>
                <a:ea typeface="MS UI Gothic" pitchFamily="34" charset="-128"/>
              </a:rPr>
              <a:t>v</a:t>
            </a:r>
            <a:r>
              <a:rPr lang="en-US" altLang="zh-TW">
                <a:latin typeface="MS UI Gothic" pitchFamily="34" charset="-128"/>
                <a:ea typeface="MS UI Gothic" pitchFamily="34" charset="-128"/>
              </a:rPr>
              <a:t> by </a:t>
            </a:r>
            <a:r>
              <a:rPr lang="en-US" altLang="zh-TW" i="1">
                <a:latin typeface="MS UI Gothic" pitchFamily="34" charset="-128"/>
                <a:ea typeface="MS UI Gothic" pitchFamily="34" charset="-128"/>
              </a:rPr>
              <a:t>y</a:t>
            </a:r>
            <a:r>
              <a:rPr lang="en-US" altLang="zh-TW">
                <a:latin typeface="MS UI Gothic" pitchFamily="34" charset="-128"/>
                <a:ea typeface="MS UI Gothic" pitchFamily="34" charset="-128"/>
              </a:rPr>
              <a:t> and delete </a:t>
            </a:r>
            <a:r>
              <a:rPr lang="en-US" altLang="zh-TW" i="1">
                <a:latin typeface="MS UI Gothic" pitchFamily="34" charset="-128"/>
                <a:ea typeface="MS UI Gothic" pitchFamily="34" charset="-128"/>
              </a:rPr>
              <a:t>y</a:t>
            </a:r>
            <a:r>
              <a:rPr lang="en-US" altLang="zh-TW">
                <a:latin typeface="MS UI Gothic" pitchFamily="34" charset="-128"/>
                <a:ea typeface="MS UI Gothic" pitchFamily="34" charset="-128"/>
              </a:rPr>
              <a:t> </a:t>
            </a:r>
            <a:endParaRPr lang="en-US" altLang="zh-TW"/>
          </a:p>
          <a:p>
            <a:pPr eaLnBrk="1" hangingPunct="1"/>
            <a:r>
              <a:rPr lang="en-US" altLang="zh-TW"/>
              <a:t>O(</a:t>
            </a:r>
            <a:r>
              <a:rPr lang="en-US" altLang="zh-TW" i="1"/>
              <a:t>h</a:t>
            </a:r>
            <a:r>
              <a:rPr lang="en-US" altLang="zh-TW"/>
              <a:t>), if </a:t>
            </a:r>
            <a:r>
              <a:rPr lang="en-US" altLang="zh-TW" i="1"/>
              <a:t>h</a:t>
            </a:r>
            <a:r>
              <a:rPr lang="en-US" altLang="zh-TW"/>
              <a:t> is the tree height.</a:t>
            </a:r>
          </a:p>
        </p:txBody>
      </p:sp>
      <p:sp>
        <p:nvSpPr>
          <p:cNvPr id="645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973D26-2815-4AC7-BC55-F75E8070315D}" type="slidenum">
              <a:rPr lang="en-US" altLang="zh-TW" smtClean="0"/>
              <a:pPr/>
              <a:t>61</a:t>
            </a:fld>
            <a:endParaRPr lang="en-US" altLang="zh-TW"/>
          </a:p>
        </p:txBody>
      </p:sp>
      <p:sp>
        <p:nvSpPr>
          <p:cNvPr id="2478084" name="AutoShape 4"/>
          <p:cNvSpPr>
            <a:spLocks noChangeArrowheads="1"/>
          </p:cNvSpPr>
          <p:nvPr/>
        </p:nvSpPr>
        <p:spPr bwMode="auto">
          <a:xfrm>
            <a:off x="8083297" y="4578732"/>
            <a:ext cx="1763713" cy="1223963"/>
          </a:xfrm>
          <a:prstGeom prst="wedgeRoundRectCallout">
            <a:avLst>
              <a:gd name="adj1" fmla="val -191959"/>
              <a:gd name="adj2" fmla="val -46799"/>
              <a:gd name="adj3" fmla="val 16667"/>
            </a:avLst>
          </a:prstGeom>
          <a:solidFill>
            <a:schemeClr val="accent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kumimoji="1" lang="en-US" altLang="zh-TW" sz="2400">
                <a:solidFill>
                  <a:srgbClr val="FFFF00"/>
                </a:solidFill>
              </a:rPr>
              <a:t>need a routine to serve this</a:t>
            </a:r>
          </a:p>
        </p:txBody>
      </p:sp>
    </p:spTree>
    <p:extLst>
      <p:ext uri="{BB962C8B-B14F-4D97-AF65-F5344CB8AC3E}">
        <p14:creationId xmlns:p14="http://schemas.microsoft.com/office/powerpoint/2010/main" val="143267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083" grpId="0" build="p"/>
      <p:bldP spid="247808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93B4D5-B306-47BD-BC4E-85B084603975}" type="slidenum">
              <a:rPr lang="en-US" altLang="zh-TW" smtClean="0"/>
              <a:pPr/>
              <a:t>62</a:t>
            </a:fld>
            <a:endParaRPr lang="en-US" altLang="zh-TW"/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Node Next to Removed Node</a:t>
            </a: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MS UI Gothic" pitchFamily="34" charset="-128"/>
              </a:rPr>
              <a:t>To find an element </a:t>
            </a:r>
            <a:r>
              <a:rPr lang="en-US" altLang="zh-TW" i="1">
                <a:ea typeface="MS UI Gothic" pitchFamily="34" charset="-128"/>
              </a:rPr>
              <a:t>y</a:t>
            </a:r>
            <a:r>
              <a:rPr lang="en-US" altLang="zh-TW">
                <a:ea typeface="MS UI Gothic" pitchFamily="34" charset="-128"/>
              </a:rPr>
              <a:t> next to an element </a:t>
            </a:r>
            <a:r>
              <a:rPr lang="en-US" altLang="zh-TW" i="1">
                <a:ea typeface="MS UI Gothic" pitchFamily="34" charset="-128"/>
              </a:rPr>
              <a:t>v </a:t>
            </a:r>
            <a:r>
              <a:rPr lang="en-US" altLang="zh-TW">
                <a:ea typeface="MS UI Gothic" pitchFamily="34" charset="-128"/>
              </a:rPr>
              <a:t>in the subtree rooted an </a:t>
            </a:r>
            <a:r>
              <a:rPr lang="en-US" altLang="zh-TW" i="1">
                <a:ea typeface="MS UI Gothic" pitchFamily="34" charset="-128"/>
              </a:rPr>
              <a:t>v</a:t>
            </a:r>
            <a:r>
              <a:rPr lang="en-US" altLang="zh-TW">
                <a:ea typeface="MS UI Gothic" pitchFamily="34" charset="-128"/>
              </a:rPr>
              <a:t>, can be done in O(</a:t>
            </a:r>
            <a:r>
              <a:rPr lang="en-US" altLang="zh-TW" i="1">
                <a:ea typeface="MS UI Gothic" pitchFamily="34" charset="-128"/>
              </a:rPr>
              <a:t>h</a:t>
            </a:r>
            <a:r>
              <a:rPr lang="en-US" altLang="zh-TW">
                <a:ea typeface="MS UI Gothic" pitchFamily="34" charset="-128"/>
              </a:rPr>
              <a:t>), if the tree height is </a:t>
            </a:r>
            <a:r>
              <a:rPr lang="en-US" altLang="zh-TW" i="1">
                <a:ea typeface="MS UI Gothic" pitchFamily="34" charset="-128"/>
              </a:rPr>
              <a:t>h</a:t>
            </a:r>
          </a:p>
          <a:p>
            <a:pPr eaLnBrk="1" hangingPunct="1"/>
            <a:r>
              <a:rPr lang="en-US" altLang="zh-TW">
                <a:ea typeface="MS UI Gothic" pitchFamily="34" charset="-128"/>
              </a:rPr>
              <a:t>We can verify that </a:t>
            </a:r>
            <a:r>
              <a:rPr lang="en-US" altLang="zh-TW" i="1">
                <a:ea typeface="MS UI Gothic" pitchFamily="34" charset="-128"/>
              </a:rPr>
              <a:t>y</a:t>
            </a:r>
            <a:r>
              <a:rPr lang="en-US" altLang="zh-TW">
                <a:ea typeface="MS UI Gothic" pitchFamily="34" charset="-128"/>
              </a:rPr>
              <a:t> has at most one child</a:t>
            </a:r>
          </a:p>
          <a:p>
            <a:pPr eaLnBrk="1" hangingPunct="1"/>
            <a:r>
              <a:rPr lang="en-US" altLang="zh-TW">
                <a:ea typeface="MS UI Gothic" pitchFamily="34" charset="-128"/>
              </a:rPr>
              <a:t>Then, to delete </a:t>
            </a:r>
            <a:r>
              <a:rPr lang="en-US" altLang="zh-TW" i="1">
                <a:ea typeface="MS UI Gothic" pitchFamily="34" charset="-128"/>
              </a:rPr>
              <a:t>y</a:t>
            </a:r>
            <a:r>
              <a:rPr lang="en-US" altLang="zh-TW">
                <a:ea typeface="MS UI Gothic" pitchFamily="34" charset="-128"/>
              </a:rPr>
              <a:t> is simple and can be done in O(1)</a:t>
            </a:r>
          </a:p>
        </p:txBody>
      </p:sp>
    </p:spTree>
    <p:extLst>
      <p:ext uri="{BB962C8B-B14F-4D97-AF65-F5344CB8AC3E}">
        <p14:creationId xmlns:p14="http://schemas.microsoft.com/office/powerpoint/2010/main" val="38704797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42DDCA-E5C6-4061-940D-91D03BC28944}" type="slidenum">
              <a:rPr lang="en-US" altLang="zh-TW" smtClean="0"/>
              <a:pPr/>
              <a:t>63</a:t>
            </a:fld>
            <a:endParaRPr lang="en-US" altLang="zh-TW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Example – Deletion</a:t>
            </a:r>
          </a:p>
        </p:txBody>
      </p:sp>
      <p:sp>
        <p:nvSpPr>
          <p:cNvPr id="66565" name="Oval 3"/>
          <p:cNvSpPr>
            <a:spLocks noChangeArrowheads="1"/>
          </p:cNvSpPr>
          <p:nvPr/>
        </p:nvSpPr>
        <p:spPr bwMode="auto">
          <a:xfrm>
            <a:off x="6167439" y="1844676"/>
            <a:ext cx="504825" cy="504825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>
                <a:solidFill>
                  <a:srgbClr val="FFFF00"/>
                </a:solidFill>
              </a:rPr>
              <a:t>20</a:t>
            </a:r>
          </a:p>
        </p:txBody>
      </p:sp>
      <p:sp>
        <p:nvSpPr>
          <p:cNvPr id="2482180" name="Oval 4"/>
          <p:cNvSpPr>
            <a:spLocks noChangeArrowheads="1"/>
          </p:cNvSpPr>
          <p:nvPr/>
        </p:nvSpPr>
        <p:spPr bwMode="auto">
          <a:xfrm>
            <a:off x="4800601" y="2925764"/>
            <a:ext cx="504825" cy="504825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>
                <a:solidFill>
                  <a:srgbClr val="FFFF00"/>
                </a:solidFill>
              </a:rPr>
              <a:t>12</a:t>
            </a:r>
          </a:p>
        </p:txBody>
      </p:sp>
      <p:sp>
        <p:nvSpPr>
          <p:cNvPr id="66567" name="Oval 5"/>
          <p:cNvSpPr>
            <a:spLocks noChangeArrowheads="1"/>
          </p:cNvSpPr>
          <p:nvPr/>
        </p:nvSpPr>
        <p:spPr bwMode="auto">
          <a:xfrm>
            <a:off x="7751764" y="2852739"/>
            <a:ext cx="504825" cy="504825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>
                <a:solidFill>
                  <a:srgbClr val="FFFF00"/>
                </a:solidFill>
              </a:rPr>
              <a:t>30</a:t>
            </a:r>
          </a:p>
        </p:txBody>
      </p:sp>
      <p:sp>
        <p:nvSpPr>
          <p:cNvPr id="66568" name="Oval 6"/>
          <p:cNvSpPr>
            <a:spLocks noChangeArrowheads="1"/>
          </p:cNvSpPr>
          <p:nvPr/>
        </p:nvSpPr>
        <p:spPr bwMode="auto">
          <a:xfrm>
            <a:off x="3863976" y="3789364"/>
            <a:ext cx="504825" cy="504825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>
                <a:solidFill>
                  <a:srgbClr val="FFFF00"/>
                </a:solidFill>
              </a:rPr>
              <a:t>10</a:t>
            </a:r>
          </a:p>
        </p:txBody>
      </p:sp>
      <p:sp>
        <p:nvSpPr>
          <p:cNvPr id="2482183" name="Oval 7"/>
          <p:cNvSpPr>
            <a:spLocks noChangeArrowheads="1"/>
          </p:cNvSpPr>
          <p:nvPr/>
        </p:nvSpPr>
        <p:spPr bwMode="auto">
          <a:xfrm>
            <a:off x="5735639" y="3789364"/>
            <a:ext cx="504825" cy="504825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>
                <a:solidFill>
                  <a:srgbClr val="FFFF00"/>
                </a:solidFill>
              </a:rPr>
              <a:t>16</a:t>
            </a:r>
          </a:p>
        </p:txBody>
      </p:sp>
      <p:sp>
        <p:nvSpPr>
          <p:cNvPr id="66570" name="Oval 8"/>
          <p:cNvSpPr>
            <a:spLocks noChangeArrowheads="1"/>
          </p:cNvSpPr>
          <p:nvPr/>
        </p:nvSpPr>
        <p:spPr bwMode="auto">
          <a:xfrm>
            <a:off x="7104064" y="3789364"/>
            <a:ext cx="504825" cy="504825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>
                <a:solidFill>
                  <a:srgbClr val="FFFF00"/>
                </a:solidFill>
              </a:rPr>
              <a:t>25</a:t>
            </a:r>
          </a:p>
        </p:txBody>
      </p:sp>
      <p:sp>
        <p:nvSpPr>
          <p:cNvPr id="66571" name="Oval 9"/>
          <p:cNvSpPr>
            <a:spLocks noChangeArrowheads="1"/>
          </p:cNvSpPr>
          <p:nvPr/>
        </p:nvSpPr>
        <p:spPr bwMode="auto">
          <a:xfrm>
            <a:off x="8543926" y="3789364"/>
            <a:ext cx="504825" cy="504825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>
                <a:solidFill>
                  <a:srgbClr val="FFFF00"/>
                </a:solidFill>
              </a:rPr>
              <a:t>35</a:t>
            </a:r>
          </a:p>
        </p:txBody>
      </p:sp>
      <p:sp>
        <p:nvSpPr>
          <p:cNvPr id="66572" name="Oval 10"/>
          <p:cNvSpPr>
            <a:spLocks noChangeArrowheads="1"/>
          </p:cNvSpPr>
          <p:nvPr/>
        </p:nvSpPr>
        <p:spPr bwMode="auto">
          <a:xfrm>
            <a:off x="3287714" y="4797426"/>
            <a:ext cx="504825" cy="504825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>
                <a:solidFill>
                  <a:srgbClr val="FFFF00"/>
                </a:solidFill>
              </a:rPr>
              <a:t>8</a:t>
            </a:r>
          </a:p>
        </p:txBody>
      </p:sp>
      <p:sp>
        <p:nvSpPr>
          <p:cNvPr id="66573" name="Oval 11"/>
          <p:cNvSpPr>
            <a:spLocks noChangeArrowheads="1"/>
          </p:cNvSpPr>
          <p:nvPr/>
        </p:nvSpPr>
        <p:spPr bwMode="auto">
          <a:xfrm>
            <a:off x="4367214" y="4797426"/>
            <a:ext cx="504825" cy="504825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>
                <a:solidFill>
                  <a:srgbClr val="FFFF00"/>
                </a:solidFill>
              </a:rPr>
              <a:t>11</a:t>
            </a:r>
          </a:p>
        </p:txBody>
      </p:sp>
      <p:sp>
        <p:nvSpPr>
          <p:cNvPr id="2482188" name="Oval 12"/>
          <p:cNvSpPr>
            <a:spLocks noChangeArrowheads="1"/>
          </p:cNvSpPr>
          <p:nvPr/>
        </p:nvSpPr>
        <p:spPr bwMode="auto">
          <a:xfrm>
            <a:off x="5375276" y="4797426"/>
            <a:ext cx="504825" cy="504825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>
                <a:solidFill>
                  <a:srgbClr val="FFFF00"/>
                </a:solidFill>
              </a:rPr>
              <a:t>15</a:t>
            </a:r>
          </a:p>
        </p:txBody>
      </p:sp>
      <p:sp>
        <p:nvSpPr>
          <p:cNvPr id="2482189" name="Oval 13"/>
          <p:cNvSpPr>
            <a:spLocks noChangeArrowheads="1"/>
          </p:cNvSpPr>
          <p:nvPr/>
        </p:nvSpPr>
        <p:spPr bwMode="auto">
          <a:xfrm>
            <a:off x="6311901" y="4797426"/>
            <a:ext cx="504825" cy="504825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>
                <a:solidFill>
                  <a:srgbClr val="FFFF00"/>
                </a:solidFill>
              </a:rPr>
              <a:t>19</a:t>
            </a:r>
          </a:p>
        </p:txBody>
      </p:sp>
      <p:sp>
        <p:nvSpPr>
          <p:cNvPr id="66576" name="Line 14"/>
          <p:cNvSpPr>
            <a:spLocks noChangeShapeType="1"/>
          </p:cNvSpPr>
          <p:nvPr/>
        </p:nvSpPr>
        <p:spPr bwMode="auto">
          <a:xfrm flipH="1">
            <a:off x="5087939" y="2349501"/>
            <a:ext cx="1368425" cy="5762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77" name="Line 15"/>
          <p:cNvSpPr>
            <a:spLocks noChangeShapeType="1"/>
          </p:cNvSpPr>
          <p:nvPr/>
        </p:nvSpPr>
        <p:spPr bwMode="auto">
          <a:xfrm>
            <a:off x="6456363" y="2349500"/>
            <a:ext cx="1511300" cy="50323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78" name="Line 16"/>
          <p:cNvSpPr>
            <a:spLocks noChangeShapeType="1"/>
          </p:cNvSpPr>
          <p:nvPr/>
        </p:nvSpPr>
        <p:spPr bwMode="auto">
          <a:xfrm flipH="1">
            <a:off x="7319963" y="3357563"/>
            <a:ext cx="647700" cy="431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79" name="Line 17"/>
          <p:cNvSpPr>
            <a:spLocks noChangeShapeType="1"/>
          </p:cNvSpPr>
          <p:nvPr/>
        </p:nvSpPr>
        <p:spPr bwMode="auto">
          <a:xfrm>
            <a:off x="7967664" y="3357563"/>
            <a:ext cx="720725" cy="431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80" name="Line 18"/>
          <p:cNvSpPr>
            <a:spLocks noChangeShapeType="1"/>
          </p:cNvSpPr>
          <p:nvPr/>
        </p:nvSpPr>
        <p:spPr bwMode="auto">
          <a:xfrm>
            <a:off x="5016500" y="3429001"/>
            <a:ext cx="863600" cy="3603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81" name="Line 19"/>
          <p:cNvSpPr>
            <a:spLocks noChangeShapeType="1"/>
          </p:cNvSpPr>
          <p:nvPr/>
        </p:nvSpPr>
        <p:spPr bwMode="auto">
          <a:xfrm flipH="1">
            <a:off x="4079876" y="3429001"/>
            <a:ext cx="936625" cy="3603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82" name="Line 20"/>
          <p:cNvSpPr>
            <a:spLocks noChangeShapeType="1"/>
          </p:cNvSpPr>
          <p:nvPr/>
        </p:nvSpPr>
        <p:spPr bwMode="auto">
          <a:xfrm flipH="1">
            <a:off x="3503613" y="4294189"/>
            <a:ext cx="576262" cy="50323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83" name="Line 21"/>
          <p:cNvSpPr>
            <a:spLocks noChangeShapeType="1"/>
          </p:cNvSpPr>
          <p:nvPr/>
        </p:nvSpPr>
        <p:spPr bwMode="auto">
          <a:xfrm>
            <a:off x="4079876" y="4294189"/>
            <a:ext cx="504825" cy="50323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82198" name="Line 22"/>
          <p:cNvSpPr>
            <a:spLocks noChangeShapeType="1"/>
          </p:cNvSpPr>
          <p:nvPr/>
        </p:nvSpPr>
        <p:spPr bwMode="auto">
          <a:xfrm flipH="1">
            <a:off x="5664201" y="4294189"/>
            <a:ext cx="360363" cy="50323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82199" name="Line 23"/>
          <p:cNvSpPr>
            <a:spLocks noChangeShapeType="1"/>
          </p:cNvSpPr>
          <p:nvPr/>
        </p:nvSpPr>
        <p:spPr bwMode="auto">
          <a:xfrm>
            <a:off x="6024564" y="4294189"/>
            <a:ext cx="503237" cy="50323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82200" name="Text Box 24"/>
          <p:cNvSpPr txBox="1">
            <a:spLocks noChangeArrowheads="1"/>
          </p:cNvSpPr>
          <p:nvPr/>
        </p:nvSpPr>
        <p:spPr bwMode="auto">
          <a:xfrm>
            <a:off x="2362201" y="1628775"/>
            <a:ext cx="17764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3200"/>
              <a:t>Delete 12</a:t>
            </a:r>
          </a:p>
        </p:txBody>
      </p:sp>
      <p:sp>
        <p:nvSpPr>
          <p:cNvPr id="2482201" name="Oval 25"/>
          <p:cNvSpPr>
            <a:spLocks noChangeArrowheads="1"/>
          </p:cNvSpPr>
          <p:nvPr/>
        </p:nvSpPr>
        <p:spPr bwMode="auto">
          <a:xfrm>
            <a:off x="6172201" y="1828800"/>
            <a:ext cx="504825" cy="503238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TW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4800601" y="2362201"/>
            <a:ext cx="1655763" cy="1077913"/>
            <a:chOff x="2064" y="1480"/>
            <a:chExt cx="1043" cy="679"/>
          </a:xfrm>
        </p:grpSpPr>
        <p:sp>
          <p:nvSpPr>
            <p:cNvPr id="66597" name="Oval 27"/>
            <p:cNvSpPr>
              <a:spLocks noChangeArrowheads="1"/>
            </p:cNvSpPr>
            <p:nvPr/>
          </p:nvSpPr>
          <p:spPr bwMode="auto">
            <a:xfrm>
              <a:off x="2064" y="1842"/>
              <a:ext cx="318" cy="317"/>
            </a:xfrm>
            <a:prstGeom prst="ellips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66598" name="Line 28"/>
            <p:cNvSpPr>
              <a:spLocks noChangeShapeType="1"/>
            </p:cNvSpPr>
            <p:nvPr/>
          </p:nvSpPr>
          <p:spPr bwMode="auto">
            <a:xfrm flipH="1">
              <a:off x="2245" y="1480"/>
              <a:ext cx="862" cy="36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5029201" y="3429000"/>
            <a:ext cx="1223963" cy="863600"/>
            <a:chOff x="2200" y="2160"/>
            <a:chExt cx="771" cy="544"/>
          </a:xfrm>
        </p:grpSpPr>
        <p:sp>
          <p:nvSpPr>
            <p:cNvPr id="66595" name="Line 30"/>
            <p:cNvSpPr>
              <a:spLocks noChangeShapeType="1"/>
            </p:cNvSpPr>
            <p:nvPr/>
          </p:nvSpPr>
          <p:spPr bwMode="auto">
            <a:xfrm>
              <a:off x="2200" y="2160"/>
              <a:ext cx="544" cy="227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96" name="Oval 31"/>
            <p:cNvSpPr>
              <a:spLocks noChangeArrowheads="1"/>
            </p:cNvSpPr>
            <p:nvPr/>
          </p:nvSpPr>
          <p:spPr bwMode="auto">
            <a:xfrm>
              <a:off x="2653" y="2387"/>
              <a:ext cx="318" cy="317"/>
            </a:xfrm>
            <a:prstGeom prst="ellips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5386389" y="4289426"/>
            <a:ext cx="649287" cy="1008063"/>
            <a:chOff x="2426" y="2704"/>
            <a:chExt cx="409" cy="635"/>
          </a:xfrm>
        </p:grpSpPr>
        <p:sp>
          <p:nvSpPr>
            <p:cNvPr id="66593" name="Line 33"/>
            <p:cNvSpPr>
              <a:spLocks noChangeShapeType="1"/>
            </p:cNvSpPr>
            <p:nvPr/>
          </p:nvSpPr>
          <p:spPr bwMode="auto">
            <a:xfrm flipH="1">
              <a:off x="2608" y="2704"/>
              <a:ext cx="227" cy="318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2426" y="3022"/>
              <a:ext cx="318" cy="317"/>
            </a:xfrm>
            <a:prstGeom prst="ellips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</p:grpSp>
      <p:sp>
        <p:nvSpPr>
          <p:cNvPr id="2482211" name="Line 35"/>
          <p:cNvSpPr>
            <a:spLocks noChangeShapeType="1"/>
          </p:cNvSpPr>
          <p:nvPr/>
        </p:nvSpPr>
        <p:spPr bwMode="auto">
          <a:xfrm>
            <a:off x="5029200" y="3505200"/>
            <a:ext cx="503238" cy="1296988"/>
          </a:xfrm>
          <a:prstGeom prst="line">
            <a:avLst/>
          </a:prstGeom>
          <a:noFill/>
          <a:ln w="57150">
            <a:solidFill>
              <a:srgbClr val="66FF33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82212" name="Text Box 36"/>
          <p:cNvSpPr txBox="1">
            <a:spLocks noChangeArrowheads="1"/>
          </p:cNvSpPr>
          <p:nvPr/>
        </p:nvSpPr>
        <p:spPr bwMode="auto">
          <a:xfrm>
            <a:off x="2362201" y="2390775"/>
            <a:ext cx="17764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3200"/>
              <a:t>Delete 16</a:t>
            </a:r>
          </a:p>
        </p:txBody>
      </p:sp>
    </p:spTree>
    <p:extLst>
      <p:ext uri="{BB962C8B-B14F-4D97-AF65-F5344CB8AC3E}">
        <p14:creationId xmlns:p14="http://schemas.microsoft.com/office/powerpoint/2010/main" val="96777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48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59259E-6 L -0.04713 -0.27291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482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6" y="-1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22222E-6 L 0.04844 0.27199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482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1" y="1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482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482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482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482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482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482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59259E-6 L -0.04726 -0.14699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2482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6" y="-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85185E-6 L 0.04727 0.14699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2482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482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482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482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482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2180" grpId="0" animBg="1"/>
      <p:bldP spid="2482180" grpId="1" animBg="1"/>
      <p:bldP spid="2482183" grpId="0" animBg="1"/>
      <p:bldP spid="2482183" grpId="1" animBg="1"/>
      <p:bldP spid="2482188" grpId="0" animBg="1"/>
      <p:bldP spid="2482189" grpId="0" animBg="1"/>
      <p:bldP spid="2482198" grpId="0" animBg="1"/>
      <p:bldP spid="2482199" grpId="0" animBg="1"/>
      <p:bldP spid="2482200" grpId="0"/>
      <p:bldP spid="2482201" grpId="0" animBg="1"/>
      <p:bldP spid="2482211" grpId="0" animBg="1"/>
      <p:bldP spid="2482211" grpId="1" animBg="1"/>
      <p:bldP spid="248221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0D0629-D35E-4295-A78D-0B659087C578}" type="slidenum">
              <a:rPr lang="en-US" altLang="zh-TW" smtClean="0"/>
              <a:pPr/>
              <a:t>64</a:t>
            </a:fld>
            <a:endParaRPr lang="en-US" altLang="zh-TW"/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Height of a BST</a:t>
            </a:r>
          </a:p>
        </p:txBody>
      </p:sp>
      <p:sp>
        <p:nvSpPr>
          <p:cNvPr id="248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/>
              <a:t>Depending on the order of insertions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O(</a:t>
            </a:r>
            <a:r>
              <a:rPr lang="en-US" altLang="zh-TW" i="1" dirty="0"/>
              <a:t>n</a:t>
            </a:r>
            <a:r>
              <a:rPr lang="en-US" altLang="zh-TW" dirty="0"/>
              <a:t>) in worst case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O(log </a:t>
            </a:r>
            <a:r>
              <a:rPr lang="en-US" altLang="zh-TW" i="1" dirty="0"/>
              <a:t>n</a:t>
            </a:r>
            <a:r>
              <a:rPr lang="en-US" altLang="zh-TW" dirty="0"/>
              <a:t>) in average by random insertion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Search tree with height O(log </a:t>
            </a:r>
            <a:r>
              <a:rPr lang="en-US" altLang="zh-TW" i="1" dirty="0"/>
              <a:t>n</a:t>
            </a:r>
            <a:r>
              <a:rPr lang="en-US" altLang="zh-TW" dirty="0"/>
              <a:t>) in worst case is a </a:t>
            </a:r>
            <a:r>
              <a:rPr lang="en-US" altLang="zh-TW" i="1" dirty="0">
                <a:solidFill>
                  <a:srgbClr val="FF0000"/>
                </a:solidFill>
              </a:rPr>
              <a:t>balanced search tree</a:t>
            </a:r>
            <a:r>
              <a:rPr lang="en-US" altLang="zh-TW" dirty="0"/>
              <a:t>, e.g.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AVL trees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2-3 trees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Red-Black trees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B-trees</a:t>
            </a:r>
          </a:p>
        </p:txBody>
      </p:sp>
    </p:spTree>
    <p:extLst>
      <p:ext uri="{BB962C8B-B14F-4D97-AF65-F5344CB8AC3E}">
        <p14:creationId xmlns:p14="http://schemas.microsoft.com/office/powerpoint/2010/main" val="17400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8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4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84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8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48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4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484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4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484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4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484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4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484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422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C131FF-7334-4C1C-9EB2-CA817687A787}" type="slidenum">
              <a:rPr lang="en-US" altLang="zh-TW" smtClean="0"/>
              <a:pPr/>
              <a:t>7</a:t>
            </a:fld>
            <a:endParaRPr lang="en-US" altLang="zh-TW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Edges and Paths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An </a:t>
            </a:r>
            <a:r>
              <a:rPr lang="en-US" altLang="zh-TW" b="1" i="1" dirty="0">
                <a:solidFill>
                  <a:srgbClr val="FF0000"/>
                </a:solidFill>
              </a:rPr>
              <a:t>edge</a:t>
            </a:r>
            <a:r>
              <a:rPr lang="en-US" altLang="zh-TW" dirty="0"/>
              <a:t> of tree </a:t>
            </a:r>
            <a:r>
              <a:rPr lang="en-US" altLang="zh-TW" b="1" i="1" dirty="0"/>
              <a:t>T</a:t>
            </a:r>
            <a:r>
              <a:rPr lang="en-US" altLang="zh-TW" dirty="0"/>
              <a:t> is a pair of nodes (</a:t>
            </a:r>
            <a:r>
              <a:rPr lang="en-US" altLang="zh-TW" b="1" i="1" dirty="0" err="1"/>
              <a:t>u</a:t>
            </a:r>
            <a:r>
              <a:rPr lang="en-US" altLang="zh-TW" dirty="0" err="1"/>
              <a:t>,</a:t>
            </a:r>
            <a:r>
              <a:rPr lang="en-US" altLang="zh-TW" b="1" i="1" dirty="0" err="1"/>
              <a:t>v</a:t>
            </a:r>
            <a:r>
              <a:rPr lang="en-US" altLang="zh-TW" dirty="0"/>
              <a:t>) such that </a:t>
            </a:r>
            <a:r>
              <a:rPr lang="en-US" altLang="zh-TW" b="1" i="1" dirty="0"/>
              <a:t>u</a:t>
            </a:r>
            <a:r>
              <a:rPr lang="en-US" altLang="zh-TW" dirty="0"/>
              <a:t> is the parent of </a:t>
            </a:r>
            <a:r>
              <a:rPr lang="en-US" altLang="zh-TW" b="1" i="1" dirty="0"/>
              <a:t>v</a:t>
            </a:r>
          </a:p>
          <a:p>
            <a:pPr eaLnBrk="1" hangingPunct="1"/>
            <a:r>
              <a:rPr lang="en-US" altLang="zh-TW" dirty="0"/>
              <a:t>A </a:t>
            </a:r>
            <a:r>
              <a:rPr lang="en-US" altLang="zh-TW" b="1" i="1" dirty="0">
                <a:solidFill>
                  <a:srgbClr val="FF0000"/>
                </a:solidFill>
              </a:rPr>
              <a:t>path</a:t>
            </a:r>
            <a:r>
              <a:rPr lang="en-US" altLang="zh-TW" dirty="0"/>
              <a:t> of </a:t>
            </a:r>
            <a:r>
              <a:rPr lang="en-US" altLang="zh-TW" b="1" i="1" dirty="0"/>
              <a:t>T</a:t>
            </a:r>
            <a:r>
              <a:rPr lang="en-US" altLang="zh-TW" dirty="0"/>
              <a:t> is a sequence of nodes such that any two consecutive nodes in the sequence form an edge</a:t>
            </a:r>
          </a:p>
        </p:txBody>
      </p:sp>
    </p:spTree>
    <p:extLst>
      <p:ext uri="{BB962C8B-B14F-4D97-AF65-F5344CB8AC3E}">
        <p14:creationId xmlns:p14="http://schemas.microsoft.com/office/powerpoint/2010/main" val="276728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Example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0DDED5-8791-4D6C-9705-EDF9F235867D}" type="slidenum">
              <a:rPr lang="en-US" altLang="zh-TW" smtClean="0"/>
              <a:pPr/>
              <a:t>8</a:t>
            </a:fld>
            <a:endParaRPr lang="en-US" altLang="zh-TW"/>
          </a:p>
        </p:txBody>
      </p:sp>
      <p:grpSp>
        <p:nvGrpSpPr>
          <p:cNvPr id="14341" name="Group 3"/>
          <p:cNvGrpSpPr>
            <a:grpSpLocks/>
          </p:cNvGrpSpPr>
          <p:nvPr/>
        </p:nvGrpSpPr>
        <p:grpSpPr bwMode="auto">
          <a:xfrm>
            <a:off x="3953256" y="1738312"/>
            <a:ext cx="4191000" cy="4267200"/>
            <a:chOff x="1392" y="1152"/>
            <a:chExt cx="2640" cy="2688"/>
          </a:xfrm>
        </p:grpSpPr>
        <p:sp>
          <p:nvSpPr>
            <p:cNvPr id="14358" name="Oval 4"/>
            <p:cNvSpPr>
              <a:spLocks noChangeArrowheads="1"/>
            </p:cNvSpPr>
            <p:nvPr/>
          </p:nvSpPr>
          <p:spPr bwMode="auto">
            <a:xfrm>
              <a:off x="2640" y="1152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3200" i="1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r</a:t>
              </a:r>
            </a:p>
          </p:txBody>
        </p:sp>
        <p:sp>
          <p:nvSpPr>
            <p:cNvPr id="14359" name="Oval 5"/>
            <p:cNvSpPr>
              <a:spLocks noChangeArrowheads="1"/>
            </p:cNvSpPr>
            <p:nvPr/>
          </p:nvSpPr>
          <p:spPr bwMode="auto">
            <a:xfrm>
              <a:off x="1920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3200" i="1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a</a:t>
              </a:r>
            </a:p>
          </p:txBody>
        </p:sp>
        <p:sp>
          <p:nvSpPr>
            <p:cNvPr id="14360" name="Oval 6"/>
            <p:cNvSpPr>
              <a:spLocks noChangeArrowheads="1"/>
            </p:cNvSpPr>
            <p:nvPr/>
          </p:nvSpPr>
          <p:spPr bwMode="auto">
            <a:xfrm>
              <a:off x="3360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3200" i="1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b</a:t>
              </a:r>
            </a:p>
          </p:txBody>
        </p:sp>
        <p:sp>
          <p:nvSpPr>
            <p:cNvPr id="14361" name="Oval 7"/>
            <p:cNvSpPr>
              <a:spLocks noChangeArrowheads="1"/>
            </p:cNvSpPr>
            <p:nvPr/>
          </p:nvSpPr>
          <p:spPr bwMode="auto">
            <a:xfrm>
              <a:off x="1392" y="2688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3200" i="1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c</a:t>
              </a:r>
            </a:p>
          </p:txBody>
        </p:sp>
        <p:sp>
          <p:nvSpPr>
            <p:cNvPr id="14362" name="Oval 8"/>
            <p:cNvSpPr>
              <a:spLocks noChangeArrowheads="1"/>
            </p:cNvSpPr>
            <p:nvPr/>
          </p:nvSpPr>
          <p:spPr bwMode="auto">
            <a:xfrm>
              <a:off x="1920" y="2688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3200" i="1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d</a:t>
              </a:r>
            </a:p>
          </p:txBody>
        </p:sp>
        <p:sp>
          <p:nvSpPr>
            <p:cNvPr id="14363" name="Oval 9"/>
            <p:cNvSpPr>
              <a:spLocks noChangeArrowheads="1"/>
            </p:cNvSpPr>
            <p:nvPr/>
          </p:nvSpPr>
          <p:spPr bwMode="auto">
            <a:xfrm>
              <a:off x="2448" y="2688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3200" i="1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e</a:t>
              </a:r>
            </a:p>
          </p:txBody>
        </p:sp>
        <p:sp>
          <p:nvSpPr>
            <p:cNvPr id="14364" name="Oval 10"/>
            <p:cNvSpPr>
              <a:spLocks noChangeArrowheads="1"/>
            </p:cNvSpPr>
            <p:nvPr/>
          </p:nvSpPr>
          <p:spPr bwMode="auto">
            <a:xfrm>
              <a:off x="3072" y="2688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3200" i="1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f</a:t>
              </a:r>
            </a:p>
          </p:txBody>
        </p:sp>
        <p:sp>
          <p:nvSpPr>
            <p:cNvPr id="14365" name="Oval 11"/>
            <p:cNvSpPr>
              <a:spLocks noChangeArrowheads="1"/>
            </p:cNvSpPr>
            <p:nvPr/>
          </p:nvSpPr>
          <p:spPr bwMode="auto">
            <a:xfrm>
              <a:off x="3696" y="2688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3200" i="1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g</a:t>
              </a:r>
            </a:p>
          </p:txBody>
        </p:sp>
        <p:sp>
          <p:nvSpPr>
            <p:cNvPr id="14366" name="Oval 12"/>
            <p:cNvSpPr>
              <a:spLocks noChangeArrowheads="1"/>
            </p:cNvSpPr>
            <p:nvPr/>
          </p:nvSpPr>
          <p:spPr bwMode="auto">
            <a:xfrm>
              <a:off x="1632" y="3504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3200" i="1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h</a:t>
              </a:r>
            </a:p>
          </p:txBody>
        </p:sp>
        <p:sp>
          <p:nvSpPr>
            <p:cNvPr id="14367" name="Oval 13"/>
            <p:cNvSpPr>
              <a:spLocks noChangeArrowheads="1"/>
            </p:cNvSpPr>
            <p:nvPr/>
          </p:nvSpPr>
          <p:spPr bwMode="auto">
            <a:xfrm>
              <a:off x="2208" y="3504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3200" i="1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i</a:t>
              </a:r>
            </a:p>
          </p:txBody>
        </p:sp>
        <p:sp>
          <p:nvSpPr>
            <p:cNvPr id="14368" name="Oval 14"/>
            <p:cNvSpPr>
              <a:spLocks noChangeArrowheads="1"/>
            </p:cNvSpPr>
            <p:nvPr/>
          </p:nvSpPr>
          <p:spPr bwMode="auto">
            <a:xfrm>
              <a:off x="3072" y="3504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3200" i="1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j</a:t>
              </a:r>
            </a:p>
          </p:txBody>
        </p:sp>
        <p:sp>
          <p:nvSpPr>
            <p:cNvPr id="14369" name="Line 15"/>
            <p:cNvSpPr>
              <a:spLocks noChangeShapeType="1"/>
            </p:cNvSpPr>
            <p:nvPr/>
          </p:nvSpPr>
          <p:spPr bwMode="auto">
            <a:xfrm flipH="1">
              <a:off x="2064" y="1488"/>
              <a:ext cx="76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4370" name="Line 16"/>
            <p:cNvSpPr>
              <a:spLocks noChangeShapeType="1"/>
            </p:cNvSpPr>
            <p:nvPr/>
          </p:nvSpPr>
          <p:spPr bwMode="auto">
            <a:xfrm>
              <a:off x="2832" y="1488"/>
              <a:ext cx="672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4371" name="Line 17"/>
            <p:cNvSpPr>
              <a:spLocks noChangeShapeType="1"/>
            </p:cNvSpPr>
            <p:nvPr/>
          </p:nvSpPr>
          <p:spPr bwMode="auto">
            <a:xfrm flipH="1">
              <a:off x="3264" y="2208"/>
              <a:ext cx="24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4372" name="Line 18"/>
            <p:cNvSpPr>
              <a:spLocks noChangeShapeType="1"/>
            </p:cNvSpPr>
            <p:nvPr/>
          </p:nvSpPr>
          <p:spPr bwMode="auto">
            <a:xfrm>
              <a:off x="3504" y="2208"/>
              <a:ext cx="336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4373" name="Line 19"/>
            <p:cNvSpPr>
              <a:spLocks noChangeShapeType="1"/>
            </p:cNvSpPr>
            <p:nvPr/>
          </p:nvSpPr>
          <p:spPr bwMode="auto">
            <a:xfrm>
              <a:off x="3216" y="302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4374" name="Line 20"/>
            <p:cNvSpPr>
              <a:spLocks noChangeShapeType="1"/>
            </p:cNvSpPr>
            <p:nvPr/>
          </p:nvSpPr>
          <p:spPr bwMode="auto">
            <a:xfrm flipH="1">
              <a:off x="1824" y="3024"/>
              <a:ext cx="24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4375" name="Line 21"/>
            <p:cNvSpPr>
              <a:spLocks noChangeShapeType="1"/>
            </p:cNvSpPr>
            <p:nvPr/>
          </p:nvSpPr>
          <p:spPr bwMode="auto">
            <a:xfrm>
              <a:off x="2064" y="3024"/>
              <a:ext cx="288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4376" name="Line 22"/>
            <p:cNvSpPr>
              <a:spLocks noChangeShapeType="1"/>
            </p:cNvSpPr>
            <p:nvPr/>
          </p:nvSpPr>
          <p:spPr bwMode="auto">
            <a:xfrm flipH="1">
              <a:off x="1536" y="2208"/>
              <a:ext cx="528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4377" name="Line 23"/>
            <p:cNvSpPr>
              <a:spLocks noChangeShapeType="1"/>
            </p:cNvSpPr>
            <p:nvPr/>
          </p:nvSpPr>
          <p:spPr bwMode="auto">
            <a:xfrm>
              <a:off x="2064" y="2208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4378" name="Line 24"/>
            <p:cNvSpPr>
              <a:spLocks noChangeShapeType="1"/>
            </p:cNvSpPr>
            <p:nvPr/>
          </p:nvSpPr>
          <p:spPr bwMode="auto">
            <a:xfrm>
              <a:off x="2064" y="2208"/>
              <a:ext cx="528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2326553" name="AutoShape 25"/>
          <p:cNvSpPr>
            <a:spLocks noChangeArrowheads="1"/>
          </p:cNvSpPr>
          <p:nvPr/>
        </p:nvSpPr>
        <p:spPr bwMode="auto">
          <a:xfrm>
            <a:off x="7382256" y="1509712"/>
            <a:ext cx="1447800" cy="685800"/>
          </a:xfrm>
          <a:prstGeom prst="wedgeRoundRectCallout">
            <a:avLst>
              <a:gd name="adj1" fmla="val -109977"/>
              <a:gd name="adj2" fmla="val 14815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/>
              <a:t>root</a:t>
            </a: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743456" y="2652712"/>
            <a:ext cx="4800600" cy="2209800"/>
            <a:chOff x="0" y="1728"/>
            <a:chExt cx="3024" cy="1392"/>
          </a:xfrm>
        </p:grpSpPr>
        <p:sp>
          <p:nvSpPr>
            <p:cNvPr id="14356" name="Oval 27"/>
            <p:cNvSpPr>
              <a:spLocks noChangeArrowheads="1"/>
            </p:cNvSpPr>
            <p:nvPr/>
          </p:nvSpPr>
          <p:spPr bwMode="auto">
            <a:xfrm>
              <a:off x="1104" y="2592"/>
              <a:ext cx="1920" cy="52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14357" name="AutoShape 28"/>
            <p:cNvSpPr>
              <a:spLocks noChangeArrowheads="1"/>
            </p:cNvSpPr>
            <p:nvPr/>
          </p:nvSpPr>
          <p:spPr bwMode="auto">
            <a:xfrm>
              <a:off x="0" y="1728"/>
              <a:ext cx="1392" cy="768"/>
            </a:xfrm>
            <a:prstGeom prst="cloudCallout">
              <a:avLst>
                <a:gd name="adj1" fmla="val 46120"/>
                <a:gd name="adj2" fmla="val 9140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2800"/>
                <a:t>siblings</a:t>
              </a:r>
            </a:p>
          </p:txBody>
        </p:sp>
      </p:grpSp>
      <p:sp>
        <p:nvSpPr>
          <p:cNvPr id="2326557" name="AutoShape 29"/>
          <p:cNvSpPr>
            <a:spLocks noChangeArrowheads="1"/>
          </p:cNvSpPr>
          <p:nvPr/>
        </p:nvSpPr>
        <p:spPr bwMode="auto">
          <a:xfrm>
            <a:off x="8144256" y="2347912"/>
            <a:ext cx="2743200" cy="990600"/>
          </a:xfrm>
          <a:prstGeom prst="wedgeEllipseCallout">
            <a:avLst>
              <a:gd name="adj1" fmla="val -66611"/>
              <a:gd name="adj2" fmla="val 30931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i="1"/>
              <a:t>g</a:t>
            </a:r>
            <a:r>
              <a:rPr lang="en-US" altLang="zh-TW" sz="2800"/>
              <a:t>’s parent</a:t>
            </a:r>
          </a:p>
        </p:txBody>
      </p:sp>
      <p:sp>
        <p:nvSpPr>
          <p:cNvPr id="2326558" name="AutoShape 30"/>
          <p:cNvSpPr>
            <a:spLocks noChangeArrowheads="1"/>
          </p:cNvSpPr>
          <p:nvPr/>
        </p:nvSpPr>
        <p:spPr bwMode="auto">
          <a:xfrm>
            <a:off x="8068056" y="5014912"/>
            <a:ext cx="2667000" cy="990600"/>
          </a:xfrm>
          <a:prstGeom prst="wedgeEllipseCallout">
            <a:avLst>
              <a:gd name="adj1" fmla="val -50060"/>
              <a:gd name="adj2" fmla="val -8509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i="1"/>
              <a:t>b</a:t>
            </a:r>
            <a:r>
              <a:rPr lang="en-US" altLang="zh-TW" sz="2800"/>
              <a:t>’s child</a:t>
            </a:r>
          </a:p>
        </p:txBody>
      </p:sp>
      <p:sp>
        <p:nvSpPr>
          <p:cNvPr id="2326559" name="AutoShape 31"/>
          <p:cNvSpPr>
            <a:spLocks noChangeArrowheads="1"/>
          </p:cNvSpPr>
          <p:nvPr/>
        </p:nvSpPr>
        <p:spPr bwMode="auto">
          <a:xfrm>
            <a:off x="1895856" y="1433512"/>
            <a:ext cx="3657600" cy="1066800"/>
          </a:xfrm>
          <a:prstGeom prst="wedgeEllipseCallout">
            <a:avLst>
              <a:gd name="adj1" fmla="val 27259"/>
              <a:gd name="adj2" fmla="val 103870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dirty="0"/>
              <a:t>ancestor of</a:t>
            </a:r>
            <a:r>
              <a:rPr lang="en-US" altLang="zh-TW" sz="2800" i="1" dirty="0"/>
              <a:t> c, d, e, h, </a:t>
            </a:r>
            <a:r>
              <a:rPr lang="en-US" altLang="zh-TW" sz="2800" i="1" dirty="0" err="1"/>
              <a:t>i</a:t>
            </a:r>
            <a:r>
              <a:rPr lang="en-US" altLang="zh-TW" sz="2800" i="1" dirty="0"/>
              <a:t>, </a:t>
            </a:r>
            <a:r>
              <a:rPr lang="en-US" altLang="zh-TW" sz="2800" dirty="0"/>
              <a:t>and </a:t>
            </a:r>
            <a:r>
              <a:rPr lang="en-US" altLang="zh-TW" sz="2800" i="1" dirty="0"/>
              <a:t>a</a:t>
            </a:r>
            <a:endParaRPr lang="en-US" altLang="zh-TW" sz="2800" dirty="0"/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6315456" y="2805112"/>
            <a:ext cx="4572000" cy="3352800"/>
            <a:chOff x="2880" y="1824"/>
            <a:chExt cx="2880" cy="2112"/>
          </a:xfrm>
        </p:grpSpPr>
        <p:sp>
          <p:nvSpPr>
            <p:cNvPr id="2326561" name="AutoShape 33"/>
            <p:cNvSpPr>
              <a:spLocks noChangeArrowheads="1"/>
            </p:cNvSpPr>
            <p:nvPr/>
          </p:nvSpPr>
          <p:spPr bwMode="auto">
            <a:xfrm rot="10800000">
              <a:off x="2880" y="1824"/>
              <a:ext cx="1392" cy="2112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25000"/>
                  </a:schemeClr>
                </a:gs>
                <a:gs pos="100000">
                  <a:schemeClr val="accent2">
                    <a:gamma/>
                    <a:shade val="46275"/>
                    <a:invGamma/>
                    <a:alpha val="64999"/>
                  </a:schemeClr>
                </a:gs>
              </a:gsLst>
              <a:lin ang="5400000" scaled="1"/>
            </a:gra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55" name="AutoShape 34"/>
            <p:cNvSpPr>
              <a:spLocks noChangeArrowheads="1"/>
            </p:cNvSpPr>
            <p:nvPr/>
          </p:nvSpPr>
          <p:spPr bwMode="auto">
            <a:xfrm>
              <a:off x="4272" y="2400"/>
              <a:ext cx="1488" cy="528"/>
            </a:xfrm>
            <a:prstGeom prst="wedgeRectCallout">
              <a:avLst>
                <a:gd name="adj1" fmla="val -80375"/>
                <a:gd name="adj2" fmla="val -56440"/>
              </a:avLst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2400"/>
                <a:t>subtree rooted at </a:t>
              </a:r>
              <a:r>
                <a:rPr lang="en-US" altLang="zh-TW" sz="2400" i="1"/>
                <a:t>b</a:t>
              </a:r>
            </a:p>
          </p:txBody>
        </p:sp>
      </p:grpSp>
      <p:sp>
        <p:nvSpPr>
          <p:cNvPr id="2326563" name="AutoShape 35"/>
          <p:cNvSpPr>
            <a:spLocks noChangeArrowheads="1"/>
          </p:cNvSpPr>
          <p:nvPr/>
        </p:nvSpPr>
        <p:spPr bwMode="auto">
          <a:xfrm>
            <a:off x="1972056" y="4938712"/>
            <a:ext cx="1981200" cy="685800"/>
          </a:xfrm>
          <a:prstGeom prst="wedgeRoundRectCallout">
            <a:avLst>
              <a:gd name="adj1" fmla="val 87097"/>
              <a:gd name="adj2" fmla="val -10648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/>
              <a:t>edge (</a:t>
            </a:r>
            <a:r>
              <a:rPr lang="en-US" altLang="zh-TW" sz="2800" i="1"/>
              <a:t>d</a:t>
            </a:r>
            <a:r>
              <a:rPr lang="en-US" altLang="zh-TW" sz="2800"/>
              <a:t>, </a:t>
            </a:r>
            <a:r>
              <a:rPr lang="en-US" altLang="zh-TW" sz="2800" i="1"/>
              <a:t>h</a:t>
            </a:r>
            <a:r>
              <a:rPr lang="en-US" altLang="zh-TW" sz="2800"/>
              <a:t>)</a:t>
            </a:r>
          </a:p>
        </p:txBody>
      </p: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2353056" y="3414712"/>
            <a:ext cx="3124200" cy="3124200"/>
            <a:chOff x="384" y="2208"/>
            <a:chExt cx="1968" cy="1968"/>
          </a:xfrm>
        </p:grpSpPr>
        <p:sp>
          <p:nvSpPr>
            <p:cNvPr id="14351" name="Line 37"/>
            <p:cNvSpPr>
              <a:spLocks noChangeShapeType="1"/>
            </p:cNvSpPr>
            <p:nvPr/>
          </p:nvSpPr>
          <p:spPr bwMode="auto">
            <a:xfrm>
              <a:off x="2064" y="2208"/>
              <a:ext cx="0" cy="480"/>
            </a:xfrm>
            <a:prstGeom prst="line">
              <a:avLst/>
            </a:prstGeom>
            <a:noFill/>
            <a:ln w="76200">
              <a:solidFill>
                <a:srgbClr val="99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2" name="Line 38"/>
            <p:cNvSpPr>
              <a:spLocks noChangeShapeType="1"/>
            </p:cNvSpPr>
            <p:nvPr/>
          </p:nvSpPr>
          <p:spPr bwMode="auto">
            <a:xfrm>
              <a:off x="2064" y="3024"/>
              <a:ext cx="288" cy="480"/>
            </a:xfrm>
            <a:prstGeom prst="line">
              <a:avLst/>
            </a:prstGeom>
            <a:noFill/>
            <a:ln w="76200">
              <a:solidFill>
                <a:srgbClr val="99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AutoShape 39"/>
            <p:cNvSpPr>
              <a:spLocks noChangeArrowheads="1"/>
            </p:cNvSpPr>
            <p:nvPr/>
          </p:nvSpPr>
          <p:spPr bwMode="auto">
            <a:xfrm>
              <a:off x="384" y="3744"/>
              <a:ext cx="1248" cy="432"/>
            </a:xfrm>
            <a:prstGeom prst="wedgeRoundRectCallout">
              <a:avLst>
                <a:gd name="adj1" fmla="val 79648"/>
                <a:gd name="adj2" fmla="val -204167"/>
                <a:gd name="adj3" fmla="val 16667"/>
              </a:avLst>
            </a:prstGeom>
            <a:noFill/>
            <a:ln w="38100">
              <a:solidFill>
                <a:srgbClr val="9966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2800"/>
                <a:t>path</a:t>
              </a:r>
            </a:p>
          </p:txBody>
        </p:sp>
      </p:grpSp>
      <p:sp>
        <p:nvSpPr>
          <p:cNvPr id="2326568" name="AutoShape 40"/>
          <p:cNvSpPr>
            <a:spLocks noChangeArrowheads="1"/>
          </p:cNvSpPr>
          <p:nvPr/>
        </p:nvSpPr>
        <p:spPr bwMode="auto">
          <a:xfrm>
            <a:off x="5477256" y="2805112"/>
            <a:ext cx="1143000" cy="685800"/>
          </a:xfrm>
          <a:prstGeom prst="wedgeRoundRectCallout">
            <a:avLst>
              <a:gd name="adj1" fmla="val -3750"/>
              <a:gd name="adj2" fmla="val 153009"/>
              <a:gd name="adj3" fmla="val 16667"/>
            </a:avLst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/>
              <a:t>leaf</a:t>
            </a:r>
          </a:p>
        </p:txBody>
      </p:sp>
    </p:spTree>
    <p:extLst>
      <p:ext uri="{BB962C8B-B14F-4D97-AF65-F5344CB8AC3E}">
        <p14:creationId xmlns:p14="http://schemas.microsoft.com/office/powerpoint/2010/main" val="27411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26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265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26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23265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326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326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6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6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26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26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265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26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23265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2326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2326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6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6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23265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2326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2326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6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6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"/>
                                        <p:tgtEl>
                                          <p:spTgt spid="23265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326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2326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6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6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6553" grpId="0" animBg="1"/>
      <p:bldP spid="2326557" grpId="0" animBg="1"/>
      <p:bldP spid="2326558" grpId="0" animBg="1"/>
      <p:bldP spid="2326559" grpId="0" animBg="1"/>
      <p:bldP spid="2326563" grpId="0" animBg="1"/>
      <p:bldP spid="232656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F3A0EE-965A-428B-8989-CA146C287EAA}" type="slidenum">
              <a:rPr lang="en-US" altLang="zh-TW" smtClean="0"/>
              <a:pPr/>
              <a:t>9</a:t>
            </a:fld>
            <a:endParaRPr lang="en-US" altLang="zh-TW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Ordered Trees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Tree </a:t>
            </a:r>
            <a:r>
              <a:rPr lang="en-US" altLang="zh-TW" b="1" i="1" dirty="0"/>
              <a:t>T</a:t>
            </a:r>
            <a:r>
              <a:rPr lang="en-US" altLang="zh-TW" dirty="0"/>
              <a:t> is </a:t>
            </a:r>
            <a:r>
              <a:rPr lang="en-US" altLang="zh-TW" b="1" i="1" dirty="0">
                <a:solidFill>
                  <a:srgbClr val="FF0000"/>
                </a:solidFill>
              </a:rPr>
              <a:t>ordered</a:t>
            </a:r>
            <a:r>
              <a:rPr lang="en-US" altLang="zh-TW" dirty="0"/>
              <a:t> if there is a </a:t>
            </a:r>
            <a:r>
              <a:rPr lang="en-US" altLang="zh-TW" i="1" dirty="0">
                <a:solidFill>
                  <a:srgbClr val="0000CC"/>
                </a:solidFill>
              </a:rPr>
              <a:t>linear ordering</a:t>
            </a:r>
            <a:r>
              <a:rPr lang="en-US" altLang="zh-TW" dirty="0"/>
              <a:t> defined for the children of each internal node.</a:t>
            </a:r>
          </a:p>
          <a:p>
            <a:pPr eaLnBrk="1" hangingPunct="1"/>
            <a:r>
              <a:rPr lang="en-US" altLang="zh-TW" dirty="0"/>
              <a:t>Ordered trees typically indicate the linear order existing between siblings by listing them in the correct order.</a:t>
            </a:r>
          </a:p>
          <a:p>
            <a:pPr eaLnBrk="1" hangingPunct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14280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氣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6A5A46011F21854FAAE7D5CDA313E94C" ma:contentTypeVersion="6" ma:contentTypeDescription="建立新的文件。" ma:contentTypeScope="" ma:versionID="b46b7fbe989e45ba8a039bc25ac27568">
  <xsd:schema xmlns:xsd="http://www.w3.org/2001/XMLSchema" xmlns:xs="http://www.w3.org/2001/XMLSchema" xmlns:p="http://schemas.microsoft.com/office/2006/metadata/properties" xmlns:ns2="96ad8a52-cd00-44fd-aeeb-865ecd3e7d1e" xmlns:ns3="15546609-3708-44a1-86b3-12a15343e77a" targetNamespace="http://schemas.microsoft.com/office/2006/metadata/properties" ma:root="true" ma:fieldsID="b89122377f57da0f075423684d53f99c" ns2:_="" ns3:_="">
    <xsd:import namespace="96ad8a52-cd00-44fd-aeeb-865ecd3e7d1e"/>
    <xsd:import namespace="15546609-3708-44a1-86b3-12a15343e7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ad8a52-cd00-44fd-aeeb-865ecd3e7d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46609-3708-44a1-86b3-12a15343e77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0180FF-264C-4A67-9D80-16FA9F0A07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ad8a52-cd00-44fd-aeeb-865ecd3e7d1e"/>
    <ds:schemaRef ds:uri="15546609-3708-44a1-86b3-12a15343e7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511309-80F1-4F86-BEF5-2FF8D0E9AC7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12CAA44-0554-4D09-A0A8-C6701DF53D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19776</TotalTime>
  <Words>3445</Words>
  <Application>Microsoft Office PowerPoint</Application>
  <PresentationFormat>寬螢幕</PresentationFormat>
  <Paragraphs>866</Paragraphs>
  <Slides>64</Slides>
  <Notes>51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64</vt:i4>
      </vt:variant>
    </vt:vector>
  </HeadingPairs>
  <TitlesOfParts>
    <vt:vector size="74" baseType="lpstr">
      <vt:lpstr>MS UI Gothic</vt:lpstr>
      <vt:lpstr>Arial</vt:lpstr>
      <vt:lpstr>Calibri</vt:lpstr>
      <vt:lpstr>Monotype Corsiva</vt:lpstr>
      <vt:lpstr>Symbol</vt:lpstr>
      <vt:lpstr>Tahoma</vt:lpstr>
      <vt:lpstr>Times New Roman</vt:lpstr>
      <vt:lpstr>Wingdings</vt:lpstr>
      <vt:lpstr>Office Theme</vt:lpstr>
      <vt:lpstr>方程式</vt:lpstr>
      <vt:lpstr>Trees</vt:lpstr>
      <vt:lpstr>Contents </vt:lpstr>
      <vt:lpstr>What is a Tree?</vt:lpstr>
      <vt:lpstr>Terminology (1) </vt:lpstr>
      <vt:lpstr>Terminology (2)</vt:lpstr>
      <vt:lpstr>Terminology (3) </vt:lpstr>
      <vt:lpstr>Edges and Paths</vt:lpstr>
      <vt:lpstr>Example</vt:lpstr>
      <vt:lpstr>Ordered Trees</vt:lpstr>
      <vt:lpstr>Contents </vt:lpstr>
      <vt:lpstr>Lists Representation</vt:lpstr>
      <vt:lpstr>Lists Representation – Fixed Size</vt:lpstr>
      <vt:lpstr>Left Child-Right Sibling Representation</vt:lpstr>
      <vt:lpstr>Left Child-Right Sibling Representation – Example </vt:lpstr>
      <vt:lpstr>Linked Structure for General Trees</vt:lpstr>
      <vt:lpstr>Contents </vt:lpstr>
      <vt:lpstr>Depth</vt:lpstr>
      <vt:lpstr>Example – depth and height</vt:lpstr>
      <vt:lpstr>Algorithm for the Depth</vt:lpstr>
      <vt:lpstr>Height</vt:lpstr>
      <vt:lpstr>Algorithm1 for the Height</vt:lpstr>
      <vt:lpstr>Algorithm2 for the Height</vt:lpstr>
      <vt:lpstr>Preorder Traversal</vt:lpstr>
      <vt:lpstr>Algorithm for Preorder Traversal</vt:lpstr>
      <vt:lpstr>Postorder Traversal</vt:lpstr>
      <vt:lpstr>Algorithm for Postorder Traversal</vt:lpstr>
      <vt:lpstr>Contents </vt:lpstr>
      <vt:lpstr>Binary Trees</vt:lpstr>
      <vt:lpstr>Example – A Binary Tree</vt:lpstr>
      <vt:lpstr>Example – Decision Tree (Binary)</vt:lpstr>
      <vt:lpstr>Example – Arithmetic Expression</vt:lpstr>
      <vt:lpstr>Binary Trees – Recursive Definition</vt:lpstr>
      <vt:lpstr>BinaryTree ADT</vt:lpstr>
      <vt:lpstr>Properties of Binary Trees</vt:lpstr>
      <vt:lpstr>Relation between h and n (Maximum)</vt:lpstr>
      <vt:lpstr>Relation between h and n (Minimum)</vt:lpstr>
      <vt:lpstr>Number of Leaves (e)</vt:lpstr>
      <vt:lpstr>Number of Internal Nodes (Maximum)</vt:lpstr>
      <vt:lpstr>Taking the Logarithm</vt:lpstr>
      <vt:lpstr>Properties of Proper Binary Trees</vt:lpstr>
      <vt:lpstr>Linked Structure for Binary Trees</vt:lpstr>
      <vt:lpstr>Binary Tree using Linked Structure</vt:lpstr>
      <vt:lpstr>Array-based Structure</vt:lpstr>
      <vt:lpstr>Level Numbering</vt:lpstr>
      <vt:lpstr>Representing General Trees with Binary Trees</vt:lpstr>
      <vt:lpstr>Illustration for Transformation</vt:lpstr>
      <vt:lpstr>Traversals of a Binary Tree</vt:lpstr>
      <vt:lpstr>Inorder Traversal</vt:lpstr>
      <vt:lpstr>Print Arithmetic Expressions</vt:lpstr>
      <vt:lpstr>Evaluate Arithmetic Expressions</vt:lpstr>
      <vt:lpstr>Euler Tour Traversal</vt:lpstr>
      <vt:lpstr>Algorithm eulerTour</vt:lpstr>
      <vt:lpstr>Algorithm printExpression</vt:lpstr>
      <vt:lpstr>Contents </vt:lpstr>
      <vt:lpstr>Binary Search Trees (BST)</vt:lpstr>
      <vt:lpstr>Example – A Binary Search Tree</vt:lpstr>
      <vt:lpstr>Searching</vt:lpstr>
      <vt:lpstr>Example – Searching </vt:lpstr>
      <vt:lpstr>Insertion</vt:lpstr>
      <vt:lpstr>Example – Insertion</vt:lpstr>
      <vt:lpstr>Removal</vt:lpstr>
      <vt:lpstr>Node Next to Removed Node</vt:lpstr>
      <vt:lpstr>Example – Deletion</vt:lpstr>
      <vt:lpstr>Height of a BST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Spring 2020</dc:title>
  <dc:creator>Chuan-Ming Liu</dc:creator>
  <cp:lastModifiedBy>昱博 陳</cp:lastModifiedBy>
  <cp:revision>78</cp:revision>
  <cp:lastPrinted>2020-11-01T14:14:02Z</cp:lastPrinted>
  <dcterms:created xsi:type="dcterms:W3CDTF">2020-07-20T07:39:49Z</dcterms:created>
  <dcterms:modified xsi:type="dcterms:W3CDTF">2022-01-18T03:26:28Z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0x0101006A5A46011F21854FAAE7D5CDA313E94C</vt:lpwstr>
  </property>
</Properties>
</file>