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3" d="100"/>
          <a:sy n="83" d="100"/>
        </p:scale>
        <p:origin x="658" y="-4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23D40CA-CE2D-4E72-B435-B71F40CBFFB0}" type="datetimeFigureOut">
              <a:rPr lang="zh-TW" altLang="en-US" smtClean="0"/>
              <a:t>2021/12/27</a:t>
            </a:fld>
            <a:endParaRPr lang="zh-TW" altLang="en-US"/>
          </a:p>
        </p:txBody>
      </p:sp>
      <p:sp>
        <p:nvSpPr>
          <p:cNvPr id="4" name="頁尾版面配置區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61307759-AD95-43FB-A22A-2866F552C649}" type="slidenum">
              <a:rPr lang="zh-TW" altLang="en-US" smtClean="0"/>
              <a:t>‹#›</a:t>
            </a:fld>
            <a:endParaRPr lang="zh-TW" altLang="en-US"/>
          </a:p>
        </p:txBody>
      </p:sp>
    </p:spTree>
    <p:extLst>
      <p:ext uri="{BB962C8B-B14F-4D97-AF65-F5344CB8AC3E}">
        <p14:creationId xmlns:p14="http://schemas.microsoft.com/office/powerpoint/2010/main" val="2796282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2B05D232-2050-4D7F-80CB-3FF01BE9C289}" type="datetimeFigureOut">
              <a:rPr lang="zh-TW" altLang="en-US" smtClean="0"/>
              <a:t>2021/12/27</a:t>
            </a:fld>
            <a:endParaRPr lang="zh-TW" altLang="en-US"/>
          </a:p>
        </p:txBody>
      </p:sp>
      <p:sp>
        <p:nvSpPr>
          <p:cNvPr id="4" name="投影片圖像版面配置區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F67E069-573D-4421-84B7-F84F62FDE75C}" type="slidenum">
              <a:rPr lang="zh-TW" altLang="en-US" smtClean="0"/>
              <a:t>‹#›</a:t>
            </a:fld>
            <a:endParaRPr lang="zh-TW" altLang="en-US"/>
          </a:p>
        </p:txBody>
      </p:sp>
    </p:spTree>
    <p:extLst>
      <p:ext uri="{BB962C8B-B14F-4D97-AF65-F5344CB8AC3E}">
        <p14:creationId xmlns:p14="http://schemas.microsoft.com/office/powerpoint/2010/main" val="250761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2</a:t>
            </a:fld>
            <a:endParaRPr lang="en-US" altLang="zh-TW">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07025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5EA05C8-59E1-4A59-BAB7-BD23B3B850A3}" type="slidenum">
              <a:rPr lang="en-US" altLang="zh-TW" smtClean="0">
                <a:latin typeface="Arial" charset="0"/>
              </a:rPr>
              <a:pPr/>
              <a:t>11</a:t>
            </a:fld>
            <a:endParaRPr lang="en-US" altLang="zh-TW">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41472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092D9EA-8CFE-461E-AB93-484D6FE5461B}" type="slidenum">
              <a:rPr lang="en-US" altLang="zh-TW" smtClean="0">
                <a:latin typeface="Arial" charset="0"/>
              </a:rPr>
              <a:pPr/>
              <a:t>12</a:t>
            </a:fld>
            <a:endParaRPr lang="en-US" altLang="zh-TW">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66284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8DECCF5-6737-4140-BB39-A00CAF4FCACF}" type="slidenum">
              <a:rPr lang="en-US" altLang="zh-TW" smtClean="0">
                <a:latin typeface="Arial" charset="0"/>
              </a:rPr>
              <a:pPr/>
              <a:t>13</a:t>
            </a:fld>
            <a:endParaRPr lang="en-US" altLang="zh-TW">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58047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70A6974-AD95-4DC3-86FC-C7B4A978E56B}" type="slidenum">
              <a:rPr lang="en-US" altLang="zh-TW" smtClean="0">
                <a:latin typeface="Arial" charset="0"/>
              </a:rPr>
              <a:pPr/>
              <a:t>14</a:t>
            </a:fld>
            <a:endParaRPr lang="en-US" altLang="zh-TW">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528037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627D11B-8BA9-4C72-8524-8129297D06FF}" type="slidenum">
              <a:rPr lang="en-US" altLang="zh-TW" smtClean="0">
                <a:latin typeface="Arial" charset="0"/>
              </a:rPr>
              <a:pPr/>
              <a:t>15</a:t>
            </a:fld>
            <a:endParaRPr lang="en-US" altLang="zh-TW">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791911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F3BDEFB-C1F1-42B6-ACB3-B5BDAD6BE193}" type="slidenum">
              <a:rPr lang="en-US" altLang="zh-TW" smtClean="0">
                <a:latin typeface="Arial" charset="0"/>
              </a:rPr>
              <a:pPr/>
              <a:t>16</a:t>
            </a:fld>
            <a:endParaRPr lang="en-US" altLang="zh-TW">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09548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17</a:t>
            </a:fld>
            <a:endParaRPr lang="en-US" altLang="zh-TW">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595966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8CA0303-0DAD-4898-9F44-EE03089CD4E1}" type="slidenum">
              <a:rPr lang="en-US" altLang="zh-TW" smtClean="0">
                <a:latin typeface="Arial" charset="0"/>
              </a:rPr>
              <a:pPr/>
              <a:t>18</a:t>
            </a:fld>
            <a:endParaRPr lang="en-US" altLang="zh-TW">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988498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33E5EDF-E328-41AA-89A6-CEF04033E273}" type="slidenum">
              <a:rPr lang="en-US" altLang="zh-TW" smtClean="0">
                <a:latin typeface="Arial" charset="0"/>
              </a:rPr>
              <a:pPr/>
              <a:t>19</a:t>
            </a:fld>
            <a:endParaRPr lang="en-US" altLang="zh-TW">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81058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3C21B49-AD81-442F-B485-6E9D95C54E4F}" type="slidenum">
              <a:rPr lang="en-US" altLang="zh-TW" smtClean="0">
                <a:latin typeface="Arial" charset="0"/>
              </a:rPr>
              <a:pPr/>
              <a:t>20</a:t>
            </a:fld>
            <a:endParaRPr lang="en-US" altLang="zh-TW">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31339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9C43406-FCF8-43DD-9D2A-C1C4957CE0C7}" type="slidenum">
              <a:rPr lang="en-US" altLang="zh-TW" smtClean="0">
                <a:latin typeface="Arial" charset="0"/>
              </a:rPr>
              <a:pPr/>
              <a:t>3</a:t>
            </a:fld>
            <a:endParaRPr lang="en-US" altLang="zh-TW">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244292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8FF2A43-4568-40B4-80C4-5949417A611C}" type="slidenum">
              <a:rPr lang="en-US" altLang="zh-TW" smtClean="0">
                <a:latin typeface="Arial" charset="0"/>
              </a:rPr>
              <a:pPr/>
              <a:t>21</a:t>
            </a:fld>
            <a:endParaRPr lang="en-US" altLang="zh-TW">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326966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A6A19BD-0596-40A3-A39B-6A2F615CECB3}" type="slidenum">
              <a:rPr lang="en-US" altLang="zh-TW" smtClean="0">
                <a:latin typeface="Arial" charset="0"/>
              </a:rPr>
              <a:pPr/>
              <a:t>22</a:t>
            </a:fld>
            <a:endParaRPr lang="en-US" altLang="zh-TW">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357722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74E9865-F786-49A9-B8D8-F31C32114DDA}" type="slidenum">
              <a:rPr lang="en-US" altLang="zh-TW" smtClean="0">
                <a:latin typeface="Arial" charset="0"/>
              </a:rPr>
              <a:pPr/>
              <a:t>23</a:t>
            </a:fld>
            <a:endParaRPr lang="en-US" altLang="zh-TW">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4088345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5CA16AC-975D-42F2-80CF-F14CEDF2DDA9}" type="slidenum">
              <a:rPr lang="en-US" altLang="zh-TW" smtClean="0">
                <a:latin typeface="Arial" charset="0"/>
              </a:rPr>
              <a:pPr/>
              <a:t>24</a:t>
            </a:fld>
            <a:endParaRPr lang="en-US" altLang="zh-TW">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23722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B165699-53DA-456B-94A4-35713C05917B}" type="slidenum">
              <a:rPr lang="en-US" altLang="zh-TW" smtClean="0">
                <a:latin typeface="Arial" charset="0"/>
              </a:rPr>
              <a:pPr/>
              <a:t>25</a:t>
            </a:fld>
            <a:endParaRPr lang="en-US" altLang="zh-TW">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733334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A1DCCA2-4FA9-4FF8-B373-D6A36233C725}" type="slidenum">
              <a:rPr lang="en-US" altLang="zh-TW" smtClean="0">
                <a:latin typeface="Arial" charset="0"/>
              </a:rPr>
              <a:pPr/>
              <a:t>26</a:t>
            </a:fld>
            <a:endParaRPr lang="en-US" altLang="zh-TW">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090968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8D03354-BAE8-45A7-8223-251EF470C19B}" type="slidenum">
              <a:rPr lang="en-US" altLang="zh-TW" smtClean="0">
                <a:latin typeface="Arial" charset="0"/>
              </a:rPr>
              <a:pPr/>
              <a:t>27</a:t>
            </a:fld>
            <a:endParaRPr lang="en-US" altLang="zh-TW">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821478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154662E-F164-44F3-A16B-71C15CE4FC54}" type="slidenum">
              <a:rPr lang="en-US" altLang="zh-TW" smtClean="0">
                <a:latin typeface="Arial" charset="0"/>
              </a:rPr>
              <a:pPr/>
              <a:t>28</a:t>
            </a:fld>
            <a:endParaRPr lang="en-US" altLang="zh-TW">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4001863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83EF43E-2792-445A-8A6A-EE053F164FEC}" type="slidenum">
              <a:rPr lang="en-US" altLang="zh-TW" smtClean="0">
                <a:latin typeface="Arial" charset="0"/>
              </a:rPr>
              <a:pPr/>
              <a:t>29</a:t>
            </a:fld>
            <a:endParaRPr lang="en-US" altLang="zh-TW">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203952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54C8E9D-A666-498B-BD18-CFD8DD2BB3FD}" type="slidenum">
              <a:rPr lang="en-US" altLang="zh-TW" smtClean="0">
                <a:latin typeface="Arial" charset="0"/>
              </a:rPr>
              <a:pPr/>
              <a:t>30</a:t>
            </a:fld>
            <a:endParaRPr lang="en-US" altLang="zh-TW">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04333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8F00CF3-B756-47D2-9F5C-17D5DBC96B6E}" type="slidenum">
              <a:rPr lang="en-US" altLang="zh-TW" smtClean="0">
                <a:latin typeface="Arial" charset="0"/>
              </a:rPr>
              <a:pPr/>
              <a:t>4</a:t>
            </a:fld>
            <a:endParaRPr lang="en-US" altLang="zh-TW">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427686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84866DB-BB90-4E6F-9411-E77A644A37F1}" type="slidenum">
              <a:rPr lang="en-US" altLang="zh-TW" smtClean="0">
                <a:latin typeface="Arial" charset="0"/>
              </a:rPr>
              <a:pPr/>
              <a:t>31</a:t>
            </a:fld>
            <a:endParaRPr lang="en-US" altLang="zh-TW">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27053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4B82C25-D502-484C-AF18-22C8A7F621E3}" type="slidenum">
              <a:rPr lang="en-US" altLang="zh-TW" smtClean="0">
                <a:latin typeface="Arial" charset="0"/>
              </a:rPr>
              <a:pPr/>
              <a:t>32</a:t>
            </a:fld>
            <a:endParaRPr lang="en-US" altLang="zh-TW">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901106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CB37D03-B964-4D05-9091-7188E04D850C}" type="slidenum">
              <a:rPr lang="en-US" altLang="zh-TW" smtClean="0">
                <a:latin typeface="Arial" charset="0"/>
              </a:rPr>
              <a:pPr/>
              <a:t>33</a:t>
            </a:fld>
            <a:endParaRPr lang="en-US" altLang="zh-TW">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290579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CE358EC-6D96-424F-9345-B40DE785EAAB}" type="slidenum">
              <a:rPr lang="en-US" altLang="zh-TW" smtClean="0">
                <a:latin typeface="Arial" charset="0"/>
              </a:rPr>
              <a:pPr/>
              <a:t>35</a:t>
            </a:fld>
            <a:endParaRPr lang="en-US" altLang="zh-TW">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542608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DEB909E-1BFF-4E89-BADE-EC93888477F2}" type="slidenum">
              <a:rPr lang="en-US" altLang="zh-TW" smtClean="0">
                <a:latin typeface="Arial" charset="0"/>
              </a:rPr>
              <a:pPr/>
              <a:t>36</a:t>
            </a:fld>
            <a:endParaRPr lang="en-US" altLang="zh-TW">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4066053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1DE388F-2F1E-4A06-BB5E-521D2790F212}" type="slidenum">
              <a:rPr lang="en-US" altLang="zh-TW" smtClean="0">
                <a:latin typeface="Arial" charset="0"/>
              </a:rPr>
              <a:pPr/>
              <a:t>37</a:t>
            </a:fld>
            <a:endParaRPr lang="en-US" altLang="zh-TW">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20639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39</a:t>
            </a:fld>
            <a:endParaRPr lang="en-US" altLang="zh-TW">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968061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17128B1-BAD0-47E5-B125-06C957156739}" type="slidenum">
              <a:rPr lang="en-US" altLang="zh-TW" smtClean="0">
                <a:latin typeface="Arial" charset="0"/>
              </a:rPr>
              <a:pPr/>
              <a:t>40</a:t>
            </a:fld>
            <a:endParaRPr lang="en-US" altLang="zh-TW">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858304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D2D601D-FF72-4A9F-91A5-06E742928937}" type="slidenum">
              <a:rPr lang="en-US" altLang="zh-TW" smtClean="0">
                <a:latin typeface="Arial" charset="0"/>
              </a:rPr>
              <a:pPr/>
              <a:t>41</a:t>
            </a:fld>
            <a:endParaRPr lang="en-US" altLang="zh-TW">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999928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2385B74-36C1-450C-B0BC-115355F979CF}" type="slidenum">
              <a:rPr lang="en-US" altLang="zh-TW" smtClean="0">
                <a:latin typeface="Arial" charset="0"/>
              </a:rPr>
              <a:pPr/>
              <a:t>42</a:t>
            </a:fld>
            <a:endParaRPr lang="en-US" altLang="zh-TW">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80144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A4D72BE-EC1E-4344-A3DA-667E1C0F82D5}" type="slidenum">
              <a:rPr lang="en-US" altLang="zh-TW" smtClean="0">
                <a:latin typeface="Arial" charset="0"/>
              </a:rPr>
              <a:pPr/>
              <a:t>5</a:t>
            </a:fld>
            <a:endParaRPr lang="en-US" altLang="zh-TW">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989740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9CD6FB2A-EA19-4DC0-B5E5-9E66A05956CB}" type="slidenum">
              <a:rPr lang="en-US" altLang="zh-TW" smtClean="0">
                <a:latin typeface="Arial" charset="0"/>
              </a:rPr>
              <a:pPr/>
              <a:t>43</a:t>
            </a:fld>
            <a:endParaRPr lang="en-US" altLang="zh-TW">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056259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02B39CF-58B9-4709-B863-A121C522C5F3}" type="slidenum">
              <a:rPr lang="en-US" altLang="zh-TW" smtClean="0">
                <a:latin typeface="Arial" charset="0"/>
              </a:rPr>
              <a:pPr/>
              <a:t>44</a:t>
            </a:fld>
            <a:endParaRPr lang="en-US" altLang="zh-TW">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648503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45</a:t>
            </a:fld>
            <a:endParaRPr lang="en-US" altLang="zh-TW">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873441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3F9CEC3-39B1-4F65-A413-8007E1CC95DF}" type="slidenum">
              <a:rPr lang="en-US" altLang="zh-TW" smtClean="0">
                <a:latin typeface="Arial" charset="0"/>
              </a:rPr>
              <a:pPr/>
              <a:t>46</a:t>
            </a:fld>
            <a:endParaRPr lang="en-US" altLang="zh-TW">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4281992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466EB04-E7FF-4E65-88FD-2B3A9EDA5556}" type="slidenum">
              <a:rPr lang="en-US" altLang="zh-TW" smtClean="0">
                <a:latin typeface="Arial" charset="0"/>
              </a:rPr>
              <a:pPr/>
              <a:t>47</a:t>
            </a:fld>
            <a:endParaRPr lang="en-US" altLang="zh-TW">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498871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42306643-F098-402D-BD9F-8F5D411C5A55}" type="slidenum">
              <a:rPr lang="en-US" altLang="zh-TW" smtClean="0">
                <a:latin typeface="Arial" charset="0"/>
              </a:rPr>
              <a:pPr/>
              <a:t>48</a:t>
            </a:fld>
            <a:endParaRPr lang="en-US" altLang="zh-TW">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036731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13D9AC5-B108-4668-A26C-F1311D33EEAC}" type="slidenum">
              <a:rPr lang="en-US" altLang="zh-TW" smtClean="0">
                <a:latin typeface="Arial" charset="0"/>
              </a:rPr>
              <a:pPr/>
              <a:t>49</a:t>
            </a:fld>
            <a:endParaRPr lang="en-US" altLang="zh-TW">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78288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DF49743-0ABC-48DA-8728-4361CF603C29}" type="slidenum">
              <a:rPr lang="en-US" altLang="zh-TW" smtClean="0">
                <a:latin typeface="Arial" charset="0"/>
              </a:rPr>
              <a:pPr/>
              <a:t>50</a:t>
            </a:fld>
            <a:endParaRPr lang="en-US" altLang="zh-TW">
              <a:latin typeface="Arial" charset="0"/>
            </a:endParaRPr>
          </a:p>
        </p:txBody>
      </p:sp>
      <p:sp>
        <p:nvSpPr>
          <p:cNvPr id="116739" name="Rectangle 2"/>
          <p:cNvSpPr>
            <a:spLocks noGrp="1" noRot="1" noChangeAspect="1" noChangeArrowheads="1" noTextEdit="1"/>
          </p:cNvSpPr>
          <p:nvPr>
            <p:ph type="sldImg"/>
          </p:nvPr>
        </p:nvSpPr>
        <p:spPr>
          <a:xfrm>
            <a:off x="-139700" y="862013"/>
            <a:ext cx="7629525" cy="4292600"/>
          </a:xfrm>
          <a:ln/>
        </p:spPr>
      </p:sp>
      <p:sp>
        <p:nvSpPr>
          <p:cNvPr id="116740" name="Rectangle 3"/>
          <p:cNvSpPr>
            <a:spLocks noGrp="1" noChangeArrowheads="1"/>
          </p:cNvSpPr>
          <p:nvPr>
            <p:ph type="body" idx="1"/>
          </p:nvPr>
        </p:nvSpPr>
        <p:spPr>
          <a:xfrm>
            <a:off x="979441" y="5441272"/>
            <a:ext cx="5390209" cy="5153107"/>
          </a:xfrm>
          <a:noFill/>
          <a:ln/>
        </p:spPr>
        <p:txBody>
          <a:bodyPr/>
          <a:lstStyle/>
          <a:p>
            <a:endParaRPr lang="zh-TW" altLang="zh-TW">
              <a:latin typeface="Arial" charset="0"/>
            </a:endParaRPr>
          </a:p>
        </p:txBody>
      </p:sp>
    </p:spTree>
    <p:extLst>
      <p:ext uri="{BB962C8B-B14F-4D97-AF65-F5344CB8AC3E}">
        <p14:creationId xmlns:p14="http://schemas.microsoft.com/office/powerpoint/2010/main" val="1208261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90CCC30-96D7-4B2F-824A-8B631D8FDB2F}" type="slidenum">
              <a:rPr lang="en-US" altLang="zh-TW" smtClean="0">
                <a:latin typeface="Arial" charset="0"/>
              </a:rPr>
              <a:pPr/>
              <a:t>51</a:t>
            </a:fld>
            <a:endParaRPr lang="en-US" altLang="zh-TW">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88227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5E7F618-42DF-483A-87A8-FD3EA9A256B9}" type="slidenum">
              <a:rPr lang="en-US" altLang="zh-TW" smtClean="0">
                <a:latin typeface="Arial" charset="0"/>
              </a:rPr>
              <a:pPr/>
              <a:t>52</a:t>
            </a:fld>
            <a:endParaRPr lang="en-US" altLang="zh-TW">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40536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E83AB42-A6CC-459F-850E-57F29921D060}" type="slidenum">
              <a:rPr lang="en-US" altLang="zh-TW" smtClean="0">
                <a:latin typeface="Arial" charset="0"/>
              </a:rPr>
              <a:pPr/>
              <a:t>6</a:t>
            </a:fld>
            <a:endParaRPr lang="en-US" altLang="zh-TW">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063988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7B87166-19DF-495E-AD0E-EC385E242DA6}" type="slidenum">
              <a:rPr lang="en-US" altLang="zh-TW" smtClean="0">
                <a:latin typeface="Arial" charset="0"/>
              </a:rPr>
              <a:pPr/>
              <a:t>53</a:t>
            </a:fld>
            <a:endParaRPr lang="en-US" altLang="zh-TW">
              <a:latin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87275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85C1E1D-B3AA-4787-81FC-2730F1D323B1}" type="slidenum">
              <a:rPr lang="en-US" altLang="zh-TW" smtClean="0">
                <a:latin typeface="Arial" charset="0"/>
              </a:rPr>
              <a:pPr/>
              <a:t>54</a:t>
            </a:fld>
            <a:endParaRPr lang="en-US" altLang="zh-TW">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740319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9234AAB-F8BC-453C-AD1C-97EE8EBBEE43}" type="slidenum">
              <a:rPr lang="en-US" altLang="zh-TW" smtClean="0">
                <a:latin typeface="Arial" charset="0"/>
              </a:rPr>
              <a:pPr/>
              <a:t>55</a:t>
            </a:fld>
            <a:endParaRPr lang="en-US" altLang="zh-TW">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41387352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EDD42FE-FB67-44BF-A072-26C6EB62C56C}" type="slidenum">
              <a:rPr lang="en-US" altLang="zh-TW" smtClean="0">
                <a:latin typeface="Arial" charset="0"/>
              </a:rPr>
              <a:pPr/>
              <a:t>56</a:t>
            </a:fld>
            <a:endParaRPr lang="en-US" altLang="zh-TW">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803648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0CC7D7B-B57C-462A-BBEA-37568F6C3412}" type="slidenum">
              <a:rPr lang="en-US" altLang="zh-TW" smtClean="0">
                <a:latin typeface="Arial" charset="0"/>
              </a:rPr>
              <a:pPr/>
              <a:t>57</a:t>
            </a:fld>
            <a:endParaRPr lang="en-US" altLang="zh-TW">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123891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C101FF51-779F-42F9-8CBB-4EA9720FE129}" type="slidenum">
              <a:rPr lang="en-US" altLang="zh-TW" smtClean="0">
                <a:latin typeface="Arial" charset="0"/>
              </a:rPr>
              <a:pPr/>
              <a:t>58</a:t>
            </a:fld>
            <a:endParaRPr lang="en-US" altLang="zh-TW">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3845024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97E8209-3087-46FA-B85B-4221796FEF88}" type="slidenum">
              <a:rPr lang="en-US" altLang="zh-TW" smtClean="0">
                <a:latin typeface="Arial" charset="0"/>
              </a:rPr>
              <a:pPr/>
              <a:t>59</a:t>
            </a:fld>
            <a:endParaRPr lang="en-US" altLang="zh-TW">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20395855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975A40D3-3CCF-4D92-87FC-BF4090CAF89A}" type="slidenum">
              <a:rPr lang="en-US" altLang="zh-TW" smtClean="0">
                <a:latin typeface="Arial" charset="0"/>
              </a:rPr>
              <a:pPr/>
              <a:t>60</a:t>
            </a:fld>
            <a:endParaRPr lang="en-US" altLang="zh-TW">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1081783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014FA0AA-50D1-41CE-AC8E-0E5005F37F3E}" type="slidenum">
              <a:rPr lang="en-US" altLang="zh-TW" smtClean="0">
                <a:latin typeface="Arial" charset="0"/>
              </a:rPr>
              <a:pPr/>
              <a:t>61</a:t>
            </a:fld>
            <a:endParaRPr lang="en-US" altLang="zh-TW">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721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E368AB7-D62D-4178-BF95-B586E31C2505}" type="slidenum">
              <a:rPr lang="en-US" altLang="zh-TW" smtClean="0">
                <a:latin typeface="Arial" charset="0"/>
              </a:rPr>
              <a:pPr/>
              <a:t>7</a:t>
            </a:fld>
            <a:endParaRPr lang="en-US" altLang="zh-TW">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03372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BB59860-E1B0-4152-B26E-B59019609ECD}" type="slidenum">
              <a:rPr lang="en-US" altLang="zh-TW" smtClean="0">
                <a:latin typeface="Arial" charset="0"/>
              </a:rPr>
              <a:pPr/>
              <a:t>8</a:t>
            </a:fld>
            <a:endParaRPr lang="en-US" altLang="zh-TW">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67018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2CC290-789F-4664-A14E-49001F6C1B6B}" type="slidenum">
              <a:rPr lang="en-US" altLang="zh-TW" smtClean="0">
                <a:latin typeface="Arial" charset="0"/>
              </a:rPr>
              <a:pPr/>
              <a:t>9</a:t>
            </a:fld>
            <a:endParaRPr lang="en-US" altLang="zh-TW">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33324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7FDEFCB-1D68-470A-AD5E-1FA4D906BA22}" type="slidenum">
              <a:rPr lang="en-US" altLang="zh-TW" smtClean="0">
                <a:latin typeface="Arial" charset="0"/>
              </a:rPr>
              <a:pPr/>
              <a:t>10</a:t>
            </a:fld>
            <a:endParaRPr lang="en-US" altLang="zh-TW">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TW" altLang="zh-TW">
              <a:latin typeface="Arial" charset="0"/>
            </a:endParaRPr>
          </a:p>
        </p:txBody>
      </p:sp>
    </p:spTree>
    <p:extLst>
      <p:ext uri="{BB962C8B-B14F-4D97-AF65-F5344CB8AC3E}">
        <p14:creationId xmlns:p14="http://schemas.microsoft.com/office/powerpoint/2010/main" val="30089759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94371" y="9180"/>
            <a:ext cx="9144000" cy="2387600"/>
          </a:xfrm>
        </p:spPr>
        <p:txBody>
          <a:bodyPr anchor="b"/>
          <a:lstStyle>
            <a:lvl1pPr algn="ctr">
              <a:defRPr sz="6000" b="1"/>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452755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E735865-8A8D-47B4-8805-5E9883D7316B}" type="datetime1">
              <a:rPr lang="zh-TW" altLang="en-US" smtClean="0"/>
              <a:t>2021/12/27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pic>
        <p:nvPicPr>
          <p:cNvPr id="7" name="Picture 2" descr="C:\Users\楊弘胤\Desktop\color\Taipei Tech Logo.png"/>
          <p:cNvPicPr>
            <a:picLocks noChangeAspect="1" noChangeArrowheads="1"/>
          </p:cNvPicPr>
          <p:nvPr userDrawn="1"/>
        </p:nvPicPr>
        <p:blipFill>
          <a:blip r:embed="rId2" cstate="print"/>
          <a:srcRect/>
          <a:stretch>
            <a:fillRect/>
          </a:stretch>
        </p:blipFill>
        <p:spPr bwMode="auto">
          <a:xfrm>
            <a:off x="0" y="0"/>
            <a:ext cx="869950" cy="620713"/>
          </a:xfrm>
          <a:prstGeom prst="rect">
            <a:avLst/>
          </a:prstGeom>
          <a:noFill/>
          <a:ln w="9525">
            <a:noFill/>
            <a:miter lim="800000"/>
            <a:headEnd/>
            <a:tailEnd/>
          </a:ln>
        </p:spPr>
      </p:pic>
      <p:pic>
        <p:nvPicPr>
          <p:cNvPr id="8" name="Picture 9"/>
          <p:cNvPicPr>
            <a:picLocks noChangeAspect="1" noChangeArrowheads="1"/>
          </p:cNvPicPr>
          <p:nvPr userDrawn="1"/>
        </p:nvPicPr>
        <p:blipFill>
          <a:blip r:embed="rId3" cstate="print"/>
          <a:srcRect/>
          <a:stretch>
            <a:fillRect/>
          </a:stretch>
        </p:blipFill>
        <p:spPr bwMode="auto">
          <a:xfrm>
            <a:off x="9178998" y="6520641"/>
            <a:ext cx="3118746" cy="401668"/>
          </a:xfrm>
          <a:prstGeom prst="rect">
            <a:avLst/>
          </a:prstGeom>
          <a:noFill/>
          <a:ln>
            <a:noFill/>
          </a:ln>
          <a:effectLst>
            <a:glow>
              <a:srgbClr val="E5F2FF">
                <a:alpha val="0"/>
              </a:srgbClr>
            </a:glow>
            <a:outerShdw dist="35921" dir="2700000" algn="ctr" rotWithShape="0">
              <a:schemeClr val="bg2"/>
            </a:outerShdw>
            <a:softEdge rad="165100"/>
          </a:effectLst>
        </p:spPr>
      </p:pic>
      <p:sp>
        <p:nvSpPr>
          <p:cNvPr id="9" name="Text Box 11"/>
          <p:cNvSpPr txBox="1">
            <a:spLocks noChangeArrowheads="1"/>
          </p:cNvSpPr>
          <p:nvPr userDrawn="1"/>
        </p:nvSpPr>
        <p:spPr bwMode="auto">
          <a:xfrm>
            <a:off x="-532570" y="6520641"/>
            <a:ext cx="4608513" cy="396875"/>
          </a:xfrm>
          <a:prstGeom prst="rect">
            <a:avLst/>
          </a:prstGeom>
          <a:noFill/>
          <a:ln w="9525">
            <a:noFill/>
            <a:miter lim="800000"/>
            <a:headEnd/>
            <a:tailEnd/>
          </a:ln>
          <a:effectLst/>
        </p:spPr>
        <p:txBody>
          <a:bodyPr>
            <a:spAutoFit/>
          </a:bodyPr>
          <a:lstStyle/>
          <a:p>
            <a:pPr algn="ctr" eaLnBrk="1" hangingPunct="1">
              <a:defRPr/>
            </a:pPr>
            <a:r>
              <a:rPr lang="en-US" altLang="zh-TW" sz="2000" dirty="0">
                <a:solidFill>
                  <a:srgbClr val="0000FF"/>
                </a:solidFill>
                <a:latin typeface="Monotype Corsiva" pitchFamily="66" charset="0"/>
                <a:ea typeface="新細明體" charset="-120"/>
              </a:rPr>
              <a:t>Applied Computing Lab</a:t>
            </a:r>
          </a:p>
        </p:txBody>
      </p:sp>
      <p:pic>
        <p:nvPicPr>
          <p:cNvPr id="10" name="Picture 12" descr="MCSE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096000"/>
            <a:ext cx="620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群組 10"/>
          <p:cNvGrpSpPr/>
          <p:nvPr userDrawn="1"/>
        </p:nvGrpSpPr>
        <p:grpSpPr>
          <a:xfrm>
            <a:off x="1686163" y="2817683"/>
            <a:ext cx="8750275" cy="1465262"/>
            <a:chOff x="1662409" y="2910250"/>
            <a:chExt cx="8750275" cy="1465262"/>
          </a:xfrm>
        </p:grpSpPr>
        <p:pic>
          <p:nvPicPr>
            <p:cNvPr id="12" name="Picture 2" descr="C:\Users\howard\Dropbox\IEET102\slides\校園景觀\IMG_0961-2.jpg"/>
            <p:cNvPicPr>
              <a:picLocks noChangeAspect="1" noChangeArrowheads="1"/>
            </p:cNvPicPr>
            <p:nvPr/>
          </p:nvPicPr>
          <p:blipFill>
            <a:blip r:embed="rId5" cstate="print"/>
            <a:srcRect/>
            <a:stretch>
              <a:fillRect/>
            </a:stretch>
          </p:blipFill>
          <p:spPr bwMode="auto">
            <a:xfrm>
              <a:off x="1662409" y="2910250"/>
              <a:ext cx="2197072" cy="1465262"/>
            </a:xfrm>
            <a:prstGeom prst="rect">
              <a:avLst/>
            </a:prstGeom>
            <a:noFill/>
            <a:ln w="9525">
              <a:noFill/>
              <a:miter lim="800000"/>
              <a:headEnd/>
              <a:tailEnd/>
            </a:ln>
          </p:spPr>
        </p:pic>
        <p:pic>
          <p:nvPicPr>
            <p:cNvPr id="13" name="Picture 3" descr="C:\Users\howard\Dropbox\IEET102\slides\校園景觀\IMG_0922-2.jpg"/>
            <p:cNvPicPr>
              <a:picLocks noChangeAspect="1" noChangeArrowheads="1"/>
            </p:cNvPicPr>
            <p:nvPr/>
          </p:nvPicPr>
          <p:blipFill>
            <a:blip r:embed="rId6" cstate="print"/>
            <a:srcRect/>
            <a:stretch>
              <a:fillRect/>
            </a:stretch>
          </p:blipFill>
          <p:spPr bwMode="auto">
            <a:xfrm>
              <a:off x="6043884" y="2910250"/>
              <a:ext cx="2184400" cy="1455737"/>
            </a:xfrm>
            <a:prstGeom prst="rect">
              <a:avLst/>
            </a:prstGeom>
            <a:noFill/>
            <a:ln w="9525">
              <a:noFill/>
              <a:miter lim="800000"/>
              <a:headEnd/>
              <a:tailEnd/>
            </a:ln>
          </p:spPr>
        </p:pic>
        <p:pic>
          <p:nvPicPr>
            <p:cNvPr id="14" name="Picture 4" descr="C:\Users\howard\Dropbox\IEET102\slides\校園景觀\IMG_0947.JPG"/>
            <p:cNvPicPr>
              <a:picLocks noChangeAspect="1" noChangeArrowheads="1"/>
            </p:cNvPicPr>
            <p:nvPr/>
          </p:nvPicPr>
          <p:blipFill>
            <a:blip r:embed="rId7" cstate="print"/>
            <a:srcRect/>
            <a:stretch>
              <a:fillRect/>
            </a:stretch>
          </p:blipFill>
          <p:spPr bwMode="auto">
            <a:xfrm>
              <a:off x="3845197" y="2910250"/>
              <a:ext cx="2198687" cy="1465262"/>
            </a:xfrm>
            <a:prstGeom prst="rect">
              <a:avLst/>
            </a:prstGeom>
            <a:noFill/>
            <a:ln w="9525">
              <a:noFill/>
              <a:miter lim="800000"/>
              <a:headEnd/>
              <a:tailEnd/>
            </a:ln>
          </p:spPr>
        </p:pic>
        <p:pic>
          <p:nvPicPr>
            <p:cNvPr id="15" name="Picture 5" descr="C:\Users\howard\Dropbox\IEET102\slides\科研大樓與6教\IMG_1109.JPG"/>
            <p:cNvPicPr>
              <a:picLocks noChangeAspect="1" noChangeArrowheads="1"/>
            </p:cNvPicPr>
            <p:nvPr/>
          </p:nvPicPr>
          <p:blipFill>
            <a:blip r:embed="rId8" cstate="print"/>
            <a:srcRect/>
            <a:stretch>
              <a:fillRect/>
            </a:stretch>
          </p:blipFill>
          <p:spPr bwMode="auto">
            <a:xfrm>
              <a:off x="8228284" y="2910250"/>
              <a:ext cx="2184400" cy="1455737"/>
            </a:xfrm>
            <a:prstGeom prst="rect">
              <a:avLst/>
            </a:prstGeom>
            <a:noFill/>
            <a:ln w="9525">
              <a:noFill/>
              <a:miter lim="800000"/>
              <a:headEnd/>
              <a:tailEnd/>
            </a:ln>
          </p:spPr>
        </p:pic>
      </p:grpSp>
    </p:spTree>
    <p:extLst>
      <p:ext uri="{BB962C8B-B14F-4D97-AF65-F5344CB8AC3E}">
        <p14:creationId xmlns:p14="http://schemas.microsoft.com/office/powerpoint/2010/main" val="84679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FBAB2A-5957-4E3B-A7A4-4BA335478448}" type="datetime1">
              <a:rPr lang="zh-TW" altLang="en-US" smtClean="0"/>
              <a:t>2021/12/27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26096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E693C23-C4C4-49FB-A357-48FD93922063}" type="datetime1">
              <a:rPr lang="zh-TW" altLang="en-US" smtClean="0"/>
              <a:t>2021/12/27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6735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28F32BE-BB21-40FB-B55A-6E2A0B45C3CD}" type="datetime1">
              <a:rPr lang="zh-TW" altLang="en-US" smtClean="0"/>
              <a:t>2021/12/27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296831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C35E1F4-F70E-413B-AF30-84540E2106C3}" type="datetime1">
              <a:rPr lang="zh-TW" altLang="en-US" smtClean="0"/>
              <a:t>2021/12/27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67141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1032FBA-1306-4D80-A5CE-72F12DEA4333}" type="datetime1">
              <a:rPr lang="zh-TW" altLang="en-US" smtClean="0"/>
              <a:t>2021/12/27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56655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93A43A3-F83E-4D20-82E6-6D18E3BA3DE3}" type="datetime1">
              <a:rPr lang="zh-TW" altLang="en-US" smtClean="0"/>
              <a:t>2021/12/27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47296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6FE2C60F-5701-4D14-95BD-358467CB5B92}" type="datetime1">
              <a:rPr lang="zh-TW" altLang="en-US" smtClean="0"/>
              <a:t>2021/12/27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54603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B4589-EACE-4DB5-A366-8C11361BD187}" type="datetime1">
              <a:rPr lang="zh-TW" altLang="en-US" smtClean="0"/>
              <a:t>2021/12/27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42333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95B9C06-979A-4A11-AA51-75BFD8389EE3}" type="datetime1">
              <a:rPr lang="zh-TW" altLang="en-US" smtClean="0"/>
              <a:t>2021/12/27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298179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42DE142-C788-4CFC-8CCA-B0C62C2AE9FF}" type="datetime1">
              <a:rPr lang="zh-TW" altLang="en-US" smtClean="0"/>
              <a:t>2021/12/27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62568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1787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33679-5F3D-4E0C-B099-57C9D88F39FC}" type="datetime1">
              <a:rPr lang="zh-TW" altLang="en-US" smtClean="0"/>
              <a:t>2021/12/27</a:t>
            </a:fld>
            <a:endParaRPr lang="zh-TW" altLang="en-US"/>
          </a:p>
        </p:txBody>
      </p:sp>
      <p:sp>
        <p:nvSpPr>
          <p:cNvPr id="5" name="Footer Placeholder 4"/>
          <p:cNvSpPr>
            <a:spLocks noGrp="1"/>
          </p:cNvSpPr>
          <p:nvPr>
            <p:ph type="ftr" sz="quarter" idx="3"/>
          </p:nvPr>
        </p:nvSpPr>
        <p:spPr>
          <a:xfrm>
            <a:off x="4038600" y="617378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17378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BD850-6449-4508-A6CE-96BFEB212197}" type="slidenum">
              <a:rPr lang="zh-TW" altLang="en-US" smtClean="0"/>
              <a:t>‹#›</a:t>
            </a:fld>
            <a:endParaRPr lang="zh-TW" altLang="en-US"/>
          </a:p>
        </p:txBody>
      </p:sp>
      <p:pic>
        <p:nvPicPr>
          <p:cNvPr id="7" name="Picture 2" descr="C:\Users\楊弘胤\Desktop\color\Taipei Tech Logo.png"/>
          <p:cNvPicPr>
            <a:picLocks noChangeAspect="1" noChangeArrowheads="1"/>
          </p:cNvPicPr>
          <p:nvPr userDrawn="1"/>
        </p:nvPicPr>
        <p:blipFill>
          <a:blip r:embed="rId13" cstate="print"/>
          <a:srcRect/>
          <a:stretch>
            <a:fillRect/>
          </a:stretch>
        </p:blipFill>
        <p:spPr bwMode="auto">
          <a:xfrm>
            <a:off x="0" y="0"/>
            <a:ext cx="869950" cy="620713"/>
          </a:xfrm>
          <a:prstGeom prst="rect">
            <a:avLst/>
          </a:prstGeom>
          <a:noFill/>
          <a:ln w="9525">
            <a:noFill/>
            <a:miter lim="800000"/>
            <a:headEnd/>
            <a:tailEnd/>
          </a:ln>
        </p:spPr>
      </p:pic>
      <p:pic>
        <p:nvPicPr>
          <p:cNvPr id="8" name="Picture 9"/>
          <p:cNvPicPr>
            <a:picLocks noChangeAspect="1" noChangeArrowheads="1"/>
          </p:cNvPicPr>
          <p:nvPr userDrawn="1"/>
        </p:nvPicPr>
        <p:blipFill>
          <a:blip r:embed="rId14" cstate="print"/>
          <a:srcRect/>
          <a:stretch>
            <a:fillRect/>
          </a:stretch>
        </p:blipFill>
        <p:spPr bwMode="auto">
          <a:xfrm>
            <a:off x="9178998" y="6520641"/>
            <a:ext cx="3118746" cy="401668"/>
          </a:xfrm>
          <a:prstGeom prst="rect">
            <a:avLst/>
          </a:prstGeom>
          <a:noFill/>
          <a:ln>
            <a:noFill/>
          </a:ln>
          <a:effectLst>
            <a:glow>
              <a:srgbClr val="E5F2FF">
                <a:alpha val="0"/>
              </a:srgbClr>
            </a:glow>
            <a:outerShdw dist="35921" dir="2700000" algn="ctr" rotWithShape="0">
              <a:schemeClr val="bg2"/>
            </a:outerShdw>
            <a:softEdge rad="165100"/>
          </a:effectLst>
        </p:spPr>
      </p:pic>
      <p:sp>
        <p:nvSpPr>
          <p:cNvPr id="9" name="Text Box 11"/>
          <p:cNvSpPr txBox="1">
            <a:spLocks noChangeArrowheads="1"/>
          </p:cNvSpPr>
          <p:nvPr userDrawn="1"/>
        </p:nvSpPr>
        <p:spPr bwMode="auto">
          <a:xfrm>
            <a:off x="-532570" y="6520641"/>
            <a:ext cx="4608513" cy="396875"/>
          </a:xfrm>
          <a:prstGeom prst="rect">
            <a:avLst/>
          </a:prstGeom>
          <a:noFill/>
          <a:ln w="9525">
            <a:noFill/>
            <a:miter lim="800000"/>
            <a:headEnd/>
            <a:tailEnd/>
          </a:ln>
          <a:effectLst/>
        </p:spPr>
        <p:txBody>
          <a:bodyPr>
            <a:spAutoFit/>
          </a:bodyPr>
          <a:lstStyle/>
          <a:p>
            <a:pPr algn="ctr" eaLnBrk="1" hangingPunct="1">
              <a:defRPr/>
            </a:pPr>
            <a:r>
              <a:rPr lang="en-US" altLang="zh-TW" sz="2000" dirty="0">
                <a:solidFill>
                  <a:srgbClr val="0000FF"/>
                </a:solidFill>
                <a:latin typeface="Monotype Corsiva" pitchFamily="66" charset="0"/>
                <a:ea typeface="新細明體" charset="-120"/>
              </a:rPr>
              <a:t>Applied Computing Lab</a:t>
            </a:r>
          </a:p>
        </p:txBody>
      </p:sp>
      <p:pic>
        <p:nvPicPr>
          <p:cNvPr id="10" name="Picture 12" descr="MCSE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096000"/>
            <a:ext cx="620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userDrawn="1"/>
        </p:nvSpPr>
        <p:spPr bwMode="auto">
          <a:xfrm>
            <a:off x="321277" y="1555751"/>
            <a:ext cx="11524734" cy="0"/>
          </a:xfrm>
          <a:prstGeom prst="line">
            <a:avLst/>
          </a:prstGeom>
          <a:noFill/>
          <a:ln w="76200">
            <a:solidFill>
              <a:srgbClr val="0000FF"/>
            </a:solidFill>
            <a:round/>
            <a:headEnd/>
            <a:tailEnd/>
          </a:ln>
          <a:effectLst/>
        </p:spPr>
        <p:txBody>
          <a:bodyPr/>
          <a:lstStyle/>
          <a:p>
            <a:pPr>
              <a:defRPr/>
            </a:pPr>
            <a:endParaRPr lang="zh-TW" altLang="en-US">
              <a:ea typeface="新細明體" charset="-120"/>
            </a:endParaRPr>
          </a:p>
        </p:txBody>
      </p:sp>
      <p:sp>
        <p:nvSpPr>
          <p:cNvPr id="12" name="Line 23"/>
          <p:cNvSpPr>
            <a:spLocks noChangeShapeType="1"/>
          </p:cNvSpPr>
          <p:nvPr userDrawn="1"/>
        </p:nvSpPr>
        <p:spPr bwMode="auto">
          <a:xfrm>
            <a:off x="1044457" y="1684381"/>
            <a:ext cx="10357022" cy="0"/>
          </a:xfrm>
          <a:prstGeom prst="line">
            <a:avLst/>
          </a:prstGeom>
          <a:noFill/>
          <a:ln w="57150">
            <a:solidFill>
              <a:srgbClr val="0000FF"/>
            </a:solidFill>
            <a:round/>
            <a:headEnd/>
            <a:tailEnd/>
          </a:ln>
          <a:effectLst/>
        </p:spPr>
        <p:txBody>
          <a:bodyPr/>
          <a:lstStyle/>
          <a:p>
            <a:pPr>
              <a:defRPr/>
            </a:pPr>
            <a:endParaRPr lang="zh-TW" altLang="en-US">
              <a:ea typeface="新細明體" charset="-120"/>
            </a:endParaRPr>
          </a:p>
        </p:txBody>
      </p:sp>
      <p:sp>
        <p:nvSpPr>
          <p:cNvPr id="13" name="Line 25"/>
          <p:cNvSpPr>
            <a:spLocks noChangeShapeType="1"/>
          </p:cNvSpPr>
          <p:nvPr userDrawn="1"/>
        </p:nvSpPr>
        <p:spPr bwMode="auto">
          <a:xfrm flipH="1">
            <a:off x="838200" y="623887"/>
            <a:ext cx="6178" cy="1199937"/>
          </a:xfrm>
          <a:prstGeom prst="line">
            <a:avLst/>
          </a:prstGeom>
          <a:noFill/>
          <a:ln w="57150">
            <a:solidFill>
              <a:srgbClr val="FF0000"/>
            </a:solidFill>
            <a:round/>
            <a:headEnd/>
            <a:tailEnd/>
          </a:ln>
          <a:effectLst/>
        </p:spPr>
        <p:txBody>
          <a:bodyPr/>
          <a:lstStyle/>
          <a:p>
            <a:pPr>
              <a:defRPr/>
            </a:pPr>
            <a:endParaRPr lang="zh-TW" altLang="en-US">
              <a:ea typeface="新細明體" charset="-120"/>
            </a:endParaRPr>
          </a:p>
        </p:txBody>
      </p:sp>
      <p:sp>
        <p:nvSpPr>
          <p:cNvPr id="19" name="Oval 26"/>
          <p:cNvSpPr>
            <a:spLocks noChangeArrowheads="1"/>
          </p:cNvSpPr>
          <p:nvPr userDrawn="1"/>
        </p:nvSpPr>
        <p:spPr bwMode="auto">
          <a:xfrm>
            <a:off x="631943" y="1342768"/>
            <a:ext cx="412514" cy="395181"/>
          </a:xfrm>
          <a:prstGeom prst="ellipse">
            <a:avLst/>
          </a:prstGeom>
          <a:noFill/>
          <a:ln w="57150">
            <a:solidFill>
              <a:schemeClr val="accent2">
                <a:lumMod val="60000"/>
                <a:lumOff val="40000"/>
              </a:schemeClr>
            </a:solidFill>
            <a:round/>
            <a:headEnd/>
            <a:tailEnd/>
          </a:ln>
          <a:effectLst/>
        </p:spPr>
        <p:txBody>
          <a:bodyPr wrap="none" anchor="ctr"/>
          <a:lstStyle/>
          <a:p>
            <a:pPr>
              <a:defRPr/>
            </a:pPr>
            <a:endParaRPr lang="zh-TW" altLang="en-US">
              <a:ea typeface="新細明體" charset="-120"/>
            </a:endParaRPr>
          </a:p>
        </p:txBody>
      </p:sp>
    </p:spTree>
    <p:extLst>
      <p:ext uri="{BB962C8B-B14F-4D97-AF65-F5344CB8AC3E}">
        <p14:creationId xmlns:p14="http://schemas.microsoft.com/office/powerpoint/2010/main" val="399601892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p:txBody>
          <a:bodyPr/>
          <a:lstStyle/>
          <a:p>
            <a:r>
              <a:rPr lang="en-US" altLang="zh-TW" dirty="0"/>
              <a:t>Maps and Dictionaries</a:t>
            </a:r>
            <a:endParaRPr lang="zh-TW" altLang="en-US" dirty="0"/>
          </a:p>
        </p:txBody>
      </p:sp>
      <p:sp>
        <p:nvSpPr>
          <p:cNvPr id="4099" name="副標題 2"/>
          <p:cNvSpPr>
            <a:spLocks noGrp="1"/>
          </p:cNvSpPr>
          <p:nvPr>
            <p:ph type="subTitle" idx="1"/>
          </p:nvPr>
        </p:nvSpPr>
        <p:spPr/>
        <p:txBody>
          <a:bodyPr>
            <a:normAutofit lnSpcReduction="10000"/>
          </a:bodyPr>
          <a:lstStyle/>
          <a:p>
            <a:pPr eaLnBrk="1" hangingPunct="1">
              <a:lnSpc>
                <a:spcPct val="90000"/>
              </a:lnSpc>
            </a:pPr>
            <a:r>
              <a:rPr lang="en-US" altLang="zh-TW" i="1" dirty="0" err="1"/>
              <a:t>Chuan</a:t>
            </a:r>
            <a:r>
              <a:rPr lang="en-US" altLang="zh-TW" i="1" dirty="0"/>
              <a:t>-Ming Liu</a:t>
            </a:r>
          </a:p>
          <a:p>
            <a:pPr eaLnBrk="1" hangingPunct="1">
              <a:lnSpc>
                <a:spcPct val="90000"/>
              </a:lnSpc>
            </a:pPr>
            <a:r>
              <a:rPr lang="en-US" altLang="zh-TW" dirty="0"/>
              <a:t>Computer Science &amp; Information Engineering</a:t>
            </a:r>
          </a:p>
          <a:p>
            <a:pPr eaLnBrk="1" hangingPunct="1">
              <a:lnSpc>
                <a:spcPct val="90000"/>
              </a:lnSpc>
            </a:pPr>
            <a:r>
              <a:rPr lang="en-US" altLang="zh-TW" dirty="0"/>
              <a:t>National Taipei University of Technology</a:t>
            </a:r>
          </a:p>
          <a:p>
            <a:pPr eaLnBrk="1" hangingPunct="1">
              <a:lnSpc>
                <a:spcPct val="90000"/>
              </a:lnSpc>
            </a:pPr>
            <a:r>
              <a:rPr lang="en-US" altLang="zh-TW" dirty="0"/>
              <a:t>Taiwan</a:t>
            </a:r>
          </a:p>
        </p:txBody>
      </p:sp>
    </p:spTree>
    <p:extLst>
      <p:ext uri="{BB962C8B-B14F-4D97-AF65-F5344CB8AC3E}">
        <p14:creationId xmlns:p14="http://schemas.microsoft.com/office/powerpoint/2010/main" val="2192866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TW" sz="4000">
                <a:ea typeface="新細明體" pitchFamily="18" charset="-120"/>
              </a:rPr>
              <a:t>Performance of a List-Based Map</a:t>
            </a:r>
          </a:p>
        </p:txBody>
      </p:sp>
      <p:sp>
        <p:nvSpPr>
          <p:cNvPr id="19460" name="Rectangle 3"/>
          <p:cNvSpPr>
            <a:spLocks noGrp="1" noChangeArrowheads="1"/>
          </p:cNvSpPr>
          <p:nvPr>
            <p:ph idx="1"/>
          </p:nvPr>
        </p:nvSpPr>
        <p:spPr/>
        <p:txBody>
          <a:bodyPr/>
          <a:lstStyle/>
          <a:p>
            <a:r>
              <a:rPr lang="en-US" altLang="zh-TW" dirty="0">
                <a:ea typeface="新細明體" pitchFamily="18" charset="-120"/>
              </a:rPr>
              <a:t>Performance:</a:t>
            </a:r>
          </a:p>
          <a:p>
            <a:pPr lvl="1"/>
            <a:r>
              <a:rPr lang="en-US" altLang="zh-TW" dirty="0">
                <a:solidFill>
                  <a:srgbClr val="0000FF"/>
                </a:solidFill>
                <a:latin typeface="Arial" charset="0"/>
                <a:ea typeface="Arial Unicode MS" pitchFamily="34" charset="-120"/>
                <a:cs typeface="Arial Unicode MS" pitchFamily="34" charset="-120"/>
              </a:rPr>
              <a:t>put</a:t>
            </a:r>
            <a:r>
              <a:rPr lang="en-US" altLang="zh-TW" dirty="0">
                <a:solidFill>
                  <a:srgbClr val="0000FF"/>
                </a:solidFill>
                <a:latin typeface="Arial Unicode MS" pitchFamily="34" charset="-120"/>
                <a:ea typeface="Arial Unicode MS" pitchFamily="34" charset="-120"/>
                <a:cs typeface="Arial Unicode MS" pitchFamily="34" charset="-120"/>
              </a:rPr>
              <a:t>, </a:t>
            </a:r>
            <a:r>
              <a:rPr lang="en-US" altLang="zh-TW" dirty="0">
                <a:solidFill>
                  <a:srgbClr val="0000FF"/>
                </a:solidFill>
                <a:latin typeface="Arial" charset="0"/>
                <a:ea typeface="Arial Unicode MS" pitchFamily="34" charset="-120"/>
                <a:cs typeface="Arial Unicode MS" pitchFamily="34" charset="-120"/>
              </a:rPr>
              <a:t>get</a:t>
            </a:r>
            <a:r>
              <a:rPr lang="en-US" altLang="zh-TW" dirty="0">
                <a:solidFill>
                  <a:srgbClr val="0000FF"/>
                </a:solidFill>
                <a:ea typeface="新細明體" pitchFamily="18" charset="-120"/>
              </a:rPr>
              <a:t> and </a:t>
            </a:r>
            <a:r>
              <a:rPr lang="en-US" altLang="zh-TW" dirty="0">
                <a:solidFill>
                  <a:srgbClr val="0000FF"/>
                </a:solidFill>
                <a:latin typeface="Arial" charset="0"/>
                <a:ea typeface="Arial Unicode MS" pitchFamily="34" charset="-120"/>
                <a:cs typeface="Arial Unicode MS" pitchFamily="34" charset="-120"/>
              </a:rPr>
              <a:t>remove</a:t>
            </a:r>
            <a:r>
              <a:rPr lang="en-US" altLang="zh-TW" dirty="0">
                <a:solidFill>
                  <a:srgbClr val="0000FF"/>
                </a:solidFill>
                <a:latin typeface="Arial Unicode MS" pitchFamily="34" charset="-120"/>
                <a:ea typeface="Arial Unicode MS" pitchFamily="34" charset="-120"/>
                <a:cs typeface="Arial Unicode MS" pitchFamily="34" charset="-120"/>
              </a:rPr>
              <a:t> </a:t>
            </a:r>
            <a:r>
              <a:rPr lang="en-US" altLang="zh-TW" dirty="0">
                <a:solidFill>
                  <a:srgbClr val="0000FF"/>
                </a:solidFill>
                <a:ea typeface="Arial Unicode MS" pitchFamily="34" charset="-120"/>
                <a:cs typeface="Arial Unicode MS" pitchFamily="34" charset="-120"/>
              </a:rPr>
              <a:t>methods all </a:t>
            </a:r>
            <a:r>
              <a:rPr lang="en-US" altLang="zh-TW" dirty="0">
                <a:solidFill>
                  <a:srgbClr val="0000FF"/>
                </a:solidFill>
                <a:ea typeface="新細明體" pitchFamily="18" charset="-120"/>
              </a:rPr>
              <a:t>take </a:t>
            </a:r>
            <a:r>
              <a:rPr lang="en-US" altLang="zh-TW" b="1" i="1" dirty="0">
                <a:solidFill>
                  <a:srgbClr val="0000FF"/>
                </a:solidFill>
                <a:ea typeface="新細明體" pitchFamily="18" charset="-120"/>
              </a:rPr>
              <a:t>O</a:t>
            </a:r>
            <a:r>
              <a:rPr lang="en-US" altLang="zh-TW" dirty="0">
                <a:solidFill>
                  <a:srgbClr val="0000FF"/>
                </a:solidFill>
                <a:ea typeface="新細明體" pitchFamily="18" charset="-120"/>
              </a:rPr>
              <a:t>(</a:t>
            </a:r>
            <a:r>
              <a:rPr lang="en-US" altLang="zh-TW" b="1" i="1" dirty="0">
                <a:solidFill>
                  <a:srgbClr val="0000FF"/>
                </a:solidFill>
                <a:ea typeface="新細明體" pitchFamily="18" charset="-120"/>
              </a:rPr>
              <a:t>n</a:t>
            </a:r>
            <a:r>
              <a:rPr lang="en-US" altLang="zh-TW" dirty="0">
                <a:solidFill>
                  <a:srgbClr val="0000FF"/>
                </a:solidFill>
                <a:ea typeface="新細明體" pitchFamily="18" charset="-120"/>
              </a:rPr>
              <a:t>) time </a:t>
            </a:r>
            <a:r>
              <a:rPr lang="en-US" altLang="zh-TW" dirty="0">
                <a:ea typeface="新細明體" pitchFamily="18" charset="-120"/>
              </a:rPr>
              <a:t>since in the worst case (the item is not found) we traverse the entire sequence to look for an item with the given key</a:t>
            </a:r>
          </a:p>
          <a:p>
            <a:r>
              <a:rPr lang="en-US" altLang="zh-TW" dirty="0">
                <a:ea typeface="新細明體" pitchFamily="18" charset="-120"/>
              </a:rPr>
              <a:t>The </a:t>
            </a:r>
            <a:r>
              <a:rPr lang="en-US" altLang="zh-TW" dirty="0">
                <a:solidFill>
                  <a:srgbClr val="0000FF"/>
                </a:solidFill>
                <a:ea typeface="新細明體" pitchFamily="18" charset="-120"/>
              </a:rPr>
              <a:t>unsorted list implementation </a:t>
            </a:r>
            <a:r>
              <a:rPr lang="en-US" altLang="zh-TW" dirty="0">
                <a:ea typeface="新細明體" pitchFamily="18" charset="-120"/>
              </a:rPr>
              <a:t>is effective only for maps of small size or for maps in which puts are the most common operations, while searches and removals are rarely performed (e.g., historical record of logins to a workstation)</a:t>
            </a:r>
          </a:p>
        </p:txBody>
      </p:sp>
      <p:sp>
        <p:nvSpPr>
          <p:cNvPr id="19458" name="投影片編號版面配置區 5"/>
          <p:cNvSpPr>
            <a:spLocks noGrp="1"/>
          </p:cNvSpPr>
          <p:nvPr>
            <p:ph type="sldNum" sz="quarter" idx="12"/>
          </p:nvPr>
        </p:nvSpPr>
        <p:spPr>
          <a:noFill/>
        </p:spPr>
        <p:txBody>
          <a:bodyPr/>
          <a:lstStyle/>
          <a:p>
            <a:fld id="{B2642154-3A61-4CFF-8FAB-56533DE4397C}" type="slidenum">
              <a:rPr lang="en-US" altLang="zh-TW" smtClean="0">
                <a:latin typeface="Arial" charset="0"/>
              </a:rPr>
              <a:pPr/>
              <a:t>10</a:t>
            </a:fld>
            <a:endParaRPr lang="en-US" altLang="zh-TW">
              <a:latin typeface="Arial" charset="0"/>
            </a:endParaRPr>
          </a:p>
        </p:txBody>
      </p:sp>
    </p:spTree>
    <p:extLst>
      <p:ext uri="{BB962C8B-B14F-4D97-AF65-F5344CB8AC3E}">
        <p14:creationId xmlns:p14="http://schemas.microsoft.com/office/powerpoint/2010/main" val="294294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TW"/>
              <a:t>Dictionaries</a:t>
            </a:r>
          </a:p>
        </p:txBody>
      </p:sp>
      <p:sp>
        <p:nvSpPr>
          <p:cNvPr id="37892" name="Rectangle 3"/>
          <p:cNvSpPr>
            <a:spLocks noGrp="1" noChangeArrowheads="1"/>
          </p:cNvSpPr>
          <p:nvPr>
            <p:ph idx="1"/>
          </p:nvPr>
        </p:nvSpPr>
        <p:spPr/>
        <p:txBody>
          <a:bodyPr/>
          <a:lstStyle/>
          <a:p>
            <a:r>
              <a:rPr lang="en-US" altLang="zh-TW" dirty="0"/>
              <a:t>Like a map, a dictionary </a:t>
            </a:r>
            <a:r>
              <a:rPr lang="en-US" altLang="zh-TW" dirty="0">
                <a:ea typeface="新細明體" pitchFamily="18" charset="-120"/>
              </a:rPr>
              <a:t>models a searchable collection of key-element entries.</a:t>
            </a:r>
          </a:p>
          <a:p>
            <a:r>
              <a:rPr lang="en-US" altLang="zh-TW" dirty="0">
                <a:ea typeface="新細明體" pitchFamily="18" charset="-120"/>
              </a:rPr>
              <a:t>The main operations of a dictionary are </a:t>
            </a:r>
            <a:r>
              <a:rPr lang="en-US" altLang="zh-TW" b="1" i="1" dirty="0">
                <a:solidFill>
                  <a:srgbClr val="FF0000"/>
                </a:solidFill>
                <a:ea typeface="新細明體" pitchFamily="18" charset="-120"/>
              </a:rPr>
              <a:t>searching</a:t>
            </a:r>
            <a:r>
              <a:rPr lang="en-US" altLang="zh-TW" dirty="0">
                <a:ea typeface="新細明體" pitchFamily="18" charset="-120"/>
              </a:rPr>
              <a:t>, </a:t>
            </a:r>
            <a:r>
              <a:rPr lang="en-US" altLang="zh-TW" b="1" i="1" dirty="0">
                <a:solidFill>
                  <a:srgbClr val="FF0000"/>
                </a:solidFill>
                <a:ea typeface="新細明體" pitchFamily="18" charset="-120"/>
              </a:rPr>
              <a:t>inserting</a:t>
            </a:r>
            <a:r>
              <a:rPr lang="en-US" altLang="zh-TW" dirty="0">
                <a:ea typeface="新細明體" pitchFamily="18" charset="-120"/>
              </a:rPr>
              <a:t>, and </a:t>
            </a:r>
            <a:r>
              <a:rPr lang="en-US" altLang="zh-TW" b="1" i="1" dirty="0">
                <a:solidFill>
                  <a:srgbClr val="FF0000"/>
                </a:solidFill>
                <a:ea typeface="新細明體" pitchFamily="18" charset="-120"/>
              </a:rPr>
              <a:t>deleting</a:t>
            </a:r>
            <a:r>
              <a:rPr lang="en-US" altLang="zh-TW" dirty="0">
                <a:ea typeface="新細明體" pitchFamily="18" charset="-120"/>
              </a:rPr>
              <a:t> items</a:t>
            </a:r>
          </a:p>
          <a:p>
            <a:r>
              <a:rPr lang="en-US" altLang="zh-TW" dirty="0">
                <a:solidFill>
                  <a:srgbClr val="0000CC"/>
                </a:solidFill>
                <a:ea typeface="新細明體" pitchFamily="18" charset="-120"/>
              </a:rPr>
              <a:t>Multiple items with the same key </a:t>
            </a:r>
            <a:r>
              <a:rPr lang="en-US" altLang="zh-TW" b="1" dirty="0">
                <a:solidFill>
                  <a:srgbClr val="0000CC"/>
                </a:solidFill>
                <a:ea typeface="新細明體" pitchFamily="18" charset="-120"/>
              </a:rPr>
              <a:t>are</a:t>
            </a:r>
            <a:r>
              <a:rPr lang="en-US" altLang="zh-TW" dirty="0">
                <a:solidFill>
                  <a:srgbClr val="0000CC"/>
                </a:solidFill>
                <a:ea typeface="新細明體" pitchFamily="18" charset="-120"/>
              </a:rPr>
              <a:t> allowed</a:t>
            </a:r>
          </a:p>
          <a:p>
            <a:r>
              <a:rPr lang="en-US" altLang="zh-TW" dirty="0">
                <a:ea typeface="新細明體" pitchFamily="18" charset="-120"/>
              </a:rPr>
              <a:t>Two types:</a:t>
            </a:r>
          </a:p>
          <a:p>
            <a:pPr lvl="1"/>
            <a:r>
              <a:rPr lang="en-US" altLang="zh-TW" dirty="0">
                <a:ea typeface="新細明體" pitchFamily="18" charset="-120"/>
              </a:rPr>
              <a:t>Unordered dictionary (</a:t>
            </a:r>
            <a:r>
              <a:rPr lang="en-US" altLang="zh-TW" b="1" i="1" dirty="0">
                <a:ea typeface="新細明體" pitchFamily="18" charset="-120"/>
              </a:rPr>
              <a:t>unsorted lists</a:t>
            </a:r>
            <a:r>
              <a:rPr lang="en-US" altLang="zh-TW" dirty="0">
                <a:ea typeface="新細明體" pitchFamily="18" charset="-120"/>
              </a:rPr>
              <a:t>, </a:t>
            </a:r>
            <a:r>
              <a:rPr lang="en-US" altLang="zh-TW" b="1" i="1" dirty="0">
                <a:ea typeface="新細明體" pitchFamily="18" charset="-120"/>
              </a:rPr>
              <a:t>hash tables</a:t>
            </a:r>
            <a:r>
              <a:rPr lang="en-US" altLang="zh-TW" dirty="0">
                <a:ea typeface="新細明體" pitchFamily="18" charset="-120"/>
              </a:rPr>
              <a:t>)</a:t>
            </a:r>
          </a:p>
          <a:p>
            <a:pPr lvl="1"/>
            <a:r>
              <a:rPr lang="en-US" altLang="zh-TW" dirty="0">
                <a:ea typeface="新細明體" pitchFamily="18" charset="-120"/>
              </a:rPr>
              <a:t>Ordered dictionary (</a:t>
            </a:r>
            <a:r>
              <a:rPr lang="en-US" altLang="zh-TW" b="1" i="1" dirty="0">
                <a:ea typeface="新細明體" pitchFamily="18" charset="-120"/>
              </a:rPr>
              <a:t>ordered search tables</a:t>
            </a:r>
            <a:r>
              <a:rPr lang="en-US" altLang="zh-TW" dirty="0">
                <a:ea typeface="新細明體" pitchFamily="18" charset="-120"/>
              </a:rPr>
              <a:t>)</a:t>
            </a:r>
            <a:endParaRPr lang="en-US" altLang="zh-TW" dirty="0"/>
          </a:p>
        </p:txBody>
      </p:sp>
      <p:sp>
        <p:nvSpPr>
          <p:cNvPr id="37890" name="投影片編號版面配置區 5"/>
          <p:cNvSpPr>
            <a:spLocks noGrp="1"/>
          </p:cNvSpPr>
          <p:nvPr>
            <p:ph type="sldNum" sz="quarter" idx="12"/>
          </p:nvPr>
        </p:nvSpPr>
        <p:spPr>
          <a:noFill/>
        </p:spPr>
        <p:txBody>
          <a:bodyPr/>
          <a:lstStyle/>
          <a:p>
            <a:fld id="{2AF8DD35-927E-4A2D-A3C9-7959EB442DF7}" type="slidenum">
              <a:rPr lang="en-US" altLang="zh-TW" smtClean="0">
                <a:latin typeface="Arial" charset="0"/>
              </a:rPr>
              <a:pPr/>
              <a:t>11</a:t>
            </a:fld>
            <a:endParaRPr lang="en-US" altLang="zh-TW">
              <a:latin typeface="Arial" charset="0"/>
            </a:endParaRPr>
          </a:p>
        </p:txBody>
      </p:sp>
    </p:spTree>
    <p:extLst>
      <p:ext uri="{BB962C8B-B14F-4D97-AF65-F5344CB8AC3E}">
        <p14:creationId xmlns:p14="http://schemas.microsoft.com/office/powerpoint/2010/main" val="294280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TW">
                <a:ea typeface="新細明體" pitchFamily="18" charset="-120"/>
              </a:rPr>
              <a:t>Dictionary ADT</a:t>
            </a:r>
          </a:p>
        </p:txBody>
      </p:sp>
      <p:sp>
        <p:nvSpPr>
          <p:cNvPr id="38916" name="Rectangle 3"/>
          <p:cNvSpPr>
            <a:spLocks noGrp="1" noChangeArrowheads="1"/>
          </p:cNvSpPr>
          <p:nvPr>
            <p:ph idx="1"/>
          </p:nvPr>
        </p:nvSpPr>
        <p:spPr/>
        <p:txBody>
          <a:bodyPr/>
          <a:lstStyle/>
          <a:p>
            <a:r>
              <a:rPr lang="en-US" altLang="zh-TW" dirty="0">
                <a:ea typeface="新細明體" pitchFamily="18" charset="-120"/>
              </a:rPr>
              <a:t>Methods:</a:t>
            </a:r>
          </a:p>
          <a:p>
            <a:pPr lvl="1"/>
            <a:r>
              <a:rPr lang="en-US" altLang="zh-TW" dirty="0">
                <a:solidFill>
                  <a:srgbClr val="FFC000"/>
                </a:solidFill>
                <a:latin typeface="Arial" charset="0"/>
                <a:ea typeface="Arial Unicode MS" pitchFamily="34" charset="-120"/>
                <a:cs typeface="Arial Unicode MS" pitchFamily="34" charset="-120"/>
              </a:rPr>
              <a:t>find</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if the dictionary has an entry with key </a:t>
            </a:r>
            <a:r>
              <a:rPr lang="en-US" altLang="zh-TW" b="1" i="1" dirty="0">
                <a:ea typeface="新細明體" pitchFamily="18" charset="-120"/>
              </a:rPr>
              <a:t>k</a:t>
            </a:r>
            <a:r>
              <a:rPr lang="en-US" altLang="zh-TW" dirty="0">
                <a:ea typeface="新細明體" pitchFamily="18" charset="-120"/>
              </a:rPr>
              <a:t>, returns it, else, returns null </a:t>
            </a:r>
          </a:p>
          <a:p>
            <a:pPr lvl="1"/>
            <a:r>
              <a:rPr lang="en-US" altLang="zh-TW" dirty="0" err="1">
                <a:solidFill>
                  <a:srgbClr val="FFC000"/>
                </a:solidFill>
                <a:latin typeface="Arial" charset="0"/>
                <a:ea typeface="Arial Unicode MS" pitchFamily="34" charset="-120"/>
                <a:cs typeface="Arial Unicode MS" pitchFamily="34" charset="-120"/>
              </a:rPr>
              <a:t>findAll</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return an iterator of all entries with key </a:t>
            </a:r>
            <a:r>
              <a:rPr lang="en-US" altLang="zh-TW" b="1" i="1" dirty="0">
                <a:ea typeface="新細明體" pitchFamily="18" charset="-120"/>
              </a:rPr>
              <a:t>k</a:t>
            </a:r>
          </a:p>
          <a:p>
            <a:pPr lvl="1"/>
            <a:r>
              <a:rPr lang="en-US" altLang="zh-TW" dirty="0">
                <a:solidFill>
                  <a:srgbClr val="FFC000"/>
                </a:solidFill>
                <a:latin typeface="Arial" charset="0"/>
                <a:ea typeface="Arial Unicode MS" pitchFamily="34" charset="-120"/>
                <a:cs typeface="Arial Unicode MS" pitchFamily="34" charset="-120"/>
              </a:rPr>
              <a:t>insert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o</a:t>
            </a:r>
            <a:r>
              <a:rPr lang="en-US" altLang="zh-TW" dirty="0">
                <a:ea typeface="新細明體" pitchFamily="18" charset="-120"/>
              </a:rPr>
              <a:t>): insert and return the entry (</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o</a:t>
            </a:r>
            <a:r>
              <a:rPr lang="en-US" altLang="zh-TW" dirty="0">
                <a:ea typeface="新細明體" pitchFamily="18" charset="-120"/>
              </a:rPr>
              <a:t>) </a:t>
            </a:r>
          </a:p>
          <a:p>
            <a:pPr lvl="1"/>
            <a:r>
              <a:rPr lang="en-US" altLang="zh-TW" dirty="0">
                <a:solidFill>
                  <a:srgbClr val="FFC000"/>
                </a:solidFill>
                <a:latin typeface="Arial" charset="0"/>
                <a:ea typeface="Arial Unicode MS" pitchFamily="34" charset="-120"/>
                <a:cs typeface="Arial Unicode MS" pitchFamily="34" charset="-120"/>
              </a:rPr>
              <a:t>remove</a:t>
            </a:r>
            <a:r>
              <a:rPr lang="en-US" altLang="zh-TW" dirty="0">
                <a:ea typeface="新細明體" pitchFamily="18" charset="-120"/>
              </a:rPr>
              <a:t>(</a:t>
            </a:r>
            <a:r>
              <a:rPr lang="en-US" altLang="zh-TW" b="1" i="1" dirty="0">
                <a:solidFill>
                  <a:srgbClr val="0000FF"/>
                </a:solidFill>
                <a:ea typeface="新細明體" pitchFamily="18" charset="-120"/>
              </a:rPr>
              <a:t>e</a:t>
            </a:r>
            <a:r>
              <a:rPr lang="en-US" altLang="zh-TW" dirty="0">
                <a:ea typeface="新細明體" pitchFamily="18" charset="-120"/>
              </a:rPr>
              <a:t>): remove the entry </a:t>
            </a:r>
            <a:r>
              <a:rPr lang="en-US" altLang="zh-TW" b="1" i="1" dirty="0">
                <a:solidFill>
                  <a:srgbClr val="0000FF"/>
                </a:solidFill>
                <a:ea typeface="新細明體" pitchFamily="18" charset="-120"/>
              </a:rPr>
              <a:t>e</a:t>
            </a:r>
            <a:r>
              <a:rPr lang="en-US" altLang="zh-TW" dirty="0">
                <a:solidFill>
                  <a:srgbClr val="0000FF"/>
                </a:solidFill>
                <a:ea typeface="新細明體" pitchFamily="18" charset="-120"/>
              </a:rPr>
              <a:t> </a:t>
            </a:r>
            <a:r>
              <a:rPr lang="en-US" altLang="zh-TW" dirty="0">
                <a:ea typeface="新細明體" pitchFamily="18" charset="-120"/>
              </a:rPr>
              <a:t>from the dictionary</a:t>
            </a:r>
          </a:p>
          <a:p>
            <a:pPr lvl="1"/>
            <a:r>
              <a:rPr lang="en-US" altLang="zh-TW" dirty="0">
                <a:solidFill>
                  <a:srgbClr val="FF0000"/>
                </a:solidFill>
                <a:latin typeface="Arial" charset="0"/>
                <a:ea typeface="Arial Unicode MS" pitchFamily="34" charset="-120"/>
                <a:cs typeface="Arial Unicode MS" pitchFamily="34" charset="-120"/>
              </a:rPr>
              <a:t>size</a:t>
            </a:r>
            <a:r>
              <a:rPr lang="en-US" altLang="zh-TW" dirty="0">
                <a:ea typeface="新細明體" pitchFamily="18" charset="-120"/>
              </a:rPr>
              <a:t>(), </a:t>
            </a:r>
            <a:r>
              <a:rPr lang="en-US" altLang="zh-TW" dirty="0" err="1">
                <a:solidFill>
                  <a:srgbClr val="FF0000"/>
                </a:solidFill>
                <a:latin typeface="Arial" charset="0"/>
                <a:ea typeface="Arial Unicode MS" pitchFamily="34" charset="-120"/>
                <a:cs typeface="Arial Unicode MS" pitchFamily="34" charset="-120"/>
              </a:rPr>
              <a:t>isEmpty</a:t>
            </a:r>
            <a:r>
              <a:rPr lang="en-US" altLang="zh-TW" dirty="0">
                <a:ea typeface="新細明體" pitchFamily="18" charset="-120"/>
              </a:rPr>
              <a:t>()</a:t>
            </a:r>
          </a:p>
        </p:txBody>
      </p:sp>
      <p:sp>
        <p:nvSpPr>
          <p:cNvPr id="38914" name="投影片編號版面配置區 5"/>
          <p:cNvSpPr>
            <a:spLocks noGrp="1"/>
          </p:cNvSpPr>
          <p:nvPr>
            <p:ph type="sldNum" sz="quarter" idx="12"/>
          </p:nvPr>
        </p:nvSpPr>
        <p:spPr>
          <a:noFill/>
        </p:spPr>
        <p:txBody>
          <a:bodyPr/>
          <a:lstStyle/>
          <a:p>
            <a:fld id="{8E4DE7E5-6338-466D-BC6A-7842FD86DF5E}" type="slidenum">
              <a:rPr lang="en-US" altLang="zh-TW" smtClean="0">
                <a:latin typeface="Arial" charset="0"/>
              </a:rPr>
              <a:pPr/>
              <a:t>12</a:t>
            </a:fld>
            <a:endParaRPr lang="en-US" altLang="zh-TW">
              <a:latin typeface="Arial" charset="0"/>
            </a:endParaRPr>
          </a:p>
        </p:txBody>
      </p:sp>
    </p:spTree>
    <p:extLst>
      <p:ext uri="{BB962C8B-B14F-4D97-AF65-F5344CB8AC3E}">
        <p14:creationId xmlns:p14="http://schemas.microsoft.com/office/powerpoint/2010/main" val="165359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5"/>
          <p:cNvSpPr>
            <a:spLocks noGrp="1"/>
          </p:cNvSpPr>
          <p:nvPr>
            <p:ph type="sldNum" sz="quarter" idx="12"/>
          </p:nvPr>
        </p:nvSpPr>
        <p:spPr>
          <a:noFill/>
        </p:spPr>
        <p:txBody>
          <a:bodyPr/>
          <a:lstStyle/>
          <a:p>
            <a:fld id="{39B5F283-A98C-4440-8498-151FCB2E9717}" type="slidenum">
              <a:rPr lang="en-US" altLang="zh-TW" smtClean="0">
                <a:latin typeface="Arial" charset="0"/>
              </a:rPr>
              <a:pPr/>
              <a:t>13</a:t>
            </a:fld>
            <a:endParaRPr lang="en-US" altLang="zh-TW">
              <a:latin typeface="Arial" charset="0"/>
            </a:endParaRPr>
          </a:p>
        </p:txBody>
      </p:sp>
      <p:sp>
        <p:nvSpPr>
          <p:cNvPr id="39939" name="Rectangle 2"/>
          <p:cNvSpPr>
            <a:spLocks noGrp="1" noChangeArrowheads="1"/>
          </p:cNvSpPr>
          <p:nvPr>
            <p:ph type="title"/>
          </p:nvPr>
        </p:nvSpPr>
        <p:spPr/>
        <p:txBody>
          <a:bodyPr/>
          <a:lstStyle/>
          <a:p>
            <a:r>
              <a:rPr lang="en-US" altLang="zh-TW">
                <a:ea typeface="新細明體" pitchFamily="18" charset="-120"/>
              </a:rPr>
              <a:t>Example</a:t>
            </a:r>
          </a:p>
        </p:txBody>
      </p:sp>
      <p:sp>
        <p:nvSpPr>
          <p:cNvPr id="2209795" name="Rectangle 3"/>
          <p:cNvSpPr>
            <a:spLocks noGrp="1" noChangeArrowheads="1"/>
          </p:cNvSpPr>
          <p:nvPr>
            <p:ph type="body" idx="1"/>
          </p:nvPr>
        </p:nvSpPr>
        <p:spPr>
          <a:xfrm>
            <a:off x="2209800" y="1828800"/>
            <a:ext cx="8305800" cy="4572000"/>
          </a:xfrm>
        </p:spPr>
        <p:txBody>
          <a:bodyPr>
            <a:normAutofit lnSpcReduction="10000"/>
          </a:bodyPr>
          <a:lstStyle/>
          <a:p>
            <a:pPr>
              <a:lnSpc>
                <a:spcPct val="80000"/>
              </a:lnSpc>
              <a:buFontTx/>
              <a:buNone/>
            </a:pPr>
            <a:r>
              <a:rPr lang="en-US" altLang="zh-TW" sz="2000" b="1" i="1" dirty="0">
                <a:ea typeface="新細明體" pitchFamily="18" charset="-120"/>
              </a:rPr>
              <a:t>Operation		Output		Dictionary	</a:t>
            </a:r>
          </a:p>
          <a:p>
            <a:pPr>
              <a:lnSpc>
                <a:spcPct val="80000"/>
              </a:lnSpc>
              <a:buFontTx/>
              <a:buNone/>
            </a:pPr>
            <a:r>
              <a:rPr lang="en-US" altLang="zh-TW" sz="2000" dirty="0">
                <a:ea typeface="新細明體" pitchFamily="18" charset="-120"/>
              </a:rPr>
              <a:t>insert(5</a:t>
            </a:r>
            <a:r>
              <a:rPr lang="en-US" altLang="zh-TW" sz="2000" i="1" dirty="0">
                <a:ea typeface="新細明體" pitchFamily="18" charset="-120"/>
              </a:rPr>
              <a:t>,A</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	</a:t>
            </a:r>
          </a:p>
          <a:p>
            <a:pPr>
              <a:lnSpc>
                <a:spcPct val="80000"/>
              </a:lnSpc>
              <a:buFontTx/>
              <a:buNone/>
            </a:pPr>
            <a:r>
              <a:rPr lang="en-US" altLang="zh-TW" sz="2000" dirty="0">
                <a:ea typeface="新細明體" pitchFamily="18" charset="-120"/>
              </a:rPr>
              <a:t>insert(7</a:t>
            </a:r>
            <a:r>
              <a:rPr lang="en-US" altLang="zh-TW" sz="2000" i="1" dirty="0">
                <a:ea typeface="新細明體" pitchFamily="18" charset="-120"/>
              </a:rPr>
              <a:t>,B</a:t>
            </a:r>
            <a:r>
              <a:rPr lang="en-US" altLang="zh-TW" sz="2000" dirty="0">
                <a:ea typeface="新細明體" pitchFamily="18" charset="-120"/>
              </a:rPr>
              <a:t>)		(7</a:t>
            </a:r>
            <a:r>
              <a:rPr lang="en-US" altLang="zh-TW" sz="2000" i="1" dirty="0">
                <a:ea typeface="新細明體" pitchFamily="18" charset="-120"/>
              </a:rPr>
              <a:t>,B</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	</a:t>
            </a:r>
          </a:p>
          <a:p>
            <a:pPr>
              <a:lnSpc>
                <a:spcPct val="80000"/>
              </a:lnSpc>
              <a:buFontTx/>
              <a:buNone/>
            </a:pPr>
            <a:r>
              <a:rPr lang="en-US" altLang="zh-TW" sz="2000" dirty="0">
                <a:ea typeface="新細明體" pitchFamily="18" charset="-120"/>
              </a:rPr>
              <a:t>insert(2</a:t>
            </a:r>
            <a:r>
              <a:rPr lang="en-US" altLang="zh-TW" sz="2000" i="1" dirty="0">
                <a:ea typeface="新細明體" pitchFamily="18" charset="-120"/>
              </a:rPr>
              <a:t>,C</a:t>
            </a:r>
            <a:r>
              <a:rPr lang="en-US" altLang="zh-TW" sz="2000" dirty="0">
                <a:ea typeface="新細明體" pitchFamily="18" charset="-120"/>
              </a:rPr>
              <a:t>)		(2</a:t>
            </a:r>
            <a:r>
              <a:rPr lang="en-US" altLang="zh-TW" sz="2000" i="1" dirty="0">
                <a:ea typeface="新細明體" pitchFamily="18" charset="-120"/>
              </a:rPr>
              <a:t>,C</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	</a:t>
            </a:r>
          </a:p>
          <a:p>
            <a:pPr>
              <a:lnSpc>
                <a:spcPct val="80000"/>
              </a:lnSpc>
              <a:buFontTx/>
              <a:buNone/>
            </a:pPr>
            <a:r>
              <a:rPr lang="en-US" altLang="zh-TW" sz="2000" dirty="0">
                <a:ea typeface="新細明體" pitchFamily="18" charset="-120"/>
              </a:rPr>
              <a:t>insert(8</a:t>
            </a:r>
            <a:r>
              <a:rPr lang="en-US" altLang="zh-TW" sz="2000" i="1" dirty="0">
                <a:ea typeface="新細明體" pitchFamily="18" charset="-120"/>
              </a:rPr>
              <a:t>,D</a:t>
            </a:r>
            <a:r>
              <a:rPr lang="en-US" altLang="zh-TW" sz="2000" dirty="0">
                <a:ea typeface="新細明體" pitchFamily="18" charset="-120"/>
              </a:rPr>
              <a:t>)		(8</a:t>
            </a:r>
            <a:r>
              <a:rPr lang="en-US" altLang="zh-TW" sz="2000" i="1" dirty="0">
                <a:ea typeface="新細明體" pitchFamily="18" charset="-120"/>
              </a:rPr>
              <a:t>,D</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insert(2</a:t>
            </a:r>
            <a:r>
              <a:rPr lang="en-US" altLang="zh-TW" sz="2000" i="1" dirty="0">
                <a:ea typeface="新細明體" pitchFamily="18" charset="-120"/>
              </a:rPr>
              <a:t>,E</a:t>
            </a:r>
            <a:r>
              <a:rPr lang="en-US" altLang="zh-TW" sz="2000" dirty="0">
                <a:ea typeface="新細明體" pitchFamily="18" charset="-120"/>
              </a:rPr>
              <a:t>)		(2</a:t>
            </a:r>
            <a:r>
              <a:rPr lang="en-US" altLang="zh-TW" sz="2000" i="1" dirty="0">
                <a:ea typeface="新細明體" pitchFamily="18" charset="-120"/>
              </a:rPr>
              <a:t>,E</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p>
          <a:p>
            <a:pPr>
              <a:lnSpc>
                <a:spcPct val="80000"/>
              </a:lnSpc>
              <a:buFontTx/>
              <a:buNone/>
            </a:pPr>
            <a:r>
              <a:rPr lang="en-US" altLang="zh-TW" sz="2000" dirty="0">
                <a:ea typeface="新細明體" pitchFamily="18" charset="-120"/>
              </a:rPr>
              <a:t>find(7)			(7</a:t>
            </a:r>
            <a:r>
              <a:rPr lang="en-US" altLang="zh-TW" sz="2000" i="1" dirty="0">
                <a:ea typeface="新細明體" pitchFamily="18" charset="-120"/>
              </a:rPr>
              <a:t>,B</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find(4)			</a:t>
            </a:r>
            <a:r>
              <a:rPr lang="en-US" altLang="zh-TW" sz="2000" b="1" dirty="0">
                <a:ea typeface="新細明體" pitchFamily="18" charset="-120"/>
              </a:rPr>
              <a:t>null		</a:t>
            </a:r>
            <a:r>
              <a:rPr lang="en-US" altLang="zh-TW" sz="2000" dirty="0">
                <a:ea typeface="新細明體" pitchFamily="18" charset="-120"/>
              </a:rPr>
              <a:t>(5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solidFill>
                  <a:srgbClr val="FF0000"/>
                </a:solidFill>
                <a:ea typeface="新細明體" pitchFamily="18" charset="-120"/>
              </a:rPr>
              <a:t>find(2)</a:t>
            </a:r>
            <a:r>
              <a:rPr lang="en-US" altLang="zh-TW" sz="2000" dirty="0">
                <a:ea typeface="新細明體" pitchFamily="18" charset="-120"/>
              </a:rPr>
              <a:t>			(2</a:t>
            </a:r>
            <a:r>
              <a:rPr lang="en-US" altLang="zh-TW" sz="2000" i="1" dirty="0">
                <a:ea typeface="新細明體" pitchFamily="18" charset="-120"/>
              </a:rPr>
              <a:t>,C</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,C</a:t>
            </a:r>
            <a:r>
              <a:rPr lang="en-US" altLang="zh-TW" sz="2000" dirty="0">
                <a:solidFill>
                  <a:srgbClr val="FF0000"/>
                </a:solidFill>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solidFill>
                  <a:srgbClr val="0000FF"/>
                </a:solidFill>
                <a:ea typeface="新細明體" pitchFamily="18" charset="-120"/>
              </a:rPr>
              <a:t>)</a:t>
            </a:r>
            <a:r>
              <a:rPr lang="en-US" altLang="zh-TW" sz="2000" i="1" dirty="0">
                <a:solidFill>
                  <a:srgbClr val="0000FF"/>
                </a:solidFill>
                <a:ea typeface="新細明體" pitchFamily="18" charset="-120"/>
              </a:rPr>
              <a:t>,</a:t>
            </a:r>
            <a:r>
              <a:rPr lang="en-US" altLang="zh-TW" sz="2000" dirty="0">
                <a:solidFill>
                  <a:srgbClr val="0000FF"/>
                </a:solidFill>
                <a:ea typeface="新細明體" pitchFamily="18" charset="-120"/>
              </a:rPr>
              <a:t>(2</a:t>
            </a:r>
            <a:r>
              <a:rPr lang="en-US" altLang="zh-TW" sz="2000" i="1" dirty="0">
                <a:solidFill>
                  <a:srgbClr val="0000FF"/>
                </a:solidFill>
                <a:ea typeface="新細明體" pitchFamily="18" charset="-120"/>
              </a:rPr>
              <a:t>,E</a:t>
            </a:r>
            <a:r>
              <a:rPr lang="en-US" altLang="zh-TW" sz="2000" dirty="0">
                <a:solidFill>
                  <a:srgbClr val="0000FF"/>
                </a:solidFill>
                <a:ea typeface="新細明體" pitchFamily="18" charset="-120"/>
              </a:rPr>
              <a:t>)</a:t>
            </a:r>
            <a:endParaRPr lang="en-US" altLang="zh-TW" sz="2000" i="1" dirty="0">
              <a:solidFill>
                <a:srgbClr val="0000FF"/>
              </a:solidFill>
              <a:ea typeface="新細明體" pitchFamily="18" charset="-120"/>
            </a:endParaRPr>
          </a:p>
          <a:p>
            <a:pPr>
              <a:lnSpc>
                <a:spcPct val="80000"/>
              </a:lnSpc>
              <a:buFontTx/>
              <a:buNone/>
            </a:pPr>
            <a:r>
              <a:rPr lang="en-US" altLang="zh-TW" sz="2000" dirty="0" err="1">
                <a:solidFill>
                  <a:srgbClr val="FF0000"/>
                </a:solidFill>
                <a:ea typeface="新細明體" pitchFamily="18" charset="-120"/>
              </a:rPr>
              <a:t>findAll</a:t>
            </a:r>
            <a:r>
              <a:rPr lang="en-US" altLang="zh-TW" sz="2000" dirty="0">
                <a:solidFill>
                  <a:srgbClr val="FF0000"/>
                </a:solidFill>
                <a:ea typeface="新細明體" pitchFamily="18" charset="-120"/>
              </a:rPr>
              <a:t>(2)		(2</a:t>
            </a:r>
            <a:r>
              <a:rPr lang="en-US" altLang="zh-TW" sz="2000" i="1" dirty="0">
                <a:solidFill>
                  <a:srgbClr val="FF0000"/>
                </a:solidFill>
                <a:ea typeface="新細明體" pitchFamily="18" charset="-120"/>
              </a:rPr>
              <a:t>,C</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,E</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	</a:t>
            </a:r>
            <a:r>
              <a:rPr lang="en-US" altLang="zh-TW" sz="2000" dirty="0">
                <a:solidFill>
                  <a:srgbClr val="FF0000"/>
                </a:solidFill>
                <a:ea typeface="新細明體" pitchFamily="18" charset="-120"/>
              </a:rPr>
              <a:t>(5</a:t>
            </a:r>
            <a:r>
              <a:rPr lang="en-US" altLang="zh-TW" sz="2000" i="1" dirty="0">
                <a:solidFill>
                  <a:srgbClr val="FF0000"/>
                </a:solidFill>
                <a:ea typeface="新細明體" pitchFamily="18" charset="-120"/>
              </a:rPr>
              <a:t>,A</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(7</a:t>
            </a:r>
            <a:r>
              <a:rPr lang="en-US" altLang="zh-TW" sz="2000" i="1" dirty="0">
                <a:solidFill>
                  <a:srgbClr val="FF0000"/>
                </a:solidFill>
                <a:ea typeface="新細明體" pitchFamily="18" charset="-120"/>
              </a:rPr>
              <a:t>,B</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,C</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(8</a:t>
            </a:r>
            <a:r>
              <a:rPr lang="en-US" altLang="zh-TW" sz="2000" i="1" dirty="0">
                <a:solidFill>
                  <a:srgbClr val="FF0000"/>
                </a:solidFill>
                <a:ea typeface="新細明體" pitchFamily="18" charset="-120"/>
              </a:rPr>
              <a:t>,D</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,E</a:t>
            </a:r>
            <a:r>
              <a:rPr lang="en-US" altLang="zh-TW" sz="2000" dirty="0">
                <a:solidFill>
                  <a:srgbClr val="FF0000"/>
                </a:solidFill>
                <a:ea typeface="新細明體" pitchFamily="18" charset="-120"/>
              </a:rPr>
              <a:t>)</a:t>
            </a:r>
            <a:endParaRPr lang="en-US" altLang="zh-TW" sz="2000" i="1" dirty="0">
              <a:solidFill>
                <a:srgbClr val="FF0000"/>
              </a:solidFill>
              <a:ea typeface="新細明體" pitchFamily="18" charset="-120"/>
            </a:endParaRPr>
          </a:p>
          <a:p>
            <a:pPr>
              <a:lnSpc>
                <a:spcPct val="80000"/>
              </a:lnSpc>
              <a:buFontTx/>
              <a:buNone/>
            </a:pPr>
            <a:r>
              <a:rPr lang="en-US" altLang="zh-TW" sz="2000" dirty="0">
                <a:ea typeface="新細明體" pitchFamily="18" charset="-120"/>
              </a:rPr>
              <a:t>size()			5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remove(find(5))		(5</a:t>
            </a:r>
            <a:r>
              <a:rPr lang="en-US" altLang="zh-TW" sz="2000" i="1" dirty="0">
                <a:ea typeface="新細明體" pitchFamily="18" charset="-120"/>
              </a:rPr>
              <a:t>,A</a:t>
            </a:r>
            <a:r>
              <a:rPr lang="en-US" altLang="zh-TW" sz="2000" dirty="0">
                <a:ea typeface="新細明體" pitchFamily="18" charset="-120"/>
              </a:rPr>
              <a:t>)		(7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find(5)			</a:t>
            </a:r>
            <a:r>
              <a:rPr lang="en-US" altLang="zh-TW" sz="2000" b="1" dirty="0">
                <a:ea typeface="新細明體" pitchFamily="18" charset="-120"/>
              </a:rPr>
              <a:t>null		</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p>
        </p:txBody>
      </p:sp>
    </p:spTree>
    <p:extLst>
      <p:ext uri="{BB962C8B-B14F-4D97-AF65-F5344CB8AC3E}">
        <p14:creationId xmlns:p14="http://schemas.microsoft.com/office/powerpoint/2010/main" val="24977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9795">
                                            <p:txEl>
                                              <p:pRg st="1" end="1"/>
                                            </p:txEl>
                                          </p:spTgt>
                                        </p:tgtEl>
                                        <p:attrNameLst>
                                          <p:attrName>style.visibility</p:attrName>
                                        </p:attrNameLst>
                                      </p:cBhvr>
                                      <p:to>
                                        <p:strVal val="visible"/>
                                      </p:to>
                                    </p:set>
                                    <p:animEffect transition="in" filter="box(in)">
                                      <p:cBhvr>
                                        <p:cTn id="7" dur="500"/>
                                        <p:tgtEl>
                                          <p:spTgt spid="2209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09795">
                                            <p:txEl>
                                              <p:pRg st="2" end="2"/>
                                            </p:txEl>
                                          </p:spTgt>
                                        </p:tgtEl>
                                        <p:attrNameLst>
                                          <p:attrName>style.visibility</p:attrName>
                                        </p:attrNameLst>
                                      </p:cBhvr>
                                      <p:to>
                                        <p:strVal val="visible"/>
                                      </p:to>
                                    </p:set>
                                    <p:animEffect transition="in" filter="box(in)">
                                      <p:cBhvr>
                                        <p:cTn id="12" dur="500"/>
                                        <p:tgtEl>
                                          <p:spTgt spid="2209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09795">
                                            <p:txEl>
                                              <p:pRg st="3" end="3"/>
                                            </p:txEl>
                                          </p:spTgt>
                                        </p:tgtEl>
                                        <p:attrNameLst>
                                          <p:attrName>style.visibility</p:attrName>
                                        </p:attrNameLst>
                                      </p:cBhvr>
                                      <p:to>
                                        <p:strVal val="visible"/>
                                      </p:to>
                                    </p:set>
                                    <p:animEffect transition="in" filter="box(in)">
                                      <p:cBhvr>
                                        <p:cTn id="17" dur="500"/>
                                        <p:tgtEl>
                                          <p:spTgt spid="2209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09795">
                                            <p:txEl>
                                              <p:pRg st="4" end="4"/>
                                            </p:txEl>
                                          </p:spTgt>
                                        </p:tgtEl>
                                        <p:attrNameLst>
                                          <p:attrName>style.visibility</p:attrName>
                                        </p:attrNameLst>
                                      </p:cBhvr>
                                      <p:to>
                                        <p:strVal val="visible"/>
                                      </p:to>
                                    </p:set>
                                    <p:animEffect transition="in" filter="box(in)">
                                      <p:cBhvr>
                                        <p:cTn id="22" dur="500"/>
                                        <p:tgtEl>
                                          <p:spTgt spid="2209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09795">
                                            <p:txEl>
                                              <p:pRg st="5" end="5"/>
                                            </p:txEl>
                                          </p:spTgt>
                                        </p:tgtEl>
                                        <p:attrNameLst>
                                          <p:attrName>style.visibility</p:attrName>
                                        </p:attrNameLst>
                                      </p:cBhvr>
                                      <p:to>
                                        <p:strVal val="visible"/>
                                      </p:to>
                                    </p:set>
                                    <p:animEffect transition="in" filter="box(in)">
                                      <p:cBhvr>
                                        <p:cTn id="27" dur="500"/>
                                        <p:tgtEl>
                                          <p:spTgt spid="22097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09795">
                                            <p:txEl>
                                              <p:pRg st="6" end="6"/>
                                            </p:txEl>
                                          </p:spTgt>
                                        </p:tgtEl>
                                        <p:attrNameLst>
                                          <p:attrName>style.visibility</p:attrName>
                                        </p:attrNameLst>
                                      </p:cBhvr>
                                      <p:to>
                                        <p:strVal val="visible"/>
                                      </p:to>
                                    </p:set>
                                    <p:animEffect transition="in" filter="box(in)">
                                      <p:cBhvr>
                                        <p:cTn id="32" dur="500"/>
                                        <p:tgtEl>
                                          <p:spTgt spid="22097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09795">
                                            <p:txEl>
                                              <p:pRg st="7" end="7"/>
                                            </p:txEl>
                                          </p:spTgt>
                                        </p:tgtEl>
                                        <p:attrNameLst>
                                          <p:attrName>style.visibility</p:attrName>
                                        </p:attrNameLst>
                                      </p:cBhvr>
                                      <p:to>
                                        <p:strVal val="visible"/>
                                      </p:to>
                                    </p:set>
                                    <p:animEffect transition="in" filter="box(in)">
                                      <p:cBhvr>
                                        <p:cTn id="37" dur="500"/>
                                        <p:tgtEl>
                                          <p:spTgt spid="22097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09795">
                                            <p:txEl>
                                              <p:pRg st="8" end="8"/>
                                            </p:txEl>
                                          </p:spTgt>
                                        </p:tgtEl>
                                        <p:attrNameLst>
                                          <p:attrName>style.visibility</p:attrName>
                                        </p:attrNameLst>
                                      </p:cBhvr>
                                      <p:to>
                                        <p:strVal val="visible"/>
                                      </p:to>
                                    </p:set>
                                    <p:animEffect transition="in" filter="box(in)">
                                      <p:cBhvr>
                                        <p:cTn id="42" dur="500"/>
                                        <p:tgtEl>
                                          <p:spTgt spid="22097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09795">
                                            <p:txEl>
                                              <p:pRg st="9" end="9"/>
                                            </p:txEl>
                                          </p:spTgt>
                                        </p:tgtEl>
                                        <p:attrNameLst>
                                          <p:attrName>style.visibility</p:attrName>
                                        </p:attrNameLst>
                                      </p:cBhvr>
                                      <p:to>
                                        <p:strVal val="visible"/>
                                      </p:to>
                                    </p:set>
                                    <p:animEffect transition="in" filter="box(in)">
                                      <p:cBhvr>
                                        <p:cTn id="47" dur="500"/>
                                        <p:tgtEl>
                                          <p:spTgt spid="22097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09795">
                                            <p:txEl>
                                              <p:pRg st="10" end="10"/>
                                            </p:txEl>
                                          </p:spTgt>
                                        </p:tgtEl>
                                        <p:attrNameLst>
                                          <p:attrName>style.visibility</p:attrName>
                                        </p:attrNameLst>
                                      </p:cBhvr>
                                      <p:to>
                                        <p:strVal val="visible"/>
                                      </p:to>
                                    </p:set>
                                    <p:animEffect transition="in" filter="box(in)">
                                      <p:cBhvr>
                                        <p:cTn id="52" dur="500"/>
                                        <p:tgtEl>
                                          <p:spTgt spid="22097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209795">
                                            <p:txEl>
                                              <p:pRg st="11" end="11"/>
                                            </p:txEl>
                                          </p:spTgt>
                                        </p:tgtEl>
                                        <p:attrNameLst>
                                          <p:attrName>style.visibility</p:attrName>
                                        </p:attrNameLst>
                                      </p:cBhvr>
                                      <p:to>
                                        <p:strVal val="visible"/>
                                      </p:to>
                                    </p:set>
                                    <p:animEffect transition="in" filter="box(in)">
                                      <p:cBhvr>
                                        <p:cTn id="57" dur="500"/>
                                        <p:tgtEl>
                                          <p:spTgt spid="22097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209795">
                                            <p:txEl>
                                              <p:pRg st="12" end="12"/>
                                            </p:txEl>
                                          </p:spTgt>
                                        </p:tgtEl>
                                        <p:attrNameLst>
                                          <p:attrName>style.visibility</p:attrName>
                                        </p:attrNameLst>
                                      </p:cBhvr>
                                      <p:to>
                                        <p:strVal val="visible"/>
                                      </p:to>
                                    </p:set>
                                    <p:animEffect transition="in" filter="box(in)">
                                      <p:cBhvr>
                                        <p:cTn id="62" dur="500"/>
                                        <p:tgtEl>
                                          <p:spTgt spid="22097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97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TW">
                <a:ea typeface="新細明體" pitchFamily="18" charset="-120"/>
              </a:rPr>
              <a:t>A List-Based Dictionary</a:t>
            </a:r>
          </a:p>
        </p:txBody>
      </p:sp>
      <p:sp>
        <p:nvSpPr>
          <p:cNvPr id="40964" name="Rectangle 3"/>
          <p:cNvSpPr>
            <a:spLocks noGrp="1" noChangeArrowheads="1"/>
          </p:cNvSpPr>
          <p:nvPr>
            <p:ph idx="1"/>
          </p:nvPr>
        </p:nvSpPr>
        <p:spPr/>
        <p:txBody>
          <a:bodyPr/>
          <a:lstStyle/>
          <a:p>
            <a:pPr>
              <a:lnSpc>
                <a:spcPct val="80000"/>
              </a:lnSpc>
            </a:pPr>
            <a:r>
              <a:rPr lang="en-US" altLang="zh-TW" dirty="0">
                <a:ea typeface="新細明體" pitchFamily="18" charset="-120"/>
              </a:rPr>
              <a:t>A </a:t>
            </a:r>
            <a:r>
              <a:rPr lang="en-US" altLang="zh-TW" b="1" i="1" dirty="0">
                <a:solidFill>
                  <a:srgbClr val="FF0000"/>
                </a:solidFill>
                <a:ea typeface="新細明體" pitchFamily="18" charset="-120"/>
              </a:rPr>
              <a:t>log file</a:t>
            </a:r>
            <a:r>
              <a:rPr lang="en-US" altLang="zh-TW" dirty="0">
                <a:solidFill>
                  <a:srgbClr val="FF0000"/>
                </a:solidFill>
                <a:ea typeface="新細明體" pitchFamily="18" charset="-120"/>
              </a:rPr>
              <a:t> </a:t>
            </a:r>
            <a:r>
              <a:rPr lang="en-US" altLang="zh-TW" dirty="0">
                <a:ea typeface="新細明體" pitchFamily="18" charset="-120"/>
              </a:rPr>
              <a:t>or </a:t>
            </a:r>
            <a:r>
              <a:rPr lang="en-US" altLang="zh-TW" b="1" i="1" dirty="0">
                <a:solidFill>
                  <a:srgbClr val="FF0000"/>
                </a:solidFill>
                <a:ea typeface="新細明體" pitchFamily="18" charset="-120"/>
              </a:rPr>
              <a:t>audit trail</a:t>
            </a:r>
            <a:r>
              <a:rPr lang="en-US" altLang="zh-TW" dirty="0">
                <a:solidFill>
                  <a:srgbClr val="FF0000"/>
                </a:solidFill>
                <a:ea typeface="新細明體" pitchFamily="18" charset="-120"/>
              </a:rPr>
              <a:t> </a:t>
            </a:r>
            <a:r>
              <a:rPr lang="en-US" altLang="zh-TW" dirty="0">
                <a:ea typeface="新細明體" pitchFamily="18" charset="-120"/>
              </a:rPr>
              <a:t>is a dictionary implemented by means of an </a:t>
            </a:r>
            <a:r>
              <a:rPr lang="en-US" altLang="zh-TW" b="1" i="1" dirty="0">
                <a:ea typeface="新細明體" pitchFamily="18" charset="-120"/>
              </a:rPr>
              <a:t>unsorted list</a:t>
            </a:r>
          </a:p>
          <a:p>
            <a:pPr>
              <a:lnSpc>
                <a:spcPct val="80000"/>
              </a:lnSpc>
            </a:pPr>
            <a:r>
              <a:rPr lang="en-US" altLang="zh-TW" dirty="0">
                <a:ea typeface="新細明體" pitchFamily="18" charset="-120"/>
              </a:rPr>
              <a:t>Performance:</a:t>
            </a:r>
          </a:p>
          <a:p>
            <a:pPr lvl="1">
              <a:lnSpc>
                <a:spcPct val="80000"/>
              </a:lnSpc>
            </a:pPr>
            <a:r>
              <a:rPr lang="en-US" altLang="zh-TW" dirty="0">
                <a:solidFill>
                  <a:srgbClr val="FF0000"/>
                </a:solidFill>
                <a:latin typeface="Arial" charset="0"/>
                <a:ea typeface="Arial Unicode MS" pitchFamily="34" charset="-120"/>
                <a:cs typeface="Arial Unicode MS" pitchFamily="34" charset="-120"/>
              </a:rPr>
              <a:t>insert</a:t>
            </a:r>
            <a:r>
              <a:rPr lang="en-US" altLang="zh-TW" dirty="0">
                <a:ea typeface="新細明體" pitchFamily="18" charset="-120"/>
              </a:rPr>
              <a:t> takes </a:t>
            </a:r>
            <a:r>
              <a:rPr lang="en-US" altLang="zh-TW" b="1" i="1" dirty="0">
                <a:ea typeface="新細明體" pitchFamily="18" charset="-120"/>
              </a:rPr>
              <a:t>O</a:t>
            </a:r>
            <a:r>
              <a:rPr lang="en-US" altLang="zh-TW" dirty="0">
                <a:ea typeface="新細明體" pitchFamily="18" charset="-120"/>
              </a:rPr>
              <a:t>(1) time since we can insert the new item at the beginning or at the end of the sequence</a:t>
            </a:r>
          </a:p>
          <a:p>
            <a:pPr lvl="1">
              <a:lnSpc>
                <a:spcPct val="80000"/>
              </a:lnSpc>
            </a:pPr>
            <a:r>
              <a:rPr lang="en-US" altLang="zh-TW" dirty="0">
                <a:solidFill>
                  <a:srgbClr val="FF0000"/>
                </a:solidFill>
                <a:latin typeface="Arial" charset="0"/>
                <a:ea typeface="Arial Unicode MS" pitchFamily="34" charset="-120"/>
                <a:cs typeface="Arial Unicode MS" pitchFamily="34" charset="-120"/>
              </a:rPr>
              <a:t>find</a:t>
            </a:r>
            <a:r>
              <a:rPr lang="en-US" altLang="zh-TW" dirty="0">
                <a:solidFill>
                  <a:srgbClr val="FF0000"/>
                </a:solidFill>
                <a:ea typeface="新細明體" pitchFamily="18" charset="-120"/>
              </a:rPr>
              <a:t> </a:t>
            </a:r>
            <a:r>
              <a:rPr lang="en-US" altLang="zh-TW" dirty="0">
                <a:ea typeface="新細明體" pitchFamily="18" charset="-120"/>
              </a:rPr>
              <a:t>and </a:t>
            </a:r>
            <a:r>
              <a:rPr lang="en-US" altLang="zh-TW" dirty="0">
                <a:solidFill>
                  <a:srgbClr val="FF0000"/>
                </a:solidFill>
                <a:latin typeface="Arial" charset="0"/>
                <a:ea typeface="Arial Unicode MS" pitchFamily="34" charset="-120"/>
                <a:cs typeface="Arial Unicode MS" pitchFamily="34" charset="-120"/>
              </a:rPr>
              <a:t>remove</a:t>
            </a:r>
            <a:r>
              <a:rPr lang="en-US" altLang="zh-TW" dirty="0">
                <a:solidFill>
                  <a:schemeClr val="tx2"/>
                </a:solidFill>
                <a:ea typeface="新細明體" pitchFamily="18" charset="-120"/>
              </a:rPr>
              <a:t> </a:t>
            </a:r>
            <a:r>
              <a:rPr lang="en-US" altLang="zh-TW" dirty="0">
                <a:ea typeface="新細明體" pitchFamily="18" charset="-120"/>
              </a:rPr>
              <a:t>take </a:t>
            </a:r>
            <a:r>
              <a:rPr lang="en-US" altLang="zh-TW" b="1" i="1" dirty="0">
                <a:ea typeface="新細明體" pitchFamily="18" charset="-120"/>
              </a:rPr>
              <a:t>O</a:t>
            </a:r>
            <a:r>
              <a:rPr lang="en-US" altLang="zh-TW" dirty="0">
                <a:ea typeface="新細明體" pitchFamily="18" charset="-120"/>
              </a:rPr>
              <a:t>(</a:t>
            </a:r>
            <a:r>
              <a:rPr lang="en-US" altLang="zh-TW" b="1" i="1" dirty="0">
                <a:ea typeface="新細明體" pitchFamily="18" charset="-120"/>
              </a:rPr>
              <a:t>n</a:t>
            </a:r>
            <a:r>
              <a:rPr lang="en-US" altLang="zh-TW" dirty="0">
                <a:ea typeface="新細明體" pitchFamily="18" charset="-120"/>
              </a:rPr>
              <a:t>) time since in the worst case (the item is not found) we traverse the entire sequence to look for an item with the given key</a:t>
            </a:r>
          </a:p>
          <a:p>
            <a:pPr>
              <a:lnSpc>
                <a:spcPct val="80000"/>
              </a:lnSpc>
            </a:pPr>
            <a:r>
              <a:rPr lang="en-US" altLang="zh-TW" dirty="0">
                <a:ea typeface="新細明體" pitchFamily="18" charset="-120"/>
              </a:rPr>
              <a:t>The log file is effective only for dictionaries of small size or for dictionaries on which insertions are the most common operations, while searches and removals are rarely performed (e.g., historical record of logins to a workstation)</a:t>
            </a:r>
          </a:p>
        </p:txBody>
      </p:sp>
      <p:sp>
        <p:nvSpPr>
          <p:cNvPr id="40962" name="投影片編號版面配置區 5"/>
          <p:cNvSpPr>
            <a:spLocks noGrp="1"/>
          </p:cNvSpPr>
          <p:nvPr>
            <p:ph type="sldNum" sz="quarter" idx="12"/>
          </p:nvPr>
        </p:nvSpPr>
        <p:spPr>
          <a:noFill/>
        </p:spPr>
        <p:txBody>
          <a:bodyPr/>
          <a:lstStyle/>
          <a:p>
            <a:fld id="{D55E6D10-741A-4F4A-8996-7CA247412D40}" type="slidenum">
              <a:rPr lang="en-US" altLang="zh-TW" smtClean="0">
                <a:latin typeface="Arial" charset="0"/>
              </a:rPr>
              <a:pPr/>
              <a:t>14</a:t>
            </a:fld>
            <a:endParaRPr lang="en-US" altLang="zh-TW">
              <a:latin typeface="Arial" charset="0"/>
            </a:endParaRPr>
          </a:p>
        </p:txBody>
      </p:sp>
    </p:spTree>
    <p:extLst>
      <p:ext uri="{BB962C8B-B14F-4D97-AF65-F5344CB8AC3E}">
        <p14:creationId xmlns:p14="http://schemas.microsoft.com/office/powerpoint/2010/main" val="46550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p:spPr>
        <p:txBody>
          <a:bodyPr/>
          <a:lstStyle/>
          <a:p>
            <a:fld id="{D9BE9FC2-3B77-43EB-9D4B-502B5BE5FB96}" type="slidenum">
              <a:rPr lang="en-US" altLang="zh-TW" smtClean="0">
                <a:latin typeface="Arial" charset="0"/>
              </a:rPr>
              <a:pPr/>
              <a:t>15</a:t>
            </a:fld>
            <a:endParaRPr lang="en-US" altLang="zh-TW">
              <a:latin typeface="Arial" charset="0"/>
            </a:endParaRPr>
          </a:p>
        </p:txBody>
      </p:sp>
      <p:sp>
        <p:nvSpPr>
          <p:cNvPr id="41987" name="Rectangle 2"/>
          <p:cNvSpPr>
            <a:spLocks noGrp="1" noChangeArrowheads="1"/>
          </p:cNvSpPr>
          <p:nvPr>
            <p:ph type="title"/>
          </p:nvPr>
        </p:nvSpPr>
        <p:spPr/>
        <p:txBody>
          <a:bodyPr/>
          <a:lstStyle/>
          <a:p>
            <a:r>
              <a:rPr lang="en-US" altLang="zh-TW">
                <a:ea typeface="新細明體" pitchFamily="18" charset="-120"/>
              </a:rPr>
              <a:t>The </a:t>
            </a:r>
            <a:r>
              <a:rPr lang="en-US" altLang="zh-TW">
                <a:latin typeface="Arial" charset="0"/>
                <a:ea typeface="Arial Unicode MS" pitchFamily="34" charset="-120"/>
                <a:cs typeface="Arial Unicode MS" pitchFamily="34" charset="-120"/>
              </a:rPr>
              <a:t>findAll</a:t>
            </a:r>
            <a:r>
              <a:rPr lang="en-US" altLang="zh-TW">
                <a:ea typeface="新細明體" pitchFamily="18" charset="-120"/>
              </a:rPr>
              <a:t>(</a:t>
            </a:r>
            <a:r>
              <a:rPr lang="en-US" altLang="zh-TW" i="1">
                <a:ea typeface="新細明體" pitchFamily="18" charset="-120"/>
              </a:rPr>
              <a:t>k</a:t>
            </a:r>
            <a:r>
              <a:rPr lang="en-US" altLang="zh-TW">
                <a:ea typeface="新細明體" pitchFamily="18" charset="-120"/>
              </a:rPr>
              <a:t>) Algorithm</a:t>
            </a:r>
          </a:p>
        </p:txBody>
      </p:sp>
      <p:sp>
        <p:nvSpPr>
          <p:cNvPr id="41988" name="Rectangle 3"/>
          <p:cNvSpPr>
            <a:spLocks noGrp="1" noChangeArrowheads="1"/>
          </p:cNvSpPr>
          <p:nvPr>
            <p:ph type="body" idx="1"/>
          </p:nvPr>
        </p:nvSpPr>
        <p:spPr>
          <a:xfrm>
            <a:off x="2362200" y="1676400"/>
            <a:ext cx="7772400" cy="4343400"/>
          </a:xfrm>
        </p:spPr>
        <p:txBody>
          <a:bodyPr/>
          <a:lstStyle/>
          <a:p>
            <a:pPr>
              <a:lnSpc>
                <a:spcPct val="80000"/>
              </a:lnSpc>
              <a:buFontTx/>
              <a:buNone/>
            </a:pPr>
            <a:r>
              <a:rPr lang="en-US" altLang="zh-TW" sz="2400" b="1">
                <a:ea typeface="新細明體" pitchFamily="18" charset="-120"/>
              </a:rPr>
              <a:t>Algorithm </a:t>
            </a:r>
            <a:r>
              <a:rPr lang="en-US" altLang="zh-TW" sz="2400">
                <a:latin typeface="Arial" charset="0"/>
                <a:ea typeface="新細明體" pitchFamily="18" charset="-120"/>
              </a:rPr>
              <a:t>findAll</a:t>
            </a:r>
            <a:r>
              <a:rPr lang="en-US" altLang="zh-TW" sz="2400">
                <a:ea typeface="新細明體" pitchFamily="18" charset="-120"/>
              </a:rPr>
              <a:t>(</a:t>
            </a:r>
            <a:r>
              <a:rPr lang="en-US" altLang="zh-TW" sz="2400" i="1">
                <a:ea typeface="新細明體" pitchFamily="18" charset="-120"/>
              </a:rPr>
              <a:t>k</a:t>
            </a:r>
            <a:r>
              <a:rPr lang="en-US" altLang="zh-TW" sz="2400">
                <a:ea typeface="新細明體" pitchFamily="18" charset="-120"/>
              </a:rPr>
              <a:t>):		</a:t>
            </a:r>
          </a:p>
          <a:p>
            <a:pPr>
              <a:lnSpc>
                <a:spcPct val="80000"/>
              </a:lnSpc>
              <a:buFontTx/>
              <a:buNone/>
            </a:pPr>
            <a:r>
              <a:rPr lang="en-US" altLang="zh-TW" sz="2400" b="1" i="1">
                <a:ea typeface="新細明體" pitchFamily="18" charset="-120"/>
              </a:rPr>
              <a:t>Input: </a:t>
            </a:r>
            <a:r>
              <a:rPr lang="en-US" altLang="zh-TW" sz="2400">
                <a:ea typeface="新細明體" pitchFamily="18" charset="-120"/>
              </a:rPr>
              <a:t>A key </a:t>
            </a:r>
            <a:r>
              <a:rPr lang="en-US" altLang="zh-TW" sz="2400" i="1">
                <a:ea typeface="新細明體" pitchFamily="18" charset="-120"/>
              </a:rPr>
              <a:t>k	</a:t>
            </a:r>
            <a:r>
              <a:rPr lang="en-US" altLang="zh-TW" sz="2400">
                <a:ea typeface="新細明體" pitchFamily="18" charset="-120"/>
              </a:rPr>
              <a:t>	</a:t>
            </a:r>
          </a:p>
          <a:p>
            <a:pPr>
              <a:lnSpc>
                <a:spcPct val="80000"/>
              </a:lnSpc>
              <a:buFontTx/>
              <a:buNone/>
            </a:pPr>
            <a:r>
              <a:rPr lang="en-US" altLang="zh-TW" sz="2400" b="1" i="1">
                <a:ea typeface="新細明體" pitchFamily="18" charset="-120"/>
              </a:rPr>
              <a:t>Output: </a:t>
            </a:r>
            <a:r>
              <a:rPr lang="en-US" altLang="zh-TW" sz="2400">
                <a:ea typeface="新細明體" pitchFamily="18" charset="-120"/>
              </a:rPr>
              <a:t>An iterator of entries with key equal to </a:t>
            </a:r>
            <a:r>
              <a:rPr lang="en-US" altLang="zh-TW" sz="2400" i="1">
                <a:ea typeface="新細明體" pitchFamily="18" charset="-120"/>
              </a:rPr>
              <a:t>k	</a:t>
            </a:r>
            <a:r>
              <a:rPr lang="en-US" altLang="zh-TW" sz="2400">
                <a:ea typeface="新細明體" pitchFamily="18" charset="-120"/>
              </a:rPr>
              <a:t>	</a:t>
            </a:r>
          </a:p>
          <a:p>
            <a:pPr>
              <a:lnSpc>
                <a:spcPct val="80000"/>
              </a:lnSpc>
              <a:buFontTx/>
              <a:buNone/>
            </a:pPr>
            <a:r>
              <a:rPr lang="en-US" altLang="zh-TW" sz="2400">
                <a:ea typeface="新細明體" pitchFamily="18" charset="-120"/>
              </a:rPr>
              <a:t>Create an initially-empty list </a:t>
            </a:r>
            <a:r>
              <a:rPr lang="en-US" altLang="zh-TW" sz="2400" i="1">
                <a:ea typeface="新細明體" pitchFamily="18" charset="-120"/>
              </a:rPr>
              <a:t>L	</a:t>
            </a:r>
            <a:r>
              <a:rPr lang="en-US" altLang="zh-TW" sz="2400">
                <a:ea typeface="新細明體" pitchFamily="18" charset="-120"/>
              </a:rPr>
              <a:t>	</a:t>
            </a:r>
          </a:p>
          <a:p>
            <a:pPr>
              <a:lnSpc>
                <a:spcPct val="80000"/>
              </a:lnSpc>
              <a:buFontTx/>
              <a:buNone/>
            </a:pPr>
            <a:r>
              <a:rPr lang="en-US" altLang="zh-TW" sz="2400" i="1">
                <a:ea typeface="新細明體" pitchFamily="18" charset="-120"/>
              </a:rPr>
              <a:t>B = D.</a:t>
            </a:r>
            <a:r>
              <a:rPr lang="en-US" altLang="zh-TW" sz="2400">
                <a:ea typeface="新細明體" pitchFamily="18" charset="-120"/>
              </a:rPr>
              <a:t>entries()		</a:t>
            </a:r>
          </a:p>
          <a:p>
            <a:pPr>
              <a:lnSpc>
                <a:spcPct val="80000"/>
              </a:lnSpc>
              <a:buFontTx/>
              <a:buNone/>
            </a:pPr>
            <a:r>
              <a:rPr lang="en-US" altLang="zh-TW" sz="2400" b="1">
                <a:ea typeface="新細明體" pitchFamily="18" charset="-120"/>
              </a:rPr>
              <a:t>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	</a:t>
            </a:r>
            <a:r>
              <a:rPr lang="en-US" altLang="zh-TW" sz="2400">
                <a:ea typeface="新細明體" pitchFamily="18" charset="-120"/>
              </a:rPr>
              <a:t>	</a:t>
            </a:r>
          </a:p>
          <a:p>
            <a:pPr>
              <a:lnSpc>
                <a:spcPct val="80000"/>
              </a:lnSpc>
              <a:buFontTx/>
              <a:buNone/>
            </a:pPr>
            <a:r>
              <a:rPr lang="en-US" altLang="zh-TW" sz="2400" i="1">
                <a:ea typeface="新細明體" pitchFamily="18" charset="-120"/>
              </a:rPr>
              <a:t>	e = B.</a:t>
            </a:r>
            <a:r>
              <a:rPr lang="en-US" altLang="zh-TW" sz="2400">
                <a:ea typeface="新細明體" pitchFamily="18" charset="-120"/>
              </a:rPr>
              <a:t>next()		</a:t>
            </a:r>
          </a:p>
          <a:p>
            <a:pPr>
              <a:lnSpc>
                <a:spcPct val="80000"/>
              </a:lnSpc>
              <a:buFontTx/>
              <a:buNone/>
            </a:pPr>
            <a:r>
              <a:rPr lang="en-US" altLang="zh-TW" sz="2400" b="1">
                <a:ea typeface="新細明體" pitchFamily="18" charset="-120"/>
              </a:rPr>
              <a:t>	if </a:t>
            </a:r>
            <a:r>
              <a:rPr lang="en-US" altLang="zh-TW" sz="2400" i="1">
                <a:ea typeface="新細明體" pitchFamily="18" charset="-120"/>
              </a:rPr>
              <a:t>e.</a:t>
            </a:r>
            <a:r>
              <a:rPr lang="en-US" altLang="zh-TW" sz="2400">
                <a:ea typeface="新細明體" pitchFamily="18" charset="-120"/>
              </a:rPr>
              <a:t>getKey() = </a:t>
            </a:r>
            <a:r>
              <a:rPr lang="en-US" altLang="zh-TW" sz="2400" i="1">
                <a:ea typeface="新細明體" pitchFamily="18" charset="-120"/>
              </a:rPr>
              <a:t>k  </a:t>
            </a:r>
            <a:r>
              <a:rPr lang="en-US" altLang="zh-TW" sz="2400" b="1">
                <a:ea typeface="新細明體" pitchFamily="18" charset="-120"/>
              </a:rPr>
              <a:t>then	</a:t>
            </a:r>
            <a:r>
              <a:rPr lang="en-US" altLang="zh-TW" sz="2400">
                <a:ea typeface="新細明體" pitchFamily="18" charset="-120"/>
              </a:rPr>
              <a:t>	</a:t>
            </a:r>
          </a:p>
          <a:p>
            <a:pPr>
              <a:lnSpc>
                <a:spcPct val="80000"/>
              </a:lnSpc>
              <a:buFontTx/>
              <a:buNone/>
            </a:pPr>
            <a:r>
              <a:rPr lang="en-US" altLang="zh-TW" sz="2400" i="1">
                <a:ea typeface="新細明體" pitchFamily="18" charset="-120"/>
              </a:rPr>
              <a:t>		L.</a:t>
            </a:r>
            <a:r>
              <a:rPr lang="en-US" altLang="zh-TW" sz="2400">
                <a:ea typeface="新細明體" pitchFamily="18" charset="-120"/>
              </a:rPr>
              <a:t>addLast(</a:t>
            </a:r>
            <a:r>
              <a:rPr lang="en-US" altLang="zh-TW" sz="2400" i="1">
                <a:ea typeface="新細明體" pitchFamily="18" charset="-120"/>
              </a:rPr>
              <a:t>e</a:t>
            </a:r>
            <a:r>
              <a:rPr lang="en-US" altLang="zh-TW" sz="2400">
                <a:ea typeface="新細明體" pitchFamily="18" charset="-120"/>
              </a:rPr>
              <a:t>)		</a:t>
            </a:r>
          </a:p>
          <a:p>
            <a:pPr>
              <a:lnSpc>
                <a:spcPct val="80000"/>
              </a:lnSpc>
              <a:buFontTx/>
              <a:buNone/>
            </a:pPr>
            <a:r>
              <a:rPr lang="en-US" altLang="zh-TW" sz="2400" b="1">
                <a:ea typeface="新細明體" pitchFamily="18" charset="-120"/>
              </a:rPr>
              <a:t>return </a:t>
            </a:r>
            <a:r>
              <a:rPr lang="en-US" altLang="zh-TW" sz="2400" i="1">
                <a:ea typeface="新細明體" pitchFamily="18" charset="-120"/>
              </a:rPr>
              <a:t>L</a:t>
            </a:r>
            <a:endParaRPr lang="en-US" altLang="zh-TW" sz="2400">
              <a:ea typeface="新細明體" pitchFamily="18" charset="-120"/>
            </a:endParaRPr>
          </a:p>
          <a:p>
            <a:pPr>
              <a:lnSpc>
                <a:spcPct val="80000"/>
              </a:lnSpc>
              <a:buFontTx/>
              <a:buNone/>
            </a:pPr>
            <a:endParaRPr lang="en-US" altLang="zh-TW" sz="2400">
              <a:ea typeface="新細明體" pitchFamily="18" charset="-120"/>
            </a:endParaRPr>
          </a:p>
        </p:txBody>
      </p:sp>
    </p:spTree>
    <p:extLst>
      <p:ext uri="{BB962C8B-B14F-4D97-AF65-F5344CB8AC3E}">
        <p14:creationId xmlns:p14="http://schemas.microsoft.com/office/powerpoint/2010/main" val="210528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p:spPr>
        <p:txBody>
          <a:bodyPr/>
          <a:lstStyle/>
          <a:p>
            <a:fld id="{DEB2195D-3B99-42C1-9704-F80237A2555C}" type="slidenum">
              <a:rPr lang="en-US" altLang="zh-TW" smtClean="0">
                <a:latin typeface="Arial" charset="0"/>
              </a:rPr>
              <a:pPr/>
              <a:t>16</a:t>
            </a:fld>
            <a:endParaRPr lang="en-US" altLang="zh-TW">
              <a:latin typeface="Arial" charset="0"/>
            </a:endParaRPr>
          </a:p>
        </p:txBody>
      </p:sp>
      <p:sp>
        <p:nvSpPr>
          <p:cNvPr id="43011" name="Rectangle 2"/>
          <p:cNvSpPr>
            <a:spLocks noGrp="1" noChangeArrowheads="1"/>
          </p:cNvSpPr>
          <p:nvPr>
            <p:ph type="title"/>
          </p:nvPr>
        </p:nvSpPr>
        <p:spPr/>
        <p:txBody>
          <a:bodyPr/>
          <a:lstStyle/>
          <a:p>
            <a:r>
              <a:rPr lang="en-US" altLang="zh-TW">
                <a:latin typeface="Arial" charset="0"/>
                <a:ea typeface="Arial Unicode MS" pitchFamily="34" charset="-120"/>
                <a:cs typeface="Arial Unicode MS" pitchFamily="34" charset="-120"/>
              </a:rPr>
              <a:t>insert</a:t>
            </a:r>
            <a:r>
              <a:rPr lang="en-US" altLang="zh-TW">
                <a:latin typeface="Arial" charset="0"/>
                <a:ea typeface="新細明體" pitchFamily="18" charset="-120"/>
              </a:rPr>
              <a:t> </a:t>
            </a:r>
            <a:r>
              <a:rPr lang="en-US" altLang="zh-TW">
                <a:ea typeface="新細明體" pitchFamily="18" charset="-120"/>
              </a:rPr>
              <a:t>and </a:t>
            </a:r>
            <a:r>
              <a:rPr lang="en-US" altLang="zh-TW">
                <a:latin typeface="Arial" charset="0"/>
                <a:ea typeface="Arial Unicode MS" pitchFamily="34" charset="-120"/>
                <a:cs typeface="Arial Unicode MS" pitchFamily="34" charset="-120"/>
              </a:rPr>
              <a:t>remove</a:t>
            </a:r>
            <a:r>
              <a:rPr lang="en-US" altLang="zh-TW">
                <a:ea typeface="新細明體" pitchFamily="18" charset="-120"/>
              </a:rPr>
              <a:t> Methods</a:t>
            </a:r>
          </a:p>
        </p:txBody>
      </p:sp>
      <p:sp>
        <p:nvSpPr>
          <p:cNvPr id="2212867" name="Rectangle 3"/>
          <p:cNvSpPr>
            <a:spLocks noGrp="1" noChangeArrowheads="1"/>
          </p:cNvSpPr>
          <p:nvPr>
            <p:ph type="body" idx="1"/>
          </p:nvPr>
        </p:nvSpPr>
        <p:spPr>
          <a:xfrm>
            <a:off x="2880076" y="1863282"/>
            <a:ext cx="6038056" cy="4800600"/>
          </a:xfrm>
        </p:spPr>
        <p:txBody>
          <a:bodyPr>
            <a:normAutofit fontScale="85000" lnSpcReduction="20000"/>
          </a:bodyPr>
          <a:lstStyle/>
          <a:p>
            <a:pPr>
              <a:lnSpc>
                <a:spcPct val="80000"/>
              </a:lnSpc>
              <a:buFontTx/>
              <a:buNone/>
            </a:pPr>
            <a:r>
              <a:rPr lang="en-US" altLang="zh-TW" sz="1800" b="1" dirty="0">
                <a:ea typeface="新細明體" pitchFamily="18" charset="-120"/>
              </a:rPr>
              <a:t>Algorithm </a:t>
            </a:r>
            <a:r>
              <a:rPr lang="en-US" altLang="zh-TW" sz="1800" dirty="0">
                <a:latin typeface="Arial" charset="0"/>
                <a:ea typeface="新細明體" pitchFamily="18" charset="-120"/>
              </a:rPr>
              <a:t>insert</a:t>
            </a:r>
            <a:r>
              <a:rPr lang="en-US" altLang="zh-TW" sz="1800" dirty="0">
                <a:ea typeface="新細明體" pitchFamily="18" charset="-120"/>
              </a:rPr>
              <a:t>(</a:t>
            </a:r>
            <a:r>
              <a:rPr lang="en-US" altLang="zh-TW" sz="1800" i="1" dirty="0" err="1">
                <a:ea typeface="新細明體" pitchFamily="18" charset="-120"/>
              </a:rPr>
              <a:t>k,v</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Input: </a:t>
            </a:r>
            <a:r>
              <a:rPr lang="en-US" altLang="zh-TW" sz="1800" dirty="0">
                <a:ea typeface="新細明體" pitchFamily="18" charset="-120"/>
              </a:rPr>
              <a:t>A key </a:t>
            </a:r>
            <a:r>
              <a:rPr lang="en-US" altLang="zh-TW" sz="1800" i="1" dirty="0">
                <a:ea typeface="新細明體" pitchFamily="18" charset="-120"/>
              </a:rPr>
              <a:t>k </a:t>
            </a:r>
            <a:r>
              <a:rPr lang="en-US" altLang="zh-TW" sz="1800" dirty="0">
                <a:ea typeface="新細明體" pitchFamily="18" charset="-120"/>
              </a:rPr>
              <a:t>and value </a:t>
            </a:r>
            <a:r>
              <a:rPr lang="en-US" altLang="zh-TW" sz="1800" i="1" dirty="0">
                <a:ea typeface="新細明體" pitchFamily="18" charset="-120"/>
              </a:rPr>
              <a:t>v	</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Output: </a:t>
            </a:r>
            <a:r>
              <a:rPr lang="en-US" altLang="zh-TW" sz="1800" dirty="0">
                <a:ea typeface="新細明體" pitchFamily="18" charset="-120"/>
              </a:rPr>
              <a:t>The entry (</a:t>
            </a:r>
            <a:r>
              <a:rPr lang="en-US" altLang="zh-TW" sz="1800" i="1" dirty="0" err="1">
                <a:ea typeface="新細明體" pitchFamily="18" charset="-120"/>
              </a:rPr>
              <a:t>k,v</a:t>
            </a:r>
            <a:r>
              <a:rPr lang="en-US" altLang="zh-TW" sz="1800" dirty="0">
                <a:ea typeface="新細明體" pitchFamily="18" charset="-120"/>
              </a:rPr>
              <a:t>) added to </a:t>
            </a:r>
            <a:r>
              <a:rPr lang="en-US" altLang="zh-TW" sz="1800" i="1" dirty="0">
                <a:ea typeface="新細明體" pitchFamily="18" charset="-120"/>
              </a:rPr>
              <a:t>D	</a:t>
            </a:r>
            <a:r>
              <a:rPr lang="en-US" altLang="zh-TW" sz="1800" dirty="0">
                <a:ea typeface="新細明體" pitchFamily="18" charset="-120"/>
              </a:rPr>
              <a:t>	</a:t>
            </a:r>
          </a:p>
          <a:p>
            <a:pPr>
              <a:lnSpc>
                <a:spcPct val="80000"/>
              </a:lnSpc>
              <a:buFontTx/>
              <a:buNone/>
            </a:pPr>
            <a:r>
              <a:rPr lang="en-US" altLang="zh-TW" sz="1800" dirty="0">
                <a:ea typeface="新細明體" pitchFamily="18" charset="-120"/>
              </a:rPr>
              <a:t>Create a new entry </a:t>
            </a:r>
            <a:r>
              <a:rPr lang="en-US" altLang="zh-TW" sz="1800" i="1" dirty="0">
                <a:ea typeface="新細明體" pitchFamily="18" charset="-120"/>
              </a:rPr>
              <a:t>e </a:t>
            </a:r>
            <a:r>
              <a:rPr lang="en-US" altLang="zh-TW" sz="1800" dirty="0">
                <a:ea typeface="新細明體" pitchFamily="18" charset="-120"/>
              </a:rPr>
              <a:t>= (</a:t>
            </a:r>
            <a:r>
              <a:rPr lang="en-US" altLang="zh-TW" sz="1800" i="1" dirty="0" err="1">
                <a:ea typeface="新細明體" pitchFamily="18" charset="-120"/>
              </a:rPr>
              <a:t>k,v</a:t>
            </a:r>
            <a:r>
              <a:rPr lang="en-US" altLang="zh-TW" sz="1800" dirty="0">
                <a:ea typeface="新細明體" pitchFamily="18" charset="-120"/>
              </a:rPr>
              <a:t>)	</a:t>
            </a:r>
          </a:p>
          <a:p>
            <a:pPr>
              <a:lnSpc>
                <a:spcPct val="80000"/>
              </a:lnSpc>
              <a:buFontTx/>
              <a:buNone/>
            </a:pPr>
            <a:r>
              <a:rPr lang="en-US" altLang="zh-TW" sz="1800" i="1" dirty="0" err="1">
                <a:ea typeface="新細明體" pitchFamily="18" charset="-120"/>
              </a:rPr>
              <a:t>S</a:t>
            </a:r>
            <a:r>
              <a:rPr lang="en-US" altLang="zh-TW" sz="1800" dirty="0" err="1">
                <a:ea typeface="新細明體" pitchFamily="18" charset="-120"/>
              </a:rPr>
              <a:t>.addLast</a:t>
            </a:r>
            <a:r>
              <a:rPr lang="en-US" altLang="zh-TW" sz="1800" dirty="0">
                <a:ea typeface="新細明體" pitchFamily="18" charset="-120"/>
              </a:rPr>
              <a:t>(</a:t>
            </a:r>
            <a:r>
              <a:rPr lang="en-US" altLang="zh-TW" sz="1800" i="1" dirty="0">
                <a:ea typeface="新細明體" pitchFamily="18" charset="-120"/>
              </a:rPr>
              <a:t>e</a:t>
            </a:r>
            <a:r>
              <a:rPr lang="en-US" altLang="zh-TW" sz="1800" dirty="0">
                <a:ea typeface="新細明體" pitchFamily="18" charset="-120"/>
              </a:rPr>
              <a:t>)	</a:t>
            </a:r>
            <a:r>
              <a:rPr lang="en-US" altLang="zh-TW" sz="1800" dirty="0">
                <a:solidFill>
                  <a:schemeClr val="tx2"/>
                </a:solidFill>
                <a:ea typeface="新細明體" pitchFamily="18" charset="-120"/>
              </a:rPr>
              <a:t>{</a:t>
            </a:r>
            <a:r>
              <a:rPr lang="en-US" altLang="zh-TW" sz="1800" i="1" dirty="0">
                <a:solidFill>
                  <a:schemeClr val="tx2"/>
                </a:solidFill>
                <a:ea typeface="新細明體" pitchFamily="18" charset="-120"/>
              </a:rPr>
              <a:t>S </a:t>
            </a:r>
            <a:r>
              <a:rPr lang="en-US" altLang="zh-TW" sz="1800" dirty="0">
                <a:solidFill>
                  <a:schemeClr val="tx2"/>
                </a:solidFill>
                <a:ea typeface="新細明體" pitchFamily="18" charset="-120"/>
              </a:rPr>
              <a:t>is unordered}</a:t>
            </a:r>
            <a:endParaRPr lang="en-US" altLang="zh-TW" sz="1800" i="1" dirty="0">
              <a:solidFill>
                <a:schemeClr val="tx2"/>
              </a:solidFill>
              <a:ea typeface="新細明體" pitchFamily="18" charset="-120"/>
            </a:endParaRPr>
          </a:p>
          <a:p>
            <a:pPr>
              <a:lnSpc>
                <a:spcPct val="80000"/>
              </a:lnSpc>
              <a:buFontTx/>
              <a:buNone/>
            </a:pPr>
            <a:r>
              <a:rPr lang="en-US" altLang="zh-TW" sz="1800" b="1" dirty="0">
                <a:ea typeface="新細明體" pitchFamily="18" charset="-120"/>
              </a:rPr>
              <a:t>return </a:t>
            </a:r>
            <a:r>
              <a:rPr lang="en-US" altLang="zh-TW" sz="1800" i="1" dirty="0">
                <a:ea typeface="新細明體" pitchFamily="18" charset="-120"/>
              </a:rPr>
              <a:t>e</a:t>
            </a:r>
          </a:p>
          <a:p>
            <a:pPr>
              <a:lnSpc>
                <a:spcPct val="80000"/>
              </a:lnSpc>
              <a:buFontTx/>
              <a:buNone/>
            </a:pPr>
            <a:r>
              <a:rPr lang="en-US" altLang="zh-TW" sz="1800" dirty="0">
                <a:ea typeface="新細明體" pitchFamily="18" charset="-120"/>
              </a:rPr>
              <a:t>	</a:t>
            </a:r>
          </a:p>
          <a:p>
            <a:pPr>
              <a:lnSpc>
                <a:spcPct val="80000"/>
              </a:lnSpc>
              <a:buFontTx/>
              <a:buNone/>
            </a:pPr>
            <a:r>
              <a:rPr lang="en-US" altLang="zh-TW" sz="1800" b="1" dirty="0">
                <a:ea typeface="新細明體" pitchFamily="18" charset="-120"/>
              </a:rPr>
              <a:t>Algorithm </a:t>
            </a:r>
            <a:r>
              <a:rPr lang="en-US" altLang="zh-TW" sz="1800" dirty="0">
                <a:latin typeface="Arial" charset="0"/>
                <a:ea typeface="新細明體" pitchFamily="18" charset="-120"/>
              </a:rPr>
              <a:t>remove</a:t>
            </a:r>
            <a:r>
              <a:rPr lang="en-US" altLang="zh-TW" sz="1800" dirty="0">
                <a:ea typeface="新細明體" pitchFamily="18" charset="-120"/>
              </a:rPr>
              <a:t>(</a:t>
            </a:r>
            <a:r>
              <a:rPr lang="en-US" altLang="zh-TW" sz="1800" i="1" dirty="0">
                <a:ea typeface="新細明體" pitchFamily="18" charset="-120"/>
              </a:rPr>
              <a:t>e</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Input: </a:t>
            </a:r>
            <a:r>
              <a:rPr lang="en-US" altLang="zh-TW" sz="1800" dirty="0">
                <a:ea typeface="新細明體" pitchFamily="18" charset="-120"/>
              </a:rPr>
              <a:t>An entry </a:t>
            </a:r>
            <a:r>
              <a:rPr lang="en-US" altLang="zh-TW" sz="1800" i="1" dirty="0">
                <a:ea typeface="新細明體" pitchFamily="18" charset="-120"/>
              </a:rPr>
              <a:t>e	</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Output: </a:t>
            </a:r>
            <a:r>
              <a:rPr lang="en-US" altLang="zh-TW" sz="1800" dirty="0">
                <a:ea typeface="新細明體" pitchFamily="18" charset="-120"/>
              </a:rPr>
              <a:t>The removed entry </a:t>
            </a:r>
            <a:r>
              <a:rPr lang="en-US" altLang="zh-TW" sz="1800" i="1" dirty="0">
                <a:ea typeface="新細明體" pitchFamily="18" charset="-120"/>
              </a:rPr>
              <a:t>e </a:t>
            </a:r>
            <a:r>
              <a:rPr lang="en-US" altLang="zh-TW" sz="1800" dirty="0">
                <a:ea typeface="新細明體" pitchFamily="18" charset="-120"/>
              </a:rPr>
              <a:t>or </a:t>
            </a:r>
            <a:r>
              <a:rPr lang="en-US" altLang="zh-TW" sz="1800" b="1" dirty="0">
                <a:ea typeface="新細明體" pitchFamily="18" charset="-120"/>
              </a:rPr>
              <a:t>null </a:t>
            </a:r>
            <a:r>
              <a:rPr lang="en-US" altLang="zh-TW" sz="1800" dirty="0">
                <a:ea typeface="新細明體" pitchFamily="18" charset="-120"/>
              </a:rPr>
              <a:t>if </a:t>
            </a:r>
            <a:r>
              <a:rPr lang="en-US" altLang="zh-TW" sz="1800" i="1" dirty="0">
                <a:ea typeface="新細明體" pitchFamily="18" charset="-120"/>
              </a:rPr>
              <a:t>e </a:t>
            </a:r>
            <a:r>
              <a:rPr lang="en-US" altLang="zh-TW" sz="1800" dirty="0">
                <a:ea typeface="新細明體" pitchFamily="18" charset="-120"/>
              </a:rPr>
              <a:t>was not in </a:t>
            </a:r>
            <a:r>
              <a:rPr lang="en-US" altLang="zh-TW" sz="1800" i="1" dirty="0">
                <a:ea typeface="新細明體" pitchFamily="18" charset="-120"/>
              </a:rPr>
              <a:t>D	</a:t>
            </a:r>
          </a:p>
          <a:p>
            <a:pPr>
              <a:lnSpc>
                <a:spcPct val="80000"/>
              </a:lnSpc>
              <a:buFontTx/>
              <a:buNone/>
            </a:pPr>
            <a:r>
              <a:rPr lang="en-US" altLang="zh-TW" sz="1800" dirty="0">
                <a:solidFill>
                  <a:schemeClr val="tx2"/>
                </a:solidFill>
                <a:ea typeface="新細明體" pitchFamily="18" charset="-120"/>
              </a:rPr>
              <a:t>{We don</a:t>
            </a:r>
            <a:r>
              <a:rPr lang="en-US" altLang="zh-TW" sz="1800" dirty="0">
                <a:solidFill>
                  <a:schemeClr val="tx2"/>
                </a:solidFill>
                <a:latin typeface="Tahoma" pitchFamily="34" charset="0"/>
                <a:ea typeface="新細明體" pitchFamily="18" charset="-120"/>
              </a:rPr>
              <a:t>’</a:t>
            </a:r>
            <a:r>
              <a:rPr lang="en-US" altLang="zh-TW" sz="1800" dirty="0">
                <a:solidFill>
                  <a:schemeClr val="tx2"/>
                </a:solidFill>
                <a:ea typeface="新細明體" pitchFamily="18" charset="-120"/>
              </a:rPr>
              <a:t>t assume here that </a:t>
            </a:r>
            <a:r>
              <a:rPr lang="en-US" altLang="zh-TW" sz="1800" i="1" dirty="0">
                <a:solidFill>
                  <a:schemeClr val="tx2"/>
                </a:solidFill>
                <a:ea typeface="新細明體" pitchFamily="18" charset="-120"/>
              </a:rPr>
              <a:t>e </a:t>
            </a:r>
            <a:r>
              <a:rPr lang="en-US" altLang="zh-TW" sz="1800" dirty="0">
                <a:solidFill>
                  <a:schemeClr val="tx2"/>
                </a:solidFill>
                <a:ea typeface="新細明體" pitchFamily="18" charset="-120"/>
              </a:rPr>
              <a:t>stores its location in </a:t>
            </a:r>
            <a:r>
              <a:rPr lang="en-US" altLang="zh-TW" sz="1800" i="1" dirty="0">
                <a:solidFill>
                  <a:schemeClr val="tx2"/>
                </a:solidFill>
                <a:ea typeface="新細明體" pitchFamily="18" charset="-120"/>
              </a:rPr>
              <a:t>S</a:t>
            </a:r>
            <a:r>
              <a:rPr lang="en-US" altLang="zh-TW" sz="1800" dirty="0">
                <a:solidFill>
                  <a:schemeClr val="tx2"/>
                </a:solidFill>
                <a:ea typeface="新細明體" pitchFamily="18" charset="-120"/>
              </a:rPr>
              <a:t>}</a:t>
            </a:r>
            <a:endParaRPr lang="en-US" altLang="zh-TW" sz="1800" i="1" dirty="0">
              <a:solidFill>
                <a:schemeClr val="tx2"/>
              </a:solidFill>
              <a:ea typeface="新細明體" pitchFamily="18" charset="-120"/>
            </a:endParaRPr>
          </a:p>
          <a:p>
            <a:pPr>
              <a:lnSpc>
                <a:spcPct val="80000"/>
              </a:lnSpc>
              <a:buFontTx/>
              <a:buNone/>
            </a:pPr>
            <a:r>
              <a:rPr lang="en-US" altLang="zh-TW" sz="1800" i="1" dirty="0">
                <a:ea typeface="新細明體" pitchFamily="18" charset="-120"/>
              </a:rPr>
              <a:t>B = </a:t>
            </a:r>
            <a:r>
              <a:rPr lang="en-US" altLang="zh-TW" sz="1800" i="1" dirty="0" err="1">
                <a:ea typeface="新細明體" pitchFamily="18" charset="-120"/>
              </a:rPr>
              <a:t>S.</a:t>
            </a:r>
            <a:r>
              <a:rPr lang="en-US" altLang="zh-TW" sz="1800" dirty="0" err="1">
                <a:ea typeface="新細明體" pitchFamily="18" charset="-120"/>
              </a:rPr>
              <a:t>positions</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while </a:t>
            </a:r>
            <a:r>
              <a:rPr lang="en-US" altLang="zh-TW" sz="1800" i="1" dirty="0" err="1">
                <a:ea typeface="新細明體" pitchFamily="18" charset="-120"/>
              </a:rPr>
              <a:t>B.</a:t>
            </a:r>
            <a:r>
              <a:rPr lang="en-US" altLang="zh-TW" sz="1800" dirty="0" err="1">
                <a:ea typeface="新細明體" pitchFamily="18" charset="-120"/>
              </a:rPr>
              <a:t>hasNext</a:t>
            </a:r>
            <a:r>
              <a:rPr lang="en-US" altLang="zh-TW" sz="1800" dirty="0">
                <a:ea typeface="新細明體" pitchFamily="18" charset="-120"/>
              </a:rPr>
              <a:t>() </a:t>
            </a:r>
            <a:r>
              <a:rPr lang="en-US" altLang="zh-TW" sz="1800" b="1" dirty="0">
                <a:ea typeface="新細明體" pitchFamily="18" charset="-120"/>
              </a:rPr>
              <a:t>do	</a:t>
            </a:r>
            <a:r>
              <a:rPr lang="en-US" altLang="zh-TW" sz="1800" dirty="0">
                <a:ea typeface="新細明體" pitchFamily="18" charset="-120"/>
              </a:rPr>
              <a:t>	</a:t>
            </a:r>
          </a:p>
          <a:p>
            <a:pPr>
              <a:lnSpc>
                <a:spcPct val="80000"/>
              </a:lnSpc>
              <a:buFontTx/>
              <a:buNone/>
            </a:pPr>
            <a:r>
              <a:rPr lang="en-US" altLang="zh-TW" sz="1800" i="1" dirty="0">
                <a:ea typeface="新細明體" pitchFamily="18" charset="-120"/>
              </a:rPr>
              <a:t>	p = </a:t>
            </a:r>
            <a:r>
              <a:rPr lang="en-US" altLang="zh-TW" sz="1800" i="1" dirty="0" err="1">
                <a:ea typeface="新細明體" pitchFamily="18" charset="-120"/>
              </a:rPr>
              <a:t>B.</a:t>
            </a:r>
            <a:r>
              <a:rPr lang="en-US" altLang="zh-TW" sz="1800" dirty="0" err="1">
                <a:ea typeface="新細明體" pitchFamily="18" charset="-120"/>
              </a:rPr>
              <a:t>next</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	if </a:t>
            </a:r>
            <a:r>
              <a:rPr lang="en-US" altLang="zh-TW" sz="1800" i="1" dirty="0" err="1">
                <a:ea typeface="新細明體" pitchFamily="18" charset="-120"/>
              </a:rPr>
              <a:t>p.</a:t>
            </a:r>
            <a:r>
              <a:rPr lang="en-US" altLang="zh-TW" sz="1800" dirty="0" err="1">
                <a:ea typeface="新細明體" pitchFamily="18" charset="-120"/>
              </a:rPr>
              <a:t>element</a:t>
            </a:r>
            <a:r>
              <a:rPr lang="en-US" altLang="zh-TW" sz="1800" dirty="0">
                <a:ea typeface="新細明體" pitchFamily="18" charset="-120"/>
              </a:rPr>
              <a:t>() = </a:t>
            </a:r>
            <a:r>
              <a:rPr lang="en-US" altLang="zh-TW" sz="1800" i="1" dirty="0">
                <a:ea typeface="新細明體" pitchFamily="18" charset="-120"/>
              </a:rPr>
              <a:t>e </a:t>
            </a:r>
            <a:r>
              <a:rPr lang="en-US" altLang="zh-TW" sz="1800" b="1" dirty="0">
                <a:ea typeface="新細明體" pitchFamily="18" charset="-120"/>
              </a:rPr>
              <a:t>then	</a:t>
            </a:r>
            <a:r>
              <a:rPr lang="en-US" altLang="zh-TW" sz="1800" dirty="0">
                <a:ea typeface="新細明體" pitchFamily="18" charset="-120"/>
              </a:rPr>
              <a:t>	</a:t>
            </a:r>
          </a:p>
          <a:p>
            <a:pPr>
              <a:lnSpc>
                <a:spcPct val="80000"/>
              </a:lnSpc>
              <a:buFontTx/>
              <a:buNone/>
            </a:pPr>
            <a:r>
              <a:rPr lang="en-US" altLang="zh-TW" sz="1800" dirty="0">
                <a:ea typeface="新細明體" pitchFamily="18" charset="-120"/>
              </a:rPr>
              <a:t>		</a:t>
            </a:r>
            <a:r>
              <a:rPr lang="en-US" altLang="zh-TW" sz="1800" i="1" dirty="0" err="1">
                <a:ea typeface="新細明體" pitchFamily="18" charset="-120"/>
              </a:rPr>
              <a:t>S</a:t>
            </a:r>
            <a:r>
              <a:rPr lang="en-US" altLang="zh-TW" sz="1800" dirty="0" err="1">
                <a:ea typeface="新細明體" pitchFamily="18" charset="-120"/>
              </a:rPr>
              <a:t>.remove</a:t>
            </a:r>
            <a:r>
              <a:rPr lang="en-US" altLang="zh-TW" sz="1800" dirty="0">
                <a:ea typeface="新細明體" pitchFamily="18" charset="-120"/>
              </a:rPr>
              <a:t>(</a:t>
            </a:r>
            <a:r>
              <a:rPr lang="en-US" altLang="zh-TW" sz="1800" i="1" dirty="0">
                <a:ea typeface="新細明體" pitchFamily="18" charset="-120"/>
              </a:rPr>
              <a:t>p</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		return </a:t>
            </a:r>
            <a:r>
              <a:rPr lang="en-US" altLang="zh-TW" sz="1800" i="1" dirty="0">
                <a:ea typeface="新細明體" pitchFamily="18" charset="-120"/>
              </a:rPr>
              <a:t>e	</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return null 	</a:t>
            </a:r>
            <a:r>
              <a:rPr lang="en-US" altLang="zh-TW" sz="1800" dirty="0">
                <a:solidFill>
                  <a:schemeClr val="tx2"/>
                </a:solidFill>
                <a:ea typeface="新細明體" pitchFamily="18" charset="-120"/>
              </a:rPr>
              <a:t>{there is no entry </a:t>
            </a:r>
            <a:r>
              <a:rPr lang="en-US" altLang="zh-TW" sz="1800" i="1" dirty="0">
                <a:solidFill>
                  <a:schemeClr val="tx2"/>
                </a:solidFill>
                <a:ea typeface="新細明體" pitchFamily="18" charset="-120"/>
              </a:rPr>
              <a:t>e </a:t>
            </a:r>
            <a:r>
              <a:rPr lang="en-US" altLang="zh-TW" sz="1800" dirty="0">
                <a:solidFill>
                  <a:schemeClr val="tx2"/>
                </a:solidFill>
                <a:ea typeface="新細明體" pitchFamily="18" charset="-120"/>
              </a:rPr>
              <a:t>in </a:t>
            </a:r>
            <a:r>
              <a:rPr lang="en-US" altLang="zh-TW" sz="1800" i="1" dirty="0">
                <a:solidFill>
                  <a:schemeClr val="tx2"/>
                </a:solidFill>
                <a:ea typeface="新細明體" pitchFamily="18" charset="-120"/>
              </a:rPr>
              <a:t>D</a:t>
            </a:r>
            <a:r>
              <a:rPr lang="en-US" altLang="zh-TW" sz="1800" dirty="0">
                <a:solidFill>
                  <a:schemeClr val="tx2"/>
                </a:solidFill>
                <a:ea typeface="新細明體" pitchFamily="18" charset="-120"/>
              </a:rPr>
              <a:t>}</a:t>
            </a:r>
            <a:endParaRPr lang="en-US" altLang="zh-TW" sz="1800" dirty="0">
              <a:ea typeface="新細明體" pitchFamily="18" charset="-120"/>
            </a:endParaRPr>
          </a:p>
        </p:txBody>
      </p:sp>
    </p:spTree>
    <p:extLst>
      <p:ext uri="{BB962C8B-B14F-4D97-AF65-F5344CB8AC3E}">
        <p14:creationId xmlns:p14="http://schemas.microsoft.com/office/powerpoint/2010/main" val="364836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2867">
                                            <p:txEl>
                                              <p:pRg st="0" end="0"/>
                                            </p:txEl>
                                          </p:spTgt>
                                        </p:tgtEl>
                                        <p:attrNameLst>
                                          <p:attrName>style.visibility</p:attrName>
                                        </p:attrNameLst>
                                      </p:cBhvr>
                                      <p:to>
                                        <p:strVal val="visible"/>
                                      </p:to>
                                    </p:set>
                                    <p:animEffect transition="in" filter="box(in)">
                                      <p:cBhvr>
                                        <p:cTn id="7" dur="500"/>
                                        <p:tgtEl>
                                          <p:spTgt spid="221286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12867">
                                            <p:txEl>
                                              <p:pRg st="1" end="1"/>
                                            </p:txEl>
                                          </p:spTgt>
                                        </p:tgtEl>
                                        <p:attrNameLst>
                                          <p:attrName>style.visibility</p:attrName>
                                        </p:attrNameLst>
                                      </p:cBhvr>
                                      <p:to>
                                        <p:strVal val="visible"/>
                                      </p:to>
                                    </p:set>
                                    <p:animEffect transition="in" filter="box(in)">
                                      <p:cBhvr>
                                        <p:cTn id="10" dur="500"/>
                                        <p:tgtEl>
                                          <p:spTgt spid="221286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12867">
                                            <p:txEl>
                                              <p:pRg st="2" end="2"/>
                                            </p:txEl>
                                          </p:spTgt>
                                        </p:tgtEl>
                                        <p:attrNameLst>
                                          <p:attrName>style.visibility</p:attrName>
                                        </p:attrNameLst>
                                      </p:cBhvr>
                                      <p:to>
                                        <p:strVal val="visible"/>
                                      </p:to>
                                    </p:set>
                                    <p:animEffect transition="in" filter="box(in)">
                                      <p:cBhvr>
                                        <p:cTn id="13" dur="500"/>
                                        <p:tgtEl>
                                          <p:spTgt spid="221286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12867">
                                            <p:txEl>
                                              <p:pRg st="3" end="3"/>
                                            </p:txEl>
                                          </p:spTgt>
                                        </p:tgtEl>
                                        <p:attrNameLst>
                                          <p:attrName>style.visibility</p:attrName>
                                        </p:attrNameLst>
                                      </p:cBhvr>
                                      <p:to>
                                        <p:strVal val="visible"/>
                                      </p:to>
                                    </p:set>
                                    <p:animEffect transition="in" filter="box(in)">
                                      <p:cBhvr>
                                        <p:cTn id="16" dur="500"/>
                                        <p:tgtEl>
                                          <p:spTgt spid="2212867">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212867">
                                            <p:txEl>
                                              <p:pRg st="4" end="4"/>
                                            </p:txEl>
                                          </p:spTgt>
                                        </p:tgtEl>
                                        <p:attrNameLst>
                                          <p:attrName>style.visibility</p:attrName>
                                        </p:attrNameLst>
                                      </p:cBhvr>
                                      <p:to>
                                        <p:strVal val="visible"/>
                                      </p:to>
                                    </p:set>
                                    <p:animEffect transition="in" filter="box(in)">
                                      <p:cBhvr>
                                        <p:cTn id="19" dur="500"/>
                                        <p:tgtEl>
                                          <p:spTgt spid="2212867">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212867">
                                            <p:txEl>
                                              <p:pRg st="5" end="5"/>
                                            </p:txEl>
                                          </p:spTgt>
                                        </p:tgtEl>
                                        <p:attrNameLst>
                                          <p:attrName>style.visibility</p:attrName>
                                        </p:attrNameLst>
                                      </p:cBhvr>
                                      <p:to>
                                        <p:strVal val="visible"/>
                                      </p:to>
                                    </p:set>
                                    <p:animEffect transition="in" filter="box(in)">
                                      <p:cBhvr>
                                        <p:cTn id="22" dur="500"/>
                                        <p:tgtEl>
                                          <p:spTgt spid="22128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12867">
                                            <p:txEl>
                                              <p:pRg st="7" end="7"/>
                                            </p:txEl>
                                          </p:spTgt>
                                        </p:tgtEl>
                                        <p:attrNameLst>
                                          <p:attrName>style.visibility</p:attrName>
                                        </p:attrNameLst>
                                      </p:cBhvr>
                                      <p:to>
                                        <p:strVal val="visible"/>
                                      </p:to>
                                    </p:set>
                                    <p:animEffect transition="in" filter="blinds(horizontal)">
                                      <p:cBhvr>
                                        <p:cTn id="27" dur="500"/>
                                        <p:tgtEl>
                                          <p:spTgt spid="221286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12867">
                                            <p:txEl>
                                              <p:pRg st="8" end="8"/>
                                            </p:txEl>
                                          </p:spTgt>
                                        </p:tgtEl>
                                        <p:attrNameLst>
                                          <p:attrName>style.visibility</p:attrName>
                                        </p:attrNameLst>
                                      </p:cBhvr>
                                      <p:to>
                                        <p:strVal val="visible"/>
                                      </p:to>
                                    </p:set>
                                    <p:animEffect transition="in" filter="blinds(horizontal)">
                                      <p:cBhvr>
                                        <p:cTn id="30" dur="500"/>
                                        <p:tgtEl>
                                          <p:spTgt spid="22128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212867">
                                            <p:txEl>
                                              <p:pRg st="9" end="9"/>
                                            </p:txEl>
                                          </p:spTgt>
                                        </p:tgtEl>
                                        <p:attrNameLst>
                                          <p:attrName>style.visibility</p:attrName>
                                        </p:attrNameLst>
                                      </p:cBhvr>
                                      <p:to>
                                        <p:strVal val="visible"/>
                                      </p:to>
                                    </p:set>
                                    <p:animEffect transition="in" filter="blinds(horizontal)">
                                      <p:cBhvr>
                                        <p:cTn id="33" dur="500"/>
                                        <p:tgtEl>
                                          <p:spTgt spid="22128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212867">
                                            <p:txEl>
                                              <p:pRg st="10" end="10"/>
                                            </p:txEl>
                                          </p:spTgt>
                                        </p:tgtEl>
                                        <p:attrNameLst>
                                          <p:attrName>style.visibility</p:attrName>
                                        </p:attrNameLst>
                                      </p:cBhvr>
                                      <p:to>
                                        <p:strVal val="visible"/>
                                      </p:to>
                                    </p:set>
                                    <p:animEffect transition="in" filter="blinds(horizontal)">
                                      <p:cBhvr>
                                        <p:cTn id="36" dur="500"/>
                                        <p:tgtEl>
                                          <p:spTgt spid="2212867">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212867">
                                            <p:txEl>
                                              <p:pRg st="11" end="11"/>
                                            </p:txEl>
                                          </p:spTgt>
                                        </p:tgtEl>
                                        <p:attrNameLst>
                                          <p:attrName>style.visibility</p:attrName>
                                        </p:attrNameLst>
                                      </p:cBhvr>
                                      <p:to>
                                        <p:strVal val="visible"/>
                                      </p:to>
                                    </p:set>
                                    <p:animEffect transition="in" filter="blinds(horizontal)">
                                      <p:cBhvr>
                                        <p:cTn id="39" dur="500"/>
                                        <p:tgtEl>
                                          <p:spTgt spid="2212867">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212867">
                                            <p:txEl>
                                              <p:pRg st="12" end="12"/>
                                            </p:txEl>
                                          </p:spTgt>
                                        </p:tgtEl>
                                        <p:attrNameLst>
                                          <p:attrName>style.visibility</p:attrName>
                                        </p:attrNameLst>
                                      </p:cBhvr>
                                      <p:to>
                                        <p:strVal val="visible"/>
                                      </p:to>
                                    </p:set>
                                    <p:animEffect transition="in" filter="blinds(horizontal)">
                                      <p:cBhvr>
                                        <p:cTn id="42" dur="500"/>
                                        <p:tgtEl>
                                          <p:spTgt spid="2212867">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212867">
                                            <p:txEl>
                                              <p:pRg st="13" end="13"/>
                                            </p:txEl>
                                          </p:spTgt>
                                        </p:tgtEl>
                                        <p:attrNameLst>
                                          <p:attrName>style.visibility</p:attrName>
                                        </p:attrNameLst>
                                      </p:cBhvr>
                                      <p:to>
                                        <p:strVal val="visible"/>
                                      </p:to>
                                    </p:set>
                                    <p:animEffect transition="in" filter="blinds(horizontal)">
                                      <p:cBhvr>
                                        <p:cTn id="45" dur="500"/>
                                        <p:tgtEl>
                                          <p:spTgt spid="2212867">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212867">
                                            <p:txEl>
                                              <p:pRg st="14" end="14"/>
                                            </p:txEl>
                                          </p:spTgt>
                                        </p:tgtEl>
                                        <p:attrNameLst>
                                          <p:attrName>style.visibility</p:attrName>
                                        </p:attrNameLst>
                                      </p:cBhvr>
                                      <p:to>
                                        <p:strVal val="visible"/>
                                      </p:to>
                                    </p:set>
                                    <p:animEffect transition="in" filter="blinds(horizontal)">
                                      <p:cBhvr>
                                        <p:cTn id="48" dur="500"/>
                                        <p:tgtEl>
                                          <p:spTgt spid="2212867">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212867">
                                            <p:txEl>
                                              <p:pRg st="15" end="15"/>
                                            </p:txEl>
                                          </p:spTgt>
                                        </p:tgtEl>
                                        <p:attrNameLst>
                                          <p:attrName>style.visibility</p:attrName>
                                        </p:attrNameLst>
                                      </p:cBhvr>
                                      <p:to>
                                        <p:strVal val="visible"/>
                                      </p:to>
                                    </p:set>
                                    <p:animEffect transition="in" filter="blinds(horizontal)">
                                      <p:cBhvr>
                                        <p:cTn id="51" dur="500"/>
                                        <p:tgtEl>
                                          <p:spTgt spid="2212867">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2212867">
                                            <p:txEl>
                                              <p:pRg st="16" end="16"/>
                                            </p:txEl>
                                          </p:spTgt>
                                        </p:tgtEl>
                                        <p:attrNameLst>
                                          <p:attrName>style.visibility</p:attrName>
                                        </p:attrNameLst>
                                      </p:cBhvr>
                                      <p:to>
                                        <p:strVal val="visible"/>
                                      </p:to>
                                    </p:set>
                                    <p:animEffect transition="in" filter="blinds(horizontal)">
                                      <p:cBhvr>
                                        <p:cTn id="54" dur="500"/>
                                        <p:tgtEl>
                                          <p:spTgt spid="2212867">
                                            <p:txEl>
                                              <p:pRg st="16" end="1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2212867">
                                            <p:txEl>
                                              <p:pRg st="17" end="17"/>
                                            </p:txEl>
                                          </p:spTgt>
                                        </p:tgtEl>
                                        <p:attrNameLst>
                                          <p:attrName>style.visibility</p:attrName>
                                        </p:attrNameLst>
                                      </p:cBhvr>
                                      <p:to>
                                        <p:strVal val="visible"/>
                                      </p:to>
                                    </p:set>
                                    <p:animEffect transition="in" filter="blinds(horizontal)">
                                      <p:cBhvr>
                                        <p:cTn id="57" dur="500"/>
                                        <p:tgtEl>
                                          <p:spTgt spid="221286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17</a:t>
            </a:fld>
            <a:endParaRPr lang="en-US" altLang="zh-TW">
              <a:latin typeface="Arial" charset="0"/>
            </a:endParaRPr>
          </a:p>
        </p:txBody>
      </p:sp>
      <p:sp>
        <p:nvSpPr>
          <p:cNvPr id="11267" name="Rectangle 2"/>
          <p:cNvSpPr>
            <a:spLocks noGrp="1" noChangeArrowheads="1"/>
          </p:cNvSpPr>
          <p:nvPr>
            <p:ph type="title"/>
          </p:nvPr>
        </p:nvSpPr>
        <p:spPr/>
        <p:txBody>
          <a:bodyPr/>
          <a:lstStyle/>
          <a:p>
            <a:r>
              <a:rPr lang="en-US" altLang="zh-TW"/>
              <a:t>Contents </a:t>
            </a:r>
          </a:p>
        </p:txBody>
      </p:sp>
      <p:sp>
        <p:nvSpPr>
          <p:cNvPr id="11268" name="Rectangle 3"/>
          <p:cNvSpPr>
            <a:spLocks noGrp="1" noChangeArrowheads="1"/>
          </p:cNvSpPr>
          <p:nvPr>
            <p:ph type="body" idx="1"/>
          </p:nvPr>
        </p:nvSpPr>
        <p:spPr/>
        <p:txBody>
          <a:bodyPr/>
          <a:lstStyle/>
          <a:p>
            <a:r>
              <a:rPr lang="en-US" altLang="zh-TW" dirty="0"/>
              <a:t>Maps and Dictionary</a:t>
            </a:r>
          </a:p>
          <a:p>
            <a:r>
              <a:rPr lang="en-US" altLang="zh-TW" b="1" i="1" dirty="0">
                <a:solidFill>
                  <a:srgbClr val="FF0000"/>
                </a:solidFill>
              </a:rPr>
              <a:t>Hash Tables</a:t>
            </a:r>
          </a:p>
          <a:p>
            <a:r>
              <a:rPr lang="en-US" altLang="zh-TW" dirty="0">
                <a:ea typeface="新細明體" pitchFamily="18" charset="-120"/>
              </a:rPr>
              <a:t>Ordered Search Tables</a:t>
            </a:r>
            <a:endParaRPr lang="en-US" altLang="zh-TW" dirty="0"/>
          </a:p>
          <a:p>
            <a:r>
              <a:rPr lang="en-US" altLang="zh-TW" dirty="0"/>
              <a:t>Skip Lists</a:t>
            </a:r>
          </a:p>
        </p:txBody>
      </p:sp>
    </p:spTree>
    <p:extLst>
      <p:ext uri="{BB962C8B-B14F-4D97-AF65-F5344CB8AC3E}">
        <p14:creationId xmlns:p14="http://schemas.microsoft.com/office/powerpoint/2010/main" val="390899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TW"/>
              <a:t>Hash Tables</a:t>
            </a:r>
          </a:p>
        </p:txBody>
      </p:sp>
      <p:sp>
        <p:nvSpPr>
          <p:cNvPr id="21508" name="Rectangle 3"/>
          <p:cNvSpPr>
            <a:spLocks noGrp="1" noChangeArrowheads="1"/>
          </p:cNvSpPr>
          <p:nvPr>
            <p:ph idx="1"/>
          </p:nvPr>
        </p:nvSpPr>
        <p:spPr/>
        <p:txBody>
          <a:bodyPr/>
          <a:lstStyle/>
          <a:p>
            <a:r>
              <a:rPr lang="en-US" altLang="zh-TW" dirty="0"/>
              <a:t>One of the most efficient ways to implement a map is to use a </a:t>
            </a:r>
            <a:r>
              <a:rPr lang="en-US" altLang="zh-TW" b="1" i="1" dirty="0">
                <a:solidFill>
                  <a:srgbClr val="FF0000"/>
                </a:solidFill>
              </a:rPr>
              <a:t>hash tables</a:t>
            </a:r>
            <a:r>
              <a:rPr lang="en-US" altLang="zh-TW" dirty="0"/>
              <a:t>.</a:t>
            </a:r>
          </a:p>
          <a:p>
            <a:r>
              <a:rPr lang="en-US" altLang="zh-TW" dirty="0"/>
              <a:t>The worst case running time of map operations in an </a:t>
            </a:r>
            <a:r>
              <a:rPr lang="en-US" altLang="zh-TW" b="1" i="1" dirty="0"/>
              <a:t>n</a:t>
            </a:r>
            <a:r>
              <a:rPr lang="en-US" altLang="zh-TW" dirty="0"/>
              <a:t>-entry hash table is </a:t>
            </a:r>
            <a:r>
              <a:rPr lang="en-US" altLang="zh-TW" b="1" i="1" dirty="0"/>
              <a:t>O</a:t>
            </a:r>
            <a:r>
              <a:rPr lang="en-US" altLang="zh-TW" dirty="0"/>
              <a:t>(</a:t>
            </a:r>
            <a:r>
              <a:rPr lang="en-US" altLang="zh-TW" b="1" i="1" dirty="0"/>
              <a:t>n</a:t>
            </a:r>
            <a:r>
              <a:rPr lang="en-US" altLang="zh-TW" dirty="0"/>
              <a:t>), but a hash table can usually perform the operations in </a:t>
            </a:r>
            <a:r>
              <a:rPr lang="en-US" altLang="zh-TW" b="1" i="1" dirty="0"/>
              <a:t>O</a:t>
            </a:r>
            <a:r>
              <a:rPr lang="en-US" altLang="zh-TW" dirty="0"/>
              <a:t>(1) expected time.</a:t>
            </a:r>
          </a:p>
          <a:p>
            <a:r>
              <a:rPr lang="en-US" altLang="zh-TW" dirty="0"/>
              <a:t>A hash table consists of two major components</a:t>
            </a:r>
          </a:p>
          <a:p>
            <a:pPr lvl="1"/>
            <a:r>
              <a:rPr lang="en-US" altLang="zh-TW" b="1" i="1" dirty="0">
                <a:solidFill>
                  <a:srgbClr val="FF0000"/>
                </a:solidFill>
              </a:rPr>
              <a:t>Bucket array</a:t>
            </a:r>
          </a:p>
          <a:p>
            <a:pPr lvl="1"/>
            <a:r>
              <a:rPr lang="en-US" altLang="zh-TW" b="1" i="1" dirty="0">
                <a:solidFill>
                  <a:srgbClr val="FF0000"/>
                </a:solidFill>
              </a:rPr>
              <a:t>Hash function</a:t>
            </a:r>
          </a:p>
        </p:txBody>
      </p:sp>
      <p:sp>
        <p:nvSpPr>
          <p:cNvPr id="21506" name="投影片編號版面配置區 5"/>
          <p:cNvSpPr>
            <a:spLocks noGrp="1"/>
          </p:cNvSpPr>
          <p:nvPr>
            <p:ph type="sldNum" sz="quarter" idx="12"/>
          </p:nvPr>
        </p:nvSpPr>
        <p:spPr>
          <a:noFill/>
        </p:spPr>
        <p:txBody>
          <a:bodyPr/>
          <a:lstStyle/>
          <a:p>
            <a:fld id="{FB271751-CF18-4181-903E-936FC704078B}" type="slidenum">
              <a:rPr lang="en-US" altLang="zh-TW" smtClean="0">
                <a:latin typeface="Arial" charset="0"/>
              </a:rPr>
              <a:pPr/>
              <a:t>18</a:t>
            </a:fld>
            <a:endParaRPr lang="en-US" altLang="zh-TW">
              <a:latin typeface="Arial" charset="0"/>
            </a:endParaRPr>
          </a:p>
        </p:txBody>
      </p:sp>
    </p:spTree>
    <p:extLst>
      <p:ext uri="{BB962C8B-B14F-4D97-AF65-F5344CB8AC3E}">
        <p14:creationId xmlns:p14="http://schemas.microsoft.com/office/powerpoint/2010/main" val="54519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TW"/>
              <a:t>Bucket Arrays</a:t>
            </a:r>
          </a:p>
        </p:txBody>
      </p:sp>
      <p:sp>
        <p:nvSpPr>
          <p:cNvPr id="2187267" name="Rectangle 3"/>
          <p:cNvSpPr>
            <a:spLocks noGrp="1" noChangeArrowheads="1"/>
          </p:cNvSpPr>
          <p:nvPr>
            <p:ph idx="1"/>
          </p:nvPr>
        </p:nvSpPr>
        <p:spPr/>
        <p:txBody>
          <a:bodyPr/>
          <a:lstStyle/>
          <a:p>
            <a:pPr>
              <a:lnSpc>
                <a:spcPct val="90000"/>
              </a:lnSpc>
            </a:pPr>
            <a:r>
              <a:rPr lang="en-US" altLang="zh-TW" dirty="0"/>
              <a:t>A </a:t>
            </a:r>
            <a:r>
              <a:rPr lang="en-US" altLang="zh-TW" b="1" i="1" dirty="0">
                <a:solidFill>
                  <a:srgbClr val="FF0000"/>
                </a:solidFill>
              </a:rPr>
              <a:t>bucket array</a:t>
            </a:r>
            <a:r>
              <a:rPr lang="en-US" altLang="zh-TW" dirty="0">
                <a:solidFill>
                  <a:srgbClr val="FF0000"/>
                </a:solidFill>
              </a:rPr>
              <a:t> </a:t>
            </a:r>
            <a:r>
              <a:rPr lang="en-US" altLang="zh-TW" dirty="0"/>
              <a:t>for a hash table is an array </a:t>
            </a:r>
            <a:r>
              <a:rPr lang="en-US" altLang="zh-TW" b="1" i="1" dirty="0"/>
              <a:t>A</a:t>
            </a:r>
            <a:r>
              <a:rPr lang="en-US" altLang="zh-TW" dirty="0"/>
              <a:t> of size </a:t>
            </a:r>
            <a:r>
              <a:rPr lang="en-US" altLang="zh-TW" b="1" i="1" dirty="0"/>
              <a:t>N</a:t>
            </a:r>
            <a:r>
              <a:rPr lang="en-US" altLang="zh-TW" dirty="0"/>
              <a:t>, where each cell of </a:t>
            </a:r>
            <a:r>
              <a:rPr lang="en-US" altLang="zh-TW" b="1" i="1" dirty="0"/>
              <a:t>A</a:t>
            </a:r>
            <a:r>
              <a:rPr lang="en-US" altLang="zh-TW" dirty="0"/>
              <a:t> is though of as a “bucket” and </a:t>
            </a:r>
            <a:r>
              <a:rPr lang="en-US" altLang="zh-TW" b="1" i="1" dirty="0"/>
              <a:t>N</a:t>
            </a:r>
            <a:r>
              <a:rPr lang="en-US" altLang="zh-TW" dirty="0"/>
              <a:t> is the </a:t>
            </a:r>
            <a:r>
              <a:rPr lang="en-US" altLang="zh-TW" b="1" i="1" dirty="0">
                <a:solidFill>
                  <a:srgbClr val="FF0000"/>
                </a:solidFill>
              </a:rPr>
              <a:t>capacity</a:t>
            </a:r>
            <a:r>
              <a:rPr lang="en-US" altLang="zh-TW" dirty="0"/>
              <a:t> of the array.</a:t>
            </a:r>
          </a:p>
          <a:p>
            <a:pPr>
              <a:lnSpc>
                <a:spcPct val="90000"/>
              </a:lnSpc>
            </a:pPr>
            <a:r>
              <a:rPr lang="en-US" altLang="zh-TW" dirty="0"/>
              <a:t>If keys are unique in the range [0, </a:t>
            </a:r>
            <a:r>
              <a:rPr lang="en-US" altLang="zh-TW" b="1" i="1" dirty="0"/>
              <a:t>N</a:t>
            </a:r>
            <a:r>
              <a:rPr lang="en-US" altLang="zh-TW" dirty="0"/>
              <a:t>-1], then each bucket holds at most one entry and all the operations can be done in </a:t>
            </a:r>
            <a:r>
              <a:rPr lang="en-US" altLang="zh-TW" b="1" i="1" dirty="0"/>
              <a:t>O</a:t>
            </a:r>
            <a:r>
              <a:rPr lang="en-US" altLang="zh-TW" dirty="0"/>
              <a:t>(1) time. </a:t>
            </a:r>
          </a:p>
          <a:p>
            <a:pPr>
              <a:lnSpc>
                <a:spcPct val="90000"/>
              </a:lnSpc>
            </a:pPr>
            <a:r>
              <a:rPr lang="en-US" altLang="zh-TW" dirty="0"/>
              <a:t>Two drawbacks:</a:t>
            </a:r>
          </a:p>
          <a:p>
            <a:pPr lvl="1">
              <a:lnSpc>
                <a:spcPct val="90000"/>
              </a:lnSpc>
            </a:pPr>
            <a:r>
              <a:rPr lang="en-US" altLang="zh-TW" dirty="0"/>
              <a:t>Wasting space: </a:t>
            </a:r>
            <a:r>
              <a:rPr lang="en-US" altLang="zh-TW" b="1" i="1" dirty="0"/>
              <a:t>N</a:t>
            </a:r>
            <a:r>
              <a:rPr lang="en-US" altLang="zh-TW" dirty="0"/>
              <a:t>&gt;&gt;</a:t>
            </a:r>
            <a:r>
              <a:rPr lang="en-US" altLang="zh-TW" b="1" i="1" dirty="0"/>
              <a:t>n</a:t>
            </a:r>
            <a:r>
              <a:rPr lang="en-US" altLang="zh-TW" dirty="0"/>
              <a:t>, </a:t>
            </a:r>
            <a:r>
              <a:rPr lang="en-US" altLang="zh-TW" b="1" i="1" dirty="0"/>
              <a:t>n</a:t>
            </a:r>
            <a:r>
              <a:rPr lang="en-US" altLang="zh-TW" dirty="0"/>
              <a:t> is the number of entries</a:t>
            </a:r>
          </a:p>
          <a:p>
            <a:pPr lvl="1">
              <a:lnSpc>
                <a:spcPct val="90000"/>
              </a:lnSpc>
            </a:pPr>
            <a:r>
              <a:rPr lang="en-US" altLang="zh-TW" dirty="0"/>
              <a:t>Hard to have keys in the range of [0, </a:t>
            </a:r>
            <a:r>
              <a:rPr lang="en-US" altLang="zh-TW" b="1" i="1" dirty="0"/>
              <a:t>N</a:t>
            </a:r>
            <a:r>
              <a:rPr lang="en-US" altLang="zh-TW" dirty="0"/>
              <a:t>-1]</a:t>
            </a:r>
          </a:p>
        </p:txBody>
      </p:sp>
      <p:sp>
        <p:nvSpPr>
          <p:cNvPr id="22530" name="投影片編號版面配置區 5"/>
          <p:cNvSpPr>
            <a:spLocks noGrp="1"/>
          </p:cNvSpPr>
          <p:nvPr>
            <p:ph type="sldNum" sz="quarter" idx="12"/>
          </p:nvPr>
        </p:nvSpPr>
        <p:spPr>
          <a:noFill/>
        </p:spPr>
        <p:txBody>
          <a:bodyPr/>
          <a:lstStyle/>
          <a:p>
            <a:fld id="{9C6256AE-CA8B-484C-965F-06B51860F3CC}" type="slidenum">
              <a:rPr lang="en-US" altLang="zh-TW" smtClean="0">
                <a:latin typeface="Arial" charset="0"/>
              </a:rPr>
              <a:pPr/>
              <a:t>19</a:t>
            </a:fld>
            <a:endParaRPr lang="en-US" altLang="zh-TW">
              <a:latin typeface="Arial" charset="0"/>
            </a:endParaRPr>
          </a:p>
        </p:txBody>
      </p:sp>
    </p:spTree>
    <p:extLst>
      <p:ext uri="{BB962C8B-B14F-4D97-AF65-F5344CB8AC3E}">
        <p14:creationId xmlns:p14="http://schemas.microsoft.com/office/powerpoint/2010/main" val="36008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87267">
                                            <p:txEl>
                                              <p:pRg st="0" end="0"/>
                                            </p:txEl>
                                          </p:spTgt>
                                        </p:tgtEl>
                                        <p:attrNameLst>
                                          <p:attrName>style.visibility</p:attrName>
                                        </p:attrNameLst>
                                      </p:cBhvr>
                                      <p:to>
                                        <p:strVal val="visible"/>
                                      </p:to>
                                    </p:set>
                                    <p:animEffect transition="in" filter="box(in)">
                                      <p:cBhvr>
                                        <p:cTn id="7" dur="500"/>
                                        <p:tgtEl>
                                          <p:spTgt spid="2187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87267">
                                            <p:txEl>
                                              <p:pRg st="1" end="1"/>
                                            </p:txEl>
                                          </p:spTgt>
                                        </p:tgtEl>
                                        <p:attrNameLst>
                                          <p:attrName>style.visibility</p:attrName>
                                        </p:attrNameLst>
                                      </p:cBhvr>
                                      <p:to>
                                        <p:strVal val="visible"/>
                                      </p:to>
                                    </p:set>
                                    <p:animEffect transition="in" filter="box(in)">
                                      <p:cBhvr>
                                        <p:cTn id="12" dur="500"/>
                                        <p:tgtEl>
                                          <p:spTgt spid="2187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87267">
                                            <p:txEl>
                                              <p:pRg st="2" end="2"/>
                                            </p:txEl>
                                          </p:spTgt>
                                        </p:tgtEl>
                                        <p:attrNameLst>
                                          <p:attrName>style.visibility</p:attrName>
                                        </p:attrNameLst>
                                      </p:cBhvr>
                                      <p:to>
                                        <p:strVal val="visible"/>
                                      </p:to>
                                    </p:set>
                                    <p:animEffect transition="in" filter="box(in)">
                                      <p:cBhvr>
                                        <p:cTn id="17" dur="500"/>
                                        <p:tgtEl>
                                          <p:spTgt spid="2187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87267">
                                            <p:txEl>
                                              <p:pRg st="3" end="3"/>
                                            </p:txEl>
                                          </p:spTgt>
                                        </p:tgtEl>
                                        <p:attrNameLst>
                                          <p:attrName>style.visibility</p:attrName>
                                        </p:attrNameLst>
                                      </p:cBhvr>
                                      <p:to>
                                        <p:strVal val="visible"/>
                                      </p:to>
                                    </p:set>
                                    <p:animEffect transition="in" filter="box(in)">
                                      <p:cBhvr>
                                        <p:cTn id="22" dur="500"/>
                                        <p:tgtEl>
                                          <p:spTgt spid="2187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87267">
                                            <p:txEl>
                                              <p:pRg st="4" end="4"/>
                                            </p:txEl>
                                          </p:spTgt>
                                        </p:tgtEl>
                                        <p:attrNameLst>
                                          <p:attrName>style.visibility</p:attrName>
                                        </p:attrNameLst>
                                      </p:cBhvr>
                                      <p:to>
                                        <p:strVal val="visible"/>
                                      </p:to>
                                    </p:set>
                                    <p:animEffect transition="in" filter="box(in)">
                                      <p:cBhvr>
                                        <p:cTn id="27" dur="500"/>
                                        <p:tgtEl>
                                          <p:spTgt spid="218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7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2</a:t>
            </a:fld>
            <a:endParaRPr lang="en-US" altLang="zh-TW">
              <a:latin typeface="Arial" charset="0"/>
            </a:endParaRPr>
          </a:p>
        </p:txBody>
      </p:sp>
      <p:sp>
        <p:nvSpPr>
          <p:cNvPr id="11267" name="Rectangle 2"/>
          <p:cNvSpPr>
            <a:spLocks noGrp="1" noChangeArrowheads="1"/>
          </p:cNvSpPr>
          <p:nvPr>
            <p:ph type="title"/>
          </p:nvPr>
        </p:nvSpPr>
        <p:spPr/>
        <p:txBody>
          <a:bodyPr/>
          <a:lstStyle/>
          <a:p>
            <a:r>
              <a:rPr lang="en-US" altLang="zh-TW"/>
              <a:t>Contents </a:t>
            </a:r>
          </a:p>
        </p:txBody>
      </p:sp>
      <p:sp>
        <p:nvSpPr>
          <p:cNvPr id="11268" name="Rectangle 3"/>
          <p:cNvSpPr>
            <a:spLocks noGrp="1" noChangeArrowheads="1"/>
          </p:cNvSpPr>
          <p:nvPr>
            <p:ph type="body" idx="1"/>
          </p:nvPr>
        </p:nvSpPr>
        <p:spPr/>
        <p:txBody>
          <a:bodyPr/>
          <a:lstStyle/>
          <a:p>
            <a:r>
              <a:rPr lang="en-US" altLang="zh-TW" b="1" i="1" dirty="0">
                <a:solidFill>
                  <a:srgbClr val="FF0000"/>
                </a:solidFill>
              </a:rPr>
              <a:t>Maps and Dictionary</a:t>
            </a:r>
          </a:p>
          <a:p>
            <a:r>
              <a:rPr lang="en-US" altLang="zh-TW" dirty="0"/>
              <a:t>Hash Tables</a:t>
            </a:r>
          </a:p>
          <a:p>
            <a:r>
              <a:rPr lang="en-US" altLang="zh-TW" dirty="0">
                <a:ea typeface="新細明體" pitchFamily="18" charset="-120"/>
              </a:rPr>
              <a:t>Ordered Search Tables</a:t>
            </a:r>
            <a:endParaRPr lang="en-US" altLang="zh-TW" dirty="0"/>
          </a:p>
          <a:p>
            <a:r>
              <a:rPr lang="en-US" altLang="zh-TW" dirty="0"/>
              <a:t>Skip Lists</a:t>
            </a:r>
          </a:p>
        </p:txBody>
      </p:sp>
    </p:spTree>
    <p:extLst>
      <p:ext uri="{BB962C8B-B14F-4D97-AF65-F5344CB8AC3E}">
        <p14:creationId xmlns:p14="http://schemas.microsoft.com/office/powerpoint/2010/main" val="3958235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4"/>
          <p:cNvSpPr>
            <a:spLocks noGrp="1"/>
          </p:cNvSpPr>
          <p:nvPr>
            <p:ph type="sldNum" sz="quarter" idx="12"/>
          </p:nvPr>
        </p:nvSpPr>
        <p:spPr>
          <a:noFill/>
        </p:spPr>
        <p:txBody>
          <a:bodyPr/>
          <a:lstStyle/>
          <a:p>
            <a:fld id="{B15ED79D-44E0-4BE5-9903-A7B9AE7C85D2}" type="slidenum">
              <a:rPr lang="en-US" altLang="zh-TW" smtClean="0">
                <a:latin typeface="Arial" charset="0"/>
              </a:rPr>
              <a:pPr/>
              <a:t>20</a:t>
            </a:fld>
            <a:endParaRPr lang="en-US" altLang="zh-TW">
              <a:latin typeface="Arial" charset="0"/>
            </a:endParaRPr>
          </a:p>
        </p:txBody>
      </p:sp>
      <p:sp>
        <p:nvSpPr>
          <p:cNvPr id="23555" name="Rectangle 2"/>
          <p:cNvSpPr>
            <a:spLocks noGrp="1" noChangeArrowheads="1"/>
          </p:cNvSpPr>
          <p:nvPr>
            <p:ph type="title"/>
          </p:nvPr>
        </p:nvSpPr>
        <p:spPr/>
        <p:txBody>
          <a:bodyPr/>
          <a:lstStyle/>
          <a:p>
            <a:r>
              <a:rPr lang="en-US" altLang="zh-TW"/>
              <a:t>Figure – A Bucket Array</a:t>
            </a:r>
          </a:p>
        </p:txBody>
      </p:sp>
      <p:sp>
        <p:nvSpPr>
          <p:cNvPr id="2" name="矩形 1"/>
          <p:cNvSpPr/>
          <p:nvPr/>
        </p:nvSpPr>
        <p:spPr bwMode="auto">
          <a:xfrm>
            <a:off x="2579410"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6" name="矩形 5"/>
          <p:cNvSpPr/>
          <p:nvPr/>
        </p:nvSpPr>
        <p:spPr bwMode="auto">
          <a:xfrm>
            <a:off x="3278059"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7" name="矩形 6"/>
          <p:cNvSpPr/>
          <p:nvPr/>
        </p:nvSpPr>
        <p:spPr bwMode="auto">
          <a:xfrm>
            <a:off x="3976709"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8" name="矩形 7"/>
          <p:cNvSpPr/>
          <p:nvPr/>
        </p:nvSpPr>
        <p:spPr bwMode="auto">
          <a:xfrm>
            <a:off x="4675358"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3" name="矩形 12"/>
          <p:cNvSpPr/>
          <p:nvPr/>
        </p:nvSpPr>
        <p:spPr bwMode="auto">
          <a:xfrm>
            <a:off x="5374007"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4" name="矩形 13"/>
          <p:cNvSpPr/>
          <p:nvPr/>
        </p:nvSpPr>
        <p:spPr bwMode="auto">
          <a:xfrm>
            <a:off x="6072657"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5" name="矩形 14"/>
          <p:cNvSpPr/>
          <p:nvPr/>
        </p:nvSpPr>
        <p:spPr bwMode="auto">
          <a:xfrm>
            <a:off x="6771306"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6" name="矩形 15"/>
          <p:cNvSpPr/>
          <p:nvPr/>
        </p:nvSpPr>
        <p:spPr bwMode="auto">
          <a:xfrm>
            <a:off x="7469955"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7" name="矩形 16"/>
          <p:cNvSpPr/>
          <p:nvPr/>
        </p:nvSpPr>
        <p:spPr bwMode="auto">
          <a:xfrm>
            <a:off x="8864452" y="2420889"/>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8" name="矩形 17"/>
          <p:cNvSpPr/>
          <p:nvPr/>
        </p:nvSpPr>
        <p:spPr bwMode="auto">
          <a:xfrm>
            <a:off x="8168604"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5" name="圓柱 4"/>
          <p:cNvSpPr/>
          <p:nvPr/>
        </p:nvSpPr>
        <p:spPr bwMode="auto">
          <a:xfrm>
            <a:off x="2646059" y="3716131"/>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2" name="圓柱 21"/>
          <p:cNvSpPr/>
          <p:nvPr/>
        </p:nvSpPr>
        <p:spPr bwMode="auto">
          <a:xfrm>
            <a:off x="3378033" y="3716131"/>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3" name="圓柱 22"/>
          <p:cNvSpPr/>
          <p:nvPr/>
        </p:nvSpPr>
        <p:spPr bwMode="auto">
          <a:xfrm>
            <a:off x="4081234" y="3726136"/>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4" name="圓柱 23"/>
          <p:cNvSpPr/>
          <p:nvPr/>
        </p:nvSpPr>
        <p:spPr bwMode="auto">
          <a:xfrm>
            <a:off x="4813208" y="3726136"/>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5" name="圓柱 24"/>
          <p:cNvSpPr/>
          <p:nvPr/>
        </p:nvSpPr>
        <p:spPr bwMode="auto">
          <a:xfrm>
            <a:off x="5500739" y="3726136"/>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6" name="圓柱 25"/>
          <p:cNvSpPr/>
          <p:nvPr/>
        </p:nvSpPr>
        <p:spPr bwMode="auto">
          <a:xfrm>
            <a:off x="6186783" y="3716131"/>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7" name="圓柱 26"/>
          <p:cNvSpPr/>
          <p:nvPr/>
        </p:nvSpPr>
        <p:spPr bwMode="auto">
          <a:xfrm>
            <a:off x="6904227" y="3714938"/>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8" name="圓柱 27"/>
          <p:cNvSpPr/>
          <p:nvPr/>
        </p:nvSpPr>
        <p:spPr bwMode="auto">
          <a:xfrm>
            <a:off x="7615941" y="3714938"/>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9" name="圓柱 28"/>
          <p:cNvSpPr/>
          <p:nvPr/>
        </p:nvSpPr>
        <p:spPr bwMode="auto">
          <a:xfrm>
            <a:off x="8303390" y="3721465"/>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30" name="圓柱 29"/>
          <p:cNvSpPr/>
          <p:nvPr/>
        </p:nvSpPr>
        <p:spPr bwMode="auto">
          <a:xfrm>
            <a:off x="9015104" y="3728187"/>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cxnSp>
        <p:nvCxnSpPr>
          <p:cNvPr id="20" name="直線單箭頭接點 19"/>
          <p:cNvCxnSpPr>
            <a:endCxn id="5" idx="1"/>
          </p:cNvCxnSpPr>
          <p:nvPr/>
        </p:nvCxnSpPr>
        <p:spPr bwMode="auto">
          <a:xfrm flipH="1">
            <a:off x="2895409" y="2776387"/>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5" name="直線單箭頭接點 34"/>
          <p:cNvCxnSpPr>
            <a:endCxn id="22" idx="1"/>
          </p:cNvCxnSpPr>
          <p:nvPr/>
        </p:nvCxnSpPr>
        <p:spPr bwMode="auto">
          <a:xfrm>
            <a:off x="3613140" y="2786393"/>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7" name="直線單箭頭接點 36"/>
          <p:cNvCxnSpPr/>
          <p:nvPr/>
        </p:nvCxnSpPr>
        <p:spPr bwMode="auto">
          <a:xfrm flipH="1">
            <a:off x="4339080" y="2789471"/>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8" name="直線單箭頭接點 37"/>
          <p:cNvCxnSpPr/>
          <p:nvPr/>
        </p:nvCxnSpPr>
        <p:spPr bwMode="auto">
          <a:xfrm>
            <a:off x="5056811" y="2799477"/>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9" name="直線單箭頭接點 38"/>
          <p:cNvCxnSpPr/>
          <p:nvPr/>
        </p:nvCxnSpPr>
        <p:spPr bwMode="auto">
          <a:xfrm flipH="1">
            <a:off x="5732473" y="2798448"/>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0" name="直線單箭頭接點 39"/>
          <p:cNvCxnSpPr/>
          <p:nvPr/>
        </p:nvCxnSpPr>
        <p:spPr bwMode="auto">
          <a:xfrm>
            <a:off x="6433105" y="2781390"/>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1" name="直線單箭頭接點 40"/>
          <p:cNvCxnSpPr/>
          <p:nvPr/>
        </p:nvCxnSpPr>
        <p:spPr bwMode="auto">
          <a:xfrm flipH="1">
            <a:off x="7145710" y="2776386"/>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2" name="直線單箭頭接點 41"/>
          <p:cNvCxnSpPr/>
          <p:nvPr/>
        </p:nvCxnSpPr>
        <p:spPr bwMode="auto">
          <a:xfrm>
            <a:off x="7851048" y="2776387"/>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3" name="直線單箭頭接點 42"/>
          <p:cNvCxnSpPr/>
          <p:nvPr/>
        </p:nvCxnSpPr>
        <p:spPr bwMode="auto">
          <a:xfrm flipH="1">
            <a:off x="8539775" y="2775780"/>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4" name="直線單箭頭接點 43"/>
          <p:cNvCxnSpPr/>
          <p:nvPr/>
        </p:nvCxnSpPr>
        <p:spPr bwMode="auto">
          <a:xfrm>
            <a:off x="9238424" y="2798449"/>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sp>
        <p:nvSpPr>
          <p:cNvPr id="33" name="文字方塊 32"/>
          <p:cNvSpPr txBox="1"/>
          <p:nvPr/>
        </p:nvSpPr>
        <p:spPr>
          <a:xfrm>
            <a:off x="3288065" y="3852366"/>
            <a:ext cx="675185" cy="338554"/>
          </a:xfrm>
          <a:prstGeom prst="rect">
            <a:avLst/>
          </a:prstGeom>
          <a:noFill/>
        </p:spPr>
        <p:txBody>
          <a:bodyPr wrap="none" rtlCol="0">
            <a:spAutoFit/>
          </a:bodyPr>
          <a:lstStyle/>
          <a:p>
            <a:r>
              <a:rPr lang="en-US" altLang="zh-TW" sz="1600" dirty="0"/>
              <a:t>(1, D)</a:t>
            </a:r>
            <a:endParaRPr lang="zh-TW" altLang="en-US" sz="1600" dirty="0"/>
          </a:p>
        </p:txBody>
      </p:sp>
      <p:sp>
        <p:nvSpPr>
          <p:cNvPr id="46" name="文字方塊 45"/>
          <p:cNvSpPr txBox="1"/>
          <p:nvPr/>
        </p:nvSpPr>
        <p:spPr>
          <a:xfrm>
            <a:off x="4715417" y="3852366"/>
            <a:ext cx="663964" cy="338554"/>
          </a:xfrm>
          <a:prstGeom prst="rect">
            <a:avLst/>
          </a:prstGeom>
          <a:noFill/>
        </p:spPr>
        <p:txBody>
          <a:bodyPr wrap="none" rtlCol="0">
            <a:spAutoFit/>
          </a:bodyPr>
          <a:lstStyle/>
          <a:p>
            <a:r>
              <a:rPr lang="en-US" altLang="zh-TW" sz="1600" dirty="0"/>
              <a:t>(3, C)</a:t>
            </a:r>
            <a:endParaRPr lang="zh-TW" altLang="en-US" sz="1600" dirty="0"/>
          </a:p>
        </p:txBody>
      </p:sp>
      <p:sp>
        <p:nvSpPr>
          <p:cNvPr id="47" name="文字方塊 46"/>
          <p:cNvSpPr txBox="1"/>
          <p:nvPr/>
        </p:nvSpPr>
        <p:spPr>
          <a:xfrm>
            <a:off x="4726638" y="4063688"/>
            <a:ext cx="641522" cy="338554"/>
          </a:xfrm>
          <a:prstGeom prst="rect">
            <a:avLst/>
          </a:prstGeom>
          <a:noFill/>
        </p:spPr>
        <p:txBody>
          <a:bodyPr wrap="none" rtlCol="0">
            <a:spAutoFit/>
          </a:bodyPr>
          <a:lstStyle/>
          <a:p>
            <a:r>
              <a:rPr lang="en-US" altLang="zh-TW" sz="1600" dirty="0"/>
              <a:t>(3, F)</a:t>
            </a:r>
            <a:endParaRPr lang="zh-TW" altLang="en-US" sz="1600" dirty="0"/>
          </a:p>
        </p:txBody>
      </p:sp>
      <p:sp>
        <p:nvSpPr>
          <p:cNvPr id="48" name="文字方塊 47"/>
          <p:cNvSpPr txBox="1"/>
          <p:nvPr/>
        </p:nvSpPr>
        <p:spPr>
          <a:xfrm>
            <a:off x="4726639" y="4266813"/>
            <a:ext cx="652743" cy="338554"/>
          </a:xfrm>
          <a:prstGeom prst="rect">
            <a:avLst/>
          </a:prstGeom>
          <a:noFill/>
        </p:spPr>
        <p:txBody>
          <a:bodyPr wrap="none" rtlCol="0">
            <a:spAutoFit/>
          </a:bodyPr>
          <a:lstStyle/>
          <a:p>
            <a:r>
              <a:rPr lang="en-US" altLang="zh-TW" sz="1600" dirty="0"/>
              <a:t>(3, Z)</a:t>
            </a:r>
            <a:endParaRPr lang="zh-TW" altLang="en-US" sz="1600" dirty="0"/>
          </a:p>
        </p:txBody>
      </p:sp>
      <p:sp>
        <p:nvSpPr>
          <p:cNvPr id="49" name="文字方塊 48"/>
          <p:cNvSpPr txBox="1"/>
          <p:nvPr/>
        </p:nvSpPr>
        <p:spPr>
          <a:xfrm>
            <a:off x="6821709" y="3852366"/>
            <a:ext cx="663836" cy="338554"/>
          </a:xfrm>
          <a:prstGeom prst="rect">
            <a:avLst/>
          </a:prstGeom>
          <a:noFill/>
        </p:spPr>
        <p:txBody>
          <a:bodyPr wrap="none" rtlCol="0">
            <a:spAutoFit/>
          </a:bodyPr>
          <a:lstStyle/>
          <a:p>
            <a:r>
              <a:rPr lang="en-US" altLang="zh-TW" sz="1600" dirty="0"/>
              <a:t>(6, A)</a:t>
            </a:r>
            <a:endParaRPr lang="zh-TW" altLang="en-US" sz="1600" dirty="0"/>
          </a:p>
        </p:txBody>
      </p:sp>
      <p:sp>
        <p:nvSpPr>
          <p:cNvPr id="50" name="文字方塊 49"/>
          <p:cNvSpPr txBox="1"/>
          <p:nvPr/>
        </p:nvSpPr>
        <p:spPr>
          <a:xfrm>
            <a:off x="6821709" y="4066645"/>
            <a:ext cx="663964" cy="338554"/>
          </a:xfrm>
          <a:prstGeom prst="rect">
            <a:avLst/>
          </a:prstGeom>
          <a:noFill/>
        </p:spPr>
        <p:txBody>
          <a:bodyPr wrap="none" rtlCol="0">
            <a:spAutoFit/>
          </a:bodyPr>
          <a:lstStyle/>
          <a:p>
            <a:r>
              <a:rPr lang="en-US" altLang="zh-TW" sz="1600" dirty="0"/>
              <a:t>(6, C)</a:t>
            </a:r>
            <a:endParaRPr lang="zh-TW" altLang="en-US" sz="1600" dirty="0"/>
          </a:p>
        </p:txBody>
      </p:sp>
      <p:sp>
        <p:nvSpPr>
          <p:cNvPr id="51" name="文字方塊 50"/>
          <p:cNvSpPr txBox="1"/>
          <p:nvPr/>
        </p:nvSpPr>
        <p:spPr>
          <a:xfrm>
            <a:off x="7540470" y="3852366"/>
            <a:ext cx="675185" cy="338554"/>
          </a:xfrm>
          <a:prstGeom prst="rect">
            <a:avLst/>
          </a:prstGeom>
          <a:noFill/>
        </p:spPr>
        <p:txBody>
          <a:bodyPr wrap="none" rtlCol="0">
            <a:spAutoFit/>
          </a:bodyPr>
          <a:lstStyle/>
          <a:p>
            <a:r>
              <a:rPr lang="en-US" altLang="zh-TW" sz="1600" dirty="0"/>
              <a:t>(7, Q)</a:t>
            </a:r>
            <a:endParaRPr lang="zh-TW" altLang="en-US" sz="1600" dirty="0"/>
          </a:p>
        </p:txBody>
      </p:sp>
      <p:sp>
        <p:nvSpPr>
          <p:cNvPr id="34" name="文字方塊 33"/>
          <p:cNvSpPr txBox="1"/>
          <p:nvPr/>
        </p:nvSpPr>
        <p:spPr>
          <a:xfrm>
            <a:off x="2746633" y="1897155"/>
            <a:ext cx="364202" cy="523220"/>
          </a:xfrm>
          <a:prstGeom prst="rect">
            <a:avLst/>
          </a:prstGeom>
          <a:noFill/>
        </p:spPr>
        <p:txBody>
          <a:bodyPr wrap="none" rtlCol="0">
            <a:spAutoFit/>
          </a:bodyPr>
          <a:lstStyle/>
          <a:p>
            <a:r>
              <a:rPr lang="en-US" altLang="zh-TW" sz="2800" b="1" dirty="0"/>
              <a:t>0</a:t>
            </a:r>
            <a:endParaRPr lang="zh-TW" altLang="en-US" sz="2800" b="1" dirty="0"/>
          </a:p>
        </p:txBody>
      </p:sp>
      <p:sp>
        <p:nvSpPr>
          <p:cNvPr id="53" name="文字方塊 52"/>
          <p:cNvSpPr txBox="1"/>
          <p:nvPr/>
        </p:nvSpPr>
        <p:spPr>
          <a:xfrm>
            <a:off x="3438159" y="1883139"/>
            <a:ext cx="364202" cy="523220"/>
          </a:xfrm>
          <a:prstGeom prst="rect">
            <a:avLst/>
          </a:prstGeom>
          <a:noFill/>
        </p:spPr>
        <p:txBody>
          <a:bodyPr wrap="none" rtlCol="0">
            <a:spAutoFit/>
          </a:bodyPr>
          <a:lstStyle/>
          <a:p>
            <a:r>
              <a:rPr lang="en-US" altLang="zh-TW" sz="2800" b="1" dirty="0"/>
              <a:t>1</a:t>
            </a:r>
            <a:endParaRPr lang="zh-TW" altLang="en-US" sz="2800" b="1" dirty="0"/>
          </a:p>
        </p:txBody>
      </p:sp>
      <p:sp>
        <p:nvSpPr>
          <p:cNvPr id="54" name="文字方塊 53"/>
          <p:cNvSpPr txBox="1"/>
          <p:nvPr/>
        </p:nvSpPr>
        <p:spPr>
          <a:xfrm>
            <a:off x="4130597" y="1897155"/>
            <a:ext cx="364202" cy="523220"/>
          </a:xfrm>
          <a:prstGeom prst="rect">
            <a:avLst/>
          </a:prstGeom>
          <a:noFill/>
        </p:spPr>
        <p:txBody>
          <a:bodyPr wrap="none" rtlCol="0">
            <a:spAutoFit/>
          </a:bodyPr>
          <a:lstStyle/>
          <a:p>
            <a:r>
              <a:rPr lang="en-US" altLang="zh-TW" sz="2800" b="1" dirty="0"/>
              <a:t>2</a:t>
            </a:r>
            <a:endParaRPr lang="zh-TW" altLang="en-US" sz="2800" b="1" dirty="0"/>
          </a:p>
        </p:txBody>
      </p:sp>
      <p:sp>
        <p:nvSpPr>
          <p:cNvPr id="55" name="文字方塊 54"/>
          <p:cNvSpPr txBox="1"/>
          <p:nvPr/>
        </p:nvSpPr>
        <p:spPr>
          <a:xfrm>
            <a:off x="4867910" y="1890331"/>
            <a:ext cx="364202" cy="523220"/>
          </a:xfrm>
          <a:prstGeom prst="rect">
            <a:avLst/>
          </a:prstGeom>
          <a:noFill/>
        </p:spPr>
        <p:txBody>
          <a:bodyPr wrap="none" rtlCol="0">
            <a:spAutoFit/>
          </a:bodyPr>
          <a:lstStyle/>
          <a:p>
            <a:r>
              <a:rPr lang="en-US" altLang="zh-TW" sz="2800" b="1" dirty="0"/>
              <a:t>3</a:t>
            </a:r>
            <a:endParaRPr lang="zh-TW" altLang="en-US" sz="2800" b="1" dirty="0"/>
          </a:p>
        </p:txBody>
      </p:sp>
      <p:sp>
        <p:nvSpPr>
          <p:cNvPr id="56" name="文字方塊 55"/>
          <p:cNvSpPr txBox="1"/>
          <p:nvPr/>
        </p:nvSpPr>
        <p:spPr>
          <a:xfrm>
            <a:off x="5541229" y="1878885"/>
            <a:ext cx="364202" cy="523220"/>
          </a:xfrm>
          <a:prstGeom prst="rect">
            <a:avLst/>
          </a:prstGeom>
          <a:noFill/>
        </p:spPr>
        <p:txBody>
          <a:bodyPr wrap="none" rtlCol="0">
            <a:spAutoFit/>
          </a:bodyPr>
          <a:lstStyle/>
          <a:p>
            <a:r>
              <a:rPr lang="en-US" altLang="zh-TW" sz="2800" b="1" dirty="0"/>
              <a:t>4</a:t>
            </a:r>
            <a:endParaRPr lang="zh-TW" altLang="en-US" sz="2800" b="1" dirty="0"/>
          </a:p>
        </p:txBody>
      </p:sp>
      <p:sp>
        <p:nvSpPr>
          <p:cNvPr id="57" name="文字方塊 56"/>
          <p:cNvSpPr txBox="1"/>
          <p:nvPr/>
        </p:nvSpPr>
        <p:spPr>
          <a:xfrm>
            <a:off x="6241311" y="1878885"/>
            <a:ext cx="364202" cy="523220"/>
          </a:xfrm>
          <a:prstGeom prst="rect">
            <a:avLst/>
          </a:prstGeom>
          <a:noFill/>
        </p:spPr>
        <p:txBody>
          <a:bodyPr wrap="none" rtlCol="0">
            <a:spAutoFit/>
          </a:bodyPr>
          <a:lstStyle/>
          <a:p>
            <a:r>
              <a:rPr lang="en-US" altLang="zh-TW" sz="2800" b="1" dirty="0"/>
              <a:t>5</a:t>
            </a:r>
            <a:endParaRPr lang="zh-TW" altLang="en-US" sz="2800" b="1" dirty="0"/>
          </a:p>
        </p:txBody>
      </p:sp>
      <p:sp>
        <p:nvSpPr>
          <p:cNvPr id="58" name="文字方塊 57"/>
          <p:cNvSpPr txBox="1"/>
          <p:nvPr/>
        </p:nvSpPr>
        <p:spPr>
          <a:xfrm>
            <a:off x="6913258" y="1878885"/>
            <a:ext cx="364202" cy="523220"/>
          </a:xfrm>
          <a:prstGeom prst="rect">
            <a:avLst/>
          </a:prstGeom>
          <a:noFill/>
        </p:spPr>
        <p:txBody>
          <a:bodyPr wrap="none" rtlCol="0">
            <a:spAutoFit/>
          </a:bodyPr>
          <a:lstStyle/>
          <a:p>
            <a:r>
              <a:rPr lang="en-US" altLang="zh-TW" sz="2800" b="1" dirty="0"/>
              <a:t>6</a:t>
            </a:r>
            <a:endParaRPr lang="zh-TW" altLang="en-US" sz="2800" b="1" dirty="0"/>
          </a:p>
        </p:txBody>
      </p:sp>
      <p:sp>
        <p:nvSpPr>
          <p:cNvPr id="59" name="文字方塊 58"/>
          <p:cNvSpPr txBox="1"/>
          <p:nvPr/>
        </p:nvSpPr>
        <p:spPr>
          <a:xfrm>
            <a:off x="7639891" y="1894783"/>
            <a:ext cx="364202" cy="523220"/>
          </a:xfrm>
          <a:prstGeom prst="rect">
            <a:avLst/>
          </a:prstGeom>
          <a:noFill/>
        </p:spPr>
        <p:txBody>
          <a:bodyPr wrap="none" rtlCol="0">
            <a:spAutoFit/>
          </a:bodyPr>
          <a:lstStyle/>
          <a:p>
            <a:r>
              <a:rPr lang="en-US" altLang="zh-TW" sz="2800" b="1" dirty="0"/>
              <a:t>7</a:t>
            </a:r>
            <a:endParaRPr lang="zh-TW" altLang="en-US" sz="2800" b="1" dirty="0"/>
          </a:p>
        </p:txBody>
      </p:sp>
      <p:sp>
        <p:nvSpPr>
          <p:cNvPr id="60" name="文字方塊 59"/>
          <p:cNvSpPr txBox="1"/>
          <p:nvPr/>
        </p:nvSpPr>
        <p:spPr>
          <a:xfrm>
            <a:off x="8318302" y="1894783"/>
            <a:ext cx="364202" cy="523220"/>
          </a:xfrm>
          <a:prstGeom prst="rect">
            <a:avLst/>
          </a:prstGeom>
          <a:noFill/>
        </p:spPr>
        <p:txBody>
          <a:bodyPr wrap="none" rtlCol="0">
            <a:spAutoFit/>
          </a:bodyPr>
          <a:lstStyle/>
          <a:p>
            <a:r>
              <a:rPr lang="en-US" altLang="zh-TW" sz="2800" b="1" dirty="0"/>
              <a:t>8</a:t>
            </a:r>
            <a:endParaRPr lang="zh-TW" altLang="en-US" sz="2800" b="1" dirty="0"/>
          </a:p>
        </p:txBody>
      </p:sp>
      <p:sp>
        <p:nvSpPr>
          <p:cNvPr id="61" name="文字方塊 60"/>
          <p:cNvSpPr txBox="1"/>
          <p:nvPr/>
        </p:nvSpPr>
        <p:spPr>
          <a:xfrm>
            <a:off x="9013292" y="1885938"/>
            <a:ext cx="364202" cy="523220"/>
          </a:xfrm>
          <a:prstGeom prst="rect">
            <a:avLst/>
          </a:prstGeom>
          <a:noFill/>
        </p:spPr>
        <p:txBody>
          <a:bodyPr wrap="none" rtlCol="0">
            <a:spAutoFit/>
          </a:bodyPr>
          <a:lstStyle/>
          <a:p>
            <a:r>
              <a:rPr lang="en-US" altLang="zh-TW" sz="2800" b="1" dirty="0"/>
              <a:t>9</a:t>
            </a:r>
            <a:endParaRPr lang="zh-TW" altLang="en-US" sz="2800" b="1" dirty="0"/>
          </a:p>
        </p:txBody>
      </p:sp>
    </p:spTree>
    <p:extLst>
      <p:ext uri="{BB962C8B-B14F-4D97-AF65-F5344CB8AC3E}">
        <p14:creationId xmlns:p14="http://schemas.microsoft.com/office/powerpoint/2010/main" val="285658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TW">
                <a:ea typeface="新細明體" pitchFamily="18" charset="-120"/>
              </a:rPr>
              <a:t>Hash Functions</a:t>
            </a:r>
          </a:p>
        </p:txBody>
      </p:sp>
      <p:sp>
        <p:nvSpPr>
          <p:cNvPr id="24580" name="Rectangle 3"/>
          <p:cNvSpPr>
            <a:spLocks noGrp="1" noChangeArrowheads="1"/>
          </p:cNvSpPr>
          <p:nvPr>
            <p:ph idx="1"/>
          </p:nvPr>
        </p:nvSpPr>
        <p:spPr/>
        <p:txBody>
          <a:bodyPr/>
          <a:lstStyle/>
          <a:p>
            <a:r>
              <a:rPr lang="en-US" altLang="zh-TW" dirty="0">
                <a:ea typeface="新細明體" pitchFamily="18" charset="-120"/>
              </a:rPr>
              <a:t>A </a:t>
            </a:r>
            <a:r>
              <a:rPr lang="en-US" altLang="zh-TW" b="1" i="1" dirty="0">
                <a:solidFill>
                  <a:srgbClr val="FF0000"/>
                </a:solidFill>
                <a:ea typeface="新細明體" pitchFamily="18" charset="-120"/>
              </a:rPr>
              <a:t>hash function</a:t>
            </a:r>
            <a:r>
              <a:rPr lang="en-US" altLang="zh-TW" dirty="0">
                <a:solidFill>
                  <a:srgbClr val="FF0000"/>
                </a:solidFill>
                <a:ea typeface="新細明體" pitchFamily="18" charset="-120"/>
              </a:rPr>
              <a:t> </a:t>
            </a:r>
            <a:r>
              <a:rPr lang="en-US" altLang="zh-TW" b="1" i="1" dirty="0">
                <a:ea typeface="新細明體" pitchFamily="18" charset="-120"/>
              </a:rPr>
              <a:t>h</a:t>
            </a:r>
            <a:r>
              <a:rPr lang="en-US" altLang="zh-TW" dirty="0">
                <a:ea typeface="新細明體" pitchFamily="18" charset="-120"/>
              </a:rPr>
              <a:t> maps each key of a given type to an integer in a fixed interval [0, </a:t>
            </a:r>
            <a:r>
              <a:rPr lang="en-US" altLang="zh-TW" b="1" i="1" dirty="0">
                <a:ea typeface="新細明體" pitchFamily="18" charset="-120"/>
              </a:rPr>
              <a:t>N </a:t>
            </a:r>
            <a:r>
              <a:rPr lang="en-US" altLang="zh-TW" dirty="0">
                <a:ea typeface="新細明體" pitchFamily="18" charset="-120"/>
              </a:rPr>
              <a:t>- 1].</a:t>
            </a:r>
          </a:p>
          <a:p>
            <a:r>
              <a:rPr lang="en-US" altLang="zh-TW" dirty="0">
                <a:ea typeface="新細明體" pitchFamily="18" charset="-120"/>
              </a:rPr>
              <a:t>Example:</a:t>
            </a:r>
            <a:br>
              <a:rPr lang="en-US" altLang="zh-TW" dirty="0">
                <a:ea typeface="新細明體" pitchFamily="18" charset="-120"/>
              </a:rPr>
            </a:br>
            <a:r>
              <a:rPr lang="en-US" altLang="zh-TW" dirty="0">
                <a:ea typeface="新細明體" pitchFamily="18" charset="-120"/>
              </a:rPr>
              <a:t>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x</a:t>
            </a:r>
            <a:r>
              <a:rPr lang="en-US" altLang="zh-TW" dirty="0">
                <a:ea typeface="新細明體" pitchFamily="18" charset="-120"/>
              </a:rPr>
              <a:t>) = </a:t>
            </a:r>
            <a:r>
              <a:rPr lang="en-US" altLang="zh-TW" b="1" i="1" dirty="0">
                <a:ea typeface="新細明體" pitchFamily="18" charset="-120"/>
              </a:rPr>
              <a:t>x</a:t>
            </a:r>
            <a:r>
              <a:rPr lang="en-US" altLang="zh-TW" dirty="0">
                <a:ea typeface="新細明體" pitchFamily="18" charset="-120"/>
              </a:rPr>
              <a:t> mod </a:t>
            </a:r>
            <a:r>
              <a:rPr lang="en-US" altLang="zh-TW" b="1" i="1" dirty="0">
                <a:ea typeface="新細明體" pitchFamily="18" charset="-120"/>
              </a:rPr>
              <a:t>N</a:t>
            </a:r>
            <a:br>
              <a:rPr lang="en-US" altLang="zh-TW" b="1" i="1" dirty="0">
                <a:ea typeface="新細明體" pitchFamily="18" charset="-120"/>
              </a:rPr>
            </a:br>
            <a:r>
              <a:rPr lang="en-US" altLang="zh-TW" dirty="0">
                <a:ea typeface="新細明體" pitchFamily="18" charset="-120"/>
              </a:rPr>
              <a:t>is a hash function for integer keys.</a:t>
            </a:r>
          </a:p>
          <a:p>
            <a:r>
              <a:rPr lang="en-US" altLang="zh-TW" dirty="0">
                <a:ea typeface="新細明體" pitchFamily="18" charset="-120"/>
              </a:rPr>
              <a:t>The integer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x</a:t>
            </a:r>
            <a:r>
              <a:rPr lang="en-US" altLang="zh-TW" dirty="0">
                <a:ea typeface="新細明體" pitchFamily="18" charset="-120"/>
              </a:rPr>
              <a:t>) is called the </a:t>
            </a:r>
            <a:r>
              <a:rPr lang="en-US" altLang="zh-TW" b="1" i="1" dirty="0">
                <a:solidFill>
                  <a:srgbClr val="FF0000"/>
                </a:solidFill>
                <a:ea typeface="新細明體" pitchFamily="18" charset="-120"/>
              </a:rPr>
              <a:t>hash value</a:t>
            </a:r>
            <a:r>
              <a:rPr lang="en-US" altLang="zh-TW" dirty="0">
                <a:solidFill>
                  <a:srgbClr val="FF0000"/>
                </a:solidFill>
                <a:ea typeface="新細明體" pitchFamily="18" charset="-120"/>
              </a:rPr>
              <a:t> </a:t>
            </a:r>
            <a:r>
              <a:rPr lang="en-US" altLang="zh-TW" dirty="0">
                <a:ea typeface="新細明體" pitchFamily="18" charset="-120"/>
              </a:rPr>
              <a:t>of key </a:t>
            </a:r>
            <a:r>
              <a:rPr lang="en-US" altLang="zh-TW" b="1" i="1" dirty="0">
                <a:ea typeface="新細明體" pitchFamily="18" charset="-120"/>
              </a:rPr>
              <a:t>x</a:t>
            </a:r>
            <a:r>
              <a:rPr lang="en-US" altLang="zh-TW" dirty="0">
                <a:ea typeface="新細明體" pitchFamily="18" charset="-120"/>
              </a:rPr>
              <a:t> and is an index to the bucket array.</a:t>
            </a:r>
            <a:endParaRPr lang="en-US" altLang="zh-TW" b="1" i="1" dirty="0">
              <a:ea typeface="新細明體" pitchFamily="18" charset="-120"/>
            </a:endParaRPr>
          </a:p>
          <a:p>
            <a:r>
              <a:rPr lang="en-US" altLang="zh-TW" dirty="0">
                <a:ea typeface="新細明體" pitchFamily="18" charset="-120"/>
              </a:rPr>
              <a:t>When implementing a map with a hash table, the goal is to store item (</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at index </a:t>
            </a:r>
            <a:r>
              <a:rPr lang="en-US" altLang="zh-TW" b="1" i="1" dirty="0">
                <a:ea typeface="新細明體" pitchFamily="18" charset="-120"/>
              </a:rPr>
              <a:t>i</a:t>
            </a:r>
            <a:r>
              <a:rPr lang="en-US" altLang="zh-TW" dirty="0">
                <a:ea typeface="新細明體" pitchFamily="18" charset="-120"/>
              </a:rPr>
              <a:t> =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a:t>
            </a:r>
            <a:endParaRPr lang="en-US" altLang="zh-TW" b="1" i="1" dirty="0">
              <a:ea typeface="新細明體" pitchFamily="18" charset="-120"/>
            </a:endParaRPr>
          </a:p>
        </p:txBody>
      </p:sp>
      <p:sp>
        <p:nvSpPr>
          <p:cNvPr id="24578" name="投影片編號版面配置區 5"/>
          <p:cNvSpPr>
            <a:spLocks noGrp="1"/>
          </p:cNvSpPr>
          <p:nvPr>
            <p:ph type="sldNum" sz="quarter" idx="12"/>
          </p:nvPr>
        </p:nvSpPr>
        <p:spPr>
          <a:noFill/>
        </p:spPr>
        <p:txBody>
          <a:bodyPr/>
          <a:lstStyle/>
          <a:p>
            <a:fld id="{902784CD-6D29-4E30-8B62-DD1052216ABC}" type="slidenum">
              <a:rPr lang="en-US" altLang="zh-TW" smtClean="0">
                <a:latin typeface="Arial" charset="0"/>
              </a:rPr>
              <a:pPr/>
              <a:t>21</a:t>
            </a:fld>
            <a:endParaRPr lang="en-US" altLang="zh-TW">
              <a:latin typeface="Arial" charset="0"/>
            </a:endParaRPr>
          </a:p>
        </p:txBody>
      </p:sp>
    </p:spTree>
    <p:extLst>
      <p:ext uri="{BB962C8B-B14F-4D97-AF65-F5344CB8AC3E}">
        <p14:creationId xmlns:p14="http://schemas.microsoft.com/office/powerpoint/2010/main" val="1281928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p:spPr>
        <p:txBody>
          <a:bodyPr/>
          <a:lstStyle/>
          <a:p>
            <a:fld id="{E189D349-CAA7-4B3E-949E-33DA93B23160}" type="slidenum">
              <a:rPr lang="en-US" altLang="zh-TW" smtClean="0">
                <a:latin typeface="Arial" charset="0"/>
              </a:rPr>
              <a:pPr/>
              <a:t>22</a:t>
            </a:fld>
            <a:endParaRPr lang="en-US" altLang="zh-TW">
              <a:latin typeface="Arial" charset="0"/>
            </a:endParaRPr>
          </a:p>
        </p:txBody>
      </p:sp>
      <p:sp>
        <p:nvSpPr>
          <p:cNvPr id="25603" name="Rectangle 2"/>
          <p:cNvSpPr>
            <a:spLocks noGrp="1" noChangeArrowheads="1"/>
          </p:cNvSpPr>
          <p:nvPr>
            <p:ph type="title"/>
          </p:nvPr>
        </p:nvSpPr>
        <p:spPr/>
        <p:txBody>
          <a:bodyPr/>
          <a:lstStyle/>
          <a:p>
            <a:r>
              <a:rPr lang="en-US" altLang="zh-TW">
                <a:ea typeface="新細明體" pitchFamily="18" charset="-120"/>
              </a:rPr>
              <a:t>Example</a:t>
            </a:r>
          </a:p>
        </p:txBody>
      </p:sp>
      <p:sp>
        <p:nvSpPr>
          <p:cNvPr id="25604" name="Rectangle 3"/>
          <p:cNvSpPr>
            <a:spLocks noGrp="1" noChangeArrowheads="1"/>
          </p:cNvSpPr>
          <p:nvPr>
            <p:ph type="body" idx="1"/>
          </p:nvPr>
        </p:nvSpPr>
        <p:spPr>
          <a:xfrm>
            <a:off x="1305743" y="1910347"/>
            <a:ext cx="6358365" cy="4419600"/>
          </a:xfrm>
        </p:spPr>
        <p:txBody>
          <a:bodyPr/>
          <a:lstStyle/>
          <a:p>
            <a:r>
              <a:rPr lang="en-US" altLang="zh-TW" sz="2400" dirty="0">
                <a:ea typeface="新細明體" pitchFamily="18" charset="-120"/>
              </a:rPr>
              <a:t>We design a hash table for a map storing entries as (SSN, Name), where SSN (social security number) is a nine-digit positive integer</a:t>
            </a:r>
          </a:p>
          <a:p>
            <a:r>
              <a:rPr lang="en-US" altLang="zh-TW" sz="2400" dirty="0">
                <a:ea typeface="新細明體" pitchFamily="18" charset="-120"/>
              </a:rPr>
              <a:t>Our hash table uses an array of size </a:t>
            </a:r>
            <a:r>
              <a:rPr lang="en-US" altLang="zh-TW" sz="2400" b="1" i="1" dirty="0">
                <a:ea typeface="新細明體" pitchFamily="18" charset="-120"/>
              </a:rPr>
              <a:t>N</a:t>
            </a:r>
            <a:r>
              <a:rPr lang="en-US" altLang="zh-TW" sz="2400" b="1" i="1" dirty="0">
                <a:latin typeface="Symbol" pitchFamily="18" charset="2"/>
                <a:ea typeface="新細明體" pitchFamily="18" charset="-120"/>
              </a:rPr>
              <a:t> </a:t>
            </a:r>
            <a:r>
              <a:rPr lang="en-US" altLang="zh-TW" sz="2400" dirty="0">
                <a:latin typeface="Symbol" pitchFamily="18" charset="2"/>
                <a:ea typeface="新細明體" pitchFamily="18" charset="-120"/>
              </a:rPr>
              <a:t>= </a:t>
            </a:r>
            <a:r>
              <a:rPr lang="en-US" altLang="zh-TW" sz="2400" dirty="0">
                <a:ea typeface="新細明體" pitchFamily="18" charset="-120"/>
              </a:rPr>
              <a:t>10,000 and the hash function </a:t>
            </a:r>
          </a:p>
          <a:p>
            <a:pPr marL="0" indent="0">
              <a:buNone/>
            </a:pPr>
            <a:r>
              <a:rPr lang="en-US" altLang="zh-TW" sz="2400" b="1" i="1" dirty="0">
                <a:ea typeface="新細明體" pitchFamily="18" charset="-120"/>
              </a:rPr>
              <a:t>		</a:t>
            </a:r>
            <a:r>
              <a:rPr lang="en-US" altLang="zh-TW" sz="2400" b="1" i="1" dirty="0">
                <a:solidFill>
                  <a:srgbClr val="0000FF"/>
                </a:solidFill>
                <a:ea typeface="新細明體" pitchFamily="18" charset="-120"/>
              </a:rPr>
              <a:t>h</a:t>
            </a:r>
            <a:r>
              <a:rPr lang="en-US" altLang="zh-TW" sz="2400" dirty="0">
                <a:solidFill>
                  <a:srgbClr val="0000FF"/>
                </a:solidFill>
                <a:ea typeface="新細明體" pitchFamily="18" charset="-120"/>
              </a:rPr>
              <a:t>(</a:t>
            </a:r>
            <a:r>
              <a:rPr lang="en-US" altLang="zh-TW" sz="2400" b="1" i="1" dirty="0">
                <a:solidFill>
                  <a:srgbClr val="0000FF"/>
                </a:solidFill>
                <a:ea typeface="新細明體" pitchFamily="18" charset="-120"/>
              </a:rPr>
              <a:t>x</a:t>
            </a:r>
            <a:r>
              <a:rPr lang="en-US" altLang="zh-TW" sz="2400" dirty="0">
                <a:solidFill>
                  <a:srgbClr val="0000FF"/>
                </a:solidFill>
                <a:ea typeface="新細明體" pitchFamily="18" charset="-120"/>
              </a:rPr>
              <a:t>)</a:t>
            </a:r>
            <a:r>
              <a:rPr lang="en-US" altLang="zh-TW" sz="2400" dirty="0">
                <a:solidFill>
                  <a:srgbClr val="0000FF"/>
                </a:solidFill>
                <a:latin typeface="Symbol" pitchFamily="18" charset="2"/>
                <a:ea typeface="新細明體" pitchFamily="18" charset="-120"/>
              </a:rPr>
              <a:t> = </a:t>
            </a:r>
            <a:r>
              <a:rPr lang="en-US" altLang="zh-TW" sz="2400" dirty="0">
                <a:solidFill>
                  <a:srgbClr val="0000FF"/>
                </a:solidFill>
                <a:ea typeface="新細明體" pitchFamily="18" charset="-120"/>
              </a:rPr>
              <a:t>last four digits of </a:t>
            </a:r>
            <a:r>
              <a:rPr lang="en-US" altLang="zh-TW" sz="2400" b="1" i="1" dirty="0">
                <a:solidFill>
                  <a:srgbClr val="0000FF"/>
                </a:solidFill>
                <a:ea typeface="新細明體" pitchFamily="18" charset="-120"/>
              </a:rPr>
              <a:t>x</a:t>
            </a:r>
          </a:p>
        </p:txBody>
      </p:sp>
      <p:grpSp>
        <p:nvGrpSpPr>
          <p:cNvPr id="25605" name="Group 4"/>
          <p:cNvGrpSpPr>
            <a:grpSpLocks/>
          </p:cNvGrpSpPr>
          <p:nvPr/>
        </p:nvGrpSpPr>
        <p:grpSpPr bwMode="auto">
          <a:xfrm>
            <a:off x="7695859" y="1690688"/>
            <a:ext cx="2978150" cy="3200400"/>
            <a:chOff x="2496" y="1488"/>
            <a:chExt cx="1876" cy="2016"/>
          </a:xfrm>
        </p:grpSpPr>
        <p:sp>
          <p:nvSpPr>
            <p:cNvPr id="25609" name="Rectangle 5"/>
            <p:cNvSpPr>
              <a:spLocks noChangeArrowheads="1"/>
            </p:cNvSpPr>
            <p:nvPr/>
          </p:nvSpPr>
          <p:spPr bwMode="auto">
            <a:xfrm>
              <a:off x="2996" y="1536"/>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endParaRPr lang="en-US" altLang="zh-TW">
                <a:latin typeface="Tahoma" pitchFamily="34" charset="0"/>
              </a:endParaRPr>
            </a:p>
          </p:txBody>
        </p:sp>
        <p:sp>
          <p:nvSpPr>
            <p:cNvPr id="25610" name="Rectangle 6"/>
            <p:cNvSpPr>
              <a:spLocks noChangeArrowheads="1"/>
            </p:cNvSpPr>
            <p:nvPr/>
          </p:nvSpPr>
          <p:spPr bwMode="auto">
            <a:xfrm>
              <a:off x="2996" y="1728"/>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5611" name="Rectangle 7"/>
            <p:cNvSpPr>
              <a:spLocks noChangeArrowheads="1"/>
            </p:cNvSpPr>
            <p:nvPr/>
          </p:nvSpPr>
          <p:spPr bwMode="auto">
            <a:xfrm>
              <a:off x="2996" y="1920"/>
              <a:ext cx="192" cy="192"/>
            </a:xfrm>
            <a:prstGeom prst="rect">
              <a:avLst/>
            </a:prstGeom>
            <a:noFill/>
            <a:ln w="19050">
              <a:solidFill>
                <a:schemeClr val="tx1"/>
              </a:solidFill>
              <a:miter lim="800000"/>
              <a:headEnd/>
              <a:tailEnd/>
            </a:ln>
          </p:spPr>
          <p:txBody>
            <a:bodyPr wrap="none" anchor="ctr"/>
            <a:lstStyle/>
            <a:p>
              <a:pPr algn="ctr" eaLnBrk="1" hangingPunct="1"/>
              <a:endParaRPr lang="zh-TW" altLang="zh-TW">
                <a:latin typeface="Tahoma" pitchFamily="34" charset="0"/>
                <a:sym typeface="Symbol" pitchFamily="18" charset="2"/>
              </a:endParaRPr>
            </a:p>
          </p:txBody>
        </p:sp>
        <p:sp>
          <p:nvSpPr>
            <p:cNvPr id="25612" name="Rectangle 8"/>
            <p:cNvSpPr>
              <a:spLocks noChangeArrowheads="1"/>
            </p:cNvSpPr>
            <p:nvPr/>
          </p:nvSpPr>
          <p:spPr bwMode="auto">
            <a:xfrm>
              <a:off x="2996" y="2112"/>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5613" name="Rectangle 9"/>
            <p:cNvSpPr>
              <a:spLocks noChangeArrowheads="1"/>
            </p:cNvSpPr>
            <p:nvPr/>
          </p:nvSpPr>
          <p:spPr bwMode="auto">
            <a:xfrm>
              <a:off x="2996" y="2304"/>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5614" name="Rectangle 10"/>
            <p:cNvSpPr>
              <a:spLocks noChangeArrowheads="1"/>
            </p:cNvSpPr>
            <p:nvPr/>
          </p:nvSpPr>
          <p:spPr bwMode="auto">
            <a:xfrm>
              <a:off x="2996" y="3072"/>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5615" name="Rectangle 11"/>
            <p:cNvSpPr>
              <a:spLocks noChangeArrowheads="1"/>
            </p:cNvSpPr>
            <p:nvPr/>
          </p:nvSpPr>
          <p:spPr bwMode="auto">
            <a:xfrm>
              <a:off x="2996" y="2880"/>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5616" name="Rectangle 12"/>
            <p:cNvSpPr>
              <a:spLocks noChangeArrowheads="1"/>
            </p:cNvSpPr>
            <p:nvPr/>
          </p:nvSpPr>
          <p:spPr bwMode="auto">
            <a:xfrm>
              <a:off x="2996" y="3264"/>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5617" name="Text Box 13"/>
            <p:cNvSpPr txBox="1">
              <a:spLocks noChangeArrowheads="1"/>
            </p:cNvSpPr>
            <p:nvPr/>
          </p:nvSpPr>
          <p:spPr bwMode="auto">
            <a:xfrm>
              <a:off x="2784" y="1488"/>
              <a:ext cx="212" cy="288"/>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25618" name="Text Box 14"/>
            <p:cNvSpPr txBox="1">
              <a:spLocks noChangeArrowheads="1"/>
            </p:cNvSpPr>
            <p:nvPr/>
          </p:nvSpPr>
          <p:spPr bwMode="auto">
            <a:xfrm>
              <a:off x="2784" y="1680"/>
              <a:ext cx="212" cy="288"/>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25619" name="Text Box 15"/>
            <p:cNvSpPr txBox="1">
              <a:spLocks noChangeArrowheads="1"/>
            </p:cNvSpPr>
            <p:nvPr/>
          </p:nvSpPr>
          <p:spPr bwMode="auto">
            <a:xfrm>
              <a:off x="2784" y="1872"/>
              <a:ext cx="212" cy="288"/>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25620" name="Text Box 16"/>
            <p:cNvSpPr txBox="1">
              <a:spLocks noChangeArrowheads="1"/>
            </p:cNvSpPr>
            <p:nvPr/>
          </p:nvSpPr>
          <p:spPr bwMode="auto">
            <a:xfrm>
              <a:off x="2784" y="2064"/>
              <a:ext cx="212" cy="288"/>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25621" name="Text Box 17"/>
            <p:cNvSpPr txBox="1">
              <a:spLocks noChangeArrowheads="1"/>
            </p:cNvSpPr>
            <p:nvPr/>
          </p:nvSpPr>
          <p:spPr bwMode="auto">
            <a:xfrm>
              <a:off x="2784" y="2256"/>
              <a:ext cx="212" cy="288"/>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25622" name="Text Box 18"/>
            <p:cNvSpPr txBox="1">
              <a:spLocks noChangeArrowheads="1"/>
            </p:cNvSpPr>
            <p:nvPr/>
          </p:nvSpPr>
          <p:spPr bwMode="auto">
            <a:xfrm>
              <a:off x="2496" y="2832"/>
              <a:ext cx="500" cy="288"/>
            </a:xfrm>
            <a:prstGeom prst="rect">
              <a:avLst/>
            </a:prstGeom>
            <a:noFill/>
            <a:ln w="19050">
              <a:noFill/>
              <a:miter lim="800000"/>
              <a:headEnd/>
              <a:tailEnd/>
            </a:ln>
          </p:spPr>
          <p:txBody>
            <a:bodyPr wrap="none">
              <a:spAutoFit/>
            </a:bodyPr>
            <a:lstStyle/>
            <a:p>
              <a:pPr algn="r" eaLnBrk="1" hangingPunct="1"/>
              <a:r>
                <a:rPr lang="en-US" altLang="zh-TW" sz="2400" dirty="0"/>
                <a:t>9997</a:t>
              </a:r>
            </a:p>
          </p:txBody>
        </p:sp>
        <p:sp>
          <p:nvSpPr>
            <p:cNvPr id="25623" name="Text Box 19"/>
            <p:cNvSpPr txBox="1">
              <a:spLocks noChangeArrowheads="1"/>
            </p:cNvSpPr>
            <p:nvPr/>
          </p:nvSpPr>
          <p:spPr bwMode="auto">
            <a:xfrm>
              <a:off x="2496" y="3024"/>
              <a:ext cx="500" cy="288"/>
            </a:xfrm>
            <a:prstGeom prst="rect">
              <a:avLst/>
            </a:prstGeom>
            <a:noFill/>
            <a:ln w="19050">
              <a:noFill/>
              <a:miter lim="800000"/>
              <a:headEnd/>
              <a:tailEnd/>
            </a:ln>
          </p:spPr>
          <p:txBody>
            <a:bodyPr wrap="none">
              <a:spAutoFit/>
            </a:bodyPr>
            <a:lstStyle/>
            <a:p>
              <a:pPr algn="ctr" eaLnBrk="1" hangingPunct="1"/>
              <a:r>
                <a:rPr lang="en-US" altLang="zh-TW" sz="2400"/>
                <a:t>9998</a:t>
              </a:r>
            </a:p>
          </p:txBody>
        </p:sp>
        <p:sp>
          <p:nvSpPr>
            <p:cNvPr id="25624" name="Text Box 20"/>
            <p:cNvSpPr txBox="1">
              <a:spLocks noChangeArrowheads="1"/>
            </p:cNvSpPr>
            <p:nvPr/>
          </p:nvSpPr>
          <p:spPr bwMode="auto">
            <a:xfrm>
              <a:off x="2496" y="3216"/>
              <a:ext cx="500" cy="288"/>
            </a:xfrm>
            <a:prstGeom prst="rect">
              <a:avLst/>
            </a:prstGeom>
            <a:noFill/>
            <a:ln w="19050">
              <a:noFill/>
              <a:miter lim="800000"/>
              <a:headEnd/>
              <a:tailEnd/>
            </a:ln>
          </p:spPr>
          <p:txBody>
            <a:bodyPr wrap="none">
              <a:spAutoFit/>
            </a:bodyPr>
            <a:lstStyle/>
            <a:p>
              <a:pPr algn="ctr" eaLnBrk="1" hangingPunct="1"/>
              <a:r>
                <a:rPr lang="en-US" altLang="zh-TW" sz="2400" dirty="0"/>
                <a:t>9999</a:t>
              </a:r>
            </a:p>
          </p:txBody>
        </p:sp>
        <p:sp>
          <p:nvSpPr>
            <p:cNvPr id="25625" name="Text Box 21"/>
            <p:cNvSpPr txBox="1">
              <a:spLocks noChangeArrowheads="1"/>
            </p:cNvSpPr>
            <p:nvPr/>
          </p:nvSpPr>
          <p:spPr bwMode="auto">
            <a:xfrm rot="5400000">
              <a:off x="2986" y="2542"/>
              <a:ext cx="308" cy="288"/>
            </a:xfrm>
            <a:prstGeom prst="rect">
              <a:avLst/>
            </a:prstGeom>
            <a:noFill/>
            <a:ln w="19050">
              <a:noFill/>
              <a:miter lim="800000"/>
              <a:headEnd/>
              <a:tailEnd/>
            </a:ln>
          </p:spPr>
          <p:txBody>
            <a:bodyPr wrap="none">
              <a:spAutoFit/>
            </a:bodyPr>
            <a:lstStyle/>
            <a:p>
              <a:pPr algn="ctr" eaLnBrk="1" hangingPunct="1"/>
              <a:r>
                <a:rPr lang="en-US" altLang="zh-TW" sz="2400"/>
                <a:t>…</a:t>
              </a:r>
            </a:p>
          </p:txBody>
        </p:sp>
        <p:sp>
          <p:nvSpPr>
            <p:cNvPr id="25626" name="AutoShape 22"/>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451-229-0004</a:t>
              </a:r>
            </a:p>
          </p:txBody>
        </p:sp>
        <p:sp>
          <p:nvSpPr>
            <p:cNvPr id="25627" name="AutoShape 23"/>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981-101-0002</a:t>
              </a:r>
            </a:p>
          </p:txBody>
        </p:sp>
        <p:sp>
          <p:nvSpPr>
            <p:cNvPr id="25628"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5629"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200-751-9998</a:t>
              </a:r>
            </a:p>
          </p:txBody>
        </p:sp>
        <p:sp>
          <p:nvSpPr>
            <p:cNvPr id="25630"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5631"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dirty="0">
                  <a:latin typeface="Tahoma" pitchFamily="34" charset="0"/>
                </a:rPr>
                <a:t>025-612-0001</a:t>
              </a:r>
            </a:p>
          </p:txBody>
        </p:sp>
        <p:sp>
          <p:nvSpPr>
            <p:cNvPr id="25632"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5633"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grpSp>
      <p:sp>
        <p:nvSpPr>
          <p:cNvPr id="2190366" name="Text Box 30"/>
          <p:cNvSpPr txBox="1">
            <a:spLocks noChangeArrowheads="1"/>
          </p:cNvSpPr>
          <p:nvPr/>
        </p:nvSpPr>
        <p:spPr bwMode="auto">
          <a:xfrm>
            <a:off x="2191173" y="4750623"/>
            <a:ext cx="7084640" cy="523220"/>
          </a:xfrm>
          <a:prstGeom prst="rect">
            <a:avLst/>
          </a:prstGeom>
          <a:noFill/>
          <a:ln w="9525">
            <a:noFill/>
            <a:miter lim="800000"/>
            <a:headEnd/>
            <a:tailEnd/>
          </a:ln>
        </p:spPr>
        <p:txBody>
          <a:bodyPr wrap="square">
            <a:spAutoFit/>
          </a:bodyPr>
          <a:lstStyle/>
          <a:p>
            <a:r>
              <a:rPr lang="en-US" altLang="zh-TW" sz="2800" dirty="0">
                <a:solidFill>
                  <a:srgbClr val="FF0000"/>
                </a:solidFill>
              </a:rPr>
              <a:t>Is there any problem to use such a hash table?</a:t>
            </a:r>
          </a:p>
        </p:txBody>
      </p:sp>
      <p:sp>
        <p:nvSpPr>
          <p:cNvPr id="2190367" name="Text Box 31"/>
          <p:cNvSpPr txBox="1">
            <a:spLocks noChangeArrowheads="1"/>
          </p:cNvSpPr>
          <p:nvPr/>
        </p:nvSpPr>
        <p:spPr bwMode="auto">
          <a:xfrm>
            <a:off x="3044224" y="5250740"/>
            <a:ext cx="5878709" cy="946150"/>
          </a:xfrm>
          <a:prstGeom prst="rect">
            <a:avLst/>
          </a:prstGeom>
          <a:noFill/>
          <a:ln w="9525">
            <a:noFill/>
            <a:miter lim="800000"/>
            <a:headEnd/>
            <a:tailEnd/>
          </a:ln>
        </p:spPr>
        <p:txBody>
          <a:bodyPr wrap="square">
            <a:spAutoFit/>
          </a:bodyPr>
          <a:lstStyle/>
          <a:p>
            <a:r>
              <a:rPr lang="en-US" altLang="zh-TW" sz="2800" dirty="0">
                <a:solidFill>
                  <a:srgbClr val="FF0000"/>
                </a:solidFill>
              </a:rPr>
              <a:t>A </a:t>
            </a:r>
            <a:r>
              <a:rPr lang="en-US" altLang="zh-TW" sz="2800" b="1" i="1" dirty="0">
                <a:solidFill>
                  <a:srgbClr val="0000FF"/>
                </a:solidFill>
              </a:rPr>
              <a:t>collision</a:t>
            </a:r>
            <a:r>
              <a:rPr lang="en-US" altLang="zh-TW" sz="2800" dirty="0">
                <a:solidFill>
                  <a:srgbClr val="FF0000"/>
                </a:solidFill>
              </a:rPr>
              <a:t> occurs when two or more </a:t>
            </a:r>
          </a:p>
          <a:p>
            <a:r>
              <a:rPr lang="en-US" altLang="zh-TW" sz="2800" dirty="0">
                <a:solidFill>
                  <a:srgbClr val="FF0000"/>
                </a:solidFill>
              </a:rPr>
              <a:t>keys having the same hash value.</a:t>
            </a:r>
          </a:p>
        </p:txBody>
      </p:sp>
    </p:spTree>
    <p:extLst>
      <p:ext uri="{BB962C8B-B14F-4D97-AF65-F5344CB8AC3E}">
        <p14:creationId xmlns:p14="http://schemas.microsoft.com/office/powerpoint/2010/main" val="289897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0366"/>
                                        </p:tgtEl>
                                        <p:attrNameLst>
                                          <p:attrName>style.visibility</p:attrName>
                                        </p:attrNameLst>
                                      </p:cBhvr>
                                      <p:to>
                                        <p:strVal val="visible"/>
                                      </p:to>
                                    </p:set>
                                    <p:animEffect transition="in" filter="box(in)">
                                      <p:cBhvr>
                                        <p:cTn id="7" dur="500"/>
                                        <p:tgtEl>
                                          <p:spTgt spid="2190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0367"/>
                                        </p:tgtEl>
                                        <p:attrNameLst>
                                          <p:attrName>style.visibility</p:attrName>
                                        </p:attrNameLst>
                                      </p:cBhvr>
                                      <p:to>
                                        <p:strVal val="visible"/>
                                      </p:to>
                                    </p:set>
                                    <p:animEffect transition="in" filter="blinds(horizontal)">
                                      <p:cBhvr>
                                        <p:cTn id="12" dur="500"/>
                                        <p:tgtEl>
                                          <p:spTgt spid="2190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0366" grpId="0"/>
      <p:bldP spid="21903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zh-TW">
                <a:ea typeface="新細明體" pitchFamily="18" charset="-120"/>
              </a:rPr>
              <a:t>Hash Functions</a:t>
            </a:r>
          </a:p>
        </p:txBody>
      </p:sp>
      <p:sp>
        <p:nvSpPr>
          <p:cNvPr id="1029" name="Rectangle 3"/>
          <p:cNvSpPr>
            <a:spLocks noGrp="1" noChangeArrowheads="1"/>
          </p:cNvSpPr>
          <p:nvPr>
            <p:ph idx="1"/>
          </p:nvPr>
        </p:nvSpPr>
        <p:spPr>
          <a:xfrm>
            <a:off x="838200" y="1825625"/>
            <a:ext cx="10866120" cy="4351338"/>
          </a:xfrm>
        </p:spPr>
        <p:txBody>
          <a:bodyPr/>
          <a:lstStyle/>
          <a:p>
            <a:pPr>
              <a:lnSpc>
                <a:spcPct val="90000"/>
              </a:lnSpc>
            </a:pPr>
            <a:r>
              <a:rPr lang="en-US" altLang="zh-TW" dirty="0">
                <a:ea typeface="新細明體" pitchFamily="18" charset="-120"/>
              </a:rPr>
              <a:t>A hash function is usually specified as the composition of two functions:</a:t>
            </a:r>
          </a:p>
          <a:p>
            <a:pPr>
              <a:lnSpc>
                <a:spcPct val="90000"/>
              </a:lnSpc>
              <a:buFontTx/>
              <a:buNone/>
            </a:pPr>
            <a:r>
              <a:rPr lang="en-US" altLang="zh-TW" dirty="0">
                <a:ea typeface="新細明體" pitchFamily="18" charset="-120"/>
              </a:rPr>
              <a:t>	</a:t>
            </a:r>
            <a:r>
              <a:rPr lang="en-US" altLang="zh-TW" b="1" i="1" dirty="0">
                <a:solidFill>
                  <a:srgbClr val="FF0000"/>
                </a:solidFill>
                <a:ea typeface="新細明體" pitchFamily="18" charset="-120"/>
              </a:rPr>
              <a:t>Hash code</a:t>
            </a:r>
            <a:r>
              <a:rPr lang="en-US" altLang="zh-TW" dirty="0">
                <a:ea typeface="新細明體" pitchFamily="18" charset="-120"/>
              </a:rPr>
              <a:t>:  </a:t>
            </a:r>
            <a:r>
              <a:rPr lang="en-US" altLang="zh-TW" b="1" i="1" dirty="0">
                <a:ea typeface="新細明體" pitchFamily="18" charset="-120"/>
              </a:rPr>
              <a:t>h</a:t>
            </a:r>
            <a:r>
              <a:rPr lang="en-US" altLang="zh-TW" baseline="-25000" dirty="0">
                <a:ea typeface="新細明體" pitchFamily="18" charset="-120"/>
              </a:rPr>
              <a:t>1</a:t>
            </a:r>
            <a:r>
              <a:rPr lang="en-US" altLang="zh-TW" dirty="0">
                <a:ea typeface="新細明體" pitchFamily="18" charset="-120"/>
              </a:rPr>
              <a:t>: keys </a:t>
            </a:r>
            <a:r>
              <a:rPr lang="en-US" altLang="zh-TW" dirty="0">
                <a:ea typeface="新細明體" pitchFamily="18" charset="-120"/>
                <a:sym typeface="Symbol" pitchFamily="18" charset="2"/>
              </a:rPr>
              <a:t></a:t>
            </a:r>
            <a:r>
              <a:rPr lang="en-US" altLang="zh-TW" dirty="0">
                <a:ea typeface="新細明體" pitchFamily="18" charset="-120"/>
              </a:rPr>
              <a:t> integers</a:t>
            </a:r>
          </a:p>
          <a:p>
            <a:pPr>
              <a:lnSpc>
                <a:spcPct val="90000"/>
              </a:lnSpc>
              <a:buFontTx/>
              <a:buNone/>
            </a:pPr>
            <a:r>
              <a:rPr lang="en-US" altLang="zh-TW" dirty="0">
                <a:solidFill>
                  <a:schemeClr val="tx2"/>
                </a:solidFill>
                <a:ea typeface="新細明體" pitchFamily="18" charset="-120"/>
              </a:rPr>
              <a:t>	</a:t>
            </a:r>
            <a:r>
              <a:rPr lang="en-US" altLang="zh-TW" b="1" i="1" dirty="0">
                <a:solidFill>
                  <a:srgbClr val="FF0000"/>
                </a:solidFill>
                <a:ea typeface="新細明體" pitchFamily="18" charset="-120"/>
              </a:rPr>
              <a:t>Compression function</a:t>
            </a:r>
            <a:r>
              <a:rPr lang="en-US" altLang="zh-TW" dirty="0">
                <a:ea typeface="新細明體" pitchFamily="18" charset="-120"/>
              </a:rPr>
              <a:t>: </a:t>
            </a:r>
            <a:r>
              <a:rPr lang="en-US" altLang="zh-TW" b="1" i="1" dirty="0">
                <a:ea typeface="新細明體" pitchFamily="18" charset="-120"/>
              </a:rPr>
              <a:t>h</a:t>
            </a:r>
            <a:r>
              <a:rPr lang="en-US" altLang="zh-TW" baseline="-25000" dirty="0">
                <a:ea typeface="新細明體" pitchFamily="18" charset="-120"/>
              </a:rPr>
              <a:t>2</a:t>
            </a:r>
            <a:r>
              <a:rPr lang="en-US" altLang="zh-TW" dirty="0">
                <a:ea typeface="新細明體" pitchFamily="18" charset="-120"/>
              </a:rPr>
              <a:t>: integers </a:t>
            </a:r>
            <a:r>
              <a:rPr lang="en-US" altLang="zh-TW" dirty="0">
                <a:ea typeface="新細明體" pitchFamily="18" charset="-120"/>
                <a:sym typeface="Symbol" pitchFamily="18" charset="2"/>
              </a:rPr>
              <a:t></a:t>
            </a:r>
            <a:r>
              <a:rPr lang="en-US" altLang="zh-TW" dirty="0">
                <a:ea typeface="新細明體" pitchFamily="18" charset="-120"/>
              </a:rPr>
              <a:t> [0, </a:t>
            </a:r>
            <a:r>
              <a:rPr lang="en-US" altLang="zh-TW" b="1" i="1" dirty="0">
                <a:ea typeface="新細明體" pitchFamily="18" charset="-120"/>
              </a:rPr>
              <a:t>N </a:t>
            </a:r>
            <a:r>
              <a:rPr lang="en-US" altLang="zh-TW" dirty="0">
                <a:ea typeface="新細明體" pitchFamily="18" charset="-120"/>
              </a:rPr>
              <a:t>- 1]</a:t>
            </a:r>
          </a:p>
          <a:p>
            <a:pPr>
              <a:lnSpc>
                <a:spcPct val="90000"/>
              </a:lnSpc>
            </a:pPr>
            <a:r>
              <a:rPr lang="en-US" altLang="zh-TW" dirty="0">
                <a:ea typeface="新細明體" pitchFamily="18" charset="-120"/>
              </a:rPr>
              <a:t>The hash code is applied first, and the compression function is applied next on the result, </a:t>
            </a:r>
            <a:r>
              <a:rPr lang="en-US" altLang="zh-TW" i="1" dirty="0">
                <a:ea typeface="新細明體" pitchFamily="18" charset="-120"/>
              </a:rPr>
              <a:t>i.e.</a:t>
            </a:r>
            <a:r>
              <a:rPr lang="en-US" altLang="zh-TW" dirty="0">
                <a:ea typeface="新細明體" pitchFamily="18" charset="-120"/>
              </a:rPr>
              <a:t>,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x</a:t>
            </a:r>
            <a:r>
              <a:rPr lang="en-US" altLang="zh-TW" dirty="0">
                <a:ea typeface="新細明體" pitchFamily="18" charset="-120"/>
              </a:rPr>
              <a:t>) = </a:t>
            </a:r>
            <a:r>
              <a:rPr lang="en-US" altLang="zh-TW" b="1" i="1" dirty="0">
                <a:ea typeface="新細明體" pitchFamily="18" charset="-120"/>
              </a:rPr>
              <a:t>h</a:t>
            </a:r>
            <a:r>
              <a:rPr lang="en-US" altLang="zh-TW" baseline="-25000" dirty="0">
                <a:ea typeface="新細明體" pitchFamily="18" charset="-120"/>
              </a:rPr>
              <a:t>2</a:t>
            </a:r>
            <a:r>
              <a:rPr lang="en-US" altLang="zh-TW" dirty="0">
                <a:ea typeface="新細明體" pitchFamily="18" charset="-120"/>
              </a:rPr>
              <a:t>(</a:t>
            </a:r>
            <a:r>
              <a:rPr lang="en-US" altLang="zh-TW" b="1" i="1" dirty="0">
                <a:ea typeface="新細明體" pitchFamily="18" charset="-120"/>
              </a:rPr>
              <a:t>h</a:t>
            </a:r>
            <a:r>
              <a:rPr lang="en-US" altLang="zh-TW" baseline="-25000" dirty="0">
                <a:ea typeface="新細明體" pitchFamily="18" charset="-120"/>
              </a:rPr>
              <a:t>1</a:t>
            </a:r>
            <a:r>
              <a:rPr lang="en-US" altLang="zh-TW" dirty="0">
                <a:ea typeface="新細明體" pitchFamily="18" charset="-120"/>
              </a:rPr>
              <a:t>(</a:t>
            </a:r>
            <a:r>
              <a:rPr lang="en-US" altLang="zh-TW" b="1" i="1" dirty="0">
                <a:ea typeface="新細明體" pitchFamily="18" charset="-120"/>
              </a:rPr>
              <a:t>x</a:t>
            </a:r>
            <a:r>
              <a:rPr lang="en-US" altLang="zh-TW" dirty="0">
                <a:ea typeface="新細明體" pitchFamily="18" charset="-120"/>
              </a:rPr>
              <a:t>))</a:t>
            </a:r>
          </a:p>
          <a:p>
            <a:pPr>
              <a:lnSpc>
                <a:spcPct val="90000"/>
              </a:lnSpc>
            </a:pPr>
            <a:r>
              <a:rPr lang="en-US" altLang="zh-TW" dirty="0">
                <a:ea typeface="新細明體" pitchFamily="18" charset="-120"/>
              </a:rPr>
              <a:t>The goal is to  “disperse” the keys in an apparently random way</a:t>
            </a:r>
          </a:p>
        </p:txBody>
      </p:sp>
      <p:sp>
        <p:nvSpPr>
          <p:cNvPr id="1027" name="投影片編號版面配置區 5"/>
          <p:cNvSpPr>
            <a:spLocks noGrp="1"/>
          </p:cNvSpPr>
          <p:nvPr>
            <p:ph type="sldNum" sz="quarter" idx="12"/>
          </p:nvPr>
        </p:nvSpPr>
        <p:spPr>
          <a:noFill/>
        </p:spPr>
        <p:txBody>
          <a:bodyPr/>
          <a:lstStyle/>
          <a:p>
            <a:fld id="{16789D64-2CA6-4FFB-BBDA-84EB39E7A6AD}" type="slidenum">
              <a:rPr lang="en-US" altLang="zh-TW" smtClean="0">
                <a:latin typeface="Arial" charset="0"/>
              </a:rPr>
              <a:pPr/>
              <a:t>23</a:t>
            </a:fld>
            <a:endParaRPr lang="en-US" altLang="zh-TW">
              <a:latin typeface="Arial"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836810140"/>
              </p:ext>
            </p:extLst>
          </p:nvPr>
        </p:nvGraphicFramePr>
        <p:xfrm>
          <a:off x="10302415" y="4544257"/>
          <a:ext cx="1240159" cy="1450420"/>
        </p:xfrm>
        <a:graphic>
          <a:graphicData uri="http://schemas.openxmlformats.org/presentationml/2006/ole">
            <mc:AlternateContent xmlns:mc="http://schemas.openxmlformats.org/markup-compatibility/2006">
              <mc:Choice xmlns:v="urn:schemas-microsoft-com:vml" Requires="v">
                <p:oleObj spid="_x0000_s2073" name="Clip" r:id="rId4" imgW="1585440" imgH="1854720" progId="">
                  <p:embed/>
                </p:oleObj>
              </mc:Choice>
              <mc:Fallback>
                <p:oleObj name="Clip" r:id="rId4" imgW="1585440" imgH="1854720" progId="">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415" y="4544257"/>
                        <a:ext cx="1240159" cy="1450420"/>
                      </a:xfrm>
                      <a:prstGeom prst="rect">
                        <a:avLst/>
                      </a:prstGeom>
                      <a:noFill/>
                    </p:spPr>
                  </p:pic>
                </p:oleObj>
              </mc:Fallback>
            </mc:AlternateContent>
          </a:graphicData>
        </a:graphic>
      </p:graphicFrame>
    </p:spTree>
    <p:extLst>
      <p:ext uri="{BB962C8B-B14F-4D97-AF65-F5344CB8AC3E}">
        <p14:creationId xmlns:p14="http://schemas.microsoft.com/office/powerpoint/2010/main" val="360908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4"/>
          <p:cNvSpPr>
            <a:spLocks noGrp="1"/>
          </p:cNvSpPr>
          <p:nvPr>
            <p:ph type="sldNum" sz="quarter" idx="12"/>
          </p:nvPr>
        </p:nvSpPr>
        <p:spPr>
          <a:noFill/>
        </p:spPr>
        <p:txBody>
          <a:bodyPr/>
          <a:lstStyle/>
          <a:p>
            <a:fld id="{FF2484E9-11EA-494D-B509-655C5EC001CC}" type="slidenum">
              <a:rPr lang="en-US" altLang="zh-TW" smtClean="0">
                <a:latin typeface="Arial" charset="0"/>
              </a:rPr>
              <a:pPr/>
              <a:t>24</a:t>
            </a:fld>
            <a:endParaRPr lang="en-US" altLang="zh-TW">
              <a:latin typeface="Arial" charset="0"/>
            </a:endParaRPr>
          </a:p>
        </p:txBody>
      </p:sp>
      <p:sp>
        <p:nvSpPr>
          <p:cNvPr id="26627" name="Rectangle 2"/>
          <p:cNvSpPr>
            <a:spLocks noGrp="1" noChangeArrowheads="1"/>
          </p:cNvSpPr>
          <p:nvPr>
            <p:ph type="title"/>
          </p:nvPr>
        </p:nvSpPr>
        <p:spPr/>
        <p:txBody>
          <a:bodyPr/>
          <a:lstStyle/>
          <a:p>
            <a:r>
              <a:rPr lang="en-US" altLang="zh-TW"/>
              <a:t>Two Parts of a Hash Function</a:t>
            </a:r>
          </a:p>
        </p:txBody>
      </p:sp>
      <p:pic>
        <p:nvPicPr>
          <p:cNvPr id="26628" name="Picture 3" descr="Fig 8-3"/>
          <p:cNvPicPr>
            <a:picLocks noChangeAspect="1" noChangeArrowheads="1"/>
          </p:cNvPicPr>
          <p:nvPr/>
        </p:nvPicPr>
        <p:blipFill>
          <a:blip r:embed="rId3" cstate="print"/>
          <a:srcRect/>
          <a:stretch>
            <a:fillRect/>
          </a:stretch>
        </p:blipFill>
        <p:spPr bwMode="auto">
          <a:xfrm>
            <a:off x="2719496" y="1920311"/>
            <a:ext cx="6753008" cy="3887716"/>
          </a:xfrm>
          <a:prstGeom prst="rect">
            <a:avLst/>
          </a:prstGeom>
          <a:noFill/>
          <a:ln w="9525">
            <a:noFill/>
            <a:miter lim="800000"/>
            <a:headEnd/>
            <a:tailEnd/>
          </a:ln>
        </p:spPr>
      </p:pic>
    </p:spTree>
    <p:extLst>
      <p:ext uri="{BB962C8B-B14F-4D97-AF65-F5344CB8AC3E}">
        <p14:creationId xmlns:p14="http://schemas.microsoft.com/office/powerpoint/2010/main" val="397560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altLang="zh-TW">
                <a:ea typeface="新細明體" pitchFamily="18" charset="-120"/>
              </a:rPr>
              <a:t>Hash Codes </a:t>
            </a:r>
            <a:endParaRPr lang="en-US" altLang="zh-TW">
              <a:ea typeface="新細明體" pitchFamily="18" charset="-120"/>
              <a:cs typeface="Tahoma" pitchFamily="34" charset="0"/>
            </a:endParaRPr>
          </a:p>
        </p:txBody>
      </p:sp>
      <p:sp>
        <p:nvSpPr>
          <p:cNvPr id="2193411" name="Rectangle 3"/>
          <p:cNvSpPr>
            <a:spLocks noGrp="1" noChangeArrowheads="1"/>
          </p:cNvSpPr>
          <p:nvPr>
            <p:ph idx="1"/>
          </p:nvPr>
        </p:nvSpPr>
        <p:spPr>
          <a:xfrm>
            <a:off x="838200" y="1825625"/>
            <a:ext cx="9970008" cy="4351338"/>
          </a:xfrm>
        </p:spPr>
        <p:txBody>
          <a:bodyPr>
            <a:normAutofit lnSpcReduction="10000"/>
          </a:bodyPr>
          <a:lstStyle/>
          <a:p>
            <a:pPr>
              <a:lnSpc>
                <a:spcPct val="80000"/>
              </a:lnSpc>
            </a:pPr>
            <a:r>
              <a:rPr lang="en-US" altLang="zh-TW" dirty="0">
                <a:solidFill>
                  <a:srgbClr val="FF0000"/>
                </a:solidFill>
                <a:ea typeface="新細明體" pitchFamily="18" charset="-120"/>
              </a:rPr>
              <a:t>Memory address</a:t>
            </a:r>
            <a:r>
              <a:rPr lang="en-US" altLang="zh-TW" dirty="0">
                <a:ea typeface="新細明體" pitchFamily="18" charset="-120"/>
              </a:rPr>
              <a:t>:</a:t>
            </a:r>
          </a:p>
          <a:p>
            <a:pPr lvl="1">
              <a:lnSpc>
                <a:spcPct val="80000"/>
              </a:lnSpc>
            </a:pPr>
            <a:r>
              <a:rPr lang="en-US" altLang="zh-TW" dirty="0">
                <a:ea typeface="新細明體" pitchFamily="18" charset="-120"/>
              </a:rPr>
              <a:t>reinterpret the memory address of the key object as an integer</a:t>
            </a:r>
          </a:p>
          <a:p>
            <a:pPr lvl="1">
              <a:lnSpc>
                <a:spcPct val="80000"/>
              </a:lnSpc>
            </a:pPr>
            <a:r>
              <a:rPr lang="en-US" altLang="zh-TW" dirty="0">
                <a:ea typeface="新細明體" pitchFamily="18" charset="-120"/>
              </a:rPr>
              <a:t>Good in general, except for numeric and string keys</a:t>
            </a:r>
          </a:p>
          <a:p>
            <a:pPr>
              <a:lnSpc>
                <a:spcPct val="80000"/>
              </a:lnSpc>
            </a:pPr>
            <a:r>
              <a:rPr lang="en-US" altLang="zh-TW" dirty="0">
                <a:solidFill>
                  <a:srgbClr val="FF0000"/>
                </a:solidFill>
                <a:ea typeface="新細明體" pitchFamily="18" charset="-120"/>
              </a:rPr>
              <a:t>Integer cast</a:t>
            </a:r>
            <a:r>
              <a:rPr lang="en-US" altLang="zh-TW" dirty="0">
                <a:ea typeface="新細明體" pitchFamily="18" charset="-120"/>
              </a:rPr>
              <a:t>:</a:t>
            </a:r>
          </a:p>
          <a:p>
            <a:pPr lvl="1">
              <a:lnSpc>
                <a:spcPct val="80000"/>
              </a:lnSpc>
            </a:pPr>
            <a:r>
              <a:rPr lang="en-US" altLang="zh-TW" dirty="0">
                <a:ea typeface="新細明體" pitchFamily="18" charset="-120"/>
              </a:rPr>
              <a:t>reinterpret the bits of the key as an integer</a:t>
            </a:r>
          </a:p>
          <a:p>
            <a:pPr lvl="1">
              <a:lnSpc>
                <a:spcPct val="80000"/>
              </a:lnSpc>
            </a:pPr>
            <a:r>
              <a:rPr lang="en-US" altLang="zh-TW" dirty="0">
                <a:ea typeface="新細明體" pitchFamily="18" charset="-120"/>
              </a:rPr>
              <a:t>Suitable for keys of length less than or equal to the number of bits of the integer type</a:t>
            </a:r>
          </a:p>
          <a:p>
            <a:pPr>
              <a:lnSpc>
                <a:spcPct val="80000"/>
              </a:lnSpc>
            </a:pPr>
            <a:r>
              <a:rPr lang="en-US" altLang="zh-TW" dirty="0">
                <a:solidFill>
                  <a:srgbClr val="FF0000"/>
                </a:solidFill>
                <a:ea typeface="新細明體" pitchFamily="18" charset="-120"/>
              </a:rPr>
              <a:t>Component sum</a:t>
            </a:r>
            <a:r>
              <a:rPr lang="en-US" altLang="zh-TW" dirty="0">
                <a:ea typeface="新細明體" pitchFamily="18" charset="-120"/>
              </a:rPr>
              <a:t>:</a:t>
            </a:r>
          </a:p>
          <a:p>
            <a:pPr lvl="1">
              <a:lnSpc>
                <a:spcPct val="80000"/>
              </a:lnSpc>
            </a:pPr>
            <a:r>
              <a:rPr lang="en-US" altLang="zh-TW" dirty="0">
                <a:ea typeface="新細明體" pitchFamily="18" charset="-120"/>
              </a:rPr>
              <a:t>partition the bits of the key into components of fixed length (e.g., 16 or 32 bits) and we sum the components (ignoring overflows)</a:t>
            </a:r>
          </a:p>
          <a:p>
            <a:pPr lvl="1">
              <a:lnSpc>
                <a:spcPct val="80000"/>
              </a:lnSpc>
            </a:pPr>
            <a:r>
              <a:rPr lang="en-US" altLang="zh-TW" dirty="0">
                <a:ea typeface="新細明體" pitchFamily="18" charset="-120"/>
              </a:rPr>
              <a:t>Suitable for numeric keys of fixed length greater than or equal to the number of bits of the integer</a:t>
            </a:r>
          </a:p>
        </p:txBody>
      </p:sp>
      <p:sp>
        <p:nvSpPr>
          <p:cNvPr id="2051" name="投影片編號版面配置區 5"/>
          <p:cNvSpPr>
            <a:spLocks noGrp="1"/>
          </p:cNvSpPr>
          <p:nvPr>
            <p:ph type="sldNum" sz="quarter" idx="12"/>
          </p:nvPr>
        </p:nvSpPr>
        <p:spPr>
          <a:noFill/>
        </p:spPr>
        <p:txBody>
          <a:bodyPr/>
          <a:lstStyle/>
          <a:p>
            <a:fld id="{1BD30ED2-1F88-47F9-ADBB-DE300F2BF260}" type="slidenum">
              <a:rPr lang="en-US" altLang="zh-TW" smtClean="0">
                <a:latin typeface="Arial" charset="0"/>
              </a:rPr>
              <a:pPr/>
              <a:t>25</a:t>
            </a:fld>
            <a:endParaRPr lang="en-US" altLang="zh-TW">
              <a:latin typeface="Arial"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327869307"/>
              </p:ext>
            </p:extLst>
          </p:nvPr>
        </p:nvGraphicFramePr>
        <p:xfrm>
          <a:off x="9360790" y="230188"/>
          <a:ext cx="1819275" cy="1216025"/>
        </p:xfrm>
        <a:graphic>
          <a:graphicData uri="http://schemas.openxmlformats.org/presentationml/2006/ole">
            <mc:AlternateContent xmlns:mc="http://schemas.openxmlformats.org/markup-compatibility/2006">
              <mc:Choice xmlns:v="urn:schemas-microsoft-com:vml" Requires="v">
                <p:oleObj spid="_x0000_s3097" name="Clip" r:id="rId4" imgW="1818720" imgH="1216080" progId="">
                  <p:embed/>
                </p:oleObj>
              </mc:Choice>
              <mc:Fallback>
                <p:oleObj name="Clip" r:id="rId4" imgW="1818720" imgH="1216080" progId="">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0790" y="230188"/>
                        <a:ext cx="1819275"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44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3411">
                                            <p:txEl>
                                              <p:pRg st="0" end="0"/>
                                            </p:txEl>
                                          </p:spTgt>
                                        </p:tgtEl>
                                        <p:attrNameLst>
                                          <p:attrName>style.visibility</p:attrName>
                                        </p:attrNameLst>
                                      </p:cBhvr>
                                      <p:to>
                                        <p:strVal val="visible"/>
                                      </p:to>
                                    </p:set>
                                    <p:animEffect transition="in" filter="box(in)">
                                      <p:cBhvr>
                                        <p:cTn id="7" dur="500"/>
                                        <p:tgtEl>
                                          <p:spTgt spid="2193411">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93411">
                                            <p:txEl>
                                              <p:pRg st="1" end="1"/>
                                            </p:txEl>
                                          </p:spTgt>
                                        </p:tgtEl>
                                        <p:attrNameLst>
                                          <p:attrName>style.visibility</p:attrName>
                                        </p:attrNameLst>
                                      </p:cBhvr>
                                      <p:to>
                                        <p:strVal val="visible"/>
                                      </p:to>
                                    </p:set>
                                    <p:animEffect transition="in" filter="box(in)">
                                      <p:cBhvr>
                                        <p:cTn id="10" dur="500"/>
                                        <p:tgtEl>
                                          <p:spTgt spid="2193411">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93411">
                                            <p:txEl>
                                              <p:pRg st="2" end="2"/>
                                            </p:txEl>
                                          </p:spTgt>
                                        </p:tgtEl>
                                        <p:attrNameLst>
                                          <p:attrName>style.visibility</p:attrName>
                                        </p:attrNameLst>
                                      </p:cBhvr>
                                      <p:to>
                                        <p:strVal val="visible"/>
                                      </p:to>
                                    </p:set>
                                    <p:animEffect transition="in" filter="box(in)">
                                      <p:cBhvr>
                                        <p:cTn id="13" dur="500"/>
                                        <p:tgtEl>
                                          <p:spTgt spid="21934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193411">
                                            <p:txEl>
                                              <p:pRg st="3" end="3"/>
                                            </p:txEl>
                                          </p:spTgt>
                                        </p:tgtEl>
                                        <p:attrNameLst>
                                          <p:attrName>style.visibility</p:attrName>
                                        </p:attrNameLst>
                                      </p:cBhvr>
                                      <p:to>
                                        <p:strVal val="visible"/>
                                      </p:to>
                                    </p:set>
                                    <p:animEffect transition="in" filter="box(in)">
                                      <p:cBhvr>
                                        <p:cTn id="18" dur="500"/>
                                        <p:tgtEl>
                                          <p:spTgt spid="2193411">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93411">
                                            <p:txEl>
                                              <p:pRg st="4" end="4"/>
                                            </p:txEl>
                                          </p:spTgt>
                                        </p:tgtEl>
                                        <p:attrNameLst>
                                          <p:attrName>style.visibility</p:attrName>
                                        </p:attrNameLst>
                                      </p:cBhvr>
                                      <p:to>
                                        <p:strVal val="visible"/>
                                      </p:to>
                                    </p:set>
                                    <p:animEffect transition="in" filter="box(in)">
                                      <p:cBhvr>
                                        <p:cTn id="21" dur="500"/>
                                        <p:tgtEl>
                                          <p:spTgt spid="2193411">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193411">
                                            <p:txEl>
                                              <p:pRg st="5" end="5"/>
                                            </p:txEl>
                                          </p:spTgt>
                                        </p:tgtEl>
                                        <p:attrNameLst>
                                          <p:attrName>style.visibility</p:attrName>
                                        </p:attrNameLst>
                                      </p:cBhvr>
                                      <p:to>
                                        <p:strVal val="visible"/>
                                      </p:to>
                                    </p:set>
                                    <p:animEffect transition="in" filter="box(in)">
                                      <p:cBhvr>
                                        <p:cTn id="24" dur="500"/>
                                        <p:tgtEl>
                                          <p:spTgt spid="21934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193411">
                                            <p:txEl>
                                              <p:pRg st="6" end="6"/>
                                            </p:txEl>
                                          </p:spTgt>
                                        </p:tgtEl>
                                        <p:attrNameLst>
                                          <p:attrName>style.visibility</p:attrName>
                                        </p:attrNameLst>
                                      </p:cBhvr>
                                      <p:to>
                                        <p:strVal val="visible"/>
                                      </p:to>
                                    </p:set>
                                    <p:animEffect transition="in" filter="box(in)">
                                      <p:cBhvr>
                                        <p:cTn id="29" dur="500"/>
                                        <p:tgtEl>
                                          <p:spTgt spid="2193411">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193411">
                                            <p:txEl>
                                              <p:pRg st="7" end="7"/>
                                            </p:txEl>
                                          </p:spTgt>
                                        </p:tgtEl>
                                        <p:attrNameLst>
                                          <p:attrName>style.visibility</p:attrName>
                                        </p:attrNameLst>
                                      </p:cBhvr>
                                      <p:to>
                                        <p:strVal val="visible"/>
                                      </p:to>
                                    </p:set>
                                    <p:animEffect transition="in" filter="box(in)">
                                      <p:cBhvr>
                                        <p:cTn id="32" dur="500"/>
                                        <p:tgtEl>
                                          <p:spTgt spid="2193411">
                                            <p:txEl>
                                              <p:pRg st="7" end="7"/>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193411">
                                            <p:txEl>
                                              <p:pRg st="8" end="8"/>
                                            </p:txEl>
                                          </p:spTgt>
                                        </p:tgtEl>
                                        <p:attrNameLst>
                                          <p:attrName>style.visibility</p:attrName>
                                        </p:attrNameLst>
                                      </p:cBhvr>
                                      <p:to>
                                        <p:strVal val="visible"/>
                                      </p:to>
                                    </p:set>
                                    <p:animEffect transition="in" filter="box(in)">
                                      <p:cBhvr>
                                        <p:cTn id="35" dur="500"/>
                                        <p:tgtEl>
                                          <p:spTgt spid="219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3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TW">
                <a:ea typeface="新細明體" pitchFamily="18" charset="-120"/>
              </a:rPr>
              <a:t>Polynomial Hash Codes</a:t>
            </a:r>
          </a:p>
        </p:txBody>
      </p:sp>
      <p:sp>
        <p:nvSpPr>
          <p:cNvPr id="2194435" name="Rectangle 3"/>
          <p:cNvSpPr>
            <a:spLocks noGrp="1" noChangeArrowheads="1"/>
          </p:cNvSpPr>
          <p:nvPr>
            <p:ph idx="1"/>
          </p:nvPr>
        </p:nvSpPr>
        <p:spPr/>
        <p:txBody>
          <a:bodyPr>
            <a:normAutofit/>
          </a:bodyPr>
          <a:lstStyle/>
          <a:p>
            <a:pPr>
              <a:lnSpc>
                <a:spcPct val="80000"/>
              </a:lnSpc>
            </a:pPr>
            <a:r>
              <a:rPr lang="en-US" altLang="zh-TW" sz="3200" dirty="0">
                <a:solidFill>
                  <a:srgbClr val="FF0000"/>
                </a:solidFill>
                <a:ea typeface="新細明體" pitchFamily="18" charset="-120"/>
              </a:rPr>
              <a:t>Steps</a:t>
            </a:r>
            <a:r>
              <a:rPr lang="en-US" altLang="zh-TW" sz="3200" dirty="0">
                <a:solidFill>
                  <a:schemeClr val="tx2"/>
                </a:solidFill>
                <a:ea typeface="新細明體" pitchFamily="18" charset="-120"/>
              </a:rPr>
              <a:t>:</a:t>
            </a:r>
          </a:p>
          <a:p>
            <a:pPr lvl="1">
              <a:lnSpc>
                <a:spcPct val="80000"/>
              </a:lnSpc>
            </a:pPr>
            <a:r>
              <a:rPr lang="en-US" altLang="zh-TW" sz="2800" dirty="0">
                <a:ea typeface="新細明體" pitchFamily="18" charset="-120"/>
              </a:rPr>
              <a:t>Partition the bits of the key into a sequence of components of fixed length (e.g., 8, 16 or 32 bits):  </a:t>
            </a:r>
            <a:r>
              <a:rPr lang="en-US" altLang="zh-TW" sz="2800" b="1" i="1" dirty="0">
                <a:ea typeface="新細明體" pitchFamily="18" charset="-120"/>
              </a:rPr>
              <a:t>a</a:t>
            </a:r>
            <a:r>
              <a:rPr lang="en-US" altLang="zh-TW" sz="2800" baseline="-25000" dirty="0">
                <a:ea typeface="新細明體" pitchFamily="18" charset="-120"/>
              </a:rPr>
              <a:t>0 </a:t>
            </a:r>
            <a:r>
              <a:rPr lang="en-US" altLang="zh-TW" sz="2800" b="1" i="1" dirty="0">
                <a:ea typeface="新細明體" pitchFamily="18" charset="-120"/>
              </a:rPr>
              <a:t>a</a:t>
            </a:r>
            <a:r>
              <a:rPr lang="en-US" altLang="zh-TW" sz="2800" baseline="-25000" dirty="0">
                <a:ea typeface="新細明體" pitchFamily="18" charset="-120"/>
              </a:rPr>
              <a:t>1</a:t>
            </a:r>
            <a:r>
              <a:rPr lang="en-US" altLang="zh-TW" sz="2800" dirty="0">
                <a:ea typeface="新細明體" pitchFamily="18" charset="-120"/>
              </a:rPr>
              <a:t> … </a:t>
            </a:r>
            <a:r>
              <a:rPr lang="en-US" altLang="zh-TW" sz="2800" b="1" i="1" dirty="0">
                <a:ea typeface="新細明體" pitchFamily="18" charset="-120"/>
              </a:rPr>
              <a:t>a</a:t>
            </a:r>
            <a:r>
              <a:rPr lang="en-US" altLang="zh-TW" sz="2800" b="1" i="1" baseline="-25000" dirty="0">
                <a:ea typeface="新細明體" pitchFamily="18" charset="-120"/>
              </a:rPr>
              <a:t>n</a:t>
            </a:r>
            <a:r>
              <a:rPr lang="en-US" altLang="zh-TW" sz="2800" baseline="-25000" dirty="0">
                <a:ea typeface="新細明體" pitchFamily="18" charset="-120"/>
              </a:rPr>
              <a:t>-1</a:t>
            </a:r>
            <a:endParaRPr lang="en-US" altLang="zh-TW" sz="2800" dirty="0">
              <a:ea typeface="新細明體" pitchFamily="18" charset="-120"/>
            </a:endParaRPr>
          </a:p>
          <a:p>
            <a:pPr lvl="1">
              <a:lnSpc>
                <a:spcPct val="80000"/>
              </a:lnSpc>
            </a:pPr>
            <a:r>
              <a:rPr lang="en-US" altLang="zh-TW" sz="2800" dirty="0">
                <a:ea typeface="新細明體" pitchFamily="18" charset="-120"/>
              </a:rPr>
              <a:t>Evaluate the polynomial</a:t>
            </a:r>
          </a:p>
          <a:p>
            <a:pPr lvl="1">
              <a:lnSpc>
                <a:spcPct val="80000"/>
              </a:lnSpc>
              <a:buFontTx/>
              <a:buNone/>
            </a:pPr>
            <a:r>
              <a:rPr lang="en-US" altLang="zh-TW" sz="2800" b="1" i="1" dirty="0">
                <a:ea typeface="新細明體" pitchFamily="18" charset="-120"/>
              </a:rPr>
              <a:t>		</a:t>
            </a:r>
            <a:r>
              <a:rPr lang="en-US" altLang="zh-TW" sz="2800" b="1" i="1" dirty="0">
                <a:solidFill>
                  <a:srgbClr val="0000FF"/>
                </a:solidFill>
                <a:ea typeface="新細明體" pitchFamily="18" charset="-120"/>
              </a:rPr>
              <a:t>p</a:t>
            </a:r>
            <a:r>
              <a:rPr lang="en-US" altLang="zh-TW" sz="2800" dirty="0">
                <a:solidFill>
                  <a:srgbClr val="0000FF"/>
                </a:solidFill>
                <a:ea typeface="新細明體" pitchFamily="18" charset="-120"/>
              </a:rPr>
              <a:t>(</a:t>
            </a:r>
            <a:r>
              <a:rPr lang="en-US" altLang="zh-TW" sz="2800" b="1" i="1" dirty="0">
                <a:solidFill>
                  <a:srgbClr val="0000FF"/>
                </a:solidFill>
                <a:ea typeface="新細明體" pitchFamily="18" charset="-120"/>
              </a:rPr>
              <a:t>z</a:t>
            </a:r>
            <a:r>
              <a:rPr lang="en-US" altLang="zh-TW" sz="2800" dirty="0">
                <a:solidFill>
                  <a:srgbClr val="0000FF"/>
                </a:solidFill>
                <a:ea typeface="新細明體" pitchFamily="18" charset="-120"/>
              </a:rPr>
              <a:t>)</a:t>
            </a:r>
            <a:r>
              <a:rPr lang="en-US" altLang="zh-TW" sz="2800" b="1" i="1" dirty="0">
                <a:solidFill>
                  <a:srgbClr val="0000FF"/>
                </a:solidFill>
                <a:ea typeface="新細明體" pitchFamily="18" charset="-120"/>
              </a:rPr>
              <a:t> </a:t>
            </a:r>
            <a:r>
              <a:rPr lang="en-US" altLang="zh-TW" sz="2800" dirty="0">
                <a:solidFill>
                  <a:srgbClr val="0000FF"/>
                </a:solidFill>
                <a:ea typeface="新細明體" pitchFamily="18" charset="-120"/>
              </a:rPr>
              <a:t>=</a:t>
            </a:r>
            <a:r>
              <a:rPr lang="en-US" altLang="zh-TW" sz="2800" b="1" i="1" dirty="0">
                <a:solidFill>
                  <a:srgbClr val="0000FF"/>
                </a:solidFill>
                <a:ea typeface="新細明體" pitchFamily="18" charset="-120"/>
              </a:rPr>
              <a:t> a</a:t>
            </a:r>
            <a:r>
              <a:rPr lang="en-US" altLang="zh-TW" sz="2800" baseline="-25000" dirty="0">
                <a:solidFill>
                  <a:srgbClr val="0000FF"/>
                </a:solidFill>
                <a:ea typeface="新細明體" pitchFamily="18" charset="-120"/>
              </a:rPr>
              <a:t>0</a:t>
            </a:r>
            <a:r>
              <a:rPr lang="en-US" altLang="zh-TW" sz="2800" dirty="0">
                <a:solidFill>
                  <a:srgbClr val="0000FF"/>
                </a:solidFill>
                <a:ea typeface="新細明體" pitchFamily="18" charset="-120"/>
              </a:rPr>
              <a:t> + </a:t>
            </a:r>
            <a:r>
              <a:rPr lang="en-US" altLang="zh-TW" sz="2800" b="1" i="1" dirty="0">
                <a:solidFill>
                  <a:srgbClr val="0000FF"/>
                </a:solidFill>
                <a:ea typeface="新細明體" pitchFamily="18" charset="-120"/>
              </a:rPr>
              <a:t>a</a:t>
            </a:r>
            <a:r>
              <a:rPr lang="en-US" altLang="zh-TW" sz="2800" baseline="-25000" dirty="0">
                <a:solidFill>
                  <a:srgbClr val="0000FF"/>
                </a:solidFill>
                <a:ea typeface="新細明體" pitchFamily="18" charset="-120"/>
              </a:rPr>
              <a:t>1 </a:t>
            </a:r>
            <a:r>
              <a:rPr lang="en-US" altLang="zh-TW" sz="2800" b="1" i="1" dirty="0">
                <a:solidFill>
                  <a:srgbClr val="0000FF"/>
                </a:solidFill>
                <a:ea typeface="新細明體" pitchFamily="18" charset="-120"/>
              </a:rPr>
              <a:t>z</a:t>
            </a:r>
            <a:r>
              <a:rPr lang="en-US" altLang="zh-TW" sz="2800" baseline="-25000" dirty="0">
                <a:solidFill>
                  <a:srgbClr val="0000FF"/>
                </a:solidFill>
                <a:ea typeface="新細明體" pitchFamily="18" charset="-120"/>
              </a:rPr>
              <a:t> </a:t>
            </a:r>
            <a:r>
              <a:rPr lang="en-US" altLang="zh-TW" sz="2800" dirty="0">
                <a:solidFill>
                  <a:srgbClr val="0000FF"/>
                </a:solidFill>
                <a:ea typeface="新細明體" pitchFamily="18" charset="-120"/>
              </a:rPr>
              <a:t> + </a:t>
            </a:r>
            <a:r>
              <a:rPr lang="en-US" altLang="zh-TW" sz="2800" b="1" i="1" dirty="0">
                <a:solidFill>
                  <a:srgbClr val="0000FF"/>
                </a:solidFill>
                <a:ea typeface="新細明體" pitchFamily="18" charset="-120"/>
              </a:rPr>
              <a:t>a</a:t>
            </a:r>
            <a:r>
              <a:rPr lang="en-US" altLang="zh-TW" sz="2800" baseline="-25000" dirty="0">
                <a:solidFill>
                  <a:srgbClr val="0000FF"/>
                </a:solidFill>
                <a:ea typeface="新細明體" pitchFamily="18" charset="-120"/>
              </a:rPr>
              <a:t>2 </a:t>
            </a:r>
            <a:r>
              <a:rPr lang="en-US" altLang="zh-TW" sz="2800" b="1" i="1" dirty="0">
                <a:solidFill>
                  <a:srgbClr val="0000FF"/>
                </a:solidFill>
                <a:ea typeface="新細明體" pitchFamily="18" charset="-120"/>
              </a:rPr>
              <a:t>z</a:t>
            </a:r>
            <a:r>
              <a:rPr lang="en-US" altLang="zh-TW" sz="2800" baseline="30000" dirty="0">
                <a:solidFill>
                  <a:srgbClr val="0000FF"/>
                </a:solidFill>
                <a:ea typeface="新細明體" pitchFamily="18" charset="-120"/>
              </a:rPr>
              <a:t>2</a:t>
            </a:r>
            <a:r>
              <a:rPr lang="en-US" altLang="zh-TW" sz="2800" dirty="0">
                <a:solidFill>
                  <a:srgbClr val="0000FF"/>
                </a:solidFill>
                <a:ea typeface="新細明體" pitchFamily="18" charset="-120"/>
              </a:rPr>
              <a:t> + …  + </a:t>
            </a:r>
            <a:r>
              <a:rPr lang="en-US" altLang="zh-TW" sz="2800" b="1" i="1" dirty="0">
                <a:solidFill>
                  <a:srgbClr val="0000FF"/>
                </a:solidFill>
                <a:ea typeface="新細明體" pitchFamily="18" charset="-120"/>
              </a:rPr>
              <a:t>a</a:t>
            </a:r>
            <a:r>
              <a:rPr lang="en-US" altLang="zh-TW" sz="2800" b="1" i="1" baseline="-25000" dirty="0">
                <a:solidFill>
                  <a:srgbClr val="0000FF"/>
                </a:solidFill>
                <a:ea typeface="新細明體" pitchFamily="18" charset="-120"/>
              </a:rPr>
              <a:t>n</a:t>
            </a:r>
            <a:r>
              <a:rPr lang="en-US" altLang="zh-TW" sz="2800" baseline="-25000" dirty="0">
                <a:solidFill>
                  <a:srgbClr val="0000FF"/>
                </a:solidFill>
                <a:ea typeface="新細明體" pitchFamily="18" charset="-120"/>
              </a:rPr>
              <a:t>-1</a:t>
            </a:r>
            <a:r>
              <a:rPr lang="en-US" altLang="zh-TW" sz="2800" b="1" i="1" dirty="0">
                <a:solidFill>
                  <a:srgbClr val="0000FF"/>
                </a:solidFill>
                <a:ea typeface="新細明體" pitchFamily="18" charset="-120"/>
              </a:rPr>
              <a:t>z</a:t>
            </a:r>
            <a:r>
              <a:rPr lang="en-US" altLang="zh-TW" sz="2800" b="1" i="1" baseline="30000" dirty="0">
                <a:solidFill>
                  <a:srgbClr val="0000FF"/>
                </a:solidFill>
                <a:ea typeface="新細明體" pitchFamily="18" charset="-120"/>
              </a:rPr>
              <a:t>n</a:t>
            </a:r>
            <a:r>
              <a:rPr lang="en-US" altLang="zh-TW" sz="2800" baseline="30000" dirty="0">
                <a:solidFill>
                  <a:srgbClr val="0000FF"/>
                </a:solidFill>
                <a:ea typeface="新細明體" pitchFamily="18" charset="-120"/>
              </a:rPr>
              <a:t>-1</a:t>
            </a:r>
          </a:p>
          <a:p>
            <a:pPr lvl="1">
              <a:lnSpc>
                <a:spcPct val="80000"/>
              </a:lnSpc>
              <a:buFontTx/>
              <a:buNone/>
            </a:pPr>
            <a:r>
              <a:rPr lang="en-US" altLang="zh-TW" sz="2800" baseline="30000" dirty="0">
                <a:ea typeface="新細明體" pitchFamily="18" charset="-120"/>
              </a:rPr>
              <a:t>	</a:t>
            </a:r>
            <a:r>
              <a:rPr lang="en-US" altLang="zh-TW" sz="2800" dirty="0">
                <a:ea typeface="新細明體" pitchFamily="18" charset="-120"/>
              </a:rPr>
              <a:t>at a fixed value </a:t>
            </a:r>
            <a:r>
              <a:rPr lang="en-US" altLang="zh-TW" sz="2800" b="1" i="1" dirty="0">
                <a:ea typeface="新細明體" pitchFamily="18" charset="-120"/>
              </a:rPr>
              <a:t>z</a:t>
            </a:r>
            <a:r>
              <a:rPr lang="en-US" altLang="zh-TW" sz="2800" dirty="0">
                <a:ea typeface="新細明體" pitchFamily="18" charset="-120"/>
              </a:rPr>
              <a:t>, ignoring overflows</a:t>
            </a:r>
          </a:p>
          <a:p>
            <a:pPr>
              <a:lnSpc>
                <a:spcPct val="80000"/>
              </a:lnSpc>
            </a:pPr>
            <a:r>
              <a:rPr lang="en-US" altLang="zh-TW" sz="3200" dirty="0">
                <a:ea typeface="新細明體" pitchFamily="18" charset="-120"/>
              </a:rPr>
              <a:t>Polynomial </a:t>
            </a:r>
            <a:r>
              <a:rPr lang="en-US" altLang="zh-TW" sz="3200" b="1" i="1" dirty="0">
                <a:ea typeface="新細明體" pitchFamily="18" charset="-120"/>
              </a:rPr>
              <a:t>p</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can be evaluated in </a:t>
            </a:r>
            <a:r>
              <a:rPr lang="en-US" altLang="zh-TW" sz="3200" b="1" i="1" dirty="0">
                <a:ea typeface="新細明體" pitchFamily="18" charset="-120"/>
              </a:rPr>
              <a:t>O</a:t>
            </a:r>
            <a:r>
              <a:rPr lang="en-US" altLang="zh-TW" sz="3200" dirty="0">
                <a:ea typeface="新細明體" pitchFamily="18" charset="-120"/>
              </a:rPr>
              <a:t>(</a:t>
            </a:r>
            <a:r>
              <a:rPr lang="en-US" altLang="zh-TW" sz="3200" b="1" i="1" dirty="0">
                <a:ea typeface="新細明體" pitchFamily="18" charset="-120"/>
              </a:rPr>
              <a:t>n</a:t>
            </a:r>
            <a:r>
              <a:rPr lang="en-US" altLang="zh-TW" sz="3200" dirty="0">
                <a:ea typeface="新細明體" pitchFamily="18" charset="-120"/>
              </a:rPr>
              <a:t>) time using </a:t>
            </a:r>
            <a:r>
              <a:rPr lang="en-US" altLang="zh-TW" sz="3200" b="1" i="1" dirty="0">
                <a:solidFill>
                  <a:srgbClr val="FF0000"/>
                </a:solidFill>
                <a:ea typeface="新細明體" pitchFamily="18" charset="-120"/>
              </a:rPr>
              <a:t>Horner’s rule</a:t>
            </a:r>
            <a:r>
              <a:rPr lang="en-US" altLang="zh-TW" sz="3200" dirty="0">
                <a:ea typeface="新細明體" pitchFamily="18" charset="-120"/>
              </a:rPr>
              <a:t>:</a:t>
            </a:r>
          </a:p>
          <a:p>
            <a:pPr lvl="1">
              <a:lnSpc>
                <a:spcPct val="80000"/>
              </a:lnSpc>
              <a:buFontTx/>
              <a:buNone/>
            </a:pPr>
            <a:r>
              <a:rPr lang="en-US" altLang="zh-TW" sz="3200" b="1" i="1" dirty="0">
                <a:ea typeface="新細明體" pitchFamily="18" charset="-120"/>
              </a:rPr>
              <a:t>		p</a:t>
            </a:r>
            <a:r>
              <a:rPr lang="en-US" altLang="zh-TW" sz="3200" baseline="-25000" dirty="0">
                <a:ea typeface="新細明體" pitchFamily="18" charset="-120"/>
              </a:rPr>
              <a:t>0</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a:t>
            </a:r>
            <a:r>
              <a:rPr lang="en-US" altLang="zh-TW" sz="3200" b="1" i="1" dirty="0">
                <a:ea typeface="新細明體" pitchFamily="18" charset="-120"/>
              </a:rPr>
              <a:t> </a:t>
            </a:r>
            <a:r>
              <a:rPr lang="en-US" altLang="zh-TW" sz="3200" dirty="0">
                <a:ea typeface="新細明體" pitchFamily="18" charset="-120"/>
              </a:rPr>
              <a:t>=</a:t>
            </a:r>
            <a:r>
              <a:rPr lang="en-US" altLang="zh-TW" sz="3200" b="1" i="1" dirty="0">
                <a:ea typeface="新細明體" pitchFamily="18" charset="-120"/>
              </a:rPr>
              <a:t> a</a:t>
            </a:r>
            <a:r>
              <a:rPr lang="en-US" altLang="zh-TW" sz="3200" b="1" i="1" baseline="-25000" dirty="0">
                <a:ea typeface="新細明體" pitchFamily="18" charset="-120"/>
              </a:rPr>
              <a:t>n</a:t>
            </a:r>
            <a:r>
              <a:rPr lang="en-US" altLang="zh-TW" sz="3200" baseline="-25000" dirty="0">
                <a:ea typeface="新細明體" pitchFamily="18" charset="-120"/>
              </a:rPr>
              <a:t>-1</a:t>
            </a:r>
            <a:r>
              <a:rPr lang="en-US" altLang="zh-TW" sz="3200" b="1" dirty="0">
                <a:ea typeface="新細明體" pitchFamily="18" charset="-120"/>
              </a:rPr>
              <a:t>;  </a:t>
            </a:r>
            <a:r>
              <a:rPr lang="en-US" altLang="zh-TW" sz="3200" b="1" i="1" dirty="0">
                <a:ea typeface="新細明體" pitchFamily="18" charset="-120"/>
              </a:rPr>
              <a:t>p</a:t>
            </a:r>
            <a:r>
              <a:rPr lang="en-US" altLang="zh-TW" sz="3200" b="1" i="1" baseline="-25000" dirty="0">
                <a:ea typeface="新細明體" pitchFamily="18" charset="-120"/>
              </a:rPr>
              <a:t>i</a:t>
            </a:r>
            <a:r>
              <a:rPr lang="en-US" altLang="zh-TW" sz="3200" baseline="-25000" dirty="0">
                <a:ea typeface="新細明體" pitchFamily="18" charset="-120"/>
              </a:rPr>
              <a:t> </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a:t>
            </a:r>
            <a:r>
              <a:rPr lang="en-US" altLang="zh-TW" sz="3200" b="1" i="1" dirty="0">
                <a:ea typeface="新細明體" pitchFamily="18" charset="-120"/>
              </a:rPr>
              <a:t> </a:t>
            </a:r>
            <a:r>
              <a:rPr lang="en-US" altLang="zh-TW" sz="3200" dirty="0">
                <a:ea typeface="新細明體" pitchFamily="18" charset="-120"/>
              </a:rPr>
              <a:t>=</a:t>
            </a:r>
            <a:r>
              <a:rPr lang="en-US" altLang="zh-TW" sz="3200" b="1" i="1" dirty="0">
                <a:ea typeface="新細明體" pitchFamily="18" charset="-120"/>
              </a:rPr>
              <a:t> a</a:t>
            </a:r>
            <a:r>
              <a:rPr lang="en-US" altLang="zh-TW" sz="3200" b="1" i="1" baseline="-25000" dirty="0">
                <a:ea typeface="新細明體" pitchFamily="18" charset="-120"/>
              </a:rPr>
              <a:t>n</a:t>
            </a:r>
            <a:r>
              <a:rPr lang="en-US" altLang="zh-TW" sz="3200" baseline="-25000" dirty="0">
                <a:ea typeface="新細明體" pitchFamily="18" charset="-120"/>
              </a:rPr>
              <a:t>-</a:t>
            </a:r>
            <a:r>
              <a:rPr lang="en-US" altLang="zh-TW" sz="3200" b="1" i="1" baseline="-25000" dirty="0">
                <a:ea typeface="新細明體" pitchFamily="18" charset="-120"/>
              </a:rPr>
              <a:t>i</a:t>
            </a:r>
            <a:r>
              <a:rPr lang="en-US" altLang="zh-TW" sz="3200" baseline="-25000" dirty="0">
                <a:ea typeface="新細明體" pitchFamily="18" charset="-120"/>
              </a:rPr>
              <a:t>-1 </a:t>
            </a:r>
            <a:r>
              <a:rPr lang="en-US" altLang="zh-TW" sz="3200" dirty="0">
                <a:ea typeface="新細明體" pitchFamily="18" charset="-120"/>
              </a:rPr>
              <a:t>+ </a:t>
            </a:r>
            <a:r>
              <a:rPr lang="en-US" altLang="zh-TW" sz="3200" b="1" i="1" dirty="0">
                <a:ea typeface="新細明體" pitchFamily="18" charset="-120"/>
              </a:rPr>
              <a:t>zp</a:t>
            </a:r>
            <a:r>
              <a:rPr lang="en-US" altLang="zh-TW" sz="3200" b="1" i="1" baseline="-25000" dirty="0">
                <a:ea typeface="新細明體" pitchFamily="18" charset="-120"/>
              </a:rPr>
              <a:t>i</a:t>
            </a:r>
            <a:r>
              <a:rPr lang="en-US" altLang="zh-TW" sz="3200" baseline="-25000" dirty="0">
                <a:ea typeface="新細明體" pitchFamily="18" charset="-120"/>
              </a:rPr>
              <a:t>-1</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a:t>
            </a:r>
            <a:r>
              <a:rPr lang="en-US" altLang="zh-TW" sz="3200" b="1" i="1" dirty="0">
                <a:ea typeface="新細明體" pitchFamily="18" charset="-120"/>
              </a:rPr>
              <a:t>i </a:t>
            </a:r>
            <a:r>
              <a:rPr lang="en-US" altLang="zh-TW" sz="3200" dirty="0">
                <a:ea typeface="新細明體" pitchFamily="18" charset="-120"/>
              </a:rPr>
              <a:t>=</a:t>
            </a:r>
            <a:r>
              <a:rPr lang="en-US" altLang="zh-TW" sz="3200" b="1" i="1" dirty="0">
                <a:ea typeface="新細明體" pitchFamily="18" charset="-120"/>
              </a:rPr>
              <a:t> </a:t>
            </a:r>
            <a:r>
              <a:rPr lang="en-US" altLang="zh-TW" sz="3200" dirty="0">
                <a:ea typeface="新細明體" pitchFamily="18" charset="-120"/>
              </a:rPr>
              <a:t>1, 2, …, </a:t>
            </a:r>
            <a:r>
              <a:rPr lang="en-US" altLang="zh-TW" sz="3200" b="1" i="1" dirty="0">
                <a:ea typeface="新細明體" pitchFamily="18" charset="-120"/>
              </a:rPr>
              <a:t>n </a:t>
            </a:r>
            <a:r>
              <a:rPr lang="en-US" altLang="zh-TW" sz="3200" dirty="0">
                <a:ea typeface="新細明體" pitchFamily="18" charset="-120"/>
              </a:rPr>
              <a:t>-1)</a:t>
            </a:r>
          </a:p>
          <a:p>
            <a:pPr>
              <a:lnSpc>
                <a:spcPct val="80000"/>
              </a:lnSpc>
            </a:pPr>
            <a:r>
              <a:rPr lang="en-US" altLang="zh-TW" sz="3200" b="1" i="1" dirty="0">
                <a:ea typeface="新細明體" pitchFamily="18" charset="-120"/>
              </a:rPr>
              <a:t>p</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a:t>
            </a:r>
            <a:r>
              <a:rPr lang="en-US" altLang="zh-TW" sz="3200" b="1" i="1" dirty="0">
                <a:ea typeface="新細明體" pitchFamily="18" charset="-120"/>
              </a:rPr>
              <a:t> p</a:t>
            </a:r>
            <a:r>
              <a:rPr lang="en-US" altLang="zh-TW" sz="3200" b="1" i="1" baseline="-25000" dirty="0">
                <a:ea typeface="新細明體" pitchFamily="18" charset="-120"/>
              </a:rPr>
              <a:t>n</a:t>
            </a:r>
            <a:r>
              <a:rPr lang="en-US" altLang="zh-TW" sz="3200" baseline="-25000" dirty="0">
                <a:ea typeface="新細明體" pitchFamily="18" charset="-120"/>
              </a:rPr>
              <a:t>-1</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a:t>
            </a:r>
          </a:p>
        </p:txBody>
      </p:sp>
      <p:sp>
        <p:nvSpPr>
          <p:cNvPr id="27650" name="投影片編號版面配置區 6"/>
          <p:cNvSpPr>
            <a:spLocks noGrp="1"/>
          </p:cNvSpPr>
          <p:nvPr>
            <p:ph type="sldNum" sz="quarter" idx="12"/>
          </p:nvPr>
        </p:nvSpPr>
        <p:spPr>
          <a:noFill/>
        </p:spPr>
        <p:txBody>
          <a:bodyPr/>
          <a:lstStyle/>
          <a:p>
            <a:fld id="{106CE351-41D1-4E3E-9C2E-0E23FE4CD296}" type="slidenum">
              <a:rPr lang="en-US" altLang="zh-TW" smtClean="0">
                <a:latin typeface="Arial" charset="0"/>
              </a:rPr>
              <a:pPr/>
              <a:t>26</a:t>
            </a:fld>
            <a:endParaRPr lang="en-US" altLang="zh-TW">
              <a:latin typeface="Arial" charset="0"/>
            </a:endParaRPr>
          </a:p>
        </p:txBody>
      </p:sp>
    </p:spTree>
    <p:extLst>
      <p:ext uri="{BB962C8B-B14F-4D97-AF65-F5344CB8AC3E}">
        <p14:creationId xmlns:p14="http://schemas.microsoft.com/office/powerpoint/2010/main" val="235017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4435">
                                            <p:txEl>
                                              <p:pRg st="0" end="0"/>
                                            </p:txEl>
                                          </p:spTgt>
                                        </p:tgtEl>
                                        <p:attrNameLst>
                                          <p:attrName>style.visibility</p:attrName>
                                        </p:attrNameLst>
                                      </p:cBhvr>
                                      <p:to>
                                        <p:strVal val="visible"/>
                                      </p:to>
                                    </p:set>
                                    <p:animEffect transition="in" filter="box(in)">
                                      <p:cBhvr>
                                        <p:cTn id="7" dur="500"/>
                                        <p:tgtEl>
                                          <p:spTgt spid="219443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94435">
                                            <p:txEl>
                                              <p:pRg st="1" end="1"/>
                                            </p:txEl>
                                          </p:spTgt>
                                        </p:tgtEl>
                                        <p:attrNameLst>
                                          <p:attrName>style.visibility</p:attrName>
                                        </p:attrNameLst>
                                      </p:cBhvr>
                                      <p:to>
                                        <p:strVal val="visible"/>
                                      </p:to>
                                    </p:set>
                                    <p:animEffect transition="in" filter="box(in)">
                                      <p:cBhvr>
                                        <p:cTn id="10" dur="500"/>
                                        <p:tgtEl>
                                          <p:spTgt spid="219443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94435">
                                            <p:txEl>
                                              <p:pRg st="2" end="2"/>
                                            </p:txEl>
                                          </p:spTgt>
                                        </p:tgtEl>
                                        <p:attrNameLst>
                                          <p:attrName>style.visibility</p:attrName>
                                        </p:attrNameLst>
                                      </p:cBhvr>
                                      <p:to>
                                        <p:strVal val="visible"/>
                                      </p:to>
                                    </p:set>
                                    <p:animEffect transition="in" filter="box(in)">
                                      <p:cBhvr>
                                        <p:cTn id="13" dur="500"/>
                                        <p:tgtEl>
                                          <p:spTgt spid="219443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94435">
                                            <p:txEl>
                                              <p:pRg st="3" end="3"/>
                                            </p:txEl>
                                          </p:spTgt>
                                        </p:tgtEl>
                                        <p:attrNameLst>
                                          <p:attrName>style.visibility</p:attrName>
                                        </p:attrNameLst>
                                      </p:cBhvr>
                                      <p:to>
                                        <p:strVal val="visible"/>
                                      </p:to>
                                    </p:set>
                                    <p:animEffect transition="in" filter="box(in)">
                                      <p:cBhvr>
                                        <p:cTn id="16" dur="500"/>
                                        <p:tgtEl>
                                          <p:spTgt spid="219443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94435">
                                            <p:txEl>
                                              <p:pRg st="4" end="4"/>
                                            </p:txEl>
                                          </p:spTgt>
                                        </p:tgtEl>
                                        <p:attrNameLst>
                                          <p:attrName>style.visibility</p:attrName>
                                        </p:attrNameLst>
                                      </p:cBhvr>
                                      <p:to>
                                        <p:strVal val="visible"/>
                                      </p:to>
                                    </p:set>
                                    <p:animEffect transition="in" filter="box(in)">
                                      <p:cBhvr>
                                        <p:cTn id="19" dur="500"/>
                                        <p:tgtEl>
                                          <p:spTgt spid="21944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194435">
                                            <p:txEl>
                                              <p:pRg st="5" end="5"/>
                                            </p:txEl>
                                          </p:spTgt>
                                        </p:tgtEl>
                                        <p:attrNameLst>
                                          <p:attrName>style.visibility</p:attrName>
                                        </p:attrNameLst>
                                      </p:cBhvr>
                                      <p:to>
                                        <p:strVal val="visible"/>
                                      </p:to>
                                    </p:set>
                                    <p:animEffect transition="in" filter="box(in)">
                                      <p:cBhvr>
                                        <p:cTn id="24" dur="500"/>
                                        <p:tgtEl>
                                          <p:spTgt spid="2194435">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194435">
                                            <p:txEl>
                                              <p:pRg st="6" end="6"/>
                                            </p:txEl>
                                          </p:spTgt>
                                        </p:tgtEl>
                                        <p:attrNameLst>
                                          <p:attrName>style.visibility</p:attrName>
                                        </p:attrNameLst>
                                      </p:cBhvr>
                                      <p:to>
                                        <p:strVal val="visible"/>
                                      </p:to>
                                    </p:set>
                                    <p:animEffect transition="in" filter="box(in)">
                                      <p:cBhvr>
                                        <p:cTn id="27" dur="500"/>
                                        <p:tgtEl>
                                          <p:spTgt spid="21944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94435">
                                            <p:txEl>
                                              <p:pRg st="7" end="7"/>
                                            </p:txEl>
                                          </p:spTgt>
                                        </p:tgtEl>
                                        <p:attrNameLst>
                                          <p:attrName>style.visibility</p:attrName>
                                        </p:attrNameLst>
                                      </p:cBhvr>
                                      <p:to>
                                        <p:strVal val="visible"/>
                                      </p:to>
                                    </p:set>
                                    <p:animEffect transition="in" filter="box(in)">
                                      <p:cBhvr>
                                        <p:cTn id="32" dur="500"/>
                                        <p:tgtEl>
                                          <p:spTgt spid="219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44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zh-TW">
                <a:ea typeface="新細明體" pitchFamily="18" charset="-120"/>
              </a:rPr>
              <a:t>Compression Functions</a:t>
            </a:r>
          </a:p>
        </p:txBody>
      </p:sp>
      <p:sp>
        <p:nvSpPr>
          <p:cNvPr id="3077" name="Rectangle 3"/>
          <p:cNvSpPr>
            <a:spLocks noGrp="1" noChangeArrowheads="1"/>
          </p:cNvSpPr>
          <p:nvPr>
            <p:ph idx="1"/>
          </p:nvPr>
        </p:nvSpPr>
        <p:spPr/>
        <p:txBody>
          <a:bodyPr/>
          <a:lstStyle/>
          <a:p>
            <a:r>
              <a:rPr lang="en-US" altLang="zh-TW" b="1" dirty="0">
                <a:solidFill>
                  <a:srgbClr val="FF0000"/>
                </a:solidFill>
                <a:ea typeface="新細明體" pitchFamily="18" charset="-120"/>
              </a:rPr>
              <a:t>The Division Method</a:t>
            </a:r>
          </a:p>
          <a:p>
            <a:pPr lvl="1"/>
            <a:r>
              <a:rPr lang="en-US" altLang="zh-TW" b="1" i="1" dirty="0">
                <a:ea typeface="新細明體" pitchFamily="18" charset="-120"/>
              </a:rPr>
              <a:t>h</a:t>
            </a:r>
            <a:r>
              <a:rPr lang="en-US" altLang="zh-TW" baseline="-25000" dirty="0">
                <a:ea typeface="新細明體" pitchFamily="18" charset="-120"/>
              </a:rPr>
              <a:t>2 </a:t>
            </a:r>
            <a:r>
              <a:rPr lang="en-US" altLang="zh-TW" dirty="0">
                <a:ea typeface="新細明體" pitchFamily="18" charset="-120"/>
              </a:rPr>
              <a:t>(</a:t>
            </a:r>
            <a:r>
              <a:rPr lang="en-US" altLang="zh-TW" b="1" i="1" dirty="0">
                <a:ea typeface="新細明體" pitchFamily="18" charset="-120"/>
              </a:rPr>
              <a:t>y</a:t>
            </a:r>
            <a:r>
              <a:rPr lang="en-US" altLang="zh-TW" dirty="0">
                <a:ea typeface="新細明體" pitchFamily="18" charset="-120"/>
              </a:rPr>
              <a:t>) =</a:t>
            </a:r>
            <a:r>
              <a:rPr lang="en-US" altLang="zh-TW" b="1" i="1" dirty="0">
                <a:ea typeface="新細明體" pitchFamily="18" charset="-120"/>
              </a:rPr>
              <a:t> y </a:t>
            </a:r>
            <a:r>
              <a:rPr lang="en-US" altLang="zh-TW" dirty="0">
                <a:ea typeface="新細明體" pitchFamily="18" charset="-120"/>
              </a:rPr>
              <a:t>mod</a:t>
            </a:r>
            <a:r>
              <a:rPr lang="en-US" altLang="zh-TW" b="1" i="1" dirty="0">
                <a:ea typeface="新細明體" pitchFamily="18" charset="-120"/>
              </a:rPr>
              <a:t> N</a:t>
            </a:r>
            <a:endParaRPr lang="en-US" altLang="zh-TW" dirty="0">
              <a:ea typeface="新細明體" pitchFamily="18" charset="-120"/>
            </a:endParaRPr>
          </a:p>
          <a:p>
            <a:pPr lvl="1"/>
            <a:r>
              <a:rPr lang="en-US" altLang="zh-TW" b="1" i="1" dirty="0">
                <a:ea typeface="新細明體" pitchFamily="18" charset="-120"/>
              </a:rPr>
              <a:t>N</a:t>
            </a:r>
            <a:r>
              <a:rPr lang="en-US" altLang="zh-TW" dirty="0">
                <a:ea typeface="新細明體" pitchFamily="18" charset="-120"/>
              </a:rPr>
              <a:t> is usually chosen to be a prime </a:t>
            </a:r>
          </a:p>
          <a:p>
            <a:pPr lvl="1"/>
            <a:r>
              <a:rPr lang="en-US" altLang="zh-TW" dirty="0">
                <a:ea typeface="新細明體" pitchFamily="18" charset="-120"/>
              </a:rPr>
              <a:t>The reason has to do with number theory and is beyond the scope of this course</a:t>
            </a:r>
          </a:p>
          <a:p>
            <a:r>
              <a:rPr lang="en-US" altLang="zh-TW" b="1" dirty="0">
                <a:solidFill>
                  <a:srgbClr val="FF0000"/>
                </a:solidFill>
                <a:ea typeface="新細明體" pitchFamily="18" charset="-120"/>
              </a:rPr>
              <a:t>The MAD (Multiply, Add and Divide) Method</a:t>
            </a:r>
            <a:endParaRPr lang="en-US" altLang="zh-TW" dirty="0">
              <a:solidFill>
                <a:srgbClr val="FF0000"/>
              </a:solidFill>
              <a:ea typeface="新細明體" pitchFamily="18" charset="-120"/>
            </a:endParaRPr>
          </a:p>
          <a:p>
            <a:pPr lvl="1"/>
            <a:r>
              <a:rPr lang="en-US" altLang="zh-TW" b="1" i="1" dirty="0">
                <a:ea typeface="新細明體" pitchFamily="18" charset="-120"/>
              </a:rPr>
              <a:t>h</a:t>
            </a:r>
            <a:r>
              <a:rPr lang="en-US" altLang="zh-TW" baseline="-25000" dirty="0">
                <a:ea typeface="新細明體" pitchFamily="18" charset="-120"/>
              </a:rPr>
              <a:t>2 </a:t>
            </a:r>
            <a:r>
              <a:rPr lang="en-US" altLang="zh-TW" dirty="0">
                <a:ea typeface="新細明體" pitchFamily="18" charset="-120"/>
              </a:rPr>
              <a:t>(</a:t>
            </a:r>
            <a:r>
              <a:rPr lang="en-US" altLang="zh-TW" b="1" i="1" dirty="0">
                <a:ea typeface="新細明體" pitchFamily="18" charset="-120"/>
              </a:rPr>
              <a:t>y</a:t>
            </a:r>
            <a:r>
              <a:rPr lang="en-US" altLang="zh-TW" dirty="0">
                <a:ea typeface="新細明體" pitchFamily="18" charset="-120"/>
              </a:rPr>
              <a:t>) =</a:t>
            </a:r>
            <a:r>
              <a:rPr lang="en-US" altLang="zh-TW" b="1" i="1" dirty="0">
                <a:ea typeface="新細明體" pitchFamily="18" charset="-120"/>
              </a:rPr>
              <a:t> </a:t>
            </a:r>
            <a:r>
              <a:rPr lang="en-US" altLang="zh-TW" b="1" dirty="0">
                <a:ea typeface="新細明體" pitchFamily="18" charset="-120"/>
              </a:rPr>
              <a:t>|</a:t>
            </a:r>
            <a:r>
              <a:rPr lang="en-US" altLang="zh-TW" b="1" i="1" dirty="0">
                <a:ea typeface="新細明體" pitchFamily="18" charset="-120"/>
              </a:rPr>
              <a:t>ay </a:t>
            </a:r>
            <a:r>
              <a:rPr lang="en-US" altLang="zh-TW" dirty="0">
                <a:ea typeface="新細明體" pitchFamily="18" charset="-120"/>
              </a:rPr>
              <a:t>+</a:t>
            </a:r>
            <a:r>
              <a:rPr lang="en-US" altLang="zh-TW" b="1" i="1" dirty="0">
                <a:ea typeface="新細明體" pitchFamily="18" charset="-120"/>
              </a:rPr>
              <a:t> b</a:t>
            </a:r>
            <a:r>
              <a:rPr lang="en-US" altLang="zh-TW" b="1" dirty="0">
                <a:ea typeface="新細明體" pitchFamily="18" charset="-120"/>
              </a:rPr>
              <a:t>|</a:t>
            </a:r>
            <a:r>
              <a:rPr lang="en-US" altLang="zh-TW" dirty="0">
                <a:ea typeface="新細明體" pitchFamily="18" charset="-120"/>
              </a:rPr>
              <a:t> mod</a:t>
            </a:r>
            <a:r>
              <a:rPr lang="en-US" altLang="zh-TW" b="1" i="1" dirty="0">
                <a:ea typeface="新細明體" pitchFamily="18" charset="-120"/>
              </a:rPr>
              <a:t> N</a:t>
            </a:r>
          </a:p>
          <a:p>
            <a:pPr lvl="1"/>
            <a:r>
              <a:rPr lang="en-US" altLang="zh-TW" b="1" i="1" dirty="0">
                <a:ea typeface="新細明體" pitchFamily="18" charset="-120"/>
              </a:rPr>
              <a:t>a</a:t>
            </a:r>
            <a:r>
              <a:rPr lang="en-US" altLang="zh-TW" dirty="0">
                <a:ea typeface="新細明體" pitchFamily="18" charset="-120"/>
              </a:rPr>
              <a:t>&gt;0 (</a:t>
            </a:r>
            <a:r>
              <a:rPr lang="en-US" altLang="zh-TW" b="1" i="1" dirty="0">
                <a:ea typeface="新細明體" pitchFamily="18" charset="-120"/>
              </a:rPr>
              <a:t>scaling factor</a:t>
            </a:r>
            <a:r>
              <a:rPr lang="en-US" altLang="zh-TW" dirty="0">
                <a:ea typeface="新細明體" pitchFamily="18" charset="-120"/>
              </a:rPr>
              <a:t>) and </a:t>
            </a:r>
            <a:r>
              <a:rPr lang="en-US" altLang="zh-TW" b="1" i="1" dirty="0">
                <a:ea typeface="新細明體" pitchFamily="18" charset="-120"/>
              </a:rPr>
              <a:t>b</a:t>
            </a:r>
            <a:r>
              <a:rPr lang="en-US" altLang="zh-TW" b="1" dirty="0">
                <a:ea typeface="新細明體" pitchFamily="18" charset="-120"/>
                <a:sym typeface="Symbol" pitchFamily="18" charset="2"/>
              </a:rPr>
              <a:t></a:t>
            </a:r>
            <a:r>
              <a:rPr lang="en-US" altLang="zh-TW" dirty="0">
                <a:ea typeface="新細明體" pitchFamily="18" charset="-120"/>
              </a:rPr>
              <a:t> 0 (</a:t>
            </a:r>
            <a:r>
              <a:rPr lang="en-US" altLang="zh-TW" b="1" i="1" dirty="0">
                <a:ea typeface="新細明體" pitchFamily="18" charset="-120"/>
              </a:rPr>
              <a:t>shift</a:t>
            </a:r>
            <a:r>
              <a:rPr lang="en-US" altLang="zh-TW" dirty="0">
                <a:ea typeface="新細明體" pitchFamily="18" charset="-120"/>
              </a:rPr>
              <a:t>) are integers</a:t>
            </a:r>
          </a:p>
          <a:p>
            <a:pPr lvl="1"/>
            <a:r>
              <a:rPr lang="en-US" altLang="zh-TW" b="1" i="1" dirty="0">
                <a:ea typeface="新細明體" pitchFamily="18" charset="-120"/>
              </a:rPr>
              <a:t>N</a:t>
            </a:r>
            <a:r>
              <a:rPr lang="en-US" altLang="zh-TW" dirty="0">
                <a:ea typeface="新細明體" pitchFamily="18" charset="-120"/>
              </a:rPr>
              <a:t> is a prime</a:t>
            </a:r>
          </a:p>
        </p:txBody>
      </p:sp>
      <p:sp>
        <p:nvSpPr>
          <p:cNvPr id="3075" name="投影片編號版面配置區 5"/>
          <p:cNvSpPr>
            <a:spLocks noGrp="1"/>
          </p:cNvSpPr>
          <p:nvPr>
            <p:ph type="sldNum" sz="quarter" idx="12"/>
          </p:nvPr>
        </p:nvSpPr>
        <p:spPr>
          <a:noFill/>
        </p:spPr>
        <p:txBody>
          <a:bodyPr/>
          <a:lstStyle/>
          <a:p>
            <a:fld id="{FBF816CE-C96B-45CB-847F-F2D59E36F25E}" type="slidenum">
              <a:rPr lang="en-US" altLang="zh-TW" smtClean="0">
                <a:latin typeface="Arial" charset="0"/>
              </a:rPr>
              <a:pPr/>
              <a:t>27</a:t>
            </a:fld>
            <a:endParaRPr lang="en-US" altLang="zh-TW">
              <a:latin typeface="Arial" charset="0"/>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3601569162"/>
              </p:ext>
            </p:extLst>
          </p:nvPr>
        </p:nvGraphicFramePr>
        <p:xfrm>
          <a:off x="9138794" y="0"/>
          <a:ext cx="1501775" cy="1581150"/>
        </p:xfrm>
        <a:graphic>
          <a:graphicData uri="http://schemas.openxmlformats.org/presentationml/2006/ole">
            <mc:AlternateContent xmlns:mc="http://schemas.openxmlformats.org/markup-compatibility/2006">
              <mc:Choice xmlns:v="urn:schemas-microsoft-com:vml" Requires="v">
                <p:oleObj spid="_x0000_s4121" name="Clip" r:id="rId4" imgW="1212840" imgH="1276560" progId="">
                  <p:embed/>
                </p:oleObj>
              </mc:Choice>
              <mc:Fallback>
                <p:oleObj name="Clip" r:id="rId4" imgW="1212840" imgH="1276560" progId="">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794" y="0"/>
                        <a:ext cx="1501775" cy="158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6093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投影片編號版面配置區 5"/>
          <p:cNvSpPr>
            <a:spLocks noGrp="1"/>
          </p:cNvSpPr>
          <p:nvPr>
            <p:ph type="sldNum" sz="quarter" idx="12"/>
          </p:nvPr>
        </p:nvSpPr>
        <p:spPr>
          <a:noFill/>
        </p:spPr>
        <p:txBody>
          <a:bodyPr/>
          <a:lstStyle/>
          <a:p>
            <a:fld id="{3850EADA-5EAC-4119-85B8-E254F28A5015}" type="slidenum">
              <a:rPr lang="en-US" altLang="zh-TW" smtClean="0">
                <a:latin typeface="Arial" charset="0"/>
              </a:rPr>
              <a:pPr/>
              <a:t>28</a:t>
            </a:fld>
            <a:endParaRPr lang="en-US" altLang="zh-TW">
              <a:latin typeface="Arial" charset="0"/>
            </a:endParaRPr>
          </a:p>
        </p:txBody>
      </p:sp>
      <p:sp>
        <p:nvSpPr>
          <p:cNvPr id="4100" name="Rectangle 2"/>
          <p:cNvSpPr>
            <a:spLocks noGrp="1" noChangeArrowheads="1"/>
          </p:cNvSpPr>
          <p:nvPr>
            <p:ph type="title"/>
          </p:nvPr>
        </p:nvSpPr>
        <p:spPr/>
        <p:txBody>
          <a:bodyPr/>
          <a:lstStyle/>
          <a:p>
            <a:r>
              <a:rPr lang="en-US" altLang="zh-TW">
                <a:ea typeface="新細明體" pitchFamily="18" charset="-120"/>
              </a:rPr>
              <a:t>Collisions</a:t>
            </a:r>
          </a:p>
        </p:txBody>
      </p:sp>
      <p:sp>
        <p:nvSpPr>
          <p:cNvPr id="2196483" name="Rectangle 3"/>
          <p:cNvSpPr>
            <a:spLocks noGrp="1" noChangeArrowheads="1"/>
          </p:cNvSpPr>
          <p:nvPr>
            <p:ph type="body" idx="1"/>
          </p:nvPr>
        </p:nvSpPr>
        <p:spPr/>
        <p:txBody>
          <a:bodyPr/>
          <a:lstStyle/>
          <a:p>
            <a:r>
              <a:rPr lang="en-US" altLang="zh-TW" dirty="0">
                <a:ea typeface="新細明體" pitchFamily="18" charset="-120"/>
              </a:rPr>
              <a:t>Occur when different elements are mapped to the same cell</a:t>
            </a:r>
          </a:p>
          <a:p>
            <a:r>
              <a:rPr lang="en-US" altLang="zh-TW" dirty="0">
                <a:ea typeface="新細明體" pitchFamily="18" charset="-120"/>
              </a:rPr>
              <a:t>Complicate the procedure for performing the </a:t>
            </a:r>
            <a:r>
              <a:rPr lang="en-US" altLang="zh-TW" dirty="0">
                <a:latin typeface="Arial" charset="0"/>
                <a:ea typeface="Arial Unicode MS" pitchFamily="34" charset="-120"/>
                <a:cs typeface="Arial Unicode MS" pitchFamily="34" charset="-120"/>
              </a:rPr>
              <a:t>get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t>
            </a:r>
            <a:r>
              <a:rPr lang="en-US" altLang="zh-TW" dirty="0">
                <a:latin typeface="Arial" charset="0"/>
                <a:ea typeface="Arial Unicode MS" pitchFamily="34" charset="-120"/>
                <a:cs typeface="Arial Unicode MS" pitchFamily="34" charset="-120"/>
              </a:rPr>
              <a:t>put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and </a:t>
            </a:r>
            <a:r>
              <a:rPr lang="en-US" altLang="zh-TW" dirty="0">
                <a:latin typeface="Arial" charset="0"/>
                <a:ea typeface="Arial Unicode MS" pitchFamily="34" charset="-120"/>
                <a:cs typeface="Arial Unicode MS" pitchFamily="34" charset="-120"/>
              </a:rPr>
              <a:t>remove</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operations</a:t>
            </a:r>
          </a:p>
          <a:p>
            <a:pPr>
              <a:buFontTx/>
              <a:buNone/>
            </a:pPr>
            <a:endParaRPr lang="en-US" altLang="zh-TW" dirty="0">
              <a:ea typeface="新細明體" pitchFamily="18" charset="-120"/>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4029556545"/>
              </p:ext>
            </p:extLst>
          </p:nvPr>
        </p:nvGraphicFramePr>
        <p:xfrm>
          <a:off x="4244197" y="3598750"/>
          <a:ext cx="4295073" cy="1548016"/>
        </p:xfrm>
        <a:graphic>
          <a:graphicData uri="http://schemas.openxmlformats.org/presentationml/2006/ole">
            <mc:AlternateContent xmlns:mc="http://schemas.openxmlformats.org/markup-compatibility/2006">
              <mc:Choice xmlns:v="urn:schemas-microsoft-com:vml" Requires="v">
                <p:oleObj spid="_x0000_s5145" name="Clip" r:id="rId4" imgW="1826640" imgH="659160" progId="">
                  <p:embed/>
                </p:oleObj>
              </mc:Choice>
              <mc:Fallback>
                <p:oleObj name="Clip" r:id="rId4" imgW="1826640" imgH="659160" progId="">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197" y="3598750"/>
                        <a:ext cx="4295073" cy="1548016"/>
                      </a:xfrm>
                      <a:prstGeom prst="rect">
                        <a:avLst/>
                      </a:prstGeom>
                      <a:noFill/>
                    </p:spPr>
                  </p:pic>
                </p:oleObj>
              </mc:Fallback>
            </mc:AlternateContent>
          </a:graphicData>
        </a:graphic>
      </p:graphicFrame>
    </p:spTree>
    <p:extLst>
      <p:ext uri="{BB962C8B-B14F-4D97-AF65-F5344CB8AC3E}">
        <p14:creationId xmlns:p14="http://schemas.microsoft.com/office/powerpoint/2010/main" val="41931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6483">
                                            <p:txEl>
                                              <p:pRg st="0" end="0"/>
                                            </p:txEl>
                                          </p:spTgt>
                                        </p:tgtEl>
                                        <p:attrNameLst>
                                          <p:attrName>style.visibility</p:attrName>
                                        </p:attrNameLst>
                                      </p:cBhvr>
                                      <p:to>
                                        <p:strVal val="visible"/>
                                      </p:to>
                                    </p:set>
                                    <p:animEffect transition="in" filter="box(in)">
                                      <p:cBhvr>
                                        <p:cTn id="7" dur="500"/>
                                        <p:tgtEl>
                                          <p:spTgt spid="219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96483">
                                            <p:txEl>
                                              <p:pRg st="1" end="1"/>
                                            </p:txEl>
                                          </p:spTgt>
                                        </p:tgtEl>
                                        <p:attrNameLst>
                                          <p:attrName>style.visibility</p:attrName>
                                        </p:attrNameLst>
                                      </p:cBhvr>
                                      <p:to>
                                        <p:strVal val="visible"/>
                                      </p:to>
                                    </p:set>
                                    <p:animEffect transition="in" filter="box(in)">
                                      <p:cBhvr>
                                        <p:cTn id="12" dur="500"/>
                                        <p:tgtEl>
                                          <p:spTgt spid="2196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p:spPr>
        <p:txBody>
          <a:bodyPr/>
          <a:lstStyle/>
          <a:p>
            <a:fld id="{C027D23F-9B2B-46A3-8C86-65C9258E4889}" type="slidenum">
              <a:rPr lang="en-US" altLang="zh-TW" smtClean="0">
                <a:latin typeface="Arial" charset="0"/>
              </a:rPr>
              <a:pPr/>
              <a:t>29</a:t>
            </a:fld>
            <a:endParaRPr lang="en-US" altLang="zh-TW">
              <a:latin typeface="Arial" charset="0"/>
            </a:endParaRPr>
          </a:p>
        </p:txBody>
      </p:sp>
      <p:sp>
        <p:nvSpPr>
          <p:cNvPr id="28675" name="Rectangle 2"/>
          <p:cNvSpPr>
            <a:spLocks noGrp="1" noChangeArrowheads="1"/>
          </p:cNvSpPr>
          <p:nvPr>
            <p:ph type="title"/>
          </p:nvPr>
        </p:nvSpPr>
        <p:spPr/>
        <p:txBody>
          <a:bodyPr/>
          <a:lstStyle/>
          <a:p>
            <a:r>
              <a:rPr lang="en-US" altLang="zh-TW">
                <a:ea typeface="新細明體" pitchFamily="18" charset="-120"/>
              </a:rPr>
              <a:t>Separate Chaining</a:t>
            </a:r>
          </a:p>
        </p:txBody>
      </p:sp>
      <p:sp>
        <p:nvSpPr>
          <p:cNvPr id="28676" name="Rectangle 3"/>
          <p:cNvSpPr>
            <a:spLocks noGrp="1" noChangeArrowheads="1"/>
          </p:cNvSpPr>
          <p:nvPr>
            <p:ph type="body" idx="1"/>
          </p:nvPr>
        </p:nvSpPr>
        <p:spPr/>
        <p:txBody>
          <a:bodyPr/>
          <a:lstStyle/>
          <a:p>
            <a:r>
              <a:rPr lang="en-US" altLang="zh-TW">
                <a:ea typeface="新細明體" pitchFamily="18" charset="-120"/>
              </a:rPr>
              <a:t>Each cell in the table points to a linked list of entries that map there</a:t>
            </a:r>
          </a:p>
          <a:p>
            <a:r>
              <a:rPr lang="en-US" altLang="zh-TW">
                <a:ea typeface="新細明體" pitchFamily="18" charset="-120"/>
              </a:rPr>
              <a:t>Separate chaining is simple, but requires additional memory outside the table</a:t>
            </a:r>
          </a:p>
        </p:txBody>
      </p:sp>
      <p:grpSp>
        <p:nvGrpSpPr>
          <p:cNvPr id="2" name="Group 4"/>
          <p:cNvGrpSpPr>
            <a:grpSpLocks/>
          </p:cNvGrpSpPr>
          <p:nvPr/>
        </p:nvGrpSpPr>
        <p:grpSpPr bwMode="auto">
          <a:xfrm>
            <a:off x="3719736" y="3717032"/>
            <a:ext cx="5360988" cy="2109788"/>
            <a:chOff x="2180" y="2160"/>
            <a:chExt cx="2764" cy="1008"/>
          </a:xfrm>
        </p:grpSpPr>
        <p:sp>
          <p:nvSpPr>
            <p:cNvPr id="28679" name="Rectangle 5"/>
            <p:cNvSpPr>
              <a:spLocks noChangeArrowheads="1"/>
            </p:cNvSpPr>
            <p:nvPr/>
          </p:nvSpPr>
          <p:spPr bwMode="auto">
            <a:xfrm>
              <a:off x="2372" y="2208"/>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endParaRPr lang="en-US" altLang="zh-TW">
                <a:latin typeface="Tahoma" pitchFamily="34" charset="0"/>
              </a:endParaRPr>
            </a:p>
          </p:txBody>
        </p:sp>
        <p:sp>
          <p:nvSpPr>
            <p:cNvPr id="28680" name="Rectangle 6"/>
            <p:cNvSpPr>
              <a:spLocks noChangeArrowheads="1"/>
            </p:cNvSpPr>
            <p:nvPr/>
          </p:nvSpPr>
          <p:spPr bwMode="auto">
            <a:xfrm>
              <a:off x="2372" y="2400"/>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8681" name="Rectangle 7"/>
            <p:cNvSpPr>
              <a:spLocks noChangeArrowheads="1"/>
            </p:cNvSpPr>
            <p:nvPr/>
          </p:nvSpPr>
          <p:spPr bwMode="auto">
            <a:xfrm>
              <a:off x="2372" y="2592"/>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8682" name="Rectangle 8"/>
            <p:cNvSpPr>
              <a:spLocks noChangeArrowheads="1"/>
            </p:cNvSpPr>
            <p:nvPr/>
          </p:nvSpPr>
          <p:spPr bwMode="auto">
            <a:xfrm>
              <a:off x="2372" y="2784"/>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8683" name="Rectangle 9"/>
            <p:cNvSpPr>
              <a:spLocks noChangeArrowheads="1"/>
            </p:cNvSpPr>
            <p:nvPr/>
          </p:nvSpPr>
          <p:spPr bwMode="auto">
            <a:xfrm>
              <a:off x="2372" y="2976"/>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8684" name="Text Box 10"/>
            <p:cNvSpPr txBox="1">
              <a:spLocks noChangeArrowheads="1"/>
            </p:cNvSpPr>
            <p:nvPr/>
          </p:nvSpPr>
          <p:spPr bwMode="auto">
            <a:xfrm>
              <a:off x="2180" y="2160"/>
              <a:ext cx="175" cy="221"/>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28685" name="Text Box 11"/>
            <p:cNvSpPr txBox="1">
              <a:spLocks noChangeArrowheads="1"/>
            </p:cNvSpPr>
            <p:nvPr/>
          </p:nvSpPr>
          <p:spPr bwMode="auto">
            <a:xfrm>
              <a:off x="2180" y="2352"/>
              <a:ext cx="175" cy="221"/>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28686" name="Text Box 12"/>
            <p:cNvSpPr txBox="1">
              <a:spLocks noChangeArrowheads="1"/>
            </p:cNvSpPr>
            <p:nvPr/>
          </p:nvSpPr>
          <p:spPr bwMode="auto">
            <a:xfrm>
              <a:off x="2180" y="2544"/>
              <a:ext cx="175" cy="221"/>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28687" name="Text Box 13"/>
            <p:cNvSpPr txBox="1">
              <a:spLocks noChangeArrowheads="1"/>
            </p:cNvSpPr>
            <p:nvPr/>
          </p:nvSpPr>
          <p:spPr bwMode="auto">
            <a:xfrm>
              <a:off x="2180" y="2736"/>
              <a:ext cx="175" cy="221"/>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28688" name="Text Box 14"/>
            <p:cNvSpPr txBox="1">
              <a:spLocks noChangeArrowheads="1"/>
            </p:cNvSpPr>
            <p:nvPr/>
          </p:nvSpPr>
          <p:spPr bwMode="auto">
            <a:xfrm>
              <a:off x="2180" y="2928"/>
              <a:ext cx="175" cy="221"/>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28689" name="AutoShape 15"/>
            <p:cNvSpPr>
              <a:spLocks noChangeArrowheads="1"/>
            </p:cNvSpPr>
            <p:nvPr/>
          </p:nvSpPr>
          <p:spPr bwMode="auto">
            <a:xfrm>
              <a:off x="27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451-229-0004</a:t>
              </a:r>
            </a:p>
          </p:txBody>
        </p:sp>
        <p:sp>
          <p:nvSpPr>
            <p:cNvPr id="28690" name="AutoShape 16"/>
            <p:cNvSpPr>
              <a:spLocks noChangeArrowheads="1"/>
            </p:cNvSpPr>
            <p:nvPr/>
          </p:nvSpPr>
          <p:spPr bwMode="auto">
            <a:xfrm>
              <a:off x="39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981-101-0004</a:t>
              </a:r>
            </a:p>
          </p:txBody>
        </p:sp>
        <p:cxnSp>
          <p:nvCxnSpPr>
            <p:cNvPr id="28691" name="AutoShape 17"/>
            <p:cNvCxnSpPr>
              <a:cxnSpLocks noChangeShapeType="1"/>
              <a:stCxn id="28689" idx="3"/>
              <a:endCxn id="28690" idx="1"/>
            </p:cNvCxnSpPr>
            <p:nvPr/>
          </p:nvCxnSpPr>
          <p:spPr bwMode="auto">
            <a:xfrm>
              <a:off x="3750" y="3072"/>
              <a:ext cx="180" cy="0"/>
            </a:xfrm>
            <a:prstGeom prst="straightConnector1">
              <a:avLst/>
            </a:prstGeom>
            <a:noFill/>
            <a:ln w="19050">
              <a:solidFill>
                <a:schemeClr val="tx1"/>
              </a:solidFill>
              <a:round/>
              <a:headEnd/>
              <a:tailEnd/>
            </a:ln>
          </p:spPr>
        </p:cxnSp>
        <p:sp>
          <p:nvSpPr>
            <p:cNvPr id="28692" name="Line 18"/>
            <p:cNvSpPr>
              <a:spLocks noChangeShapeType="1"/>
            </p:cNvSpPr>
            <p:nvPr/>
          </p:nvSpPr>
          <p:spPr bwMode="auto">
            <a:xfrm>
              <a:off x="2468" y="3072"/>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8693" name="AutoShape 19"/>
            <p:cNvSpPr>
              <a:spLocks noChangeArrowheads="1"/>
            </p:cNvSpPr>
            <p:nvPr/>
          </p:nvSpPr>
          <p:spPr bwMode="auto">
            <a:xfrm>
              <a:off x="2736" y="2400"/>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025-612-0001</a:t>
              </a:r>
            </a:p>
          </p:txBody>
        </p:sp>
        <p:sp>
          <p:nvSpPr>
            <p:cNvPr id="28694" name="Line 20"/>
            <p:cNvSpPr>
              <a:spLocks noChangeShapeType="1"/>
            </p:cNvSpPr>
            <p:nvPr/>
          </p:nvSpPr>
          <p:spPr bwMode="auto">
            <a:xfrm>
              <a:off x="2468" y="2496"/>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grpSp>
    </p:spTree>
    <p:extLst>
      <p:ext uri="{BB962C8B-B14F-4D97-AF65-F5344CB8AC3E}">
        <p14:creationId xmlns:p14="http://schemas.microsoft.com/office/powerpoint/2010/main" val="67633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5"/>
          <p:cNvSpPr>
            <a:spLocks noGrp="1"/>
          </p:cNvSpPr>
          <p:nvPr>
            <p:ph type="sldNum" sz="quarter" idx="12"/>
          </p:nvPr>
        </p:nvSpPr>
        <p:spPr>
          <a:noFill/>
        </p:spPr>
        <p:txBody>
          <a:bodyPr/>
          <a:lstStyle/>
          <a:p>
            <a:fld id="{7BBB17A1-D134-4520-93FA-FFA597E14F56}" type="slidenum">
              <a:rPr lang="en-US" altLang="zh-TW" smtClean="0">
                <a:latin typeface="Arial" charset="0"/>
              </a:rPr>
              <a:pPr/>
              <a:t>3</a:t>
            </a:fld>
            <a:endParaRPr lang="en-US" altLang="zh-TW">
              <a:latin typeface="Arial" charset="0"/>
            </a:endParaRPr>
          </a:p>
        </p:txBody>
      </p:sp>
      <p:sp>
        <p:nvSpPr>
          <p:cNvPr id="12291" name="Rectangle 2"/>
          <p:cNvSpPr>
            <a:spLocks noGrp="1" noChangeArrowheads="1"/>
          </p:cNvSpPr>
          <p:nvPr>
            <p:ph type="title"/>
          </p:nvPr>
        </p:nvSpPr>
        <p:spPr/>
        <p:txBody>
          <a:bodyPr/>
          <a:lstStyle/>
          <a:p>
            <a:r>
              <a:rPr lang="en-US" altLang="zh-TW" dirty="0">
                <a:ea typeface="新細明體" pitchFamily="18" charset="-120"/>
              </a:rPr>
              <a:t>Maps</a:t>
            </a:r>
            <a:endParaRPr lang="en-US" altLang="zh-TW" dirty="0">
              <a:ea typeface="新細明體" pitchFamily="18" charset="-120"/>
              <a:cs typeface="Tahoma" pitchFamily="34" charset="0"/>
            </a:endParaRPr>
          </a:p>
        </p:txBody>
      </p:sp>
      <p:sp>
        <p:nvSpPr>
          <p:cNvPr id="12292" name="Rectangle 3"/>
          <p:cNvSpPr>
            <a:spLocks noGrp="1" noChangeArrowheads="1"/>
          </p:cNvSpPr>
          <p:nvPr>
            <p:ph type="body" idx="1"/>
          </p:nvPr>
        </p:nvSpPr>
        <p:spPr>
          <a:xfrm>
            <a:off x="1119051" y="1751013"/>
            <a:ext cx="9923417" cy="4876800"/>
          </a:xfrm>
        </p:spPr>
        <p:txBody>
          <a:bodyPr/>
          <a:lstStyle/>
          <a:p>
            <a:pPr>
              <a:lnSpc>
                <a:spcPct val="90000"/>
              </a:lnSpc>
            </a:pPr>
            <a:r>
              <a:rPr lang="en-US" altLang="zh-TW" dirty="0">
                <a:ea typeface="新細明體" pitchFamily="18" charset="-120"/>
              </a:rPr>
              <a:t>A </a:t>
            </a:r>
            <a:r>
              <a:rPr lang="en-US" altLang="zh-TW" b="1" i="1" dirty="0">
                <a:solidFill>
                  <a:srgbClr val="FF0000"/>
                </a:solidFill>
                <a:ea typeface="新細明體" pitchFamily="18" charset="-120"/>
              </a:rPr>
              <a:t>map</a:t>
            </a:r>
            <a:r>
              <a:rPr lang="en-US" altLang="zh-TW" dirty="0">
                <a:ea typeface="新細明體" pitchFamily="18" charset="-120"/>
              </a:rPr>
              <a:t> models a searchable collection of key-value </a:t>
            </a:r>
            <a:r>
              <a:rPr lang="en-US" altLang="zh-TW" b="1" i="1" dirty="0">
                <a:solidFill>
                  <a:srgbClr val="FF0000"/>
                </a:solidFill>
                <a:ea typeface="新細明體" pitchFamily="18" charset="-120"/>
              </a:rPr>
              <a:t>entries</a:t>
            </a:r>
            <a:r>
              <a:rPr lang="en-US" altLang="zh-TW" dirty="0">
                <a:solidFill>
                  <a:srgbClr val="FF0000"/>
                </a:solidFill>
                <a:ea typeface="新細明體" pitchFamily="18" charset="-120"/>
              </a:rPr>
              <a:t> </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where </a:t>
            </a:r>
            <a:r>
              <a:rPr lang="en-US" altLang="zh-TW" b="1" i="1" dirty="0">
                <a:ea typeface="新細明體" pitchFamily="18" charset="-120"/>
              </a:rPr>
              <a:t>k</a:t>
            </a:r>
            <a:r>
              <a:rPr lang="en-US" altLang="zh-TW" dirty="0">
                <a:ea typeface="新細明體" pitchFamily="18" charset="-120"/>
              </a:rPr>
              <a:t> is the key and </a:t>
            </a:r>
            <a:r>
              <a:rPr lang="en-US" altLang="zh-TW" b="1" i="1" dirty="0">
                <a:ea typeface="新細明體" pitchFamily="18" charset="-120"/>
              </a:rPr>
              <a:t>v</a:t>
            </a:r>
            <a:r>
              <a:rPr lang="en-US" altLang="zh-TW" dirty="0">
                <a:ea typeface="新細明體" pitchFamily="18" charset="-120"/>
              </a:rPr>
              <a:t> is its corresponding value </a:t>
            </a:r>
          </a:p>
          <a:p>
            <a:pPr>
              <a:lnSpc>
                <a:spcPct val="90000"/>
              </a:lnSpc>
            </a:pPr>
            <a:r>
              <a:rPr lang="en-US" altLang="zh-TW" dirty="0">
                <a:ea typeface="新細明體" pitchFamily="18" charset="-120"/>
              </a:rPr>
              <a:t>Each key should be </a:t>
            </a:r>
            <a:r>
              <a:rPr lang="en-US" altLang="zh-TW" b="1" dirty="0">
                <a:solidFill>
                  <a:srgbClr val="0000CC"/>
                </a:solidFill>
                <a:ea typeface="新細明體" pitchFamily="18" charset="-120"/>
              </a:rPr>
              <a:t>unique</a:t>
            </a:r>
            <a:r>
              <a:rPr lang="en-US" altLang="zh-TW" b="1" dirty="0">
                <a:ea typeface="新細明體" pitchFamily="18" charset="-120"/>
              </a:rPr>
              <a:t> </a:t>
            </a:r>
            <a:endParaRPr lang="en-US" altLang="zh-TW" dirty="0">
              <a:latin typeface="Tahoma" pitchFamily="34" charset="0"/>
              <a:ea typeface="新細明體" pitchFamily="18" charset="-120"/>
            </a:endParaRPr>
          </a:p>
          <a:p>
            <a:pPr lvl="1">
              <a:lnSpc>
                <a:spcPct val="90000"/>
              </a:lnSpc>
            </a:pPr>
            <a:r>
              <a:rPr lang="en-US" altLang="zh-TW" dirty="0">
                <a:solidFill>
                  <a:srgbClr val="0000CC"/>
                </a:solidFill>
                <a:ea typeface="新細明體" pitchFamily="18" charset="-120"/>
              </a:rPr>
              <a:t>Multiple entries with the same key are </a:t>
            </a:r>
            <a:r>
              <a:rPr lang="en-US" altLang="zh-TW" b="1" dirty="0">
                <a:solidFill>
                  <a:srgbClr val="0000CC"/>
                </a:solidFill>
                <a:ea typeface="新細明體" pitchFamily="18" charset="-120"/>
              </a:rPr>
              <a:t>not</a:t>
            </a:r>
            <a:r>
              <a:rPr lang="en-US" altLang="zh-TW" dirty="0">
                <a:solidFill>
                  <a:srgbClr val="0000CC"/>
                </a:solidFill>
                <a:ea typeface="新細明體" pitchFamily="18" charset="-120"/>
              </a:rPr>
              <a:t> allowed </a:t>
            </a:r>
          </a:p>
          <a:p>
            <a:pPr>
              <a:lnSpc>
                <a:spcPct val="90000"/>
              </a:lnSpc>
            </a:pPr>
            <a:r>
              <a:rPr lang="en-US" altLang="zh-TW" dirty="0">
                <a:ea typeface="新細明體" pitchFamily="18" charset="-120"/>
              </a:rPr>
              <a:t>The main operations of a map are for </a:t>
            </a:r>
            <a:r>
              <a:rPr lang="en-US" altLang="zh-TW" b="1" i="1" dirty="0">
                <a:solidFill>
                  <a:srgbClr val="FF0000"/>
                </a:solidFill>
                <a:ea typeface="新細明體" pitchFamily="18" charset="-120"/>
              </a:rPr>
              <a:t>searching</a:t>
            </a:r>
            <a:r>
              <a:rPr lang="en-US" altLang="zh-TW" dirty="0">
                <a:ea typeface="新細明體" pitchFamily="18" charset="-120"/>
              </a:rPr>
              <a:t>, </a:t>
            </a:r>
            <a:r>
              <a:rPr lang="en-US" altLang="zh-TW" b="1" i="1" dirty="0">
                <a:solidFill>
                  <a:srgbClr val="FF0000"/>
                </a:solidFill>
                <a:ea typeface="新細明體" pitchFamily="18" charset="-120"/>
              </a:rPr>
              <a:t>inserting</a:t>
            </a:r>
            <a:r>
              <a:rPr lang="en-US" altLang="zh-TW" dirty="0">
                <a:ea typeface="新細明體" pitchFamily="18" charset="-120"/>
              </a:rPr>
              <a:t>, and </a:t>
            </a:r>
            <a:r>
              <a:rPr lang="en-US" altLang="zh-TW" b="1" i="1" dirty="0">
                <a:solidFill>
                  <a:srgbClr val="FF0000"/>
                </a:solidFill>
                <a:ea typeface="新細明體" pitchFamily="18" charset="-120"/>
              </a:rPr>
              <a:t>deleting</a:t>
            </a:r>
            <a:r>
              <a:rPr lang="en-US" altLang="zh-TW" dirty="0">
                <a:ea typeface="新細明體" pitchFamily="18" charset="-120"/>
              </a:rPr>
              <a:t> items</a:t>
            </a:r>
          </a:p>
          <a:p>
            <a:pPr>
              <a:lnSpc>
                <a:spcPct val="90000"/>
              </a:lnSpc>
            </a:pPr>
            <a:r>
              <a:rPr lang="en-US" altLang="zh-TW" dirty="0">
                <a:ea typeface="新細明體" pitchFamily="18" charset="-120"/>
              </a:rPr>
              <a:t>Applications:</a:t>
            </a:r>
          </a:p>
          <a:p>
            <a:pPr lvl="1">
              <a:lnSpc>
                <a:spcPct val="90000"/>
              </a:lnSpc>
            </a:pPr>
            <a:r>
              <a:rPr lang="en-US" altLang="zh-TW" dirty="0">
                <a:ea typeface="新細明體" pitchFamily="18" charset="-120"/>
              </a:rPr>
              <a:t>address book</a:t>
            </a:r>
          </a:p>
          <a:p>
            <a:pPr lvl="1">
              <a:lnSpc>
                <a:spcPct val="90000"/>
              </a:lnSpc>
            </a:pPr>
            <a:r>
              <a:rPr lang="en-US" altLang="zh-TW" dirty="0">
                <a:ea typeface="新細明體" pitchFamily="18" charset="-120"/>
              </a:rPr>
              <a:t>student-record database</a:t>
            </a:r>
          </a:p>
        </p:txBody>
      </p:sp>
      <p:pic>
        <p:nvPicPr>
          <p:cNvPr id="12293" name="Picture 4" descr="j0312176"/>
          <p:cNvPicPr>
            <a:picLocks noGrp="1" noChangeAspect="1" noChangeArrowheads="1"/>
          </p:cNvPicPr>
          <p:nvPr>
            <p:ph sz="half" idx="4294967295"/>
          </p:nvPr>
        </p:nvPicPr>
        <p:blipFill>
          <a:blip r:embed="rId3" cstate="print"/>
          <a:srcRect/>
          <a:stretch>
            <a:fillRect/>
          </a:stretch>
        </p:blipFill>
        <p:spPr>
          <a:xfrm>
            <a:off x="9242426" y="304800"/>
            <a:ext cx="1425575" cy="1447800"/>
          </a:xfrm>
          <a:noFill/>
        </p:spPr>
      </p:pic>
    </p:spTree>
    <p:extLst>
      <p:ext uri="{BB962C8B-B14F-4D97-AF65-F5344CB8AC3E}">
        <p14:creationId xmlns:p14="http://schemas.microsoft.com/office/powerpoint/2010/main" val="1367289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p:spPr>
        <p:txBody>
          <a:bodyPr/>
          <a:lstStyle/>
          <a:p>
            <a:fld id="{9CC57AF4-33AC-430F-A191-3B7768CE8D71}" type="slidenum">
              <a:rPr lang="en-US" altLang="zh-TW" smtClean="0">
                <a:latin typeface="Arial" charset="0"/>
              </a:rPr>
              <a:pPr/>
              <a:t>30</a:t>
            </a:fld>
            <a:endParaRPr lang="en-US" altLang="zh-TW">
              <a:latin typeface="Arial" charset="0"/>
            </a:endParaRPr>
          </a:p>
        </p:txBody>
      </p:sp>
      <p:sp>
        <p:nvSpPr>
          <p:cNvPr id="29699" name="Rectangle 2"/>
          <p:cNvSpPr>
            <a:spLocks noGrp="1" noChangeArrowheads="1"/>
          </p:cNvSpPr>
          <p:nvPr>
            <p:ph type="title"/>
          </p:nvPr>
        </p:nvSpPr>
        <p:spPr/>
        <p:txBody>
          <a:bodyPr/>
          <a:lstStyle/>
          <a:p>
            <a:r>
              <a:rPr lang="en-US" altLang="zh-TW" sz="4000" dirty="0">
                <a:ea typeface="新細明體" pitchFamily="18" charset="-120"/>
              </a:rPr>
              <a:t>Methods with Separate Chaining</a:t>
            </a:r>
          </a:p>
        </p:txBody>
      </p:sp>
      <p:sp>
        <p:nvSpPr>
          <p:cNvPr id="2198531" name="Rectangle 3"/>
          <p:cNvSpPr>
            <a:spLocks noGrp="1" noChangeArrowheads="1"/>
          </p:cNvSpPr>
          <p:nvPr>
            <p:ph type="body" idx="1"/>
          </p:nvPr>
        </p:nvSpPr>
        <p:spPr>
          <a:xfrm>
            <a:off x="3282696" y="1732265"/>
            <a:ext cx="7562088" cy="1524000"/>
          </a:xfrm>
        </p:spPr>
        <p:txBody>
          <a:bodyPr>
            <a:normAutofit/>
          </a:bodyPr>
          <a:lstStyle/>
          <a:p>
            <a:pPr>
              <a:buFontTx/>
              <a:buNone/>
            </a:pPr>
            <a:r>
              <a:rPr lang="en-US" altLang="zh-TW" sz="1800" b="1" dirty="0">
                <a:solidFill>
                  <a:schemeClr val="tx2"/>
                </a:solidFill>
                <a:ea typeface="新細明體" pitchFamily="18" charset="-120"/>
              </a:rPr>
              <a:t>Algorithm</a:t>
            </a:r>
            <a:r>
              <a:rPr lang="en-US" altLang="zh-TW" sz="1800" b="1" dirty="0">
                <a:ea typeface="新細明體" pitchFamily="18" charset="-120"/>
              </a:rPr>
              <a:t> </a:t>
            </a:r>
            <a:r>
              <a:rPr lang="en-US" altLang="zh-TW" sz="1800" dirty="0">
                <a:ea typeface="新細明體" pitchFamily="18" charset="-120"/>
              </a:rPr>
              <a:t>get(</a:t>
            </a:r>
            <a:r>
              <a:rPr lang="en-US" altLang="zh-TW" sz="1800" i="1" dirty="0">
                <a:ea typeface="新細明體" pitchFamily="18" charset="-120"/>
              </a:rPr>
              <a:t>k</a:t>
            </a:r>
            <a:r>
              <a:rPr lang="en-US" altLang="zh-TW" sz="1800" dirty="0">
                <a:ea typeface="新細明體" pitchFamily="18" charset="-120"/>
              </a:rPr>
              <a:t>):		</a:t>
            </a:r>
          </a:p>
          <a:p>
            <a:pPr>
              <a:buFontTx/>
              <a:buNone/>
            </a:pPr>
            <a:r>
              <a:rPr lang="en-US" altLang="zh-TW" sz="1800" b="1" i="1" dirty="0">
                <a:ea typeface="新細明體" pitchFamily="18" charset="-120"/>
              </a:rPr>
              <a:t>Output: </a:t>
            </a:r>
            <a:r>
              <a:rPr lang="en-US" altLang="zh-TW" sz="1800" dirty="0">
                <a:ea typeface="新細明體" pitchFamily="18" charset="-120"/>
              </a:rPr>
              <a:t>The value associated with the key </a:t>
            </a:r>
            <a:r>
              <a:rPr lang="en-US" altLang="zh-TW" sz="1800" i="1" dirty="0">
                <a:ea typeface="新細明體" pitchFamily="18" charset="-120"/>
              </a:rPr>
              <a:t>k </a:t>
            </a:r>
            <a:r>
              <a:rPr lang="en-US" altLang="zh-TW" sz="1800" dirty="0">
                <a:ea typeface="新細明體" pitchFamily="18" charset="-120"/>
              </a:rPr>
              <a:t>in the map, or </a:t>
            </a:r>
            <a:r>
              <a:rPr lang="en-US" altLang="zh-TW" sz="1800" b="1" dirty="0">
                <a:ea typeface="新細明體" pitchFamily="18" charset="-120"/>
              </a:rPr>
              <a:t>null </a:t>
            </a:r>
            <a:r>
              <a:rPr lang="en-US" altLang="zh-TW" sz="1800" dirty="0">
                <a:ea typeface="新細明體" pitchFamily="18" charset="-120"/>
              </a:rPr>
              <a:t>if there is no	entry with key equal to </a:t>
            </a:r>
            <a:r>
              <a:rPr lang="en-US" altLang="zh-TW" sz="1800" i="1" dirty="0">
                <a:ea typeface="新細明體" pitchFamily="18" charset="-120"/>
              </a:rPr>
              <a:t>k </a:t>
            </a:r>
            <a:r>
              <a:rPr lang="en-US" altLang="zh-TW" sz="1800" dirty="0">
                <a:ea typeface="新細明體" pitchFamily="18" charset="-120"/>
              </a:rPr>
              <a:t>in the map	</a:t>
            </a:r>
          </a:p>
          <a:p>
            <a:pPr>
              <a:buFontTx/>
              <a:buNone/>
            </a:pPr>
            <a:r>
              <a:rPr lang="en-US" altLang="zh-TW" sz="1800" b="1" dirty="0">
                <a:ea typeface="新細明體" pitchFamily="18" charset="-120"/>
              </a:rPr>
              <a:t>return </a:t>
            </a:r>
            <a:r>
              <a:rPr lang="en-US" altLang="zh-TW" sz="1800" i="1" dirty="0">
                <a:ea typeface="新細明體" pitchFamily="18" charset="-120"/>
              </a:rPr>
              <a:t>A</a:t>
            </a:r>
            <a:r>
              <a:rPr lang="en-US" altLang="zh-TW" sz="1800" dirty="0">
                <a:ea typeface="新細明體" pitchFamily="18" charset="-120"/>
              </a:rPr>
              <a:t>[</a:t>
            </a:r>
            <a:r>
              <a:rPr lang="en-US" altLang="zh-TW" sz="1800" i="1" dirty="0">
                <a:ea typeface="新細明體" pitchFamily="18" charset="-120"/>
              </a:rPr>
              <a:t>h</a:t>
            </a:r>
            <a:r>
              <a:rPr lang="en-US" altLang="zh-TW" sz="1800" dirty="0">
                <a:ea typeface="新細明體" pitchFamily="18" charset="-120"/>
              </a:rPr>
              <a:t>(</a:t>
            </a:r>
            <a:r>
              <a:rPr lang="en-US" altLang="zh-TW" sz="1800" i="1" dirty="0">
                <a:ea typeface="新細明體" pitchFamily="18" charset="-120"/>
              </a:rPr>
              <a:t>k</a:t>
            </a:r>
            <a:r>
              <a:rPr lang="en-US" altLang="zh-TW" sz="1800" dirty="0">
                <a:ea typeface="新細明體" pitchFamily="18" charset="-120"/>
              </a:rPr>
              <a:t>)]</a:t>
            </a:r>
            <a:r>
              <a:rPr lang="en-US" altLang="zh-TW" sz="1800" i="1" dirty="0">
                <a:ea typeface="新細明體" pitchFamily="18" charset="-120"/>
              </a:rPr>
              <a:t>.</a:t>
            </a:r>
            <a:r>
              <a:rPr lang="en-US" altLang="zh-TW" sz="1800" dirty="0">
                <a:ea typeface="新細明體" pitchFamily="18" charset="-120"/>
              </a:rPr>
              <a:t>get(</a:t>
            </a:r>
            <a:r>
              <a:rPr lang="en-US" altLang="zh-TW" sz="1800" i="1" dirty="0">
                <a:ea typeface="新細明體" pitchFamily="18" charset="-120"/>
              </a:rPr>
              <a:t>k</a:t>
            </a:r>
            <a:r>
              <a:rPr lang="en-US" altLang="zh-TW" sz="1800" dirty="0">
                <a:ea typeface="新細明體" pitchFamily="18" charset="-120"/>
              </a:rPr>
              <a:t>) 	</a:t>
            </a:r>
            <a:r>
              <a:rPr lang="en-US" altLang="zh-TW" sz="1800" dirty="0">
                <a:solidFill>
                  <a:schemeClr val="tx2"/>
                </a:solidFill>
                <a:ea typeface="新細明體" pitchFamily="18" charset="-120"/>
              </a:rPr>
              <a:t>{delegate the get to the list-based map at </a:t>
            </a:r>
            <a:r>
              <a:rPr lang="en-US" altLang="zh-TW" sz="1800" i="1" dirty="0">
                <a:solidFill>
                  <a:schemeClr val="tx2"/>
                </a:solidFill>
                <a:ea typeface="新細明體" pitchFamily="18" charset="-120"/>
              </a:rPr>
              <a:t>A</a:t>
            </a:r>
            <a:r>
              <a:rPr lang="en-US" altLang="zh-TW" sz="1800" dirty="0">
                <a:solidFill>
                  <a:schemeClr val="tx2"/>
                </a:solidFill>
                <a:ea typeface="新細明體" pitchFamily="18" charset="-120"/>
              </a:rPr>
              <a:t>[</a:t>
            </a:r>
            <a:r>
              <a:rPr lang="en-US" altLang="zh-TW" sz="1800" i="1" dirty="0">
                <a:solidFill>
                  <a:schemeClr val="tx2"/>
                </a:solidFill>
                <a:ea typeface="新細明體" pitchFamily="18" charset="-120"/>
              </a:rPr>
              <a:t>h</a:t>
            </a:r>
            <a:r>
              <a:rPr lang="en-US" altLang="zh-TW" sz="1800" dirty="0">
                <a:solidFill>
                  <a:schemeClr val="tx2"/>
                </a:solidFill>
                <a:ea typeface="新細明體" pitchFamily="18" charset="-120"/>
              </a:rPr>
              <a:t>(</a:t>
            </a:r>
            <a:r>
              <a:rPr lang="en-US" altLang="zh-TW" sz="1800" i="1" dirty="0">
                <a:solidFill>
                  <a:schemeClr val="tx2"/>
                </a:solidFill>
                <a:ea typeface="新細明體" pitchFamily="18" charset="-120"/>
              </a:rPr>
              <a:t>k</a:t>
            </a:r>
            <a:r>
              <a:rPr lang="en-US" altLang="zh-TW" sz="1800" dirty="0">
                <a:solidFill>
                  <a:schemeClr val="tx2"/>
                </a:solidFill>
                <a:ea typeface="新細明體" pitchFamily="18" charset="-120"/>
              </a:rPr>
              <a:t>)]}</a:t>
            </a:r>
            <a:r>
              <a:rPr lang="en-US" altLang="zh-TW" sz="1800" dirty="0">
                <a:ea typeface="新細明體" pitchFamily="18" charset="-120"/>
              </a:rPr>
              <a:t>	</a:t>
            </a:r>
          </a:p>
        </p:txBody>
      </p:sp>
      <p:sp>
        <p:nvSpPr>
          <p:cNvPr id="2198532" name="Rectangle 4"/>
          <p:cNvSpPr>
            <a:spLocks noChangeArrowheads="1"/>
          </p:cNvSpPr>
          <p:nvPr/>
        </p:nvSpPr>
        <p:spPr bwMode="auto">
          <a:xfrm>
            <a:off x="3895344" y="4763294"/>
            <a:ext cx="7662672" cy="1905000"/>
          </a:xfrm>
          <a:prstGeom prst="rect">
            <a:avLst/>
          </a:prstGeom>
          <a:noFill/>
          <a:ln w="9525">
            <a:noFill/>
            <a:miter lim="800000"/>
            <a:headEnd/>
            <a:tailEnd/>
          </a:ln>
        </p:spPr>
        <p:txBody>
          <a:bodyPr/>
          <a:lstStyle/>
          <a:p>
            <a:pPr marL="342900" indent="-342900">
              <a:lnSpc>
                <a:spcPct val="80000"/>
              </a:lnSpc>
              <a:spcBef>
                <a:spcPct val="20000"/>
              </a:spcBef>
            </a:pPr>
            <a:r>
              <a:rPr kumimoji="1" lang="en-US" altLang="zh-TW" b="1" dirty="0">
                <a:solidFill>
                  <a:schemeClr val="tx2"/>
                </a:solidFill>
              </a:rPr>
              <a:t>Algorithm</a:t>
            </a:r>
            <a:r>
              <a:rPr kumimoji="1" lang="en-US" altLang="zh-TW" dirty="0"/>
              <a:t> remove(</a:t>
            </a:r>
            <a:r>
              <a:rPr kumimoji="1" lang="en-US" altLang="zh-TW" i="1" dirty="0"/>
              <a:t>k</a:t>
            </a:r>
            <a:r>
              <a:rPr kumimoji="1" lang="en-US" altLang="zh-TW" dirty="0"/>
              <a:t>):		</a:t>
            </a:r>
          </a:p>
          <a:p>
            <a:pPr marL="342900" indent="-342900">
              <a:lnSpc>
                <a:spcPct val="80000"/>
              </a:lnSpc>
              <a:spcBef>
                <a:spcPct val="20000"/>
              </a:spcBef>
            </a:pPr>
            <a:r>
              <a:rPr kumimoji="1" lang="en-US" altLang="zh-TW" b="1" dirty="0"/>
              <a:t>Output:</a:t>
            </a:r>
            <a:r>
              <a:rPr kumimoji="1" lang="en-US" altLang="zh-TW" dirty="0"/>
              <a:t> The (removed) value associated with key </a:t>
            </a:r>
            <a:r>
              <a:rPr kumimoji="1" lang="en-US" altLang="zh-TW" i="1" dirty="0"/>
              <a:t>k</a:t>
            </a:r>
            <a:r>
              <a:rPr kumimoji="1" lang="en-US" altLang="zh-TW" dirty="0"/>
              <a:t> in the map, or null if there</a:t>
            </a:r>
          </a:p>
          <a:p>
            <a:pPr marL="342900" indent="-342900">
              <a:lnSpc>
                <a:spcPct val="80000"/>
              </a:lnSpc>
              <a:spcBef>
                <a:spcPct val="20000"/>
              </a:spcBef>
            </a:pPr>
            <a:r>
              <a:rPr kumimoji="1" lang="en-US" altLang="zh-TW" dirty="0"/>
              <a:t>	is no entry with key equal to </a:t>
            </a:r>
            <a:r>
              <a:rPr kumimoji="1" lang="en-US" altLang="zh-TW" i="1" dirty="0"/>
              <a:t>k</a:t>
            </a:r>
            <a:r>
              <a:rPr kumimoji="1" lang="en-US" altLang="zh-TW" dirty="0"/>
              <a:t> in the map	</a:t>
            </a:r>
          </a:p>
          <a:p>
            <a:pPr marL="342900" indent="-342900">
              <a:lnSpc>
                <a:spcPct val="80000"/>
              </a:lnSpc>
              <a:spcBef>
                <a:spcPct val="20000"/>
              </a:spcBef>
            </a:pPr>
            <a:r>
              <a:rPr lang="en-US" altLang="zh-TW" i="1" dirty="0"/>
              <a:t>t</a:t>
            </a:r>
            <a:r>
              <a:rPr lang="en-US" altLang="zh-TW" dirty="0"/>
              <a:t> = </a:t>
            </a:r>
            <a:r>
              <a:rPr lang="en-US" altLang="zh-TW" i="1" dirty="0"/>
              <a:t>A</a:t>
            </a:r>
            <a:r>
              <a:rPr lang="en-US" altLang="zh-TW" dirty="0"/>
              <a:t>[</a:t>
            </a:r>
            <a:r>
              <a:rPr lang="en-US" altLang="zh-TW" i="1" dirty="0"/>
              <a:t>h</a:t>
            </a:r>
            <a:r>
              <a:rPr lang="en-US" altLang="zh-TW" dirty="0"/>
              <a:t>(</a:t>
            </a:r>
            <a:r>
              <a:rPr lang="en-US" altLang="zh-TW" i="1" dirty="0"/>
              <a:t>k</a:t>
            </a:r>
            <a:r>
              <a:rPr lang="en-US" altLang="zh-TW" dirty="0"/>
              <a:t>)]. </a:t>
            </a:r>
            <a:r>
              <a:rPr kumimoji="1" lang="en-US" altLang="zh-TW" dirty="0"/>
              <a:t>remove(</a:t>
            </a:r>
            <a:r>
              <a:rPr kumimoji="1" lang="en-US" altLang="zh-TW" i="1" dirty="0"/>
              <a:t>k</a:t>
            </a:r>
            <a:r>
              <a:rPr kumimoji="1" lang="en-US" altLang="zh-TW" dirty="0"/>
              <a:t>)       </a:t>
            </a:r>
            <a:r>
              <a:rPr kumimoji="1" lang="en-US" altLang="zh-TW" dirty="0">
                <a:solidFill>
                  <a:schemeClr val="tx2"/>
                </a:solidFill>
              </a:rPr>
              <a:t>{delegate the remove to the list-based map at </a:t>
            </a:r>
            <a:r>
              <a:rPr lang="en-US" altLang="zh-TW" i="1" dirty="0"/>
              <a:t>A</a:t>
            </a:r>
            <a:r>
              <a:rPr lang="en-US" altLang="zh-TW" dirty="0"/>
              <a:t>[</a:t>
            </a:r>
            <a:r>
              <a:rPr lang="en-US" altLang="zh-TW" i="1" dirty="0"/>
              <a:t>h</a:t>
            </a:r>
            <a:r>
              <a:rPr lang="en-US" altLang="zh-TW" dirty="0"/>
              <a:t>(</a:t>
            </a:r>
            <a:r>
              <a:rPr lang="en-US" altLang="zh-TW" i="1" dirty="0"/>
              <a:t>k</a:t>
            </a:r>
            <a:r>
              <a:rPr lang="en-US" altLang="zh-TW" dirty="0"/>
              <a:t>)]</a:t>
            </a:r>
            <a:r>
              <a:rPr kumimoji="1" lang="en-US" altLang="zh-TW" dirty="0">
                <a:solidFill>
                  <a:schemeClr val="tx2"/>
                </a:solidFill>
              </a:rPr>
              <a:t>}</a:t>
            </a:r>
          </a:p>
          <a:p>
            <a:pPr marL="342900" indent="-342900">
              <a:lnSpc>
                <a:spcPct val="80000"/>
              </a:lnSpc>
              <a:spcBef>
                <a:spcPct val="20000"/>
              </a:spcBef>
            </a:pPr>
            <a:r>
              <a:rPr kumimoji="1" lang="en-US" altLang="zh-TW" b="1" dirty="0"/>
              <a:t>if</a:t>
            </a:r>
            <a:r>
              <a:rPr kumimoji="1" lang="en-US" altLang="zh-TW" dirty="0"/>
              <a:t> </a:t>
            </a:r>
            <a:r>
              <a:rPr kumimoji="1" lang="en-US" altLang="zh-TW" i="1" dirty="0"/>
              <a:t>t</a:t>
            </a:r>
            <a:r>
              <a:rPr kumimoji="1" lang="en-US" altLang="zh-TW" dirty="0"/>
              <a:t> </a:t>
            </a:r>
            <a:r>
              <a:rPr kumimoji="1" lang="en-US" altLang="zh-TW" dirty="0">
                <a:cs typeface="Tahoma" pitchFamily="34" charset="0"/>
              </a:rPr>
              <a:t>≠</a:t>
            </a:r>
            <a:r>
              <a:rPr kumimoji="1" lang="en-US" altLang="zh-TW" dirty="0"/>
              <a:t> null </a:t>
            </a:r>
            <a:r>
              <a:rPr kumimoji="1" lang="en-US" altLang="zh-TW" b="1" dirty="0"/>
              <a:t>then</a:t>
            </a:r>
            <a:r>
              <a:rPr kumimoji="1" lang="en-US" altLang="zh-TW" dirty="0"/>
              <a:t> 	          </a:t>
            </a:r>
            <a:r>
              <a:rPr kumimoji="1" lang="en-US" altLang="zh-TW" dirty="0">
                <a:solidFill>
                  <a:schemeClr val="tx2"/>
                </a:solidFill>
              </a:rPr>
              <a:t>{</a:t>
            </a:r>
            <a:r>
              <a:rPr kumimoji="1" lang="en-US" altLang="zh-TW" i="1" dirty="0">
                <a:solidFill>
                  <a:schemeClr val="tx2"/>
                </a:solidFill>
              </a:rPr>
              <a:t>k</a:t>
            </a:r>
            <a:r>
              <a:rPr kumimoji="1" lang="en-US" altLang="zh-TW" dirty="0">
                <a:solidFill>
                  <a:schemeClr val="tx2"/>
                </a:solidFill>
              </a:rPr>
              <a:t> was found}</a:t>
            </a:r>
          </a:p>
          <a:p>
            <a:pPr marL="342900" indent="-342900">
              <a:lnSpc>
                <a:spcPct val="80000"/>
              </a:lnSpc>
              <a:spcBef>
                <a:spcPct val="20000"/>
              </a:spcBef>
            </a:pPr>
            <a:r>
              <a:rPr kumimoji="1" lang="en-US" altLang="zh-TW" dirty="0"/>
              <a:t>	</a:t>
            </a:r>
            <a:r>
              <a:rPr kumimoji="1" lang="en-US" altLang="zh-TW" i="1" dirty="0"/>
              <a:t>n</a:t>
            </a:r>
            <a:r>
              <a:rPr kumimoji="1" lang="en-US" altLang="zh-TW" dirty="0"/>
              <a:t> = </a:t>
            </a:r>
            <a:r>
              <a:rPr kumimoji="1" lang="en-US" altLang="zh-TW" i="1" dirty="0"/>
              <a:t>n</a:t>
            </a:r>
            <a:r>
              <a:rPr kumimoji="1" lang="en-US" altLang="zh-TW" dirty="0"/>
              <a:t> - 1	</a:t>
            </a:r>
          </a:p>
          <a:p>
            <a:pPr marL="342900" indent="-342900">
              <a:lnSpc>
                <a:spcPct val="80000"/>
              </a:lnSpc>
              <a:spcBef>
                <a:spcPct val="20000"/>
              </a:spcBef>
            </a:pPr>
            <a:r>
              <a:rPr kumimoji="1" lang="en-US" altLang="zh-TW" b="1" dirty="0"/>
              <a:t>return</a:t>
            </a:r>
            <a:r>
              <a:rPr kumimoji="1" lang="en-US" altLang="zh-TW" dirty="0"/>
              <a:t> </a:t>
            </a:r>
            <a:r>
              <a:rPr kumimoji="1" lang="en-US" altLang="zh-TW" i="1" dirty="0"/>
              <a:t>t</a:t>
            </a:r>
          </a:p>
        </p:txBody>
      </p:sp>
      <p:sp>
        <p:nvSpPr>
          <p:cNvPr id="2198533" name="Rectangle 5"/>
          <p:cNvSpPr>
            <a:spLocks noChangeArrowheads="1"/>
          </p:cNvSpPr>
          <p:nvPr/>
        </p:nvSpPr>
        <p:spPr bwMode="auto">
          <a:xfrm>
            <a:off x="911352" y="2917570"/>
            <a:ext cx="7839456" cy="2340230"/>
          </a:xfrm>
          <a:prstGeom prst="rect">
            <a:avLst/>
          </a:prstGeom>
          <a:noFill/>
          <a:ln w="9525">
            <a:noFill/>
            <a:miter lim="800000"/>
            <a:headEnd/>
            <a:tailEnd/>
          </a:ln>
        </p:spPr>
        <p:txBody>
          <a:bodyPr/>
          <a:lstStyle/>
          <a:p>
            <a:pPr marL="342900" indent="-342900">
              <a:lnSpc>
                <a:spcPct val="80000"/>
              </a:lnSpc>
              <a:spcBef>
                <a:spcPct val="20000"/>
              </a:spcBef>
            </a:pPr>
            <a:r>
              <a:rPr kumimoji="1" lang="en-US" altLang="zh-TW" b="1" dirty="0">
                <a:solidFill>
                  <a:schemeClr val="tx2"/>
                </a:solidFill>
              </a:rPr>
              <a:t>Algorithm</a:t>
            </a:r>
            <a:r>
              <a:rPr kumimoji="1" lang="en-US" altLang="zh-TW" dirty="0"/>
              <a:t> put(</a:t>
            </a:r>
            <a:r>
              <a:rPr kumimoji="1" lang="en-US" altLang="zh-TW" i="1" dirty="0"/>
              <a:t>k</a:t>
            </a:r>
            <a:r>
              <a:rPr kumimoji="1" lang="en-US" altLang="zh-TW" dirty="0"/>
              <a:t>, </a:t>
            </a:r>
            <a:r>
              <a:rPr kumimoji="1" lang="en-US" altLang="zh-TW" i="1" dirty="0"/>
              <a:t>v</a:t>
            </a:r>
            <a:r>
              <a:rPr kumimoji="1" lang="en-US" altLang="zh-TW" dirty="0"/>
              <a:t>):		</a:t>
            </a:r>
          </a:p>
          <a:p>
            <a:pPr marL="342900" indent="-342900">
              <a:lnSpc>
                <a:spcPct val="80000"/>
              </a:lnSpc>
              <a:spcBef>
                <a:spcPct val="20000"/>
              </a:spcBef>
            </a:pPr>
            <a:r>
              <a:rPr kumimoji="1" lang="en-US" altLang="zh-TW" b="1" dirty="0"/>
              <a:t>Output:</a:t>
            </a:r>
            <a:r>
              <a:rPr kumimoji="1" lang="en-US" altLang="zh-TW" dirty="0"/>
              <a:t> If there is an existing entry in our map with key equal to </a:t>
            </a:r>
            <a:r>
              <a:rPr kumimoji="1" lang="en-US" altLang="zh-TW" i="1" dirty="0"/>
              <a:t>k</a:t>
            </a:r>
            <a:r>
              <a:rPr kumimoji="1" lang="en-US" altLang="zh-TW" dirty="0"/>
              <a:t>, then we	</a:t>
            </a:r>
          </a:p>
          <a:p>
            <a:pPr marL="342900" indent="-342900">
              <a:lnSpc>
                <a:spcPct val="80000"/>
              </a:lnSpc>
              <a:spcBef>
                <a:spcPct val="20000"/>
              </a:spcBef>
            </a:pPr>
            <a:r>
              <a:rPr kumimoji="1" lang="en-US" altLang="zh-TW" dirty="0"/>
              <a:t>	return its value (replacing it with </a:t>
            </a:r>
            <a:r>
              <a:rPr kumimoji="1" lang="en-US" altLang="zh-TW" i="1" dirty="0"/>
              <a:t>v</a:t>
            </a:r>
            <a:r>
              <a:rPr kumimoji="1" lang="en-US" altLang="zh-TW" dirty="0"/>
              <a:t>); otherwise, we return null	</a:t>
            </a:r>
          </a:p>
          <a:p>
            <a:pPr marL="342900" indent="-342900">
              <a:lnSpc>
                <a:spcPct val="80000"/>
              </a:lnSpc>
              <a:spcBef>
                <a:spcPct val="20000"/>
              </a:spcBef>
            </a:pPr>
            <a:endParaRPr kumimoji="1" lang="en-US" altLang="zh-TW" dirty="0"/>
          </a:p>
          <a:p>
            <a:pPr marL="342900" indent="-342900">
              <a:lnSpc>
                <a:spcPct val="80000"/>
              </a:lnSpc>
              <a:spcBef>
                <a:spcPct val="20000"/>
              </a:spcBef>
            </a:pPr>
            <a:r>
              <a:rPr kumimoji="1" lang="en-US" altLang="zh-TW" i="1" dirty="0"/>
              <a:t>t </a:t>
            </a:r>
            <a:r>
              <a:rPr kumimoji="1" lang="en-US" altLang="zh-TW" dirty="0"/>
              <a:t>= </a:t>
            </a:r>
            <a:r>
              <a:rPr kumimoji="1" lang="en-US" altLang="zh-TW" i="1" dirty="0"/>
              <a:t>A</a:t>
            </a:r>
            <a:r>
              <a:rPr kumimoji="1" lang="en-US" altLang="zh-TW" dirty="0"/>
              <a:t>[</a:t>
            </a:r>
            <a:r>
              <a:rPr kumimoji="1" lang="en-US" altLang="zh-TW" i="1" dirty="0"/>
              <a:t>h</a:t>
            </a:r>
            <a:r>
              <a:rPr kumimoji="1" lang="en-US" altLang="zh-TW" dirty="0"/>
              <a:t>(</a:t>
            </a:r>
            <a:r>
              <a:rPr kumimoji="1" lang="en-US" altLang="zh-TW" i="1" dirty="0"/>
              <a:t>k</a:t>
            </a:r>
            <a:r>
              <a:rPr lang="en-US" altLang="zh-TW" dirty="0"/>
              <a:t>)]. put(</a:t>
            </a:r>
            <a:r>
              <a:rPr lang="en-US" altLang="zh-TW" i="1" dirty="0"/>
              <a:t>k</a:t>
            </a:r>
            <a:r>
              <a:rPr lang="en-US" altLang="zh-TW" dirty="0"/>
              <a:t>, </a:t>
            </a:r>
            <a:r>
              <a:rPr lang="en-US" altLang="zh-TW" i="1" dirty="0"/>
              <a:t>v</a:t>
            </a:r>
            <a:r>
              <a:rPr lang="en-US" altLang="zh-TW" dirty="0"/>
              <a:t>) </a:t>
            </a:r>
            <a:r>
              <a:rPr kumimoji="1" lang="en-US" altLang="zh-TW" dirty="0"/>
              <a:t>	</a:t>
            </a:r>
            <a:r>
              <a:rPr kumimoji="1" lang="en-US" altLang="zh-TW" dirty="0">
                <a:solidFill>
                  <a:schemeClr val="tx2"/>
                </a:solidFill>
              </a:rPr>
              <a:t>{delegate the put to the list-based map at </a:t>
            </a:r>
            <a:r>
              <a:rPr lang="en-US" altLang="zh-TW" i="1" dirty="0"/>
              <a:t>A</a:t>
            </a:r>
            <a:r>
              <a:rPr lang="en-US" altLang="zh-TW" dirty="0"/>
              <a:t>[</a:t>
            </a:r>
            <a:r>
              <a:rPr lang="en-US" altLang="zh-TW" i="1" dirty="0"/>
              <a:t>h</a:t>
            </a:r>
            <a:r>
              <a:rPr lang="en-US" altLang="zh-TW" dirty="0"/>
              <a:t>(</a:t>
            </a:r>
            <a:r>
              <a:rPr lang="en-US" altLang="zh-TW" i="1" dirty="0"/>
              <a:t>k</a:t>
            </a:r>
            <a:r>
              <a:rPr lang="en-US" altLang="zh-TW" dirty="0"/>
              <a:t>)]</a:t>
            </a:r>
            <a:r>
              <a:rPr kumimoji="1" lang="en-US" altLang="zh-TW" dirty="0">
                <a:solidFill>
                  <a:schemeClr val="tx2"/>
                </a:solidFill>
              </a:rPr>
              <a:t>}</a:t>
            </a:r>
          </a:p>
          <a:p>
            <a:pPr marL="342900" indent="-342900">
              <a:lnSpc>
                <a:spcPct val="80000"/>
              </a:lnSpc>
              <a:spcBef>
                <a:spcPct val="20000"/>
              </a:spcBef>
            </a:pPr>
            <a:r>
              <a:rPr kumimoji="1" lang="en-US" altLang="zh-TW" b="1" dirty="0"/>
              <a:t>if </a:t>
            </a:r>
            <a:r>
              <a:rPr kumimoji="1" lang="en-US" altLang="zh-TW" i="1" dirty="0"/>
              <a:t>t</a:t>
            </a:r>
            <a:r>
              <a:rPr kumimoji="1" lang="en-US" altLang="zh-TW" dirty="0"/>
              <a:t> = null </a:t>
            </a:r>
            <a:r>
              <a:rPr kumimoji="1" lang="en-US" altLang="zh-TW" b="1" dirty="0"/>
              <a:t>then</a:t>
            </a:r>
            <a:r>
              <a:rPr kumimoji="1" lang="en-US" altLang="zh-TW" dirty="0"/>
              <a:t> 		</a:t>
            </a:r>
            <a:r>
              <a:rPr kumimoji="1" lang="en-US" altLang="zh-TW" dirty="0">
                <a:solidFill>
                  <a:schemeClr val="tx2"/>
                </a:solidFill>
              </a:rPr>
              <a:t>{</a:t>
            </a:r>
            <a:r>
              <a:rPr kumimoji="1" lang="en-US" altLang="zh-TW" i="1" dirty="0">
                <a:solidFill>
                  <a:schemeClr val="tx2"/>
                </a:solidFill>
              </a:rPr>
              <a:t>k</a:t>
            </a:r>
            <a:r>
              <a:rPr kumimoji="1" lang="en-US" altLang="zh-TW" dirty="0">
                <a:solidFill>
                  <a:schemeClr val="tx2"/>
                </a:solidFill>
              </a:rPr>
              <a:t> is a new key}</a:t>
            </a:r>
          </a:p>
          <a:p>
            <a:pPr marL="342900" indent="-342900">
              <a:lnSpc>
                <a:spcPct val="80000"/>
              </a:lnSpc>
              <a:spcBef>
                <a:spcPct val="20000"/>
              </a:spcBef>
            </a:pPr>
            <a:r>
              <a:rPr kumimoji="1" lang="en-US" altLang="zh-TW" dirty="0"/>
              <a:t>	</a:t>
            </a:r>
            <a:r>
              <a:rPr kumimoji="1" lang="en-US" altLang="zh-TW" i="1" dirty="0"/>
              <a:t>n</a:t>
            </a:r>
            <a:r>
              <a:rPr kumimoji="1" lang="en-US" altLang="zh-TW" dirty="0"/>
              <a:t> = </a:t>
            </a:r>
            <a:r>
              <a:rPr kumimoji="1" lang="en-US" altLang="zh-TW" i="1" dirty="0"/>
              <a:t>n</a:t>
            </a:r>
            <a:r>
              <a:rPr kumimoji="1" lang="en-US" altLang="zh-TW" dirty="0"/>
              <a:t> + 1	</a:t>
            </a:r>
          </a:p>
          <a:p>
            <a:pPr marL="342900" indent="-342900">
              <a:lnSpc>
                <a:spcPct val="80000"/>
              </a:lnSpc>
              <a:spcBef>
                <a:spcPct val="20000"/>
              </a:spcBef>
            </a:pPr>
            <a:r>
              <a:rPr kumimoji="1" lang="en-US" altLang="zh-TW" b="1" dirty="0"/>
              <a:t>return</a:t>
            </a:r>
            <a:r>
              <a:rPr kumimoji="1" lang="en-US" altLang="zh-TW" dirty="0"/>
              <a:t> </a:t>
            </a:r>
            <a:r>
              <a:rPr kumimoji="1" lang="en-US" altLang="zh-TW" i="1" dirty="0"/>
              <a:t>t</a:t>
            </a:r>
          </a:p>
        </p:txBody>
      </p:sp>
    </p:spTree>
    <p:extLst>
      <p:ext uri="{BB962C8B-B14F-4D97-AF65-F5344CB8AC3E}">
        <p14:creationId xmlns:p14="http://schemas.microsoft.com/office/powerpoint/2010/main" val="232062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box(in)">
                                      <p:cBhvr>
                                        <p:cTn id="7" dur="500"/>
                                        <p:tgtEl>
                                          <p:spTgt spid="2198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98531">
                                            <p:txEl>
                                              <p:pRg st="1" end="1"/>
                                            </p:txEl>
                                          </p:spTgt>
                                        </p:tgtEl>
                                        <p:attrNameLst>
                                          <p:attrName>style.visibility</p:attrName>
                                        </p:attrNameLst>
                                      </p:cBhvr>
                                      <p:to>
                                        <p:strVal val="visible"/>
                                      </p:to>
                                    </p:set>
                                    <p:animEffect transition="in" filter="box(in)">
                                      <p:cBhvr>
                                        <p:cTn id="12" dur="500"/>
                                        <p:tgtEl>
                                          <p:spTgt spid="2198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98531">
                                            <p:txEl>
                                              <p:pRg st="2" end="2"/>
                                            </p:txEl>
                                          </p:spTgt>
                                        </p:tgtEl>
                                        <p:attrNameLst>
                                          <p:attrName>style.visibility</p:attrName>
                                        </p:attrNameLst>
                                      </p:cBhvr>
                                      <p:to>
                                        <p:strVal val="visible"/>
                                      </p:to>
                                    </p:set>
                                    <p:animEffect transition="in" filter="box(in)">
                                      <p:cBhvr>
                                        <p:cTn id="17" dur="500"/>
                                        <p:tgtEl>
                                          <p:spTgt spid="2198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98533"/>
                                        </p:tgtEl>
                                        <p:attrNameLst>
                                          <p:attrName>style.visibility</p:attrName>
                                        </p:attrNameLst>
                                      </p:cBhvr>
                                      <p:to>
                                        <p:strVal val="visible"/>
                                      </p:to>
                                    </p:set>
                                    <p:animEffect transition="in" filter="box(in)">
                                      <p:cBhvr>
                                        <p:cTn id="22" dur="500"/>
                                        <p:tgtEl>
                                          <p:spTgt spid="219853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98532"/>
                                        </p:tgtEl>
                                        <p:attrNameLst>
                                          <p:attrName>style.visibility</p:attrName>
                                        </p:attrNameLst>
                                      </p:cBhvr>
                                      <p:to>
                                        <p:strVal val="visible"/>
                                      </p:to>
                                    </p:set>
                                    <p:animEffect transition="in" filter="box(in)">
                                      <p:cBhvr>
                                        <p:cTn id="27" dur="500"/>
                                        <p:tgtEl>
                                          <p:spTgt spid="219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p:bldP spid="2198532" grpId="0"/>
      <p:bldP spid="21985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TW"/>
              <a:t>Load Factor</a:t>
            </a:r>
          </a:p>
        </p:txBody>
      </p:sp>
      <p:sp>
        <p:nvSpPr>
          <p:cNvPr id="30724" name="Rectangle 3"/>
          <p:cNvSpPr>
            <a:spLocks noGrp="1" noChangeArrowheads="1"/>
          </p:cNvSpPr>
          <p:nvPr>
            <p:ph idx="1"/>
          </p:nvPr>
        </p:nvSpPr>
        <p:spPr/>
        <p:txBody>
          <a:bodyPr/>
          <a:lstStyle/>
          <a:p>
            <a:r>
              <a:rPr lang="en-US" altLang="zh-TW" dirty="0"/>
              <a:t>A bucket array of size </a:t>
            </a:r>
            <a:r>
              <a:rPr lang="en-US" altLang="zh-TW" b="1" i="1" dirty="0"/>
              <a:t>N</a:t>
            </a:r>
            <a:r>
              <a:rPr lang="en-US" altLang="zh-TW" dirty="0"/>
              <a:t> for </a:t>
            </a:r>
            <a:r>
              <a:rPr lang="en-US" altLang="zh-TW" b="1" i="1" dirty="0"/>
              <a:t>n</a:t>
            </a:r>
            <a:r>
              <a:rPr lang="en-US" altLang="zh-TW" dirty="0"/>
              <a:t> entries of a map.</a:t>
            </a:r>
          </a:p>
          <a:p>
            <a:r>
              <a:rPr lang="en-US" altLang="zh-TW" dirty="0"/>
              <a:t>The expected size of each bucket is </a:t>
            </a:r>
            <a:r>
              <a:rPr lang="en-US" altLang="zh-TW" b="1" i="1" dirty="0"/>
              <a:t>n</a:t>
            </a:r>
            <a:r>
              <a:rPr lang="en-US" altLang="zh-TW" dirty="0"/>
              <a:t>/</a:t>
            </a:r>
            <a:r>
              <a:rPr lang="en-US" altLang="zh-TW" b="1" i="1" dirty="0"/>
              <a:t>N </a:t>
            </a:r>
            <a:r>
              <a:rPr lang="en-US" altLang="zh-TW" dirty="0"/>
              <a:t>for a hash function.</a:t>
            </a:r>
            <a:endParaRPr lang="en-US" altLang="zh-TW" b="1" i="1" dirty="0"/>
          </a:p>
          <a:p>
            <a:r>
              <a:rPr lang="en-US" altLang="zh-TW" dirty="0"/>
              <a:t>The </a:t>
            </a:r>
            <a:r>
              <a:rPr lang="en-US" altLang="zh-TW" b="1" i="1" dirty="0">
                <a:solidFill>
                  <a:srgbClr val="FF0000"/>
                </a:solidFill>
              </a:rPr>
              <a:t>load factor</a:t>
            </a:r>
            <a:r>
              <a:rPr lang="en-US" altLang="zh-TW" dirty="0">
                <a:solidFill>
                  <a:srgbClr val="FF0000"/>
                </a:solidFill>
              </a:rPr>
              <a:t> </a:t>
            </a:r>
            <a:r>
              <a:rPr lang="en-US" altLang="zh-TW" dirty="0">
                <a:sym typeface="Symbol" pitchFamily="18" charset="2"/>
              </a:rPr>
              <a:t> </a:t>
            </a:r>
            <a:r>
              <a:rPr lang="en-US" altLang="zh-TW" dirty="0"/>
              <a:t>of a hash table is the expected size of each bucket and preferably below 1.</a:t>
            </a:r>
          </a:p>
          <a:p>
            <a:endParaRPr lang="en-US" altLang="zh-TW" dirty="0"/>
          </a:p>
        </p:txBody>
      </p:sp>
      <p:sp>
        <p:nvSpPr>
          <p:cNvPr id="30722" name="投影片編號版面配置區 5"/>
          <p:cNvSpPr>
            <a:spLocks noGrp="1"/>
          </p:cNvSpPr>
          <p:nvPr>
            <p:ph type="sldNum" sz="quarter" idx="12"/>
          </p:nvPr>
        </p:nvSpPr>
        <p:spPr>
          <a:noFill/>
        </p:spPr>
        <p:txBody>
          <a:bodyPr/>
          <a:lstStyle/>
          <a:p>
            <a:fld id="{379CFE5F-1400-46F5-99ED-C328440AB8F0}" type="slidenum">
              <a:rPr lang="en-US" altLang="zh-TW" smtClean="0">
                <a:latin typeface="Arial" charset="0"/>
              </a:rPr>
              <a:pPr/>
              <a:t>31</a:t>
            </a:fld>
            <a:endParaRPr lang="en-US" altLang="zh-TW">
              <a:latin typeface="Arial" charset="0"/>
            </a:endParaRPr>
          </a:p>
        </p:txBody>
      </p:sp>
    </p:spTree>
    <p:extLst>
      <p:ext uri="{BB962C8B-B14F-4D97-AF65-F5344CB8AC3E}">
        <p14:creationId xmlns:p14="http://schemas.microsoft.com/office/powerpoint/2010/main" val="834220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TW"/>
              <a:t>Open Addressing Scheme</a:t>
            </a:r>
          </a:p>
        </p:txBody>
      </p:sp>
      <p:sp>
        <p:nvSpPr>
          <p:cNvPr id="31748" name="Rectangle 3"/>
          <p:cNvSpPr>
            <a:spLocks noGrp="1" noChangeArrowheads="1"/>
          </p:cNvSpPr>
          <p:nvPr>
            <p:ph idx="1"/>
          </p:nvPr>
        </p:nvSpPr>
        <p:spPr/>
        <p:txBody>
          <a:bodyPr/>
          <a:lstStyle/>
          <a:p>
            <a:pPr>
              <a:lnSpc>
                <a:spcPct val="90000"/>
              </a:lnSpc>
            </a:pPr>
            <a:r>
              <a:rPr lang="en-US" altLang="zh-TW" dirty="0"/>
              <a:t>Separate chaining rule uses an auxiliary list to hold entries having the same keys.</a:t>
            </a:r>
          </a:p>
          <a:p>
            <a:pPr>
              <a:lnSpc>
                <a:spcPct val="90000"/>
              </a:lnSpc>
            </a:pPr>
            <a:r>
              <a:rPr lang="en-US" altLang="zh-TW" dirty="0"/>
              <a:t>If space is at a premium, an alternative scheme, </a:t>
            </a:r>
            <a:r>
              <a:rPr lang="en-US" altLang="zh-TW" b="1" i="1" dirty="0">
                <a:solidFill>
                  <a:srgbClr val="FF0000"/>
                </a:solidFill>
              </a:rPr>
              <a:t>open addressing</a:t>
            </a:r>
            <a:r>
              <a:rPr lang="en-US" altLang="zh-TW" dirty="0"/>
              <a:t>, can be applied.</a:t>
            </a:r>
          </a:p>
          <a:p>
            <a:pPr>
              <a:lnSpc>
                <a:spcPct val="90000"/>
              </a:lnSpc>
            </a:pPr>
            <a:r>
              <a:rPr lang="en-US" altLang="zh-TW" dirty="0"/>
              <a:t>Open addressing requires</a:t>
            </a:r>
          </a:p>
          <a:p>
            <a:pPr lvl="1">
              <a:lnSpc>
                <a:spcPct val="90000"/>
              </a:lnSpc>
            </a:pPr>
            <a:r>
              <a:rPr lang="en-US" altLang="zh-TW" dirty="0"/>
              <a:t>The load factor is at most 1</a:t>
            </a:r>
          </a:p>
          <a:p>
            <a:pPr lvl="1">
              <a:lnSpc>
                <a:spcPct val="90000"/>
              </a:lnSpc>
            </a:pPr>
            <a:r>
              <a:rPr lang="en-US" altLang="zh-TW" dirty="0"/>
              <a:t>The entries are stored directly in the cells</a:t>
            </a:r>
          </a:p>
          <a:p>
            <a:pPr>
              <a:lnSpc>
                <a:spcPct val="90000"/>
              </a:lnSpc>
            </a:pPr>
            <a:r>
              <a:rPr lang="en-US" altLang="zh-TW" dirty="0"/>
              <a:t>Different variants include </a:t>
            </a:r>
            <a:r>
              <a:rPr lang="en-US" altLang="zh-TW" b="1" i="1" dirty="0">
                <a:solidFill>
                  <a:srgbClr val="0000CC"/>
                </a:solidFill>
              </a:rPr>
              <a:t>linear probing</a:t>
            </a:r>
            <a:r>
              <a:rPr lang="en-US" altLang="zh-TW" dirty="0"/>
              <a:t>, </a:t>
            </a:r>
            <a:r>
              <a:rPr lang="en-US" altLang="zh-TW" i="1" dirty="0"/>
              <a:t>quadratic probing</a:t>
            </a:r>
            <a:r>
              <a:rPr lang="en-US" altLang="zh-TW" dirty="0"/>
              <a:t>, and </a:t>
            </a:r>
            <a:r>
              <a:rPr lang="en-US" altLang="zh-TW" b="1" i="1" dirty="0">
                <a:solidFill>
                  <a:srgbClr val="0000CC"/>
                </a:solidFill>
              </a:rPr>
              <a:t>double hashing</a:t>
            </a:r>
          </a:p>
        </p:txBody>
      </p:sp>
      <p:sp>
        <p:nvSpPr>
          <p:cNvPr id="31746" name="投影片編號版面配置區 5"/>
          <p:cNvSpPr>
            <a:spLocks noGrp="1"/>
          </p:cNvSpPr>
          <p:nvPr>
            <p:ph type="sldNum" sz="quarter" idx="12"/>
          </p:nvPr>
        </p:nvSpPr>
        <p:spPr>
          <a:noFill/>
        </p:spPr>
        <p:txBody>
          <a:bodyPr/>
          <a:lstStyle/>
          <a:p>
            <a:fld id="{0D25E92C-E30C-459F-B986-8AAA990935FE}" type="slidenum">
              <a:rPr lang="en-US" altLang="zh-TW" smtClean="0">
                <a:latin typeface="Arial" charset="0"/>
              </a:rPr>
              <a:pPr/>
              <a:t>32</a:t>
            </a:fld>
            <a:endParaRPr lang="en-US" altLang="zh-TW">
              <a:latin typeface="Arial" charset="0"/>
            </a:endParaRPr>
          </a:p>
        </p:txBody>
      </p:sp>
    </p:spTree>
    <p:extLst>
      <p:ext uri="{BB962C8B-B14F-4D97-AF65-F5344CB8AC3E}">
        <p14:creationId xmlns:p14="http://schemas.microsoft.com/office/powerpoint/2010/main" val="839549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TW">
                <a:ea typeface="新細明體" pitchFamily="18" charset="-120"/>
              </a:rPr>
              <a:t>Linear Probing</a:t>
            </a:r>
          </a:p>
        </p:txBody>
      </p:sp>
      <p:sp>
        <p:nvSpPr>
          <p:cNvPr id="32772" name="Rectangle 3"/>
          <p:cNvSpPr>
            <a:spLocks noGrp="1" noChangeArrowheads="1"/>
          </p:cNvSpPr>
          <p:nvPr>
            <p:ph idx="1"/>
          </p:nvPr>
        </p:nvSpPr>
        <p:spPr/>
        <p:txBody>
          <a:bodyPr/>
          <a:lstStyle/>
          <a:p>
            <a:r>
              <a:rPr lang="en-US" altLang="zh-TW" dirty="0">
                <a:ea typeface="新細明體" pitchFamily="18" charset="-120"/>
              </a:rPr>
              <a:t>Place the colliding item in the </a:t>
            </a:r>
            <a:r>
              <a:rPr lang="en-US" altLang="zh-TW" dirty="0">
                <a:solidFill>
                  <a:srgbClr val="FF0000"/>
                </a:solidFill>
                <a:ea typeface="新細明體" pitchFamily="18" charset="-120"/>
              </a:rPr>
              <a:t>next</a:t>
            </a:r>
            <a:r>
              <a:rPr lang="en-US" altLang="zh-TW" dirty="0">
                <a:ea typeface="新細明體" pitchFamily="18" charset="-120"/>
              </a:rPr>
              <a:t> (circularly) available table cell</a:t>
            </a:r>
          </a:p>
          <a:p>
            <a:r>
              <a:rPr lang="en-US" altLang="zh-TW" dirty="0">
                <a:ea typeface="新細明體" pitchFamily="18" charset="-120"/>
              </a:rPr>
              <a:t>Each table cell inspected is referred to as a </a:t>
            </a:r>
            <a:r>
              <a:rPr lang="en-US" altLang="zh-TW" dirty="0">
                <a:latin typeface="Tahoma" pitchFamily="34" charset="0"/>
                <a:ea typeface="新細明體" pitchFamily="18" charset="-120"/>
              </a:rPr>
              <a:t>“</a:t>
            </a:r>
            <a:r>
              <a:rPr lang="en-US" altLang="zh-TW" dirty="0">
                <a:ea typeface="新細明體" pitchFamily="18" charset="-120"/>
              </a:rPr>
              <a:t>probe</a:t>
            </a:r>
            <a:r>
              <a:rPr lang="en-US" altLang="zh-TW" dirty="0">
                <a:latin typeface="Tahoma" pitchFamily="34" charset="0"/>
                <a:ea typeface="新細明體" pitchFamily="18" charset="-120"/>
              </a:rPr>
              <a:t>”</a:t>
            </a:r>
            <a:endParaRPr lang="en-US" altLang="zh-TW" dirty="0">
              <a:ea typeface="新細明體" pitchFamily="18" charset="-120"/>
            </a:endParaRPr>
          </a:p>
          <a:p>
            <a:r>
              <a:rPr lang="en-US" altLang="zh-TW" dirty="0">
                <a:ea typeface="新細明體" pitchFamily="18" charset="-120"/>
              </a:rPr>
              <a:t>Colliding items lump together, causing future collisions to cause a longer sequence of probes</a:t>
            </a:r>
          </a:p>
        </p:txBody>
      </p:sp>
      <p:sp>
        <p:nvSpPr>
          <p:cNvPr id="32770" name="投影片編號版面配置區 5"/>
          <p:cNvSpPr>
            <a:spLocks noGrp="1"/>
          </p:cNvSpPr>
          <p:nvPr>
            <p:ph type="sldNum" sz="quarter" idx="12"/>
          </p:nvPr>
        </p:nvSpPr>
        <p:spPr>
          <a:noFill/>
        </p:spPr>
        <p:txBody>
          <a:bodyPr/>
          <a:lstStyle/>
          <a:p>
            <a:fld id="{F8279308-86AF-4113-93C4-29B3A1BE4A86}" type="slidenum">
              <a:rPr lang="en-US" altLang="zh-TW" smtClean="0">
                <a:latin typeface="Arial" charset="0"/>
              </a:rPr>
              <a:pPr/>
              <a:t>33</a:t>
            </a:fld>
            <a:endParaRPr lang="en-US" altLang="zh-TW">
              <a:latin typeface="Arial" charset="0"/>
            </a:endParaRPr>
          </a:p>
        </p:txBody>
      </p:sp>
    </p:spTree>
    <p:extLst>
      <p:ext uri="{BB962C8B-B14F-4D97-AF65-F5344CB8AC3E}">
        <p14:creationId xmlns:p14="http://schemas.microsoft.com/office/powerpoint/2010/main" val="384622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4"/>
          <p:cNvSpPr>
            <a:spLocks noGrp="1"/>
          </p:cNvSpPr>
          <p:nvPr>
            <p:ph type="sldNum" sz="quarter" idx="12"/>
          </p:nvPr>
        </p:nvSpPr>
        <p:spPr>
          <a:noFill/>
        </p:spPr>
        <p:txBody>
          <a:bodyPr/>
          <a:lstStyle/>
          <a:p>
            <a:fld id="{C98285A6-2B1D-442E-80B7-64269533CE7C}" type="slidenum">
              <a:rPr lang="en-US" altLang="zh-TW" smtClean="0">
                <a:latin typeface="Arial" charset="0"/>
              </a:rPr>
              <a:pPr/>
              <a:t>34</a:t>
            </a:fld>
            <a:endParaRPr lang="en-US" altLang="zh-TW">
              <a:latin typeface="Arial" charset="0"/>
            </a:endParaRPr>
          </a:p>
        </p:txBody>
      </p:sp>
      <p:sp>
        <p:nvSpPr>
          <p:cNvPr id="33795" name="Rectangle 2"/>
          <p:cNvSpPr>
            <a:spLocks noGrp="1" noChangeArrowheads="1"/>
          </p:cNvSpPr>
          <p:nvPr>
            <p:ph type="title"/>
          </p:nvPr>
        </p:nvSpPr>
        <p:spPr/>
        <p:txBody>
          <a:bodyPr/>
          <a:lstStyle/>
          <a:p>
            <a:r>
              <a:rPr lang="en-US" altLang="zh-TW"/>
              <a:t>Example – Linear Probing</a:t>
            </a:r>
          </a:p>
        </p:txBody>
      </p:sp>
      <p:sp>
        <p:nvSpPr>
          <p:cNvPr id="33796" name="Text Box 61"/>
          <p:cNvSpPr txBox="1">
            <a:spLocks noChangeArrowheads="1"/>
          </p:cNvSpPr>
          <p:nvPr/>
        </p:nvSpPr>
        <p:spPr bwMode="auto">
          <a:xfrm>
            <a:off x="4495800" y="1843088"/>
            <a:ext cx="3200400" cy="579438"/>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a:t>
            </a:r>
            <a:r>
              <a:rPr kumimoji="1" lang="en-US" altLang="zh-TW" sz="3200" i="1" dirty="0"/>
              <a:t>x</a:t>
            </a:r>
            <a:r>
              <a:rPr kumimoji="1" lang="en-US" altLang="zh-TW" sz="3200" dirty="0"/>
              <a:t>) = </a:t>
            </a:r>
            <a:r>
              <a:rPr kumimoji="1" lang="en-US" altLang="zh-TW" sz="3200" i="1" dirty="0"/>
              <a:t>x</a:t>
            </a:r>
            <a:r>
              <a:rPr kumimoji="1" lang="en-US" altLang="zh-TW" sz="3200" dirty="0"/>
              <a:t> mod 13</a:t>
            </a:r>
          </a:p>
        </p:txBody>
      </p:sp>
      <p:sp>
        <p:nvSpPr>
          <p:cNvPr id="2302014" name="Text Box 62"/>
          <p:cNvSpPr txBox="1">
            <a:spLocks noChangeArrowheads="1"/>
          </p:cNvSpPr>
          <p:nvPr/>
        </p:nvSpPr>
        <p:spPr bwMode="auto">
          <a:xfrm>
            <a:off x="2286000" y="2667001"/>
            <a:ext cx="1828800" cy="519113"/>
          </a:xfrm>
          <a:prstGeom prst="rect">
            <a:avLst/>
          </a:prstGeom>
          <a:noFill/>
          <a:ln w="9525">
            <a:noFill/>
            <a:miter lim="800000"/>
            <a:headEnd/>
            <a:tailEnd/>
          </a:ln>
        </p:spPr>
        <p:txBody>
          <a:bodyPr>
            <a:spAutoFit/>
          </a:bodyPr>
          <a:lstStyle/>
          <a:p>
            <a:r>
              <a:rPr kumimoji="1" lang="en-US" altLang="zh-TW" sz="2800"/>
              <a:t>insert 18</a:t>
            </a:r>
          </a:p>
        </p:txBody>
      </p:sp>
      <p:grpSp>
        <p:nvGrpSpPr>
          <p:cNvPr id="33798" name="Group 77"/>
          <p:cNvGrpSpPr>
            <a:grpSpLocks/>
          </p:cNvGrpSpPr>
          <p:nvPr/>
        </p:nvGrpSpPr>
        <p:grpSpPr bwMode="auto">
          <a:xfrm>
            <a:off x="4343400" y="3048000"/>
            <a:ext cx="5956300" cy="838200"/>
            <a:chOff x="1872" y="1632"/>
            <a:chExt cx="3752" cy="528"/>
          </a:xfrm>
        </p:grpSpPr>
        <p:sp>
          <p:nvSpPr>
            <p:cNvPr id="33819" name="Text Box 45"/>
            <p:cNvSpPr txBox="1">
              <a:spLocks noChangeArrowheads="1"/>
            </p:cNvSpPr>
            <p:nvPr/>
          </p:nvSpPr>
          <p:spPr bwMode="auto">
            <a:xfrm>
              <a:off x="1920" y="1632"/>
              <a:ext cx="212" cy="288"/>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33820" name="Text Box 46"/>
            <p:cNvSpPr txBox="1">
              <a:spLocks noChangeArrowheads="1"/>
            </p:cNvSpPr>
            <p:nvPr/>
          </p:nvSpPr>
          <p:spPr bwMode="auto">
            <a:xfrm>
              <a:off x="2208" y="1632"/>
              <a:ext cx="212" cy="288"/>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33821" name="Text Box 47"/>
            <p:cNvSpPr txBox="1">
              <a:spLocks noChangeArrowheads="1"/>
            </p:cNvSpPr>
            <p:nvPr/>
          </p:nvSpPr>
          <p:spPr bwMode="auto">
            <a:xfrm>
              <a:off x="2496" y="1632"/>
              <a:ext cx="212" cy="288"/>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33822" name="Text Box 48"/>
            <p:cNvSpPr txBox="1">
              <a:spLocks noChangeArrowheads="1"/>
            </p:cNvSpPr>
            <p:nvPr/>
          </p:nvSpPr>
          <p:spPr bwMode="auto">
            <a:xfrm>
              <a:off x="2784" y="1632"/>
              <a:ext cx="212" cy="288"/>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33823" name="Text Box 49"/>
            <p:cNvSpPr txBox="1">
              <a:spLocks noChangeArrowheads="1"/>
            </p:cNvSpPr>
            <p:nvPr/>
          </p:nvSpPr>
          <p:spPr bwMode="auto">
            <a:xfrm>
              <a:off x="3072" y="1632"/>
              <a:ext cx="212" cy="288"/>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33824" name="Text Box 50"/>
            <p:cNvSpPr txBox="1">
              <a:spLocks noChangeArrowheads="1"/>
            </p:cNvSpPr>
            <p:nvPr/>
          </p:nvSpPr>
          <p:spPr bwMode="auto">
            <a:xfrm>
              <a:off x="3360" y="1632"/>
              <a:ext cx="212" cy="288"/>
            </a:xfrm>
            <a:prstGeom prst="rect">
              <a:avLst/>
            </a:prstGeom>
            <a:noFill/>
            <a:ln w="19050">
              <a:noFill/>
              <a:miter lim="800000"/>
              <a:headEnd/>
              <a:tailEnd/>
            </a:ln>
          </p:spPr>
          <p:txBody>
            <a:bodyPr wrap="none">
              <a:spAutoFit/>
            </a:bodyPr>
            <a:lstStyle/>
            <a:p>
              <a:pPr algn="ctr" eaLnBrk="1" hangingPunct="1"/>
              <a:r>
                <a:rPr lang="en-US" altLang="zh-TW" sz="2400"/>
                <a:t>5</a:t>
              </a:r>
            </a:p>
          </p:txBody>
        </p:sp>
        <p:sp>
          <p:nvSpPr>
            <p:cNvPr id="33825" name="Text Box 51"/>
            <p:cNvSpPr txBox="1">
              <a:spLocks noChangeArrowheads="1"/>
            </p:cNvSpPr>
            <p:nvPr/>
          </p:nvSpPr>
          <p:spPr bwMode="auto">
            <a:xfrm>
              <a:off x="3648" y="1632"/>
              <a:ext cx="212" cy="288"/>
            </a:xfrm>
            <a:prstGeom prst="rect">
              <a:avLst/>
            </a:prstGeom>
            <a:noFill/>
            <a:ln w="19050">
              <a:noFill/>
              <a:miter lim="800000"/>
              <a:headEnd/>
              <a:tailEnd/>
            </a:ln>
          </p:spPr>
          <p:txBody>
            <a:bodyPr wrap="none">
              <a:spAutoFit/>
            </a:bodyPr>
            <a:lstStyle/>
            <a:p>
              <a:pPr algn="ctr" eaLnBrk="1" hangingPunct="1"/>
              <a:r>
                <a:rPr lang="en-US" altLang="zh-TW" sz="2400"/>
                <a:t>6</a:t>
              </a:r>
            </a:p>
          </p:txBody>
        </p:sp>
        <p:sp>
          <p:nvSpPr>
            <p:cNvPr id="33826" name="Text Box 52"/>
            <p:cNvSpPr txBox="1">
              <a:spLocks noChangeArrowheads="1"/>
            </p:cNvSpPr>
            <p:nvPr/>
          </p:nvSpPr>
          <p:spPr bwMode="auto">
            <a:xfrm>
              <a:off x="3936" y="1632"/>
              <a:ext cx="212" cy="288"/>
            </a:xfrm>
            <a:prstGeom prst="rect">
              <a:avLst/>
            </a:prstGeom>
            <a:noFill/>
            <a:ln w="19050">
              <a:noFill/>
              <a:miter lim="800000"/>
              <a:headEnd/>
              <a:tailEnd/>
            </a:ln>
          </p:spPr>
          <p:txBody>
            <a:bodyPr wrap="none">
              <a:spAutoFit/>
            </a:bodyPr>
            <a:lstStyle/>
            <a:p>
              <a:pPr algn="ctr" eaLnBrk="1" hangingPunct="1"/>
              <a:r>
                <a:rPr lang="en-US" altLang="zh-TW" sz="2400"/>
                <a:t>7</a:t>
              </a:r>
            </a:p>
          </p:txBody>
        </p:sp>
        <p:sp>
          <p:nvSpPr>
            <p:cNvPr id="33827" name="Text Box 53"/>
            <p:cNvSpPr txBox="1">
              <a:spLocks noChangeArrowheads="1"/>
            </p:cNvSpPr>
            <p:nvPr/>
          </p:nvSpPr>
          <p:spPr bwMode="auto">
            <a:xfrm>
              <a:off x="4224" y="1632"/>
              <a:ext cx="212" cy="288"/>
            </a:xfrm>
            <a:prstGeom prst="rect">
              <a:avLst/>
            </a:prstGeom>
            <a:noFill/>
            <a:ln w="19050">
              <a:noFill/>
              <a:miter lim="800000"/>
              <a:headEnd/>
              <a:tailEnd/>
            </a:ln>
          </p:spPr>
          <p:txBody>
            <a:bodyPr wrap="none">
              <a:spAutoFit/>
            </a:bodyPr>
            <a:lstStyle/>
            <a:p>
              <a:pPr algn="ctr" eaLnBrk="1" hangingPunct="1"/>
              <a:r>
                <a:rPr lang="en-US" altLang="zh-TW" sz="2400"/>
                <a:t>8</a:t>
              </a:r>
            </a:p>
          </p:txBody>
        </p:sp>
        <p:sp>
          <p:nvSpPr>
            <p:cNvPr id="33828" name="Text Box 54"/>
            <p:cNvSpPr txBox="1">
              <a:spLocks noChangeArrowheads="1"/>
            </p:cNvSpPr>
            <p:nvPr/>
          </p:nvSpPr>
          <p:spPr bwMode="auto">
            <a:xfrm>
              <a:off x="4512" y="1632"/>
              <a:ext cx="212" cy="288"/>
            </a:xfrm>
            <a:prstGeom prst="rect">
              <a:avLst/>
            </a:prstGeom>
            <a:noFill/>
            <a:ln w="19050">
              <a:noFill/>
              <a:miter lim="800000"/>
              <a:headEnd/>
              <a:tailEnd/>
            </a:ln>
          </p:spPr>
          <p:txBody>
            <a:bodyPr wrap="none">
              <a:spAutoFit/>
            </a:bodyPr>
            <a:lstStyle/>
            <a:p>
              <a:pPr algn="ctr" eaLnBrk="1" hangingPunct="1"/>
              <a:r>
                <a:rPr lang="en-US" altLang="zh-TW" sz="2400"/>
                <a:t>9</a:t>
              </a:r>
            </a:p>
          </p:txBody>
        </p:sp>
        <p:sp>
          <p:nvSpPr>
            <p:cNvPr id="33829" name="Text Box 55"/>
            <p:cNvSpPr txBox="1">
              <a:spLocks noChangeArrowheads="1"/>
            </p:cNvSpPr>
            <p:nvPr/>
          </p:nvSpPr>
          <p:spPr bwMode="auto">
            <a:xfrm>
              <a:off x="4740" y="1632"/>
              <a:ext cx="308" cy="288"/>
            </a:xfrm>
            <a:prstGeom prst="rect">
              <a:avLst/>
            </a:prstGeom>
            <a:noFill/>
            <a:ln w="19050">
              <a:noFill/>
              <a:miter lim="800000"/>
              <a:headEnd/>
              <a:tailEnd/>
            </a:ln>
          </p:spPr>
          <p:txBody>
            <a:bodyPr wrap="none">
              <a:spAutoFit/>
            </a:bodyPr>
            <a:lstStyle/>
            <a:p>
              <a:pPr algn="ctr" eaLnBrk="1" hangingPunct="1"/>
              <a:r>
                <a:rPr lang="en-US" altLang="zh-TW" sz="2400"/>
                <a:t>10</a:t>
              </a:r>
            </a:p>
          </p:txBody>
        </p:sp>
        <p:sp>
          <p:nvSpPr>
            <p:cNvPr id="33830" name="Text Box 56"/>
            <p:cNvSpPr txBox="1">
              <a:spLocks noChangeArrowheads="1"/>
            </p:cNvSpPr>
            <p:nvPr/>
          </p:nvSpPr>
          <p:spPr bwMode="auto">
            <a:xfrm>
              <a:off x="5028" y="1632"/>
              <a:ext cx="308" cy="288"/>
            </a:xfrm>
            <a:prstGeom prst="rect">
              <a:avLst/>
            </a:prstGeom>
            <a:noFill/>
            <a:ln w="19050">
              <a:noFill/>
              <a:miter lim="800000"/>
              <a:headEnd/>
              <a:tailEnd/>
            </a:ln>
          </p:spPr>
          <p:txBody>
            <a:bodyPr wrap="none">
              <a:spAutoFit/>
            </a:bodyPr>
            <a:lstStyle/>
            <a:p>
              <a:pPr algn="ctr" eaLnBrk="1" hangingPunct="1"/>
              <a:r>
                <a:rPr lang="en-US" altLang="zh-TW" sz="2400"/>
                <a:t>11</a:t>
              </a:r>
            </a:p>
          </p:txBody>
        </p:sp>
        <p:sp>
          <p:nvSpPr>
            <p:cNvPr id="33831" name="Text Box 57"/>
            <p:cNvSpPr txBox="1">
              <a:spLocks noChangeArrowheads="1"/>
            </p:cNvSpPr>
            <p:nvPr/>
          </p:nvSpPr>
          <p:spPr bwMode="auto">
            <a:xfrm>
              <a:off x="5316" y="1632"/>
              <a:ext cx="308" cy="288"/>
            </a:xfrm>
            <a:prstGeom prst="rect">
              <a:avLst/>
            </a:prstGeom>
            <a:noFill/>
            <a:ln w="19050">
              <a:noFill/>
              <a:miter lim="800000"/>
              <a:headEnd/>
              <a:tailEnd/>
            </a:ln>
          </p:spPr>
          <p:txBody>
            <a:bodyPr wrap="none">
              <a:spAutoFit/>
            </a:bodyPr>
            <a:lstStyle/>
            <a:p>
              <a:pPr algn="ctr" eaLnBrk="1" hangingPunct="1"/>
              <a:r>
                <a:rPr lang="en-US" altLang="zh-TW" sz="2400"/>
                <a:t>12</a:t>
              </a:r>
            </a:p>
          </p:txBody>
        </p:sp>
        <p:sp>
          <p:nvSpPr>
            <p:cNvPr id="33832" name="Rectangle 63"/>
            <p:cNvSpPr>
              <a:spLocks noChangeArrowheads="1"/>
            </p:cNvSpPr>
            <p:nvPr/>
          </p:nvSpPr>
          <p:spPr bwMode="auto">
            <a:xfrm>
              <a:off x="216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3" name="Rectangle 64"/>
            <p:cNvSpPr>
              <a:spLocks noChangeArrowheads="1"/>
            </p:cNvSpPr>
            <p:nvPr/>
          </p:nvSpPr>
          <p:spPr bwMode="auto">
            <a:xfrm>
              <a:off x="244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4" name="Rectangle 65"/>
            <p:cNvSpPr>
              <a:spLocks noChangeArrowheads="1"/>
            </p:cNvSpPr>
            <p:nvPr/>
          </p:nvSpPr>
          <p:spPr bwMode="auto">
            <a:xfrm>
              <a:off x="273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5" name="Rectangle 66"/>
            <p:cNvSpPr>
              <a:spLocks noChangeArrowheads="1"/>
            </p:cNvSpPr>
            <p:nvPr/>
          </p:nvSpPr>
          <p:spPr bwMode="auto">
            <a:xfrm>
              <a:off x="302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6" name="Rectangle 67"/>
            <p:cNvSpPr>
              <a:spLocks noChangeArrowheads="1"/>
            </p:cNvSpPr>
            <p:nvPr/>
          </p:nvSpPr>
          <p:spPr bwMode="auto">
            <a:xfrm>
              <a:off x="331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7" name="Rectangle 68"/>
            <p:cNvSpPr>
              <a:spLocks noChangeArrowheads="1"/>
            </p:cNvSpPr>
            <p:nvPr/>
          </p:nvSpPr>
          <p:spPr bwMode="auto">
            <a:xfrm>
              <a:off x="360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8" name="Rectangle 69"/>
            <p:cNvSpPr>
              <a:spLocks noChangeArrowheads="1"/>
            </p:cNvSpPr>
            <p:nvPr/>
          </p:nvSpPr>
          <p:spPr bwMode="auto">
            <a:xfrm>
              <a:off x="388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9" name="Rectangle 70"/>
            <p:cNvSpPr>
              <a:spLocks noChangeArrowheads="1"/>
            </p:cNvSpPr>
            <p:nvPr/>
          </p:nvSpPr>
          <p:spPr bwMode="auto">
            <a:xfrm>
              <a:off x="417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0" name="Rectangle 71"/>
            <p:cNvSpPr>
              <a:spLocks noChangeArrowheads="1"/>
            </p:cNvSpPr>
            <p:nvPr/>
          </p:nvSpPr>
          <p:spPr bwMode="auto">
            <a:xfrm>
              <a:off x="446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1" name="Rectangle 72"/>
            <p:cNvSpPr>
              <a:spLocks noChangeArrowheads="1"/>
            </p:cNvSpPr>
            <p:nvPr/>
          </p:nvSpPr>
          <p:spPr bwMode="auto">
            <a:xfrm>
              <a:off x="475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2" name="Rectangle 73"/>
            <p:cNvSpPr>
              <a:spLocks noChangeArrowheads="1"/>
            </p:cNvSpPr>
            <p:nvPr/>
          </p:nvSpPr>
          <p:spPr bwMode="auto">
            <a:xfrm>
              <a:off x="504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3" name="Rectangle 74"/>
            <p:cNvSpPr>
              <a:spLocks noChangeArrowheads="1"/>
            </p:cNvSpPr>
            <p:nvPr/>
          </p:nvSpPr>
          <p:spPr bwMode="auto">
            <a:xfrm>
              <a:off x="532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4" name="Rectangle 75"/>
            <p:cNvSpPr>
              <a:spLocks noChangeArrowheads="1"/>
            </p:cNvSpPr>
            <p:nvPr/>
          </p:nvSpPr>
          <p:spPr bwMode="auto">
            <a:xfrm>
              <a:off x="1872" y="1872"/>
              <a:ext cx="288" cy="288"/>
            </a:xfrm>
            <a:prstGeom prst="rect">
              <a:avLst/>
            </a:prstGeom>
            <a:noFill/>
            <a:ln w="38100">
              <a:solidFill>
                <a:schemeClr val="tx1"/>
              </a:solidFill>
              <a:miter lim="800000"/>
              <a:headEnd/>
              <a:tailEnd/>
            </a:ln>
          </p:spPr>
          <p:txBody>
            <a:bodyPr wrap="none" anchor="ctr"/>
            <a:lstStyle/>
            <a:p>
              <a:endParaRPr lang="zh-TW" altLang="en-US"/>
            </a:p>
          </p:txBody>
        </p:sp>
      </p:grpSp>
      <p:sp>
        <p:nvSpPr>
          <p:cNvPr id="2302028" name="Rectangle 76"/>
          <p:cNvSpPr>
            <a:spLocks noChangeArrowheads="1"/>
          </p:cNvSpPr>
          <p:nvPr/>
        </p:nvSpPr>
        <p:spPr bwMode="auto">
          <a:xfrm>
            <a:off x="66294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18</a:t>
            </a:r>
          </a:p>
        </p:txBody>
      </p:sp>
      <p:sp>
        <p:nvSpPr>
          <p:cNvPr id="2302030" name="Text Box 78"/>
          <p:cNvSpPr txBox="1">
            <a:spLocks noChangeArrowheads="1"/>
          </p:cNvSpPr>
          <p:nvPr/>
        </p:nvSpPr>
        <p:spPr bwMode="auto">
          <a:xfrm>
            <a:off x="2286000" y="2971801"/>
            <a:ext cx="1828800" cy="519113"/>
          </a:xfrm>
          <a:prstGeom prst="rect">
            <a:avLst/>
          </a:prstGeom>
          <a:noFill/>
          <a:ln w="9525">
            <a:noFill/>
            <a:miter lim="800000"/>
            <a:headEnd/>
            <a:tailEnd/>
          </a:ln>
        </p:spPr>
        <p:txBody>
          <a:bodyPr>
            <a:spAutoFit/>
          </a:bodyPr>
          <a:lstStyle/>
          <a:p>
            <a:r>
              <a:rPr kumimoji="1" lang="en-US" altLang="zh-TW" sz="2800"/>
              <a:t>insert 41</a:t>
            </a:r>
          </a:p>
        </p:txBody>
      </p:sp>
      <p:sp>
        <p:nvSpPr>
          <p:cNvPr id="2302031" name="Rectangle 79"/>
          <p:cNvSpPr>
            <a:spLocks noChangeArrowheads="1"/>
          </p:cNvSpPr>
          <p:nvPr/>
        </p:nvSpPr>
        <p:spPr bwMode="auto">
          <a:xfrm>
            <a:off x="52578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41</a:t>
            </a:r>
          </a:p>
        </p:txBody>
      </p:sp>
      <p:sp>
        <p:nvSpPr>
          <p:cNvPr id="2302032" name="Text Box 80"/>
          <p:cNvSpPr txBox="1">
            <a:spLocks noChangeArrowheads="1"/>
          </p:cNvSpPr>
          <p:nvPr/>
        </p:nvSpPr>
        <p:spPr bwMode="auto">
          <a:xfrm>
            <a:off x="2286000" y="3276601"/>
            <a:ext cx="1828800" cy="519113"/>
          </a:xfrm>
          <a:prstGeom prst="rect">
            <a:avLst/>
          </a:prstGeom>
          <a:noFill/>
          <a:ln w="9525">
            <a:noFill/>
            <a:miter lim="800000"/>
            <a:headEnd/>
            <a:tailEnd/>
          </a:ln>
        </p:spPr>
        <p:txBody>
          <a:bodyPr>
            <a:spAutoFit/>
          </a:bodyPr>
          <a:lstStyle/>
          <a:p>
            <a:r>
              <a:rPr kumimoji="1" lang="en-US" altLang="zh-TW" sz="2800"/>
              <a:t>insert 22</a:t>
            </a:r>
          </a:p>
        </p:txBody>
      </p:sp>
      <p:sp>
        <p:nvSpPr>
          <p:cNvPr id="2302033" name="Rectangle 81"/>
          <p:cNvSpPr>
            <a:spLocks noChangeArrowheads="1"/>
          </p:cNvSpPr>
          <p:nvPr/>
        </p:nvSpPr>
        <p:spPr bwMode="auto">
          <a:xfrm>
            <a:off x="84582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22</a:t>
            </a:r>
          </a:p>
        </p:txBody>
      </p:sp>
      <p:sp>
        <p:nvSpPr>
          <p:cNvPr id="2302034" name="Text Box 82"/>
          <p:cNvSpPr txBox="1">
            <a:spLocks noChangeArrowheads="1"/>
          </p:cNvSpPr>
          <p:nvPr/>
        </p:nvSpPr>
        <p:spPr bwMode="auto">
          <a:xfrm>
            <a:off x="2286000" y="3581401"/>
            <a:ext cx="1828800" cy="519113"/>
          </a:xfrm>
          <a:prstGeom prst="rect">
            <a:avLst/>
          </a:prstGeom>
          <a:noFill/>
          <a:ln w="9525">
            <a:noFill/>
            <a:miter lim="800000"/>
            <a:headEnd/>
            <a:tailEnd/>
          </a:ln>
        </p:spPr>
        <p:txBody>
          <a:bodyPr>
            <a:spAutoFit/>
          </a:bodyPr>
          <a:lstStyle/>
          <a:p>
            <a:r>
              <a:rPr kumimoji="1" lang="en-US" altLang="zh-TW" sz="2800"/>
              <a:t>insert 44</a:t>
            </a:r>
          </a:p>
        </p:txBody>
      </p:sp>
      <p:sp>
        <p:nvSpPr>
          <p:cNvPr id="2302035" name="Rectangle 83"/>
          <p:cNvSpPr>
            <a:spLocks noChangeArrowheads="1"/>
          </p:cNvSpPr>
          <p:nvPr/>
        </p:nvSpPr>
        <p:spPr bwMode="auto">
          <a:xfrm>
            <a:off x="6629400" y="4038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44</a:t>
            </a:r>
          </a:p>
        </p:txBody>
      </p:sp>
      <p:sp>
        <p:nvSpPr>
          <p:cNvPr id="2302036" name="AutoShape 84"/>
          <p:cNvSpPr>
            <a:spLocks noChangeArrowheads="1"/>
          </p:cNvSpPr>
          <p:nvPr/>
        </p:nvSpPr>
        <p:spPr bwMode="auto">
          <a:xfrm>
            <a:off x="6400800" y="36576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2037" name="Text Box 85"/>
          <p:cNvSpPr txBox="1">
            <a:spLocks noChangeArrowheads="1"/>
          </p:cNvSpPr>
          <p:nvPr/>
        </p:nvSpPr>
        <p:spPr bwMode="auto">
          <a:xfrm>
            <a:off x="2286000" y="3886201"/>
            <a:ext cx="1828800" cy="519113"/>
          </a:xfrm>
          <a:prstGeom prst="rect">
            <a:avLst/>
          </a:prstGeom>
          <a:noFill/>
          <a:ln w="9525">
            <a:noFill/>
            <a:miter lim="800000"/>
            <a:headEnd/>
            <a:tailEnd/>
          </a:ln>
        </p:spPr>
        <p:txBody>
          <a:bodyPr>
            <a:spAutoFit/>
          </a:bodyPr>
          <a:lstStyle/>
          <a:p>
            <a:r>
              <a:rPr kumimoji="1" lang="en-US" altLang="zh-TW" sz="2800"/>
              <a:t>insert 59</a:t>
            </a:r>
          </a:p>
        </p:txBody>
      </p:sp>
      <p:sp>
        <p:nvSpPr>
          <p:cNvPr id="2302038" name="Rectangle 86"/>
          <p:cNvSpPr>
            <a:spLocks noChangeArrowheads="1"/>
          </p:cNvSpPr>
          <p:nvPr/>
        </p:nvSpPr>
        <p:spPr bwMode="auto">
          <a:xfrm>
            <a:off x="75438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59</a:t>
            </a:r>
          </a:p>
        </p:txBody>
      </p:sp>
      <p:sp>
        <p:nvSpPr>
          <p:cNvPr id="2302039" name="Text Box 87"/>
          <p:cNvSpPr txBox="1">
            <a:spLocks noChangeArrowheads="1"/>
          </p:cNvSpPr>
          <p:nvPr/>
        </p:nvSpPr>
        <p:spPr bwMode="auto">
          <a:xfrm>
            <a:off x="2286000" y="4191001"/>
            <a:ext cx="1828800" cy="519113"/>
          </a:xfrm>
          <a:prstGeom prst="rect">
            <a:avLst/>
          </a:prstGeom>
          <a:noFill/>
          <a:ln w="9525">
            <a:noFill/>
            <a:miter lim="800000"/>
            <a:headEnd/>
            <a:tailEnd/>
          </a:ln>
        </p:spPr>
        <p:txBody>
          <a:bodyPr>
            <a:spAutoFit/>
          </a:bodyPr>
          <a:lstStyle/>
          <a:p>
            <a:r>
              <a:rPr kumimoji="1" lang="en-US" altLang="zh-TW" sz="2800"/>
              <a:t>insert 32</a:t>
            </a:r>
          </a:p>
        </p:txBody>
      </p:sp>
      <p:sp>
        <p:nvSpPr>
          <p:cNvPr id="2302040" name="Rectangle 88"/>
          <p:cNvSpPr>
            <a:spLocks noChangeArrowheads="1"/>
          </p:cNvSpPr>
          <p:nvPr/>
        </p:nvSpPr>
        <p:spPr bwMode="auto">
          <a:xfrm>
            <a:off x="7086600" y="4038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32</a:t>
            </a:r>
          </a:p>
        </p:txBody>
      </p:sp>
      <p:sp>
        <p:nvSpPr>
          <p:cNvPr id="2302044" name="AutoShape 92"/>
          <p:cNvSpPr>
            <a:spLocks noChangeArrowheads="1"/>
          </p:cNvSpPr>
          <p:nvPr/>
        </p:nvSpPr>
        <p:spPr bwMode="auto">
          <a:xfrm>
            <a:off x="7391400" y="36576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2046" name="Text Box 94"/>
          <p:cNvSpPr txBox="1">
            <a:spLocks noChangeArrowheads="1"/>
          </p:cNvSpPr>
          <p:nvPr/>
        </p:nvSpPr>
        <p:spPr bwMode="auto">
          <a:xfrm>
            <a:off x="2286000" y="4495801"/>
            <a:ext cx="1828800" cy="519113"/>
          </a:xfrm>
          <a:prstGeom prst="rect">
            <a:avLst/>
          </a:prstGeom>
          <a:noFill/>
          <a:ln w="9525">
            <a:noFill/>
            <a:miter lim="800000"/>
            <a:headEnd/>
            <a:tailEnd/>
          </a:ln>
        </p:spPr>
        <p:txBody>
          <a:bodyPr>
            <a:spAutoFit/>
          </a:bodyPr>
          <a:lstStyle/>
          <a:p>
            <a:r>
              <a:rPr kumimoji="1" lang="en-US" altLang="zh-TW" sz="2800"/>
              <a:t>insert 31</a:t>
            </a:r>
          </a:p>
        </p:txBody>
      </p:sp>
      <p:sp>
        <p:nvSpPr>
          <p:cNvPr id="2302047" name="Rectangle 95"/>
          <p:cNvSpPr>
            <a:spLocks noChangeArrowheads="1"/>
          </p:cNvSpPr>
          <p:nvPr/>
        </p:nvSpPr>
        <p:spPr bwMode="auto">
          <a:xfrm>
            <a:off x="6629400" y="4038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31</a:t>
            </a:r>
          </a:p>
        </p:txBody>
      </p:sp>
      <p:sp>
        <p:nvSpPr>
          <p:cNvPr id="2302048" name="AutoShape 96"/>
          <p:cNvSpPr>
            <a:spLocks noChangeArrowheads="1"/>
          </p:cNvSpPr>
          <p:nvPr/>
        </p:nvSpPr>
        <p:spPr bwMode="auto">
          <a:xfrm>
            <a:off x="6400800" y="36576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2049" name="Text Box 97"/>
          <p:cNvSpPr txBox="1">
            <a:spLocks noChangeArrowheads="1"/>
          </p:cNvSpPr>
          <p:nvPr/>
        </p:nvSpPr>
        <p:spPr bwMode="auto">
          <a:xfrm>
            <a:off x="2286000" y="4800601"/>
            <a:ext cx="1828800" cy="519113"/>
          </a:xfrm>
          <a:prstGeom prst="rect">
            <a:avLst/>
          </a:prstGeom>
          <a:noFill/>
          <a:ln w="9525">
            <a:noFill/>
            <a:miter lim="800000"/>
            <a:headEnd/>
            <a:tailEnd/>
          </a:ln>
        </p:spPr>
        <p:txBody>
          <a:bodyPr>
            <a:spAutoFit/>
          </a:bodyPr>
          <a:lstStyle/>
          <a:p>
            <a:r>
              <a:rPr kumimoji="1" lang="en-US" altLang="zh-TW" sz="2800"/>
              <a:t>insert 73</a:t>
            </a:r>
          </a:p>
        </p:txBody>
      </p:sp>
      <p:sp>
        <p:nvSpPr>
          <p:cNvPr id="2302050" name="Rectangle 98"/>
          <p:cNvSpPr>
            <a:spLocks noChangeArrowheads="1"/>
          </p:cNvSpPr>
          <p:nvPr/>
        </p:nvSpPr>
        <p:spPr bwMode="auto">
          <a:xfrm>
            <a:off x="93726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73</a:t>
            </a:r>
          </a:p>
        </p:txBody>
      </p:sp>
      <p:sp>
        <p:nvSpPr>
          <p:cNvPr id="52" name="AutoShape 92"/>
          <p:cNvSpPr>
            <a:spLocks noChangeArrowheads="1"/>
          </p:cNvSpPr>
          <p:nvPr/>
        </p:nvSpPr>
        <p:spPr bwMode="auto">
          <a:xfrm>
            <a:off x="6858000" y="35814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Tree>
    <p:extLst>
      <p:ext uri="{BB962C8B-B14F-4D97-AF65-F5344CB8AC3E}">
        <p14:creationId xmlns:p14="http://schemas.microsoft.com/office/powerpoint/2010/main" val="14882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02014"/>
                                        </p:tgtEl>
                                        <p:attrNameLst>
                                          <p:attrName>style.visibility</p:attrName>
                                        </p:attrNameLst>
                                      </p:cBhvr>
                                      <p:to>
                                        <p:strVal val="visible"/>
                                      </p:to>
                                    </p:set>
                                    <p:anim calcmode="lin" valueType="num">
                                      <p:cBhvr>
                                        <p:cTn id="7" dur="1000" fill="hold"/>
                                        <p:tgtEl>
                                          <p:spTgt spid="2302014"/>
                                        </p:tgtEl>
                                        <p:attrNameLst>
                                          <p:attrName>ppt_w</p:attrName>
                                        </p:attrNameLst>
                                      </p:cBhvr>
                                      <p:tavLst>
                                        <p:tav tm="0">
                                          <p:val>
                                            <p:strVal val="#ppt_w*0.70"/>
                                          </p:val>
                                        </p:tav>
                                        <p:tav tm="100000">
                                          <p:val>
                                            <p:strVal val="#ppt_w"/>
                                          </p:val>
                                        </p:tav>
                                      </p:tavLst>
                                    </p:anim>
                                    <p:anim calcmode="lin" valueType="num">
                                      <p:cBhvr>
                                        <p:cTn id="8" dur="1000" fill="hold"/>
                                        <p:tgtEl>
                                          <p:spTgt spid="2302014"/>
                                        </p:tgtEl>
                                        <p:attrNameLst>
                                          <p:attrName>ppt_h</p:attrName>
                                        </p:attrNameLst>
                                      </p:cBhvr>
                                      <p:tavLst>
                                        <p:tav tm="0">
                                          <p:val>
                                            <p:strVal val="#ppt_h"/>
                                          </p:val>
                                        </p:tav>
                                        <p:tav tm="100000">
                                          <p:val>
                                            <p:strVal val="#ppt_h"/>
                                          </p:val>
                                        </p:tav>
                                      </p:tavLst>
                                    </p:anim>
                                    <p:animEffect transition="in" filter="fade">
                                      <p:cBhvr>
                                        <p:cTn id="9" dur="1000"/>
                                        <p:tgtEl>
                                          <p:spTgt spid="230201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iterate type="lt">
                                    <p:tmPct val="5000"/>
                                  </p:iterate>
                                  <p:childTnLst>
                                    <p:set>
                                      <p:cBhvr>
                                        <p:cTn id="13" dur="1" fill="hold">
                                          <p:stCondLst>
                                            <p:cond delay="0"/>
                                          </p:stCondLst>
                                        </p:cTn>
                                        <p:tgtEl>
                                          <p:spTgt spid="2302028"/>
                                        </p:tgtEl>
                                        <p:attrNameLst>
                                          <p:attrName>style.visibility</p:attrName>
                                        </p:attrNameLst>
                                      </p:cBhvr>
                                      <p:to>
                                        <p:strVal val="visible"/>
                                      </p:to>
                                    </p:set>
                                    <p:anim calcmode="lin" valueType="num">
                                      <p:cBhvr>
                                        <p:cTn id="14" dur="1000" fill="hold"/>
                                        <p:tgtEl>
                                          <p:spTgt spid="2302028"/>
                                        </p:tgtEl>
                                        <p:attrNameLst>
                                          <p:attrName>ppt_w</p:attrName>
                                        </p:attrNameLst>
                                      </p:cBhvr>
                                      <p:tavLst>
                                        <p:tav tm="0">
                                          <p:val>
                                            <p:fltVal val="0"/>
                                          </p:val>
                                        </p:tav>
                                        <p:tav tm="100000">
                                          <p:val>
                                            <p:strVal val="#ppt_w"/>
                                          </p:val>
                                        </p:tav>
                                      </p:tavLst>
                                    </p:anim>
                                    <p:anim calcmode="lin" valueType="num">
                                      <p:cBhvr>
                                        <p:cTn id="15" dur="1000" fill="hold"/>
                                        <p:tgtEl>
                                          <p:spTgt spid="2302028"/>
                                        </p:tgtEl>
                                        <p:attrNameLst>
                                          <p:attrName>ppt_h</p:attrName>
                                        </p:attrNameLst>
                                      </p:cBhvr>
                                      <p:tavLst>
                                        <p:tav tm="0">
                                          <p:val>
                                            <p:fltVal val="0"/>
                                          </p:val>
                                        </p:tav>
                                        <p:tav tm="100000">
                                          <p:val>
                                            <p:strVal val="#ppt_h"/>
                                          </p:val>
                                        </p:tav>
                                      </p:tavLst>
                                    </p:anim>
                                    <p:anim calcmode="lin" valueType="num">
                                      <p:cBhvr>
                                        <p:cTn id="16" dur="1000" fill="hold"/>
                                        <p:tgtEl>
                                          <p:spTgt spid="2302028"/>
                                        </p:tgtEl>
                                        <p:attrNameLst>
                                          <p:attrName>style.rotation</p:attrName>
                                        </p:attrNameLst>
                                      </p:cBhvr>
                                      <p:tavLst>
                                        <p:tav tm="0">
                                          <p:val>
                                            <p:fltVal val="90"/>
                                          </p:val>
                                        </p:tav>
                                        <p:tav tm="100000">
                                          <p:val>
                                            <p:fltVal val="0"/>
                                          </p:val>
                                        </p:tav>
                                      </p:tavLst>
                                    </p:anim>
                                    <p:animEffect transition="in" filter="fade">
                                      <p:cBhvr>
                                        <p:cTn id="17" dur="1000"/>
                                        <p:tgtEl>
                                          <p:spTgt spid="2302028"/>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302030"/>
                                        </p:tgtEl>
                                        <p:attrNameLst>
                                          <p:attrName>style.visibility</p:attrName>
                                        </p:attrNameLst>
                                      </p:cBhvr>
                                      <p:to>
                                        <p:strVal val="visible"/>
                                      </p:to>
                                    </p:set>
                                    <p:anim calcmode="lin" valueType="num">
                                      <p:cBhvr>
                                        <p:cTn id="22" dur="1000" fill="hold"/>
                                        <p:tgtEl>
                                          <p:spTgt spid="2302030"/>
                                        </p:tgtEl>
                                        <p:attrNameLst>
                                          <p:attrName>ppt_w</p:attrName>
                                        </p:attrNameLst>
                                      </p:cBhvr>
                                      <p:tavLst>
                                        <p:tav tm="0">
                                          <p:val>
                                            <p:strVal val="#ppt_w*0.70"/>
                                          </p:val>
                                        </p:tav>
                                        <p:tav tm="100000">
                                          <p:val>
                                            <p:strVal val="#ppt_w"/>
                                          </p:val>
                                        </p:tav>
                                      </p:tavLst>
                                    </p:anim>
                                    <p:anim calcmode="lin" valueType="num">
                                      <p:cBhvr>
                                        <p:cTn id="23" dur="1000" fill="hold"/>
                                        <p:tgtEl>
                                          <p:spTgt spid="2302030"/>
                                        </p:tgtEl>
                                        <p:attrNameLst>
                                          <p:attrName>ppt_h</p:attrName>
                                        </p:attrNameLst>
                                      </p:cBhvr>
                                      <p:tavLst>
                                        <p:tav tm="0">
                                          <p:val>
                                            <p:strVal val="#ppt_h"/>
                                          </p:val>
                                        </p:tav>
                                        <p:tav tm="100000">
                                          <p:val>
                                            <p:strVal val="#ppt_h"/>
                                          </p:val>
                                        </p:tav>
                                      </p:tavLst>
                                    </p:anim>
                                    <p:animEffect transition="in" filter="fade">
                                      <p:cBhvr>
                                        <p:cTn id="24" dur="1000"/>
                                        <p:tgtEl>
                                          <p:spTgt spid="230203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2302031"/>
                                        </p:tgtEl>
                                        <p:attrNameLst>
                                          <p:attrName>style.visibility</p:attrName>
                                        </p:attrNameLst>
                                      </p:cBhvr>
                                      <p:to>
                                        <p:strVal val="visible"/>
                                      </p:to>
                                    </p:set>
                                    <p:anim calcmode="lin" valueType="num">
                                      <p:cBhvr>
                                        <p:cTn id="29" dur="1000" fill="hold"/>
                                        <p:tgtEl>
                                          <p:spTgt spid="2302031"/>
                                        </p:tgtEl>
                                        <p:attrNameLst>
                                          <p:attrName>ppt_w</p:attrName>
                                        </p:attrNameLst>
                                      </p:cBhvr>
                                      <p:tavLst>
                                        <p:tav tm="0">
                                          <p:val>
                                            <p:fltVal val="0"/>
                                          </p:val>
                                        </p:tav>
                                        <p:tav tm="100000">
                                          <p:val>
                                            <p:strVal val="#ppt_w"/>
                                          </p:val>
                                        </p:tav>
                                      </p:tavLst>
                                    </p:anim>
                                    <p:anim calcmode="lin" valueType="num">
                                      <p:cBhvr>
                                        <p:cTn id="30" dur="1000" fill="hold"/>
                                        <p:tgtEl>
                                          <p:spTgt spid="2302031"/>
                                        </p:tgtEl>
                                        <p:attrNameLst>
                                          <p:attrName>ppt_h</p:attrName>
                                        </p:attrNameLst>
                                      </p:cBhvr>
                                      <p:tavLst>
                                        <p:tav tm="0">
                                          <p:val>
                                            <p:fltVal val="0"/>
                                          </p:val>
                                        </p:tav>
                                        <p:tav tm="100000">
                                          <p:val>
                                            <p:strVal val="#ppt_h"/>
                                          </p:val>
                                        </p:tav>
                                      </p:tavLst>
                                    </p:anim>
                                    <p:anim calcmode="lin" valueType="num">
                                      <p:cBhvr>
                                        <p:cTn id="31" dur="1000" fill="hold"/>
                                        <p:tgtEl>
                                          <p:spTgt spid="2302031"/>
                                        </p:tgtEl>
                                        <p:attrNameLst>
                                          <p:attrName>style.rotation</p:attrName>
                                        </p:attrNameLst>
                                      </p:cBhvr>
                                      <p:tavLst>
                                        <p:tav tm="0">
                                          <p:val>
                                            <p:fltVal val="90"/>
                                          </p:val>
                                        </p:tav>
                                        <p:tav tm="100000">
                                          <p:val>
                                            <p:fltVal val="0"/>
                                          </p:val>
                                        </p:tav>
                                      </p:tavLst>
                                    </p:anim>
                                    <p:animEffect transition="in" filter="fade">
                                      <p:cBhvr>
                                        <p:cTn id="32" dur="1000"/>
                                        <p:tgtEl>
                                          <p:spTgt spid="2302031"/>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02032"/>
                                        </p:tgtEl>
                                        <p:attrNameLst>
                                          <p:attrName>style.visibility</p:attrName>
                                        </p:attrNameLst>
                                      </p:cBhvr>
                                      <p:to>
                                        <p:strVal val="visible"/>
                                      </p:to>
                                    </p:set>
                                    <p:anim calcmode="lin" valueType="num">
                                      <p:cBhvr>
                                        <p:cTn id="37" dur="1000" fill="hold"/>
                                        <p:tgtEl>
                                          <p:spTgt spid="2302032"/>
                                        </p:tgtEl>
                                        <p:attrNameLst>
                                          <p:attrName>ppt_w</p:attrName>
                                        </p:attrNameLst>
                                      </p:cBhvr>
                                      <p:tavLst>
                                        <p:tav tm="0">
                                          <p:val>
                                            <p:strVal val="#ppt_w*0.70"/>
                                          </p:val>
                                        </p:tav>
                                        <p:tav tm="100000">
                                          <p:val>
                                            <p:strVal val="#ppt_w"/>
                                          </p:val>
                                        </p:tav>
                                      </p:tavLst>
                                    </p:anim>
                                    <p:anim calcmode="lin" valueType="num">
                                      <p:cBhvr>
                                        <p:cTn id="38" dur="1000" fill="hold"/>
                                        <p:tgtEl>
                                          <p:spTgt spid="2302032"/>
                                        </p:tgtEl>
                                        <p:attrNameLst>
                                          <p:attrName>ppt_h</p:attrName>
                                        </p:attrNameLst>
                                      </p:cBhvr>
                                      <p:tavLst>
                                        <p:tav tm="0">
                                          <p:val>
                                            <p:strVal val="#ppt_h"/>
                                          </p:val>
                                        </p:tav>
                                        <p:tav tm="100000">
                                          <p:val>
                                            <p:strVal val="#ppt_h"/>
                                          </p:val>
                                        </p:tav>
                                      </p:tavLst>
                                    </p:anim>
                                    <p:animEffect transition="in" filter="fade">
                                      <p:cBhvr>
                                        <p:cTn id="39" dur="1000"/>
                                        <p:tgtEl>
                                          <p:spTgt spid="230203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2302033"/>
                                        </p:tgtEl>
                                        <p:attrNameLst>
                                          <p:attrName>style.visibility</p:attrName>
                                        </p:attrNameLst>
                                      </p:cBhvr>
                                      <p:to>
                                        <p:strVal val="visible"/>
                                      </p:to>
                                    </p:set>
                                    <p:anim calcmode="lin" valueType="num">
                                      <p:cBhvr>
                                        <p:cTn id="44" dur="1000" fill="hold"/>
                                        <p:tgtEl>
                                          <p:spTgt spid="2302033"/>
                                        </p:tgtEl>
                                        <p:attrNameLst>
                                          <p:attrName>ppt_w</p:attrName>
                                        </p:attrNameLst>
                                      </p:cBhvr>
                                      <p:tavLst>
                                        <p:tav tm="0">
                                          <p:val>
                                            <p:fltVal val="0"/>
                                          </p:val>
                                        </p:tav>
                                        <p:tav tm="100000">
                                          <p:val>
                                            <p:strVal val="#ppt_w"/>
                                          </p:val>
                                        </p:tav>
                                      </p:tavLst>
                                    </p:anim>
                                    <p:anim calcmode="lin" valueType="num">
                                      <p:cBhvr>
                                        <p:cTn id="45" dur="1000" fill="hold"/>
                                        <p:tgtEl>
                                          <p:spTgt spid="2302033"/>
                                        </p:tgtEl>
                                        <p:attrNameLst>
                                          <p:attrName>ppt_h</p:attrName>
                                        </p:attrNameLst>
                                      </p:cBhvr>
                                      <p:tavLst>
                                        <p:tav tm="0">
                                          <p:val>
                                            <p:fltVal val="0"/>
                                          </p:val>
                                        </p:tav>
                                        <p:tav tm="100000">
                                          <p:val>
                                            <p:strVal val="#ppt_h"/>
                                          </p:val>
                                        </p:tav>
                                      </p:tavLst>
                                    </p:anim>
                                    <p:anim calcmode="lin" valueType="num">
                                      <p:cBhvr>
                                        <p:cTn id="46" dur="1000" fill="hold"/>
                                        <p:tgtEl>
                                          <p:spTgt spid="2302033"/>
                                        </p:tgtEl>
                                        <p:attrNameLst>
                                          <p:attrName>style.rotation</p:attrName>
                                        </p:attrNameLst>
                                      </p:cBhvr>
                                      <p:tavLst>
                                        <p:tav tm="0">
                                          <p:val>
                                            <p:fltVal val="90"/>
                                          </p:val>
                                        </p:tav>
                                        <p:tav tm="100000">
                                          <p:val>
                                            <p:fltVal val="0"/>
                                          </p:val>
                                        </p:tav>
                                      </p:tavLst>
                                    </p:anim>
                                    <p:animEffect transition="in" filter="fade">
                                      <p:cBhvr>
                                        <p:cTn id="47" dur="1000"/>
                                        <p:tgtEl>
                                          <p:spTgt spid="2302033"/>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2302034"/>
                                        </p:tgtEl>
                                        <p:attrNameLst>
                                          <p:attrName>style.visibility</p:attrName>
                                        </p:attrNameLst>
                                      </p:cBhvr>
                                      <p:to>
                                        <p:strVal val="visible"/>
                                      </p:to>
                                    </p:set>
                                    <p:anim calcmode="lin" valueType="num">
                                      <p:cBhvr>
                                        <p:cTn id="52" dur="1000" fill="hold"/>
                                        <p:tgtEl>
                                          <p:spTgt spid="2302034"/>
                                        </p:tgtEl>
                                        <p:attrNameLst>
                                          <p:attrName>ppt_w</p:attrName>
                                        </p:attrNameLst>
                                      </p:cBhvr>
                                      <p:tavLst>
                                        <p:tav tm="0">
                                          <p:val>
                                            <p:strVal val="#ppt_w*0.70"/>
                                          </p:val>
                                        </p:tav>
                                        <p:tav tm="100000">
                                          <p:val>
                                            <p:strVal val="#ppt_w"/>
                                          </p:val>
                                        </p:tav>
                                      </p:tavLst>
                                    </p:anim>
                                    <p:anim calcmode="lin" valueType="num">
                                      <p:cBhvr>
                                        <p:cTn id="53" dur="1000" fill="hold"/>
                                        <p:tgtEl>
                                          <p:spTgt spid="2302034"/>
                                        </p:tgtEl>
                                        <p:attrNameLst>
                                          <p:attrName>ppt_h</p:attrName>
                                        </p:attrNameLst>
                                      </p:cBhvr>
                                      <p:tavLst>
                                        <p:tav tm="0">
                                          <p:val>
                                            <p:strVal val="#ppt_h"/>
                                          </p:val>
                                        </p:tav>
                                        <p:tav tm="100000">
                                          <p:val>
                                            <p:strVal val="#ppt_h"/>
                                          </p:val>
                                        </p:tav>
                                      </p:tavLst>
                                    </p:anim>
                                    <p:animEffect transition="in" filter="fade">
                                      <p:cBhvr>
                                        <p:cTn id="54" dur="1000"/>
                                        <p:tgtEl>
                                          <p:spTgt spid="2302034"/>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iterate type="lt">
                                    <p:tmPct val="5000"/>
                                  </p:iterate>
                                  <p:childTnLst>
                                    <p:set>
                                      <p:cBhvr>
                                        <p:cTn id="58" dur="1" fill="hold">
                                          <p:stCondLst>
                                            <p:cond delay="0"/>
                                          </p:stCondLst>
                                        </p:cTn>
                                        <p:tgtEl>
                                          <p:spTgt spid="2302035"/>
                                        </p:tgtEl>
                                        <p:attrNameLst>
                                          <p:attrName>style.visibility</p:attrName>
                                        </p:attrNameLst>
                                      </p:cBhvr>
                                      <p:to>
                                        <p:strVal val="visible"/>
                                      </p:to>
                                    </p:set>
                                    <p:anim calcmode="lin" valueType="num">
                                      <p:cBhvr>
                                        <p:cTn id="59" dur="1000" fill="hold"/>
                                        <p:tgtEl>
                                          <p:spTgt spid="2302035"/>
                                        </p:tgtEl>
                                        <p:attrNameLst>
                                          <p:attrName>ppt_w</p:attrName>
                                        </p:attrNameLst>
                                      </p:cBhvr>
                                      <p:tavLst>
                                        <p:tav tm="0">
                                          <p:val>
                                            <p:fltVal val="0"/>
                                          </p:val>
                                        </p:tav>
                                        <p:tav tm="100000">
                                          <p:val>
                                            <p:strVal val="#ppt_w"/>
                                          </p:val>
                                        </p:tav>
                                      </p:tavLst>
                                    </p:anim>
                                    <p:anim calcmode="lin" valueType="num">
                                      <p:cBhvr>
                                        <p:cTn id="60" dur="1000" fill="hold"/>
                                        <p:tgtEl>
                                          <p:spTgt spid="2302035"/>
                                        </p:tgtEl>
                                        <p:attrNameLst>
                                          <p:attrName>ppt_h</p:attrName>
                                        </p:attrNameLst>
                                      </p:cBhvr>
                                      <p:tavLst>
                                        <p:tav tm="0">
                                          <p:val>
                                            <p:fltVal val="0"/>
                                          </p:val>
                                        </p:tav>
                                        <p:tav tm="100000">
                                          <p:val>
                                            <p:strVal val="#ppt_h"/>
                                          </p:val>
                                        </p:tav>
                                      </p:tavLst>
                                    </p:anim>
                                    <p:anim calcmode="lin" valueType="num">
                                      <p:cBhvr>
                                        <p:cTn id="61" dur="1000" fill="hold"/>
                                        <p:tgtEl>
                                          <p:spTgt spid="2302035"/>
                                        </p:tgtEl>
                                        <p:attrNameLst>
                                          <p:attrName>style.rotation</p:attrName>
                                        </p:attrNameLst>
                                      </p:cBhvr>
                                      <p:tavLst>
                                        <p:tav tm="0">
                                          <p:val>
                                            <p:fltVal val="90"/>
                                          </p:val>
                                        </p:tav>
                                        <p:tav tm="100000">
                                          <p:val>
                                            <p:fltVal val="0"/>
                                          </p:val>
                                        </p:tav>
                                      </p:tavLst>
                                    </p:anim>
                                    <p:animEffect transition="in" filter="fade">
                                      <p:cBhvr>
                                        <p:cTn id="62" dur="1000"/>
                                        <p:tgtEl>
                                          <p:spTgt spid="2302035"/>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2302036"/>
                                        </p:tgtEl>
                                        <p:attrNameLst>
                                          <p:attrName>style.visibility</p:attrName>
                                        </p:attrNameLst>
                                      </p:cBhvr>
                                      <p:to>
                                        <p:strVal val="visible"/>
                                      </p:to>
                                    </p:set>
                                    <p:anim calcmode="lin" valueType="num">
                                      <p:cBhvr>
                                        <p:cTn id="67" dur="1000" fill="hold"/>
                                        <p:tgtEl>
                                          <p:spTgt spid="2302036"/>
                                        </p:tgtEl>
                                        <p:attrNameLst>
                                          <p:attrName>ppt_w</p:attrName>
                                        </p:attrNameLst>
                                      </p:cBhvr>
                                      <p:tavLst>
                                        <p:tav tm="0">
                                          <p:val>
                                            <p:strVal val="#ppt_w*0.70"/>
                                          </p:val>
                                        </p:tav>
                                        <p:tav tm="100000">
                                          <p:val>
                                            <p:strVal val="#ppt_w"/>
                                          </p:val>
                                        </p:tav>
                                      </p:tavLst>
                                    </p:anim>
                                    <p:anim calcmode="lin" valueType="num">
                                      <p:cBhvr>
                                        <p:cTn id="68" dur="1000" fill="hold"/>
                                        <p:tgtEl>
                                          <p:spTgt spid="2302036"/>
                                        </p:tgtEl>
                                        <p:attrNameLst>
                                          <p:attrName>ppt_h</p:attrName>
                                        </p:attrNameLst>
                                      </p:cBhvr>
                                      <p:tavLst>
                                        <p:tav tm="0">
                                          <p:val>
                                            <p:strVal val="#ppt_h"/>
                                          </p:val>
                                        </p:tav>
                                        <p:tav tm="100000">
                                          <p:val>
                                            <p:strVal val="#ppt_h"/>
                                          </p:val>
                                        </p:tav>
                                      </p:tavLst>
                                    </p:anim>
                                    <p:animEffect transition="in" filter="fade">
                                      <p:cBhvr>
                                        <p:cTn id="69" dur="1000"/>
                                        <p:tgtEl>
                                          <p:spTgt spid="2302036"/>
                                        </p:tgtEl>
                                      </p:cBhvr>
                                    </p:animEffect>
                                  </p:childTnLst>
                                </p:cTn>
                              </p:par>
                            </p:childTnLst>
                          </p:cTn>
                        </p:par>
                      </p:childTnLst>
                    </p:cTn>
                  </p:par>
                  <p:par>
                    <p:cTn id="70" fill="hold">
                      <p:stCondLst>
                        <p:cond delay="indefinite"/>
                      </p:stCondLst>
                      <p:childTnLst>
                        <p:par>
                          <p:cTn id="71" fill="hold">
                            <p:stCondLst>
                              <p:cond delay="0"/>
                            </p:stCondLst>
                            <p:childTnLst>
                              <p:par>
                                <p:cTn id="72" presetID="56" presetClass="path" presetSubtype="0" accel="50000" decel="50000" fill="hold" grpId="1" nodeType="clickEffect">
                                  <p:stCondLst>
                                    <p:cond delay="0"/>
                                  </p:stCondLst>
                                  <p:iterate type="lt">
                                    <p:tmPct val="0"/>
                                  </p:iterate>
                                  <p:childTnLst>
                                    <p:animMotion origin="layout" path="M 0 -2.22222E-6 L 0.0375 -0.08889 " pathEditMode="relative" rAng="0" ptsTypes="AA">
                                      <p:cBhvr>
                                        <p:cTn id="73" dur="2000" fill="hold"/>
                                        <p:tgtEl>
                                          <p:spTgt spid="2302035"/>
                                        </p:tgtEl>
                                        <p:attrNameLst>
                                          <p:attrName>ppt_x</p:attrName>
                                          <p:attrName>ppt_y</p:attrName>
                                        </p:attrNameLst>
                                      </p:cBhvr>
                                      <p:rCtr x="1875" y="-4444"/>
                                    </p:animMotion>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2302036"/>
                                        </p:tgtEl>
                                      </p:cBhvr>
                                    </p:animEffect>
                                    <p:set>
                                      <p:cBhvr>
                                        <p:cTn id="78" dur="1" fill="hold">
                                          <p:stCondLst>
                                            <p:cond delay="499"/>
                                          </p:stCondLst>
                                        </p:cTn>
                                        <p:tgtEl>
                                          <p:spTgt spid="230203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grpId="0" nodeType="clickEffect">
                                  <p:stCondLst>
                                    <p:cond delay="0"/>
                                  </p:stCondLst>
                                  <p:childTnLst>
                                    <p:set>
                                      <p:cBhvr>
                                        <p:cTn id="82" dur="1" fill="hold">
                                          <p:stCondLst>
                                            <p:cond delay="0"/>
                                          </p:stCondLst>
                                        </p:cTn>
                                        <p:tgtEl>
                                          <p:spTgt spid="2302037"/>
                                        </p:tgtEl>
                                        <p:attrNameLst>
                                          <p:attrName>style.visibility</p:attrName>
                                        </p:attrNameLst>
                                      </p:cBhvr>
                                      <p:to>
                                        <p:strVal val="visible"/>
                                      </p:to>
                                    </p:set>
                                    <p:anim calcmode="lin" valueType="num">
                                      <p:cBhvr>
                                        <p:cTn id="83" dur="1000" fill="hold"/>
                                        <p:tgtEl>
                                          <p:spTgt spid="2302037"/>
                                        </p:tgtEl>
                                        <p:attrNameLst>
                                          <p:attrName>ppt_w</p:attrName>
                                        </p:attrNameLst>
                                      </p:cBhvr>
                                      <p:tavLst>
                                        <p:tav tm="0">
                                          <p:val>
                                            <p:strVal val="#ppt_w*0.70"/>
                                          </p:val>
                                        </p:tav>
                                        <p:tav tm="100000">
                                          <p:val>
                                            <p:strVal val="#ppt_w"/>
                                          </p:val>
                                        </p:tav>
                                      </p:tavLst>
                                    </p:anim>
                                    <p:anim calcmode="lin" valueType="num">
                                      <p:cBhvr>
                                        <p:cTn id="84" dur="1000" fill="hold"/>
                                        <p:tgtEl>
                                          <p:spTgt spid="2302037"/>
                                        </p:tgtEl>
                                        <p:attrNameLst>
                                          <p:attrName>ppt_h</p:attrName>
                                        </p:attrNameLst>
                                      </p:cBhvr>
                                      <p:tavLst>
                                        <p:tav tm="0">
                                          <p:val>
                                            <p:strVal val="#ppt_h"/>
                                          </p:val>
                                        </p:tav>
                                        <p:tav tm="100000">
                                          <p:val>
                                            <p:strVal val="#ppt_h"/>
                                          </p:val>
                                        </p:tav>
                                      </p:tavLst>
                                    </p:anim>
                                    <p:animEffect transition="in" filter="fade">
                                      <p:cBhvr>
                                        <p:cTn id="85" dur="1000"/>
                                        <p:tgtEl>
                                          <p:spTgt spid="2302037"/>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iterate type="lt">
                                    <p:tmPct val="5000"/>
                                  </p:iterate>
                                  <p:childTnLst>
                                    <p:set>
                                      <p:cBhvr>
                                        <p:cTn id="89" dur="1" fill="hold">
                                          <p:stCondLst>
                                            <p:cond delay="0"/>
                                          </p:stCondLst>
                                        </p:cTn>
                                        <p:tgtEl>
                                          <p:spTgt spid="2302038"/>
                                        </p:tgtEl>
                                        <p:attrNameLst>
                                          <p:attrName>style.visibility</p:attrName>
                                        </p:attrNameLst>
                                      </p:cBhvr>
                                      <p:to>
                                        <p:strVal val="visible"/>
                                      </p:to>
                                    </p:set>
                                    <p:anim calcmode="lin" valueType="num">
                                      <p:cBhvr>
                                        <p:cTn id="90" dur="1000" fill="hold"/>
                                        <p:tgtEl>
                                          <p:spTgt spid="2302038"/>
                                        </p:tgtEl>
                                        <p:attrNameLst>
                                          <p:attrName>ppt_w</p:attrName>
                                        </p:attrNameLst>
                                      </p:cBhvr>
                                      <p:tavLst>
                                        <p:tav tm="0">
                                          <p:val>
                                            <p:fltVal val="0"/>
                                          </p:val>
                                        </p:tav>
                                        <p:tav tm="100000">
                                          <p:val>
                                            <p:strVal val="#ppt_w"/>
                                          </p:val>
                                        </p:tav>
                                      </p:tavLst>
                                    </p:anim>
                                    <p:anim calcmode="lin" valueType="num">
                                      <p:cBhvr>
                                        <p:cTn id="91" dur="1000" fill="hold"/>
                                        <p:tgtEl>
                                          <p:spTgt spid="2302038"/>
                                        </p:tgtEl>
                                        <p:attrNameLst>
                                          <p:attrName>ppt_h</p:attrName>
                                        </p:attrNameLst>
                                      </p:cBhvr>
                                      <p:tavLst>
                                        <p:tav tm="0">
                                          <p:val>
                                            <p:fltVal val="0"/>
                                          </p:val>
                                        </p:tav>
                                        <p:tav tm="100000">
                                          <p:val>
                                            <p:strVal val="#ppt_h"/>
                                          </p:val>
                                        </p:tav>
                                      </p:tavLst>
                                    </p:anim>
                                    <p:anim calcmode="lin" valueType="num">
                                      <p:cBhvr>
                                        <p:cTn id="92" dur="1000" fill="hold"/>
                                        <p:tgtEl>
                                          <p:spTgt spid="2302038"/>
                                        </p:tgtEl>
                                        <p:attrNameLst>
                                          <p:attrName>style.rotation</p:attrName>
                                        </p:attrNameLst>
                                      </p:cBhvr>
                                      <p:tavLst>
                                        <p:tav tm="0">
                                          <p:val>
                                            <p:fltVal val="90"/>
                                          </p:val>
                                        </p:tav>
                                        <p:tav tm="100000">
                                          <p:val>
                                            <p:fltVal val="0"/>
                                          </p:val>
                                        </p:tav>
                                      </p:tavLst>
                                    </p:anim>
                                    <p:animEffect transition="in" filter="fade">
                                      <p:cBhvr>
                                        <p:cTn id="93" dur="1000"/>
                                        <p:tgtEl>
                                          <p:spTgt spid="2302038"/>
                                        </p:tgtEl>
                                      </p:cBhvr>
                                    </p:animEffect>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2302039"/>
                                        </p:tgtEl>
                                        <p:attrNameLst>
                                          <p:attrName>style.visibility</p:attrName>
                                        </p:attrNameLst>
                                      </p:cBhvr>
                                      <p:to>
                                        <p:strVal val="visible"/>
                                      </p:to>
                                    </p:set>
                                    <p:anim calcmode="lin" valueType="num">
                                      <p:cBhvr>
                                        <p:cTn id="98" dur="1000" fill="hold"/>
                                        <p:tgtEl>
                                          <p:spTgt spid="2302039"/>
                                        </p:tgtEl>
                                        <p:attrNameLst>
                                          <p:attrName>ppt_w</p:attrName>
                                        </p:attrNameLst>
                                      </p:cBhvr>
                                      <p:tavLst>
                                        <p:tav tm="0">
                                          <p:val>
                                            <p:strVal val="#ppt_w*0.70"/>
                                          </p:val>
                                        </p:tav>
                                        <p:tav tm="100000">
                                          <p:val>
                                            <p:strVal val="#ppt_w"/>
                                          </p:val>
                                        </p:tav>
                                      </p:tavLst>
                                    </p:anim>
                                    <p:anim calcmode="lin" valueType="num">
                                      <p:cBhvr>
                                        <p:cTn id="99" dur="1000" fill="hold"/>
                                        <p:tgtEl>
                                          <p:spTgt spid="2302039"/>
                                        </p:tgtEl>
                                        <p:attrNameLst>
                                          <p:attrName>ppt_h</p:attrName>
                                        </p:attrNameLst>
                                      </p:cBhvr>
                                      <p:tavLst>
                                        <p:tav tm="0">
                                          <p:val>
                                            <p:strVal val="#ppt_h"/>
                                          </p:val>
                                        </p:tav>
                                        <p:tav tm="100000">
                                          <p:val>
                                            <p:strVal val="#ppt_h"/>
                                          </p:val>
                                        </p:tav>
                                      </p:tavLst>
                                    </p:anim>
                                    <p:animEffect transition="in" filter="fade">
                                      <p:cBhvr>
                                        <p:cTn id="100" dur="1000"/>
                                        <p:tgtEl>
                                          <p:spTgt spid="2302039"/>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iterate type="lt">
                                    <p:tmPct val="5000"/>
                                  </p:iterate>
                                  <p:childTnLst>
                                    <p:set>
                                      <p:cBhvr>
                                        <p:cTn id="104" dur="1" fill="hold">
                                          <p:stCondLst>
                                            <p:cond delay="0"/>
                                          </p:stCondLst>
                                        </p:cTn>
                                        <p:tgtEl>
                                          <p:spTgt spid="2302040"/>
                                        </p:tgtEl>
                                        <p:attrNameLst>
                                          <p:attrName>style.visibility</p:attrName>
                                        </p:attrNameLst>
                                      </p:cBhvr>
                                      <p:to>
                                        <p:strVal val="visible"/>
                                      </p:to>
                                    </p:set>
                                    <p:anim calcmode="lin" valueType="num">
                                      <p:cBhvr>
                                        <p:cTn id="105" dur="1000" fill="hold"/>
                                        <p:tgtEl>
                                          <p:spTgt spid="2302040"/>
                                        </p:tgtEl>
                                        <p:attrNameLst>
                                          <p:attrName>ppt_w</p:attrName>
                                        </p:attrNameLst>
                                      </p:cBhvr>
                                      <p:tavLst>
                                        <p:tav tm="0">
                                          <p:val>
                                            <p:fltVal val="0"/>
                                          </p:val>
                                        </p:tav>
                                        <p:tav tm="100000">
                                          <p:val>
                                            <p:strVal val="#ppt_w"/>
                                          </p:val>
                                        </p:tav>
                                      </p:tavLst>
                                    </p:anim>
                                    <p:anim calcmode="lin" valueType="num">
                                      <p:cBhvr>
                                        <p:cTn id="106" dur="1000" fill="hold"/>
                                        <p:tgtEl>
                                          <p:spTgt spid="2302040"/>
                                        </p:tgtEl>
                                        <p:attrNameLst>
                                          <p:attrName>ppt_h</p:attrName>
                                        </p:attrNameLst>
                                      </p:cBhvr>
                                      <p:tavLst>
                                        <p:tav tm="0">
                                          <p:val>
                                            <p:fltVal val="0"/>
                                          </p:val>
                                        </p:tav>
                                        <p:tav tm="100000">
                                          <p:val>
                                            <p:strVal val="#ppt_h"/>
                                          </p:val>
                                        </p:tav>
                                      </p:tavLst>
                                    </p:anim>
                                    <p:anim calcmode="lin" valueType="num">
                                      <p:cBhvr>
                                        <p:cTn id="107" dur="1000" fill="hold"/>
                                        <p:tgtEl>
                                          <p:spTgt spid="2302040"/>
                                        </p:tgtEl>
                                        <p:attrNameLst>
                                          <p:attrName>style.rotation</p:attrName>
                                        </p:attrNameLst>
                                      </p:cBhvr>
                                      <p:tavLst>
                                        <p:tav tm="0">
                                          <p:val>
                                            <p:fltVal val="90"/>
                                          </p:val>
                                        </p:tav>
                                        <p:tav tm="100000">
                                          <p:val>
                                            <p:fltVal val="0"/>
                                          </p:val>
                                        </p:tav>
                                      </p:tavLst>
                                    </p:anim>
                                    <p:animEffect transition="in" filter="fade">
                                      <p:cBhvr>
                                        <p:cTn id="108" dur="1000"/>
                                        <p:tgtEl>
                                          <p:spTgt spid="2302040"/>
                                        </p:tgtEl>
                                      </p:cBhvr>
                                    </p:animEffec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52"/>
                                        </p:tgtEl>
                                        <p:attrNameLst>
                                          <p:attrName>style.visibility</p:attrName>
                                        </p:attrNameLst>
                                      </p:cBhvr>
                                      <p:to>
                                        <p:strVal val="visible"/>
                                      </p:to>
                                    </p:set>
                                    <p:anim calcmode="lin" valueType="num">
                                      <p:cBhvr>
                                        <p:cTn id="113" dur="1000" fill="hold"/>
                                        <p:tgtEl>
                                          <p:spTgt spid="52"/>
                                        </p:tgtEl>
                                        <p:attrNameLst>
                                          <p:attrName>ppt_w</p:attrName>
                                        </p:attrNameLst>
                                      </p:cBhvr>
                                      <p:tavLst>
                                        <p:tav tm="0">
                                          <p:val>
                                            <p:strVal val="#ppt_w*0.70"/>
                                          </p:val>
                                        </p:tav>
                                        <p:tav tm="100000">
                                          <p:val>
                                            <p:strVal val="#ppt_w"/>
                                          </p:val>
                                        </p:tav>
                                      </p:tavLst>
                                    </p:anim>
                                    <p:anim calcmode="lin" valueType="num">
                                      <p:cBhvr>
                                        <p:cTn id="114" dur="1000" fill="hold"/>
                                        <p:tgtEl>
                                          <p:spTgt spid="52"/>
                                        </p:tgtEl>
                                        <p:attrNameLst>
                                          <p:attrName>ppt_h</p:attrName>
                                        </p:attrNameLst>
                                      </p:cBhvr>
                                      <p:tavLst>
                                        <p:tav tm="0">
                                          <p:val>
                                            <p:strVal val="#ppt_h"/>
                                          </p:val>
                                        </p:tav>
                                        <p:tav tm="100000">
                                          <p:val>
                                            <p:strVal val="#ppt_h"/>
                                          </p:val>
                                        </p:tav>
                                      </p:tavLst>
                                    </p:anim>
                                    <p:animEffect transition="in" filter="fade">
                                      <p:cBhvr>
                                        <p:cTn id="115" dur="1000"/>
                                        <p:tgtEl>
                                          <p:spTgt spid="52"/>
                                        </p:tgtEl>
                                      </p:cBhvr>
                                    </p:animEffect>
                                  </p:childTnLst>
                                </p:cTn>
                              </p:par>
                            </p:childTnLst>
                          </p:cTn>
                        </p:par>
                      </p:childTnLst>
                    </p:cTn>
                  </p:par>
                  <p:par>
                    <p:cTn id="116" fill="hold">
                      <p:stCondLst>
                        <p:cond delay="indefinite"/>
                      </p:stCondLst>
                      <p:childTnLst>
                        <p:par>
                          <p:cTn id="117" fill="hold">
                            <p:stCondLst>
                              <p:cond delay="0"/>
                            </p:stCondLst>
                            <p:childTnLst>
                              <p:par>
                                <p:cTn id="118" presetID="56" presetClass="path" presetSubtype="0" accel="50000" decel="50000" fill="hold" grpId="1" nodeType="clickEffect">
                                  <p:stCondLst>
                                    <p:cond delay="0"/>
                                  </p:stCondLst>
                                  <p:iterate type="lt">
                                    <p:tmPct val="0"/>
                                  </p:iterate>
                                  <p:childTnLst>
                                    <p:animMotion origin="layout" path="M 6.25E-7 3.33333E-6 L 0.03828 3.33333E-6 " pathEditMode="relative" rAng="0" ptsTypes="AA">
                                      <p:cBhvr>
                                        <p:cTn id="119" dur="2000" fill="hold"/>
                                        <p:tgtEl>
                                          <p:spTgt spid="2302040"/>
                                        </p:tgtEl>
                                        <p:attrNameLst>
                                          <p:attrName>ppt_x</p:attrName>
                                          <p:attrName>ppt_y</p:attrName>
                                        </p:attrNameLst>
                                      </p:cBhvr>
                                      <p:rCtr x="1914" y="0"/>
                                    </p:animMotion>
                                  </p:childTnLst>
                                </p:cTn>
                              </p:par>
                            </p:childTnLst>
                          </p:cTn>
                        </p:par>
                      </p:childTnLst>
                    </p:cTn>
                  </p:par>
                  <p:par>
                    <p:cTn id="120" fill="hold">
                      <p:stCondLst>
                        <p:cond delay="indefinite"/>
                      </p:stCondLst>
                      <p:childTnLst>
                        <p:par>
                          <p:cTn id="121" fill="hold">
                            <p:stCondLst>
                              <p:cond delay="0"/>
                            </p:stCondLst>
                            <p:childTnLst>
                              <p:par>
                                <p:cTn id="122" presetID="3" presetClass="exit" presetSubtype="10" fill="hold" grpId="1" nodeType="clickEffect">
                                  <p:stCondLst>
                                    <p:cond delay="0"/>
                                  </p:stCondLst>
                                  <p:childTnLst>
                                    <p:animEffect transition="out" filter="blinds(horizontal)">
                                      <p:cBhvr>
                                        <p:cTn id="123" dur="500"/>
                                        <p:tgtEl>
                                          <p:spTgt spid="52"/>
                                        </p:tgtEl>
                                      </p:cBhvr>
                                    </p:animEffect>
                                    <p:set>
                                      <p:cBhvr>
                                        <p:cTn id="124" dur="1" fill="hold">
                                          <p:stCondLst>
                                            <p:cond delay="499"/>
                                          </p:stCondLst>
                                        </p:cTn>
                                        <p:tgtEl>
                                          <p:spTgt spid="5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5" presetClass="entr" presetSubtype="0" fill="hold" grpId="0" nodeType="clickEffect">
                                  <p:stCondLst>
                                    <p:cond delay="0"/>
                                  </p:stCondLst>
                                  <p:childTnLst>
                                    <p:set>
                                      <p:cBhvr>
                                        <p:cTn id="128" dur="1" fill="hold">
                                          <p:stCondLst>
                                            <p:cond delay="0"/>
                                          </p:stCondLst>
                                        </p:cTn>
                                        <p:tgtEl>
                                          <p:spTgt spid="2302044"/>
                                        </p:tgtEl>
                                        <p:attrNameLst>
                                          <p:attrName>style.visibility</p:attrName>
                                        </p:attrNameLst>
                                      </p:cBhvr>
                                      <p:to>
                                        <p:strVal val="visible"/>
                                      </p:to>
                                    </p:set>
                                    <p:anim calcmode="lin" valueType="num">
                                      <p:cBhvr>
                                        <p:cTn id="129" dur="1000" fill="hold"/>
                                        <p:tgtEl>
                                          <p:spTgt spid="2302044"/>
                                        </p:tgtEl>
                                        <p:attrNameLst>
                                          <p:attrName>ppt_w</p:attrName>
                                        </p:attrNameLst>
                                      </p:cBhvr>
                                      <p:tavLst>
                                        <p:tav tm="0">
                                          <p:val>
                                            <p:strVal val="#ppt_w*0.70"/>
                                          </p:val>
                                        </p:tav>
                                        <p:tav tm="100000">
                                          <p:val>
                                            <p:strVal val="#ppt_w"/>
                                          </p:val>
                                        </p:tav>
                                      </p:tavLst>
                                    </p:anim>
                                    <p:anim calcmode="lin" valueType="num">
                                      <p:cBhvr>
                                        <p:cTn id="130" dur="1000" fill="hold"/>
                                        <p:tgtEl>
                                          <p:spTgt spid="2302044"/>
                                        </p:tgtEl>
                                        <p:attrNameLst>
                                          <p:attrName>ppt_h</p:attrName>
                                        </p:attrNameLst>
                                      </p:cBhvr>
                                      <p:tavLst>
                                        <p:tav tm="0">
                                          <p:val>
                                            <p:strVal val="#ppt_h"/>
                                          </p:val>
                                        </p:tav>
                                        <p:tav tm="100000">
                                          <p:val>
                                            <p:strVal val="#ppt_h"/>
                                          </p:val>
                                        </p:tav>
                                      </p:tavLst>
                                    </p:anim>
                                    <p:animEffect transition="in" filter="fade">
                                      <p:cBhvr>
                                        <p:cTn id="131" dur="1000"/>
                                        <p:tgtEl>
                                          <p:spTgt spid="2302044"/>
                                        </p:tgtEl>
                                      </p:cBhvr>
                                    </p:animEffect>
                                  </p:childTnLst>
                                </p:cTn>
                              </p:par>
                            </p:childTnLst>
                          </p:cTn>
                        </p:par>
                      </p:childTnLst>
                    </p:cTn>
                  </p:par>
                  <p:par>
                    <p:cTn id="132" fill="hold">
                      <p:stCondLst>
                        <p:cond delay="indefinite"/>
                      </p:stCondLst>
                      <p:childTnLst>
                        <p:par>
                          <p:cTn id="133" fill="hold">
                            <p:stCondLst>
                              <p:cond delay="0"/>
                            </p:stCondLst>
                            <p:childTnLst>
                              <p:par>
                                <p:cTn id="134" presetID="56" presetClass="path" presetSubtype="0" accel="50000" decel="50000" fill="hold" grpId="2" nodeType="clickEffect">
                                  <p:stCondLst>
                                    <p:cond delay="0"/>
                                  </p:stCondLst>
                                  <p:iterate type="lt">
                                    <p:tmPct val="0"/>
                                  </p:iterate>
                                  <p:childTnLst>
                                    <p:animMotion origin="layout" path="M 0.03828 -2.22222E-6 L 0.07656 -0.08889 " pathEditMode="relative" rAng="0" ptsTypes="AA">
                                      <p:cBhvr>
                                        <p:cTn id="135" dur="2000" fill="hold"/>
                                        <p:tgtEl>
                                          <p:spTgt spid="2302040"/>
                                        </p:tgtEl>
                                        <p:attrNameLst>
                                          <p:attrName>ppt_x</p:attrName>
                                          <p:attrName>ppt_y</p:attrName>
                                        </p:attrNameLst>
                                      </p:cBhvr>
                                      <p:rCtr x="1914" y="-4444"/>
                                    </p:animMotion>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1" nodeType="clickEffect">
                                  <p:stCondLst>
                                    <p:cond delay="0"/>
                                  </p:stCondLst>
                                  <p:childTnLst>
                                    <p:animEffect transition="out" filter="blinds(horizontal)">
                                      <p:cBhvr>
                                        <p:cTn id="139" dur="500"/>
                                        <p:tgtEl>
                                          <p:spTgt spid="2302044"/>
                                        </p:tgtEl>
                                      </p:cBhvr>
                                    </p:animEffect>
                                    <p:set>
                                      <p:cBhvr>
                                        <p:cTn id="140" dur="1" fill="hold">
                                          <p:stCondLst>
                                            <p:cond delay="499"/>
                                          </p:stCondLst>
                                        </p:cTn>
                                        <p:tgtEl>
                                          <p:spTgt spid="2302044"/>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55" presetClass="entr" presetSubtype="0" fill="hold" grpId="0" nodeType="clickEffect">
                                  <p:stCondLst>
                                    <p:cond delay="0"/>
                                  </p:stCondLst>
                                  <p:childTnLst>
                                    <p:set>
                                      <p:cBhvr>
                                        <p:cTn id="144" dur="1" fill="hold">
                                          <p:stCondLst>
                                            <p:cond delay="0"/>
                                          </p:stCondLst>
                                        </p:cTn>
                                        <p:tgtEl>
                                          <p:spTgt spid="2302046"/>
                                        </p:tgtEl>
                                        <p:attrNameLst>
                                          <p:attrName>style.visibility</p:attrName>
                                        </p:attrNameLst>
                                      </p:cBhvr>
                                      <p:to>
                                        <p:strVal val="visible"/>
                                      </p:to>
                                    </p:set>
                                    <p:anim calcmode="lin" valueType="num">
                                      <p:cBhvr>
                                        <p:cTn id="145" dur="1000" fill="hold"/>
                                        <p:tgtEl>
                                          <p:spTgt spid="2302046"/>
                                        </p:tgtEl>
                                        <p:attrNameLst>
                                          <p:attrName>ppt_w</p:attrName>
                                        </p:attrNameLst>
                                      </p:cBhvr>
                                      <p:tavLst>
                                        <p:tav tm="0">
                                          <p:val>
                                            <p:strVal val="#ppt_w*0.70"/>
                                          </p:val>
                                        </p:tav>
                                        <p:tav tm="100000">
                                          <p:val>
                                            <p:strVal val="#ppt_w"/>
                                          </p:val>
                                        </p:tav>
                                      </p:tavLst>
                                    </p:anim>
                                    <p:anim calcmode="lin" valueType="num">
                                      <p:cBhvr>
                                        <p:cTn id="146" dur="1000" fill="hold"/>
                                        <p:tgtEl>
                                          <p:spTgt spid="2302046"/>
                                        </p:tgtEl>
                                        <p:attrNameLst>
                                          <p:attrName>ppt_h</p:attrName>
                                        </p:attrNameLst>
                                      </p:cBhvr>
                                      <p:tavLst>
                                        <p:tav tm="0">
                                          <p:val>
                                            <p:strVal val="#ppt_h"/>
                                          </p:val>
                                        </p:tav>
                                        <p:tav tm="100000">
                                          <p:val>
                                            <p:strVal val="#ppt_h"/>
                                          </p:val>
                                        </p:tav>
                                      </p:tavLst>
                                    </p:anim>
                                    <p:animEffect transition="in" filter="fade">
                                      <p:cBhvr>
                                        <p:cTn id="147" dur="1000"/>
                                        <p:tgtEl>
                                          <p:spTgt spid="2302046"/>
                                        </p:tgtEl>
                                      </p:cBhvr>
                                    </p:animEffect>
                                  </p:childTnLst>
                                </p:cTn>
                              </p:par>
                            </p:childTnLst>
                          </p:cTn>
                        </p:par>
                      </p:childTnLst>
                    </p:cTn>
                  </p:par>
                  <p:par>
                    <p:cTn id="148" fill="hold">
                      <p:stCondLst>
                        <p:cond delay="indefinite"/>
                      </p:stCondLst>
                      <p:childTnLst>
                        <p:par>
                          <p:cTn id="149" fill="hold">
                            <p:stCondLst>
                              <p:cond delay="0"/>
                            </p:stCondLst>
                            <p:childTnLst>
                              <p:par>
                                <p:cTn id="150" presetID="31" presetClass="entr" presetSubtype="0" fill="hold" grpId="0" nodeType="clickEffect">
                                  <p:stCondLst>
                                    <p:cond delay="0"/>
                                  </p:stCondLst>
                                  <p:iterate type="lt">
                                    <p:tmPct val="5000"/>
                                  </p:iterate>
                                  <p:childTnLst>
                                    <p:set>
                                      <p:cBhvr>
                                        <p:cTn id="151" dur="1" fill="hold">
                                          <p:stCondLst>
                                            <p:cond delay="0"/>
                                          </p:stCondLst>
                                        </p:cTn>
                                        <p:tgtEl>
                                          <p:spTgt spid="2302047"/>
                                        </p:tgtEl>
                                        <p:attrNameLst>
                                          <p:attrName>style.visibility</p:attrName>
                                        </p:attrNameLst>
                                      </p:cBhvr>
                                      <p:to>
                                        <p:strVal val="visible"/>
                                      </p:to>
                                    </p:set>
                                    <p:anim calcmode="lin" valueType="num">
                                      <p:cBhvr>
                                        <p:cTn id="152" dur="1000" fill="hold"/>
                                        <p:tgtEl>
                                          <p:spTgt spid="2302047"/>
                                        </p:tgtEl>
                                        <p:attrNameLst>
                                          <p:attrName>ppt_w</p:attrName>
                                        </p:attrNameLst>
                                      </p:cBhvr>
                                      <p:tavLst>
                                        <p:tav tm="0">
                                          <p:val>
                                            <p:fltVal val="0"/>
                                          </p:val>
                                        </p:tav>
                                        <p:tav tm="100000">
                                          <p:val>
                                            <p:strVal val="#ppt_w"/>
                                          </p:val>
                                        </p:tav>
                                      </p:tavLst>
                                    </p:anim>
                                    <p:anim calcmode="lin" valueType="num">
                                      <p:cBhvr>
                                        <p:cTn id="153" dur="1000" fill="hold"/>
                                        <p:tgtEl>
                                          <p:spTgt spid="2302047"/>
                                        </p:tgtEl>
                                        <p:attrNameLst>
                                          <p:attrName>ppt_h</p:attrName>
                                        </p:attrNameLst>
                                      </p:cBhvr>
                                      <p:tavLst>
                                        <p:tav tm="0">
                                          <p:val>
                                            <p:fltVal val="0"/>
                                          </p:val>
                                        </p:tav>
                                        <p:tav tm="100000">
                                          <p:val>
                                            <p:strVal val="#ppt_h"/>
                                          </p:val>
                                        </p:tav>
                                      </p:tavLst>
                                    </p:anim>
                                    <p:anim calcmode="lin" valueType="num">
                                      <p:cBhvr>
                                        <p:cTn id="154" dur="1000" fill="hold"/>
                                        <p:tgtEl>
                                          <p:spTgt spid="2302047"/>
                                        </p:tgtEl>
                                        <p:attrNameLst>
                                          <p:attrName>style.rotation</p:attrName>
                                        </p:attrNameLst>
                                      </p:cBhvr>
                                      <p:tavLst>
                                        <p:tav tm="0">
                                          <p:val>
                                            <p:fltVal val="90"/>
                                          </p:val>
                                        </p:tav>
                                        <p:tav tm="100000">
                                          <p:val>
                                            <p:fltVal val="0"/>
                                          </p:val>
                                        </p:tav>
                                      </p:tavLst>
                                    </p:anim>
                                    <p:animEffect transition="in" filter="fade">
                                      <p:cBhvr>
                                        <p:cTn id="155" dur="1000"/>
                                        <p:tgtEl>
                                          <p:spTgt spid="2302047"/>
                                        </p:tgtEl>
                                      </p:cBhvr>
                                    </p:animEffect>
                                  </p:childTnLst>
                                </p:cTn>
                              </p:par>
                            </p:childTnLst>
                          </p:cTn>
                        </p:par>
                      </p:childTnLst>
                    </p:cTn>
                  </p:par>
                  <p:par>
                    <p:cTn id="156" fill="hold">
                      <p:stCondLst>
                        <p:cond delay="indefinite"/>
                      </p:stCondLst>
                      <p:childTnLst>
                        <p:par>
                          <p:cTn id="157" fill="hold">
                            <p:stCondLst>
                              <p:cond delay="0"/>
                            </p:stCondLst>
                            <p:childTnLst>
                              <p:par>
                                <p:cTn id="158" presetID="55" presetClass="entr" presetSubtype="0" fill="hold" grpId="0" nodeType="clickEffect">
                                  <p:stCondLst>
                                    <p:cond delay="0"/>
                                  </p:stCondLst>
                                  <p:childTnLst>
                                    <p:set>
                                      <p:cBhvr>
                                        <p:cTn id="159" dur="1" fill="hold">
                                          <p:stCondLst>
                                            <p:cond delay="0"/>
                                          </p:stCondLst>
                                        </p:cTn>
                                        <p:tgtEl>
                                          <p:spTgt spid="2302048"/>
                                        </p:tgtEl>
                                        <p:attrNameLst>
                                          <p:attrName>style.visibility</p:attrName>
                                        </p:attrNameLst>
                                      </p:cBhvr>
                                      <p:to>
                                        <p:strVal val="visible"/>
                                      </p:to>
                                    </p:set>
                                    <p:anim calcmode="lin" valueType="num">
                                      <p:cBhvr>
                                        <p:cTn id="160" dur="1000" fill="hold"/>
                                        <p:tgtEl>
                                          <p:spTgt spid="2302048"/>
                                        </p:tgtEl>
                                        <p:attrNameLst>
                                          <p:attrName>ppt_w</p:attrName>
                                        </p:attrNameLst>
                                      </p:cBhvr>
                                      <p:tavLst>
                                        <p:tav tm="0">
                                          <p:val>
                                            <p:strVal val="#ppt_w*0.70"/>
                                          </p:val>
                                        </p:tav>
                                        <p:tav tm="100000">
                                          <p:val>
                                            <p:strVal val="#ppt_w"/>
                                          </p:val>
                                        </p:tav>
                                      </p:tavLst>
                                    </p:anim>
                                    <p:anim calcmode="lin" valueType="num">
                                      <p:cBhvr>
                                        <p:cTn id="161" dur="1000" fill="hold"/>
                                        <p:tgtEl>
                                          <p:spTgt spid="2302048"/>
                                        </p:tgtEl>
                                        <p:attrNameLst>
                                          <p:attrName>ppt_h</p:attrName>
                                        </p:attrNameLst>
                                      </p:cBhvr>
                                      <p:tavLst>
                                        <p:tav tm="0">
                                          <p:val>
                                            <p:strVal val="#ppt_h"/>
                                          </p:val>
                                        </p:tav>
                                        <p:tav tm="100000">
                                          <p:val>
                                            <p:strVal val="#ppt_h"/>
                                          </p:val>
                                        </p:tav>
                                      </p:tavLst>
                                    </p:anim>
                                    <p:animEffect transition="in" filter="fade">
                                      <p:cBhvr>
                                        <p:cTn id="162" dur="1000"/>
                                        <p:tgtEl>
                                          <p:spTgt spid="2302048"/>
                                        </p:tgtEl>
                                      </p:cBhvr>
                                    </p:animEffect>
                                  </p:childTnLst>
                                </p:cTn>
                              </p:par>
                            </p:childTnLst>
                          </p:cTn>
                        </p:par>
                      </p:childTnLst>
                    </p:cTn>
                  </p:par>
                  <p:par>
                    <p:cTn id="163" fill="hold">
                      <p:stCondLst>
                        <p:cond delay="indefinite"/>
                      </p:stCondLst>
                      <p:childTnLst>
                        <p:par>
                          <p:cTn id="164" fill="hold">
                            <p:stCondLst>
                              <p:cond delay="0"/>
                            </p:stCondLst>
                            <p:childTnLst>
                              <p:par>
                                <p:cTn id="165" presetID="56" presetClass="path" presetSubtype="0" accel="50000" decel="50000" fill="hold" grpId="1" nodeType="clickEffect">
                                  <p:stCondLst>
                                    <p:cond delay="0"/>
                                  </p:stCondLst>
                                  <p:iterate type="lt">
                                    <p:tmPct val="0"/>
                                  </p:iterate>
                                  <p:childTnLst>
                                    <p:animMotion origin="layout" path="M 0 -2.22222E-6 L 0.1875 -0.08889 " pathEditMode="relative" rAng="0" ptsTypes="AA">
                                      <p:cBhvr>
                                        <p:cTn id="166" dur="2000" fill="hold"/>
                                        <p:tgtEl>
                                          <p:spTgt spid="2302047"/>
                                        </p:tgtEl>
                                        <p:attrNameLst>
                                          <p:attrName>ppt_x</p:attrName>
                                          <p:attrName>ppt_y</p:attrName>
                                        </p:attrNameLst>
                                      </p:cBhvr>
                                      <p:rCtr x="9375" y="-4444"/>
                                    </p:animMotion>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1" nodeType="clickEffect">
                                  <p:stCondLst>
                                    <p:cond delay="0"/>
                                  </p:stCondLst>
                                  <p:childTnLst>
                                    <p:animEffect transition="out" filter="blinds(horizontal)">
                                      <p:cBhvr>
                                        <p:cTn id="170" dur="500"/>
                                        <p:tgtEl>
                                          <p:spTgt spid="2302048"/>
                                        </p:tgtEl>
                                      </p:cBhvr>
                                    </p:animEffect>
                                    <p:set>
                                      <p:cBhvr>
                                        <p:cTn id="171" dur="1" fill="hold">
                                          <p:stCondLst>
                                            <p:cond delay="499"/>
                                          </p:stCondLst>
                                        </p:cTn>
                                        <p:tgtEl>
                                          <p:spTgt spid="230204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55" presetClass="entr" presetSubtype="0" fill="hold" grpId="0" nodeType="clickEffect">
                                  <p:stCondLst>
                                    <p:cond delay="0"/>
                                  </p:stCondLst>
                                  <p:childTnLst>
                                    <p:set>
                                      <p:cBhvr>
                                        <p:cTn id="175" dur="1" fill="hold">
                                          <p:stCondLst>
                                            <p:cond delay="0"/>
                                          </p:stCondLst>
                                        </p:cTn>
                                        <p:tgtEl>
                                          <p:spTgt spid="2302049"/>
                                        </p:tgtEl>
                                        <p:attrNameLst>
                                          <p:attrName>style.visibility</p:attrName>
                                        </p:attrNameLst>
                                      </p:cBhvr>
                                      <p:to>
                                        <p:strVal val="visible"/>
                                      </p:to>
                                    </p:set>
                                    <p:anim calcmode="lin" valueType="num">
                                      <p:cBhvr>
                                        <p:cTn id="176" dur="1000" fill="hold"/>
                                        <p:tgtEl>
                                          <p:spTgt spid="2302049"/>
                                        </p:tgtEl>
                                        <p:attrNameLst>
                                          <p:attrName>ppt_w</p:attrName>
                                        </p:attrNameLst>
                                      </p:cBhvr>
                                      <p:tavLst>
                                        <p:tav tm="0">
                                          <p:val>
                                            <p:strVal val="#ppt_w*0.70"/>
                                          </p:val>
                                        </p:tav>
                                        <p:tav tm="100000">
                                          <p:val>
                                            <p:strVal val="#ppt_w"/>
                                          </p:val>
                                        </p:tav>
                                      </p:tavLst>
                                    </p:anim>
                                    <p:anim calcmode="lin" valueType="num">
                                      <p:cBhvr>
                                        <p:cTn id="177" dur="1000" fill="hold"/>
                                        <p:tgtEl>
                                          <p:spTgt spid="2302049"/>
                                        </p:tgtEl>
                                        <p:attrNameLst>
                                          <p:attrName>ppt_h</p:attrName>
                                        </p:attrNameLst>
                                      </p:cBhvr>
                                      <p:tavLst>
                                        <p:tav tm="0">
                                          <p:val>
                                            <p:strVal val="#ppt_h"/>
                                          </p:val>
                                        </p:tav>
                                        <p:tav tm="100000">
                                          <p:val>
                                            <p:strVal val="#ppt_h"/>
                                          </p:val>
                                        </p:tav>
                                      </p:tavLst>
                                    </p:anim>
                                    <p:animEffect transition="in" filter="fade">
                                      <p:cBhvr>
                                        <p:cTn id="178" dur="1000"/>
                                        <p:tgtEl>
                                          <p:spTgt spid="2302049"/>
                                        </p:tgtEl>
                                      </p:cBhvr>
                                    </p:animEffect>
                                  </p:childTnLst>
                                </p:cTn>
                              </p:par>
                            </p:childTnLst>
                          </p:cTn>
                        </p:par>
                      </p:childTnLst>
                    </p:cTn>
                  </p:par>
                  <p:par>
                    <p:cTn id="179" fill="hold">
                      <p:stCondLst>
                        <p:cond delay="indefinite"/>
                      </p:stCondLst>
                      <p:childTnLst>
                        <p:par>
                          <p:cTn id="180" fill="hold">
                            <p:stCondLst>
                              <p:cond delay="0"/>
                            </p:stCondLst>
                            <p:childTnLst>
                              <p:par>
                                <p:cTn id="181" presetID="31" presetClass="entr" presetSubtype="0" fill="hold" grpId="0" nodeType="clickEffect">
                                  <p:stCondLst>
                                    <p:cond delay="0"/>
                                  </p:stCondLst>
                                  <p:iterate type="lt">
                                    <p:tmPct val="5000"/>
                                  </p:iterate>
                                  <p:childTnLst>
                                    <p:set>
                                      <p:cBhvr>
                                        <p:cTn id="182" dur="1" fill="hold">
                                          <p:stCondLst>
                                            <p:cond delay="0"/>
                                          </p:stCondLst>
                                        </p:cTn>
                                        <p:tgtEl>
                                          <p:spTgt spid="2302050"/>
                                        </p:tgtEl>
                                        <p:attrNameLst>
                                          <p:attrName>style.visibility</p:attrName>
                                        </p:attrNameLst>
                                      </p:cBhvr>
                                      <p:to>
                                        <p:strVal val="visible"/>
                                      </p:to>
                                    </p:set>
                                    <p:anim calcmode="lin" valueType="num">
                                      <p:cBhvr>
                                        <p:cTn id="183" dur="1000" fill="hold"/>
                                        <p:tgtEl>
                                          <p:spTgt spid="2302050"/>
                                        </p:tgtEl>
                                        <p:attrNameLst>
                                          <p:attrName>ppt_w</p:attrName>
                                        </p:attrNameLst>
                                      </p:cBhvr>
                                      <p:tavLst>
                                        <p:tav tm="0">
                                          <p:val>
                                            <p:fltVal val="0"/>
                                          </p:val>
                                        </p:tav>
                                        <p:tav tm="100000">
                                          <p:val>
                                            <p:strVal val="#ppt_w"/>
                                          </p:val>
                                        </p:tav>
                                      </p:tavLst>
                                    </p:anim>
                                    <p:anim calcmode="lin" valueType="num">
                                      <p:cBhvr>
                                        <p:cTn id="184" dur="1000" fill="hold"/>
                                        <p:tgtEl>
                                          <p:spTgt spid="2302050"/>
                                        </p:tgtEl>
                                        <p:attrNameLst>
                                          <p:attrName>ppt_h</p:attrName>
                                        </p:attrNameLst>
                                      </p:cBhvr>
                                      <p:tavLst>
                                        <p:tav tm="0">
                                          <p:val>
                                            <p:fltVal val="0"/>
                                          </p:val>
                                        </p:tav>
                                        <p:tav tm="100000">
                                          <p:val>
                                            <p:strVal val="#ppt_h"/>
                                          </p:val>
                                        </p:tav>
                                      </p:tavLst>
                                    </p:anim>
                                    <p:anim calcmode="lin" valueType="num">
                                      <p:cBhvr>
                                        <p:cTn id="185" dur="1000" fill="hold"/>
                                        <p:tgtEl>
                                          <p:spTgt spid="2302050"/>
                                        </p:tgtEl>
                                        <p:attrNameLst>
                                          <p:attrName>style.rotation</p:attrName>
                                        </p:attrNameLst>
                                      </p:cBhvr>
                                      <p:tavLst>
                                        <p:tav tm="0">
                                          <p:val>
                                            <p:fltVal val="90"/>
                                          </p:val>
                                        </p:tav>
                                        <p:tav tm="100000">
                                          <p:val>
                                            <p:fltVal val="0"/>
                                          </p:val>
                                        </p:tav>
                                      </p:tavLst>
                                    </p:anim>
                                    <p:animEffect transition="in" filter="fade">
                                      <p:cBhvr>
                                        <p:cTn id="186" dur="1000"/>
                                        <p:tgtEl>
                                          <p:spTgt spid="230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2014" grpId="0"/>
      <p:bldP spid="2302028" grpId="0" animBg="1"/>
      <p:bldP spid="2302030" grpId="0"/>
      <p:bldP spid="2302031" grpId="0" animBg="1"/>
      <p:bldP spid="2302032" grpId="0"/>
      <p:bldP spid="2302033" grpId="0" animBg="1"/>
      <p:bldP spid="2302034" grpId="0"/>
      <p:bldP spid="2302035" grpId="0" animBg="1"/>
      <p:bldP spid="2302035" grpId="1" animBg="1"/>
      <p:bldP spid="2302036" grpId="0" animBg="1"/>
      <p:bldP spid="2302036" grpId="1" animBg="1"/>
      <p:bldP spid="2302037" grpId="0"/>
      <p:bldP spid="2302038" grpId="0" animBg="1"/>
      <p:bldP spid="2302039" grpId="0"/>
      <p:bldP spid="2302040" grpId="0" animBg="1"/>
      <p:bldP spid="2302040" grpId="1" animBg="1"/>
      <p:bldP spid="2302040" grpId="2" animBg="1"/>
      <p:bldP spid="2302044" grpId="0" animBg="1"/>
      <p:bldP spid="2302044" grpId="1" animBg="1"/>
      <p:bldP spid="2302046" grpId="0"/>
      <p:bldP spid="2302047" grpId="0" animBg="1"/>
      <p:bldP spid="2302047" grpId="1" animBg="1"/>
      <p:bldP spid="2302048" grpId="0" animBg="1"/>
      <p:bldP spid="2302048" grpId="1" animBg="1"/>
      <p:bldP spid="2302049" grpId="0"/>
      <p:bldP spid="2302050" grpId="0" animBg="1"/>
      <p:bldP spid="52" grpId="0" animBg="1"/>
      <p:bldP spid="5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ltLang="zh-TW">
                <a:ea typeface="新細明體" pitchFamily="18" charset="-120"/>
              </a:rPr>
              <a:t>Search with Linear Probing</a:t>
            </a:r>
          </a:p>
        </p:txBody>
      </p:sp>
      <p:sp>
        <p:nvSpPr>
          <p:cNvPr id="5123" name="投影片編號版面配置區 6"/>
          <p:cNvSpPr>
            <a:spLocks noGrp="1"/>
          </p:cNvSpPr>
          <p:nvPr>
            <p:ph type="sldNum" sz="quarter" idx="12"/>
          </p:nvPr>
        </p:nvSpPr>
        <p:spPr>
          <a:noFill/>
        </p:spPr>
        <p:txBody>
          <a:bodyPr/>
          <a:lstStyle/>
          <a:p>
            <a:fld id="{1F8BABDE-0428-4852-A741-9A4105888986}" type="slidenum">
              <a:rPr lang="en-US" altLang="zh-TW" smtClean="0">
                <a:latin typeface="Arial" charset="0"/>
              </a:rPr>
              <a:pPr/>
              <a:t>35</a:t>
            </a:fld>
            <a:endParaRPr lang="en-US" altLang="zh-TW">
              <a:latin typeface="Arial" charset="0"/>
            </a:endParaRPr>
          </a:p>
        </p:txBody>
      </p:sp>
      <p:sp>
        <p:nvSpPr>
          <p:cNvPr id="5125" name="Rectangle 3"/>
          <p:cNvSpPr>
            <a:spLocks noGrp="1" noChangeArrowheads="1"/>
          </p:cNvSpPr>
          <p:nvPr>
            <p:ph type="body" sz="half" idx="4294967295"/>
          </p:nvPr>
        </p:nvSpPr>
        <p:spPr>
          <a:xfrm>
            <a:off x="1393370" y="1754187"/>
            <a:ext cx="5138057" cy="4419600"/>
          </a:xfrm>
        </p:spPr>
        <p:txBody>
          <a:bodyPr/>
          <a:lstStyle/>
          <a:p>
            <a:r>
              <a:rPr lang="en-US" altLang="zh-TW" sz="2400" dirty="0">
                <a:ea typeface="新細明體" pitchFamily="18" charset="-120"/>
              </a:rPr>
              <a:t>Consider a hash table </a:t>
            </a:r>
            <a:r>
              <a:rPr lang="en-US" altLang="zh-TW" sz="2400" b="1" i="1" dirty="0">
                <a:ea typeface="新細明體" pitchFamily="18" charset="-120"/>
              </a:rPr>
              <a:t>A</a:t>
            </a:r>
            <a:r>
              <a:rPr lang="en-US" altLang="zh-TW" sz="2400" dirty="0">
                <a:ea typeface="新細明體" pitchFamily="18" charset="-120"/>
              </a:rPr>
              <a:t> that uses linear probing</a:t>
            </a:r>
          </a:p>
          <a:p>
            <a:r>
              <a:rPr lang="en-US" altLang="zh-TW" sz="2400" dirty="0">
                <a:solidFill>
                  <a:schemeClr val="tx2"/>
                </a:solidFill>
                <a:ea typeface="新細明體" pitchFamily="18" charset="-120"/>
              </a:rPr>
              <a:t>get</a:t>
            </a:r>
            <a:r>
              <a:rPr lang="en-US" altLang="zh-TW" sz="2400" dirty="0">
                <a:ea typeface="新細明體" pitchFamily="18" charset="-120"/>
              </a:rPr>
              <a:t>(</a:t>
            </a:r>
            <a:r>
              <a:rPr lang="en-US" altLang="zh-TW" sz="2400" b="1" i="1" dirty="0">
                <a:ea typeface="新細明體" pitchFamily="18" charset="-120"/>
              </a:rPr>
              <a:t>k</a:t>
            </a:r>
            <a:r>
              <a:rPr lang="en-US" altLang="zh-TW" sz="2400" dirty="0">
                <a:ea typeface="新細明體" pitchFamily="18" charset="-120"/>
              </a:rPr>
              <a:t>)</a:t>
            </a:r>
          </a:p>
          <a:p>
            <a:pPr lvl="1"/>
            <a:r>
              <a:rPr lang="en-US" altLang="zh-TW" sz="2000" dirty="0">
                <a:ea typeface="新細明體" pitchFamily="18" charset="-120"/>
              </a:rPr>
              <a:t>We start at cell </a:t>
            </a:r>
            <a:r>
              <a:rPr lang="en-US" altLang="zh-TW" sz="2000" b="1" i="1" dirty="0">
                <a:ea typeface="新細明體" pitchFamily="18" charset="-120"/>
              </a:rPr>
              <a:t>h</a:t>
            </a:r>
            <a:r>
              <a:rPr lang="en-US" altLang="zh-TW" sz="2000" dirty="0">
                <a:ea typeface="新細明體" pitchFamily="18" charset="-120"/>
              </a:rPr>
              <a:t>(</a:t>
            </a:r>
            <a:r>
              <a:rPr lang="en-US" altLang="zh-TW" sz="2000" b="1" i="1" dirty="0">
                <a:ea typeface="新細明體" pitchFamily="18" charset="-120"/>
              </a:rPr>
              <a:t>k</a:t>
            </a:r>
            <a:r>
              <a:rPr lang="en-US" altLang="zh-TW" sz="2000" dirty="0">
                <a:ea typeface="新細明體" pitchFamily="18" charset="-120"/>
              </a:rPr>
              <a:t>) </a:t>
            </a:r>
          </a:p>
          <a:p>
            <a:pPr lvl="1"/>
            <a:r>
              <a:rPr lang="en-US" altLang="zh-TW" sz="2000" dirty="0">
                <a:ea typeface="新細明體" pitchFamily="18" charset="-120"/>
              </a:rPr>
              <a:t>We probe consecutive locations until one of the following occurs</a:t>
            </a:r>
          </a:p>
          <a:p>
            <a:pPr lvl="2"/>
            <a:r>
              <a:rPr lang="en-US" altLang="zh-TW" sz="1800" dirty="0">
                <a:ea typeface="新細明體" pitchFamily="18" charset="-120"/>
              </a:rPr>
              <a:t>An item with key </a:t>
            </a:r>
            <a:r>
              <a:rPr lang="en-US" altLang="zh-TW" sz="1800" b="1" i="1" dirty="0">
                <a:ea typeface="新細明體" pitchFamily="18" charset="-120"/>
              </a:rPr>
              <a:t>k</a:t>
            </a:r>
            <a:r>
              <a:rPr lang="en-US" altLang="zh-TW" sz="1800" dirty="0">
                <a:ea typeface="新細明體" pitchFamily="18" charset="-120"/>
              </a:rPr>
              <a:t> is found, or</a:t>
            </a:r>
          </a:p>
          <a:p>
            <a:pPr lvl="2"/>
            <a:r>
              <a:rPr lang="en-US" altLang="zh-TW" sz="1800" dirty="0">
                <a:ea typeface="新細明體" pitchFamily="18" charset="-120"/>
              </a:rPr>
              <a:t>An empty cell is found, or</a:t>
            </a:r>
          </a:p>
          <a:p>
            <a:pPr lvl="2">
              <a:buFontTx/>
              <a:buNone/>
            </a:pPr>
            <a:r>
              <a:rPr lang="en-US" altLang="zh-TW" sz="1800" b="1" i="1" dirty="0">
                <a:ea typeface="新細明體" pitchFamily="18" charset="-120"/>
              </a:rPr>
              <a:t>	N</a:t>
            </a:r>
            <a:r>
              <a:rPr lang="en-US" altLang="zh-TW" sz="1800" dirty="0">
                <a:ea typeface="新細明體" pitchFamily="18" charset="-120"/>
              </a:rPr>
              <a:t> cells have been unsuccessfully probed </a:t>
            </a:r>
          </a:p>
        </p:txBody>
      </p:sp>
      <p:graphicFrame>
        <p:nvGraphicFramePr>
          <p:cNvPr id="5122" name="Object 2"/>
          <p:cNvGraphicFramePr>
            <a:graphicFrameLocks noChangeAspect="1"/>
          </p:cNvGraphicFramePr>
          <p:nvPr/>
        </p:nvGraphicFramePr>
        <p:xfrm>
          <a:off x="9337676" y="0"/>
          <a:ext cx="1330325" cy="1143000"/>
        </p:xfrm>
        <a:graphic>
          <a:graphicData uri="http://schemas.openxmlformats.org/presentationml/2006/ole">
            <mc:AlternateContent xmlns:mc="http://schemas.openxmlformats.org/markup-compatibility/2006">
              <mc:Choice xmlns:v="urn:schemas-microsoft-com:vml" Requires="v">
                <p:oleObj spid="_x0000_s6170" name="Clip" r:id="rId4" imgW="4033080" imgH="3468960" progId="">
                  <p:embed/>
                </p:oleObj>
              </mc:Choice>
              <mc:Fallback>
                <p:oleObj name="Clip" r:id="rId4" imgW="4033080" imgH="3468960" progId="">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676" y="0"/>
                        <a:ext cx="13303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4"/>
          <p:cNvSpPr txBox="1">
            <a:spLocks noChangeArrowheads="1"/>
          </p:cNvSpPr>
          <p:nvPr/>
        </p:nvSpPr>
        <p:spPr bwMode="auto">
          <a:xfrm>
            <a:off x="6531427" y="1757750"/>
            <a:ext cx="3810000" cy="4291013"/>
          </a:xfrm>
          <a:prstGeom prst="rect">
            <a:avLst/>
          </a:prstGeom>
          <a:noFill/>
          <a:ln w="9525">
            <a:solidFill>
              <a:srgbClr val="FF0000"/>
            </a:solidFill>
            <a:miter lim="800000"/>
            <a:headEnd/>
            <a:tailEnd/>
          </a:ln>
        </p:spPr>
        <p:txBody>
          <a:bodyPr>
            <a:spAutoFit/>
          </a:bodyPr>
          <a:lstStyle/>
          <a:p>
            <a:pPr defTabSz="285750">
              <a:lnSpc>
                <a:spcPct val="90000"/>
              </a:lnSpc>
              <a:spcBef>
                <a:spcPct val="20000"/>
              </a:spcBef>
              <a:buClr>
                <a:srgbClr val="66CCFF"/>
              </a:buClr>
              <a:buSzPct val="110000"/>
              <a:defRPr/>
            </a:pPr>
            <a:r>
              <a:rPr lang="en-US" altLang="zh-TW" b="1" kern="0" dirty="0">
                <a:solidFill>
                  <a:srgbClr val="FF0000"/>
                </a:solidFill>
              </a:rPr>
              <a:t>Algorithm</a:t>
            </a:r>
            <a:r>
              <a:rPr lang="en-US" altLang="zh-TW" kern="0" dirty="0">
                <a:solidFill>
                  <a:srgbClr val="FF0000"/>
                </a:solidFill>
              </a:rPr>
              <a:t> </a:t>
            </a:r>
            <a:r>
              <a:rPr lang="en-US" altLang="zh-TW" kern="0" dirty="0">
                <a:solidFill>
                  <a:srgbClr val="FF0000"/>
                </a:solidFill>
                <a:latin typeface="Arial" charset="0"/>
              </a:rPr>
              <a:t>get</a:t>
            </a:r>
            <a:r>
              <a:rPr lang="en-US" altLang="zh-TW" kern="0" dirty="0">
                <a:solidFill>
                  <a:srgbClr val="FF0000"/>
                </a:solidFill>
              </a:rPr>
              <a:t>(</a:t>
            </a:r>
            <a:r>
              <a:rPr lang="en-US" altLang="zh-TW" b="1" i="1" kern="0" dirty="0">
                <a:solidFill>
                  <a:srgbClr val="FF0000"/>
                </a:solidFill>
              </a:rPr>
              <a:t>k</a:t>
            </a:r>
            <a:r>
              <a:rPr lang="en-US" altLang="zh-TW" kern="0" dirty="0">
                <a:solidFill>
                  <a:srgbClr val="FF0000"/>
                </a:solidFill>
              </a:rPr>
              <a:t>)	</a:t>
            </a:r>
          </a:p>
          <a:p>
            <a:pPr defTabSz="285750">
              <a:lnSpc>
                <a:spcPct val="90000"/>
              </a:lnSpc>
              <a:spcBef>
                <a:spcPct val="20000"/>
              </a:spcBef>
              <a:buClr>
                <a:srgbClr val="66CCFF"/>
              </a:buClr>
              <a:buSzPct val="110000"/>
              <a:defRPr/>
            </a:pPr>
            <a:r>
              <a:rPr lang="en-US" altLang="zh-TW" kern="0" dirty="0">
                <a:solidFill>
                  <a:srgbClr val="FF0000"/>
                </a:solidFill>
              </a:rPr>
              <a:t>	</a:t>
            </a:r>
            <a:r>
              <a:rPr lang="en-US" altLang="zh-TW" b="1" i="1" kern="0" dirty="0">
                <a:solidFill>
                  <a:srgbClr val="FF0000"/>
                </a:solidFill>
              </a:rPr>
              <a:t>i</a:t>
            </a:r>
            <a:r>
              <a:rPr lang="en-US" altLang="zh-TW" kern="0" dirty="0">
                <a:solidFill>
                  <a:srgbClr val="FF0000"/>
                </a:solidFill>
              </a:rPr>
              <a:t> </a:t>
            </a:r>
            <a:r>
              <a:rPr lang="en-US" altLang="zh-TW" kern="0" dirty="0">
                <a:solidFill>
                  <a:srgbClr val="FF0000"/>
                </a:solidFill>
                <a:latin typeface="Symbol" pitchFamily="18" charset="2"/>
                <a:sym typeface="Symbol" pitchFamily="18" charset="2"/>
              </a:rPr>
              <a:t></a:t>
            </a:r>
            <a:r>
              <a:rPr lang="en-US" altLang="zh-TW" b="1" kern="0" dirty="0">
                <a:solidFill>
                  <a:srgbClr val="FF0000"/>
                </a:solidFill>
              </a:rPr>
              <a:t> </a:t>
            </a:r>
            <a:r>
              <a:rPr lang="en-US" altLang="zh-TW" b="1" i="1" kern="0" dirty="0">
                <a:solidFill>
                  <a:srgbClr val="FF0000"/>
                </a:solidFill>
              </a:rPr>
              <a:t>h</a:t>
            </a:r>
            <a:r>
              <a:rPr lang="en-US" altLang="zh-TW" kern="0" dirty="0">
                <a:solidFill>
                  <a:srgbClr val="FF0000"/>
                </a:solidFill>
              </a:rPr>
              <a:t>(</a:t>
            </a:r>
            <a:r>
              <a:rPr lang="en-US" altLang="zh-TW" b="1" i="1" kern="0" dirty="0">
                <a:solidFill>
                  <a:srgbClr val="FF0000"/>
                </a:solidFill>
              </a:rPr>
              <a:t>k</a:t>
            </a:r>
            <a:r>
              <a:rPr lang="en-US" altLang="zh-TW" kern="0" dirty="0">
                <a:solidFill>
                  <a:srgbClr val="FF0000"/>
                </a:solidFill>
              </a:rPr>
              <a:t>)</a:t>
            </a:r>
          </a:p>
          <a:p>
            <a:pPr defTabSz="285750">
              <a:lnSpc>
                <a:spcPct val="90000"/>
              </a:lnSpc>
              <a:spcBef>
                <a:spcPct val="20000"/>
              </a:spcBef>
              <a:buClr>
                <a:srgbClr val="66CCFF"/>
              </a:buClr>
              <a:buSzPct val="110000"/>
            </a:pPr>
            <a:r>
              <a:rPr lang="en-US" altLang="zh-TW" kern="0"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0</a:t>
            </a:r>
          </a:p>
          <a:p>
            <a:pPr defTabSz="285750">
              <a:lnSpc>
                <a:spcPct val="90000"/>
              </a:lnSpc>
              <a:spcBef>
                <a:spcPct val="20000"/>
              </a:spcBef>
              <a:buClr>
                <a:srgbClr val="66CCFF"/>
              </a:buClr>
              <a:buSzPct val="110000"/>
            </a:pPr>
            <a:r>
              <a:rPr lang="en-US" altLang="zh-TW" kern="0" dirty="0">
                <a:solidFill>
                  <a:srgbClr val="FF0000"/>
                </a:solidFill>
              </a:rPr>
              <a:t>	</a:t>
            </a:r>
            <a:r>
              <a:rPr lang="en-US" altLang="zh-TW" b="1" dirty="0">
                <a:solidFill>
                  <a:srgbClr val="FF0000"/>
                </a:solidFill>
              </a:rPr>
              <a:t>repeat</a:t>
            </a:r>
          </a:p>
          <a:p>
            <a:pPr defTabSz="285750">
              <a:lnSpc>
                <a:spcPct val="90000"/>
              </a:lnSpc>
              <a:spcBef>
                <a:spcPct val="20000"/>
              </a:spcBef>
              <a:buClr>
                <a:srgbClr val="66CCFF"/>
              </a:buClr>
              <a:buSzPct val="110000"/>
            </a:pPr>
            <a:r>
              <a:rPr lang="en-US" altLang="zh-TW" b="1" dirty="0">
                <a:solidFill>
                  <a:srgbClr val="FF0000"/>
                </a:solidFill>
              </a:rPr>
              <a:t>		</a:t>
            </a:r>
            <a:r>
              <a:rPr lang="en-US" altLang="zh-TW" b="1" i="1" dirty="0">
                <a:solidFill>
                  <a:srgbClr val="FF0000"/>
                </a:solidFill>
              </a:rPr>
              <a:t>c</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b="1" i="1" dirty="0">
                <a:solidFill>
                  <a:srgbClr val="FF0000"/>
                </a:solidFill>
              </a:rPr>
              <a:t>A</a:t>
            </a:r>
            <a:r>
              <a:rPr lang="en-US" altLang="zh-TW" dirty="0">
                <a:solidFill>
                  <a:srgbClr val="FF0000"/>
                </a:solidFill>
              </a:rPr>
              <a:t>[</a:t>
            </a:r>
            <a:r>
              <a:rPr lang="en-US" altLang="zh-TW" b="1" i="1" dirty="0">
                <a:solidFill>
                  <a:srgbClr val="FF0000"/>
                </a:solidFill>
              </a:rPr>
              <a:t>i</a:t>
            </a:r>
            <a:r>
              <a:rPr lang="en-US" altLang="zh-TW" dirty="0">
                <a:solidFill>
                  <a:srgbClr val="FF0000"/>
                </a:solidFill>
              </a:rPr>
              <a:t>]</a:t>
            </a:r>
          </a:p>
          <a:p>
            <a:pPr defTabSz="285750">
              <a:lnSpc>
                <a:spcPct val="90000"/>
              </a:lnSpc>
              <a:spcBef>
                <a:spcPct val="20000"/>
              </a:spcBef>
              <a:buClr>
                <a:srgbClr val="66CCFF"/>
              </a:buClr>
              <a:buSzPct val="110000"/>
            </a:pPr>
            <a:r>
              <a:rPr lang="en-US" altLang="zh-TW" dirty="0">
                <a:solidFill>
                  <a:srgbClr val="FF0000"/>
                </a:solidFill>
              </a:rPr>
              <a:t>		</a:t>
            </a:r>
            <a:r>
              <a:rPr lang="en-US" altLang="zh-TW" b="1" dirty="0">
                <a:solidFill>
                  <a:srgbClr val="FF0000"/>
                </a:solidFill>
              </a:rPr>
              <a:t>if </a:t>
            </a:r>
            <a:r>
              <a:rPr lang="en-US" altLang="zh-TW" b="1" i="1" dirty="0">
                <a:solidFill>
                  <a:srgbClr val="FF0000"/>
                </a:solidFill>
              </a:rPr>
              <a:t>c</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dirty="0">
                <a:solidFill>
                  <a:srgbClr val="FF0000"/>
                </a:solidFill>
              </a:rPr>
              <a:t> </a:t>
            </a:r>
            <a:r>
              <a:rPr lang="en-US" altLang="zh-TW" dirty="0">
                <a:solidFill>
                  <a:srgbClr val="FF0000"/>
                </a:solidFill>
                <a:latin typeface="Symbol" pitchFamily="18" charset="2"/>
                <a:sym typeface="Symbol" pitchFamily="18" charset="2"/>
              </a:rPr>
              <a:t></a:t>
            </a:r>
          </a:p>
          <a:p>
            <a:pPr defTabSz="285750">
              <a:lnSpc>
                <a:spcPct val="90000"/>
              </a:lnSpc>
              <a:spcBef>
                <a:spcPct val="20000"/>
              </a:spcBef>
              <a:buClr>
                <a:srgbClr val="66CCFF"/>
              </a:buClr>
              <a:buSzPct val="110000"/>
            </a:pPr>
            <a:r>
              <a:rPr lang="en-US" altLang="zh-TW" dirty="0">
                <a:solidFill>
                  <a:srgbClr val="FF0000"/>
                </a:solidFill>
                <a:latin typeface="Symbol" pitchFamily="18" charset="2"/>
                <a:sym typeface="Symbol" pitchFamily="18" charset="2"/>
              </a:rPr>
              <a:t>			</a:t>
            </a:r>
            <a:r>
              <a:rPr lang="en-US" altLang="zh-TW" b="1" dirty="0">
                <a:solidFill>
                  <a:srgbClr val="FF0000"/>
                </a:solidFill>
              </a:rPr>
              <a:t>return</a:t>
            </a:r>
            <a:r>
              <a:rPr lang="en-US" altLang="zh-TW" dirty="0">
                <a:solidFill>
                  <a:srgbClr val="FF0000"/>
                </a:solidFill>
              </a:rPr>
              <a:t> </a:t>
            </a:r>
            <a:r>
              <a:rPr lang="en-US" altLang="zh-TW" b="1" dirty="0">
                <a:solidFill>
                  <a:srgbClr val="FF0000"/>
                </a:solidFill>
              </a:rPr>
              <a:t>null</a:t>
            </a:r>
          </a:p>
          <a:p>
            <a:pPr defTabSz="285750">
              <a:lnSpc>
                <a:spcPct val="90000"/>
              </a:lnSpc>
              <a:spcBef>
                <a:spcPct val="20000"/>
              </a:spcBef>
              <a:buClr>
                <a:srgbClr val="66CCFF"/>
              </a:buClr>
              <a:buSzPct val="110000"/>
            </a:pPr>
            <a:r>
              <a:rPr lang="en-US" altLang="zh-TW" b="1" dirty="0">
                <a:solidFill>
                  <a:srgbClr val="FF0000"/>
                </a:solidFill>
              </a:rPr>
              <a:t>		 else if </a:t>
            </a:r>
            <a:r>
              <a:rPr lang="en-US" altLang="zh-TW" b="1" i="1" dirty="0" err="1">
                <a:solidFill>
                  <a:srgbClr val="FF0000"/>
                </a:solidFill>
              </a:rPr>
              <a:t>c</a:t>
            </a:r>
            <a:r>
              <a:rPr lang="en-US" altLang="zh-TW" b="1" dirty="0" err="1">
                <a:solidFill>
                  <a:srgbClr val="FF0000"/>
                </a:solidFill>
              </a:rPr>
              <a:t>.key</a:t>
            </a:r>
            <a:r>
              <a:rPr lang="en-US" altLang="zh-TW" b="1" dirty="0">
                <a:solidFill>
                  <a:srgbClr val="FF0000"/>
                </a:solidFill>
              </a:rPr>
              <a:t> </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dirty="0">
                <a:solidFill>
                  <a:srgbClr val="FF0000"/>
                </a:solidFill>
              </a:rPr>
              <a:t> </a:t>
            </a:r>
            <a:r>
              <a:rPr lang="en-US" altLang="zh-TW" b="1" i="1" dirty="0">
                <a:solidFill>
                  <a:srgbClr val="FF0000"/>
                </a:solidFill>
              </a:rPr>
              <a:t>k</a:t>
            </a:r>
          </a:p>
          <a:p>
            <a:pPr defTabSz="285750">
              <a:lnSpc>
                <a:spcPct val="90000"/>
              </a:lnSpc>
              <a:spcBef>
                <a:spcPct val="20000"/>
              </a:spcBef>
              <a:buClr>
                <a:srgbClr val="66CCFF"/>
              </a:buClr>
              <a:buSzPct val="110000"/>
            </a:pPr>
            <a:r>
              <a:rPr lang="en-US" altLang="zh-TW" b="1" dirty="0">
                <a:solidFill>
                  <a:srgbClr val="FF0000"/>
                </a:solidFill>
              </a:rPr>
              <a:t>			return</a:t>
            </a:r>
            <a:r>
              <a:rPr lang="en-US" altLang="zh-TW" dirty="0">
                <a:solidFill>
                  <a:srgbClr val="FF0000"/>
                </a:solidFill>
              </a:rPr>
              <a:t> </a:t>
            </a:r>
            <a:r>
              <a:rPr lang="en-US" altLang="zh-TW" b="1" i="1" dirty="0" err="1">
                <a:solidFill>
                  <a:srgbClr val="FF0000"/>
                </a:solidFill>
              </a:rPr>
              <a:t>c</a:t>
            </a:r>
            <a:r>
              <a:rPr lang="en-US" altLang="zh-TW" b="1" dirty="0" err="1">
                <a:solidFill>
                  <a:srgbClr val="FF0000"/>
                </a:solidFill>
              </a:rPr>
              <a:t>.element</a:t>
            </a:r>
            <a:r>
              <a:rPr lang="en-US" altLang="zh-TW" dirty="0">
                <a:solidFill>
                  <a:srgbClr val="FF0000"/>
                </a:solidFill>
              </a:rPr>
              <a:t>()</a:t>
            </a:r>
          </a:p>
          <a:p>
            <a:pPr defTabSz="285750">
              <a:lnSpc>
                <a:spcPct val="90000"/>
              </a:lnSpc>
              <a:spcBef>
                <a:spcPct val="20000"/>
              </a:spcBef>
              <a:buClr>
                <a:srgbClr val="66CCFF"/>
              </a:buClr>
              <a:buSzPct val="110000"/>
            </a:pPr>
            <a:r>
              <a:rPr lang="en-US" altLang="zh-TW" b="1" dirty="0">
                <a:solidFill>
                  <a:srgbClr val="FF0000"/>
                </a:solidFill>
              </a:rPr>
              <a:t>		else</a:t>
            </a:r>
          </a:p>
          <a:p>
            <a:pPr defTabSz="285750">
              <a:lnSpc>
                <a:spcPct val="90000"/>
              </a:lnSpc>
              <a:spcBef>
                <a:spcPct val="20000"/>
              </a:spcBef>
              <a:buClr>
                <a:srgbClr val="66CCFF"/>
              </a:buClr>
              <a:buSzPct val="110000"/>
            </a:pPr>
            <a:r>
              <a:rPr lang="en-US" altLang="zh-TW" b="1" dirty="0">
                <a:solidFill>
                  <a:srgbClr val="FF0000"/>
                </a:solidFill>
              </a:rPr>
              <a:t>			</a:t>
            </a:r>
            <a:r>
              <a:rPr lang="en-US" altLang="zh-TW" b="1" i="1" dirty="0">
                <a:solidFill>
                  <a:srgbClr val="FF0000"/>
                </a:solidFill>
              </a:rPr>
              <a:t>i</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a:t>
            </a:r>
            <a:r>
              <a:rPr lang="en-US" altLang="zh-TW" b="1" i="1" dirty="0">
                <a:solidFill>
                  <a:srgbClr val="FF0000"/>
                </a:solidFill>
              </a:rPr>
              <a:t>i</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1)</a:t>
            </a:r>
            <a:r>
              <a:rPr lang="en-US" altLang="zh-TW" b="1" dirty="0">
                <a:solidFill>
                  <a:srgbClr val="FF0000"/>
                </a:solidFill>
              </a:rPr>
              <a:t> </a:t>
            </a:r>
            <a:r>
              <a:rPr lang="en-US" altLang="zh-TW" dirty="0">
                <a:solidFill>
                  <a:srgbClr val="FF0000"/>
                </a:solidFill>
              </a:rPr>
              <a:t>mod</a:t>
            </a:r>
            <a:r>
              <a:rPr lang="en-US" altLang="zh-TW" b="1" dirty="0">
                <a:solidFill>
                  <a:srgbClr val="FF0000"/>
                </a:solidFill>
              </a:rPr>
              <a:t> </a:t>
            </a:r>
            <a:r>
              <a:rPr lang="en-US" altLang="zh-TW" b="1" i="1" dirty="0">
                <a:solidFill>
                  <a:srgbClr val="FF0000"/>
                </a:solidFill>
              </a:rPr>
              <a:t>N</a:t>
            </a:r>
            <a:endParaRPr lang="en-US" altLang="zh-TW" i="1" dirty="0">
              <a:solidFill>
                <a:srgbClr val="FF0000"/>
              </a:solidFill>
            </a:endParaRPr>
          </a:p>
          <a:p>
            <a:pPr marL="285750" lvl="1" defTabSz="285750">
              <a:lnSpc>
                <a:spcPct val="90000"/>
              </a:lnSpc>
              <a:spcBef>
                <a:spcPct val="20000"/>
              </a:spcBef>
              <a:buClr>
                <a:srgbClr val="66CCFF"/>
              </a:buClr>
              <a:buSzPct val="110000"/>
            </a:pPr>
            <a:r>
              <a:rPr lang="en-US" altLang="zh-TW" b="1"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1</a:t>
            </a:r>
          </a:p>
          <a:p>
            <a:pPr marL="285750" lvl="1" defTabSz="285750">
              <a:lnSpc>
                <a:spcPct val="90000"/>
              </a:lnSpc>
              <a:spcBef>
                <a:spcPct val="20000"/>
              </a:spcBef>
              <a:buClr>
                <a:srgbClr val="66CCFF"/>
              </a:buClr>
              <a:buSzPct val="110000"/>
            </a:pPr>
            <a:r>
              <a:rPr lang="en-US" altLang="zh-TW" b="1" dirty="0">
                <a:solidFill>
                  <a:srgbClr val="FF0000"/>
                </a:solidFill>
              </a:rPr>
              <a:t>until</a:t>
            </a:r>
            <a:r>
              <a:rPr lang="en-US" altLang="zh-TW"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dirty="0">
                <a:solidFill>
                  <a:srgbClr val="FF0000"/>
                </a:solidFill>
              </a:rPr>
              <a:t> </a:t>
            </a:r>
            <a:r>
              <a:rPr lang="en-US" altLang="zh-TW" b="1" i="1" dirty="0">
                <a:solidFill>
                  <a:srgbClr val="FF0000"/>
                </a:solidFill>
              </a:rPr>
              <a:t>N</a:t>
            </a:r>
          </a:p>
          <a:p>
            <a:pPr defTabSz="285750">
              <a:lnSpc>
                <a:spcPct val="90000"/>
              </a:lnSpc>
              <a:spcBef>
                <a:spcPct val="20000"/>
              </a:spcBef>
              <a:buClr>
                <a:srgbClr val="66CCFF"/>
              </a:buClr>
              <a:buSzPct val="110000"/>
            </a:pPr>
            <a:r>
              <a:rPr lang="en-US" altLang="zh-TW" dirty="0">
                <a:solidFill>
                  <a:srgbClr val="FF0000"/>
                </a:solidFill>
                <a:latin typeface="Symbol" pitchFamily="18" charset="2"/>
                <a:sym typeface="Symbol" pitchFamily="18" charset="2"/>
              </a:rPr>
              <a:t>	</a:t>
            </a:r>
            <a:r>
              <a:rPr lang="en-US" altLang="zh-TW" b="1" dirty="0">
                <a:solidFill>
                  <a:srgbClr val="FF0000"/>
                </a:solidFill>
              </a:rPr>
              <a:t>return</a:t>
            </a:r>
            <a:r>
              <a:rPr lang="en-US" altLang="zh-TW" dirty="0">
                <a:solidFill>
                  <a:srgbClr val="FF0000"/>
                </a:solidFill>
              </a:rPr>
              <a:t> </a:t>
            </a:r>
            <a:r>
              <a:rPr lang="en-US" altLang="zh-TW" b="1" dirty="0">
                <a:solidFill>
                  <a:srgbClr val="FF0000"/>
                </a:solidFill>
              </a:rPr>
              <a:t>null</a:t>
            </a:r>
          </a:p>
        </p:txBody>
      </p:sp>
    </p:spTree>
    <p:extLst>
      <p:ext uri="{BB962C8B-B14F-4D97-AF65-F5344CB8AC3E}">
        <p14:creationId xmlns:p14="http://schemas.microsoft.com/office/powerpoint/2010/main" val="101877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TW">
                <a:ea typeface="新細明體" pitchFamily="18" charset="-120"/>
              </a:rPr>
              <a:t>Updates with Linear Probing</a:t>
            </a:r>
          </a:p>
        </p:txBody>
      </p:sp>
      <p:sp>
        <p:nvSpPr>
          <p:cNvPr id="34818" name="投影片編號版面配置區 6"/>
          <p:cNvSpPr>
            <a:spLocks noGrp="1"/>
          </p:cNvSpPr>
          <p:nvPr>
            <p:ph type="sldNum" sz="quarter" idx="12"/>
          </p:nvPr>
        </p:nvSpPr>
        <p:spPr>
          <a:noFill/>
        </p:spPr>
        <p:txBody>
          <a:bodyPr/>
          <a:lstStyle/>
          <a:p>
            <a:fld id="{9403A76A-0D3A-48AC-AA48-062EE8800AF6}" type="slidenum">
              <a:rPr lang="en-US" altLang="zh-TW" smtClean="0">
                <a:latin typeface="Arial" charset="0"/>
              </a:rPr>
              <a:pPr/>
              <a:t>36</a:t>
            </a:fld>
            <a:endParaRPr lang="en-US" altLang="zh-TW">
              <a:latin typeface="Arial" charset="0"/>
            </a:endParaRPr>
          </a:p>
        </p:txBody>
      </p:sp>
      <p:sp>
        <p:nvSpPr>
          <p:cNvPr id="34820" name="Rectangle 3"/>
          <p:cNvSpPr>
            <a:spLocks noGrp="1" noChangeArrowheads="1"/>
          </p:cNvSpPr>
          <p:nvPr>
            <p:ph type="body" sz="half" idx="4294967295"/>
          </p:nvPr>
        </p:nvSpPr>
        <p:spPr>
          <a:xfrm>
            <a:off x="6667500" y="1890712"/>
            <a:ext cx="3886200" cy="4572000"/>
          </a:xfrm>
        </p:spPr>
        <p:txBody>
          <a:bodyPr/>
          <a:lstStyle/>
          <a:p>
            <a:r>
              <a:rPr lang="en-US" altLang="zh-TW" sz="2400" dirty="0">
                <a:solidFill>
                  <a:schemeClr val="tx2"/>
                </a:solidFill>
                <a:latin typeface="Arial" charset="0"/>
                <a:ea typeface="新細明體" pitchFamily="18" charset="-120"/>
              </a:rPr>
              <a:t>remove</a:t>
            </a:r>
            <a:r>
              <a:rPr lang="en-US" altLang="zh-TW" sz="2400" dirty="0">
                <a:ea typeface="新細明體" pitchFamily="18" charset="-120"/>
              </a:rPr>
              <a:t>(</a:t>
            </a:r>
            <a:r>
              <a:rPr lang="en-US" altLang="zh-TW" sz="2400" i="1" dirty="0">
                <a:ea typeface="新細明體" pitchFamily="18" charset="-120"/>
              </a:rPr>
              <a:t>k</a:t>
            </a:r>
            <a:r>
              <a:rPr lang="en-US" altLang="zh-TW" sz="2400" dirty="0">
                <a:ea typeface="新細明體" pitchFamily="18" charset="-120"/>
              </a:rPr>
              <a:t>)</a:t>
            </a:r>
          </a:p>
          <a:p>
            <a:pPr lvl="1"/>
            <a:r>
              <a:rPr lang="en-US" altLang="zh-TW" sz="2000" dirty="0">
                <a:ea typeface="新細明體" pitchFamily="18" charset="-120"/>
              </a:rPr>
              <a:t>We search for an entry with key </a:t>
            </a:r>
            <a:r>
              <a:rPr lang="en-US" altLang="zh-TW" sz="2000" i="1" dirty="0">
                <a:ea typeface="新細明體" pitchFamily="18" charset="-120"/>
              </a:rPr>
              <a:t>k</a:t>
            </a:r>
            <a:r>
              <a:rPr lang="en-US" altLang="zh-TW" sz="2000" dirty="0">
                <a:ea typeface="新細明體" pitchFamily="18" charset="-120"/>
              </a:rPr>
              <a:t> </a:t>
            </a:r>
          </a:p>
          <a:p>
            <a:pPr lvl="1"/>
            <a:r>
              <a:rPr lang="en-US" altLang="zh-TW" sz="2000" dirty="0">
                <a:ea typeface="新細明體" pitchFamily="18" charset="-120"/>
              </a:rPr>
              <a:t>If such an entry (</a:t>
            </a:r>
            <a:r>
              <a:rPr lang="en-US" altLang="zh-TW" sz="2000" i="1" dirty="0">
                <a:ea typeface="新細明體" pitchFamily="18" charset="-120"/>
              </a:rPr>
              <a:t>k, o</a:t>
            </a:r>
            <a:r>
              <a:rPr lang="en-US" altLang="zh-TW" sz="2000" dirty="0">
                <a:ea typeface="新細明體" pitchFamily="18" charset="-120"/>
              </a:rPr>
              <a:t>) is found, we replace it with the special item </a:t>
            </a:r>
            <a:r>
              <a:rPr lang="en-US" altLang="zh-TW" sz="2000" i="1" dirty="0">
                <a:ea typeface="新細明體" pitchFamily="18" charset="-120"/>
              </a:rPr>
              <a:t>AVAILABLE</a:t>
            </a:r>
            <a:r>
              <a:rPr lang="en-US" altLang="zh-TW" sz="2000" dirty="0">
                <a:ea typeface="新細明體" pitchFamily="18" charset="-120"/>
              </a:rPr>
              <a:t> and we return element </a:t>
            </a:r>
            <a:r>
              <a:rPr lang="en-US" altLang="zh-TW" sz="2000" i="1" dirty="0">
                <a:ea typeface="新細明體" pitchFamily="18" charset="-120"/>
              </a:rPr>
              <a:t>o</a:t>
            </a:r>
            <a:endParaRPr lang="en-US" altLang="zh-TW" sz="2000" dirty="0">
              <a:ea typeface="新細明體" pitchFamily="18" charset="-120"/>
            </a:endParaRPr>
          </a:p>
          <a:p>
            <a:pPr lvl="1"/>
            <a:r>
              <a:rPr lang="en-US" altLang="zh-TW" sz="2000" dirty="0">
                <a:ea typeface="新細明體" pitchFamily="18" charset="-120"/>
              </a:rPr>
              <a:t>Else, we return </a:t>
            </a:r>
            <a:r>
              <a:rPr lang="en-US" altLang="zh-TW" sz="2000" i="1" dirty="0">
                <a:ea typeface="新細明體" pitchFamily="18" charset="-120"/>
              </a:rPr>
              <a:t>null</a:t>
            </a:r>
          </a:p>
        </p:txBody>
      </p:sp>
      <p:sp>
        <p:nvSpPr>
          <p:cNvPr id="34821" name="Rectangle 4"/>
          <p:cNvSpPr>
            <a:spLocks noGrp="1" noChangeArrowheads="1"/>
          </p:cNvSpPr>
          <p:nvPr>
            <p:ph type="body" sz="half" idx="4294967295"/>
          </p:nvPr>
        </p:nvSpPr>
        <p:spPr>
          <a:xfrm>
            <a:off x="1677489" y="1890712"/>
            <a:ext cx="4038600" cy="4724400"/>
          </a:xfrm>
        </p:spPr>
        <p:txBody>
          <a:bodyPr/>
          <a:lstStyle/>
          <a:p>
            <a:r>
              <a:rPr lang="en-US" altLang="zh-TW" sz="2400" dirty="0">
                <a:solidFill>
                  <a:schemeClr val="tx2"/>
                </a:solidFill>
                <a:latin typeface="Arial" charset="0"/>
                <a:ea typeface="新細明體" pitchFamily="18" charset="-120"/>
              </a:rPr>
              <a:t>put</a:t>
            </a:r>
            <a:r>
              <a:rPr lang="en-US" altLang="zh-TW" sz="2400" dirty="0">
                <a:ea typeface="新細明體" pitchFamily="18" charset="-120"/>
              </a:rPr>
              <a:t>(</a:t>
            </a:r>
            <a:r>
              <a:rPr lang="en-US" altLang="zh-TW" sz="2400" i="1" dirty="0">
                <a:ea typeface="新細明體" pitchFamily="18" charset="-120"/>
              </a:rPr>
              <a:t>k, o</a:t>
            </a:r>
            <a:r>
              <a:rPr lang="en-US" altLang="zh-TW" sz="2400" dirty="0">
                <a:ea typeface="新細明體" pitchFamily="18" charset="-120"/>
              </a:rPr>
              <a:t>)</a:t>
            </a:r>
          </a:p>
          <a:p>
            <a:pPr lvl="1"/>
            <a:r>
              <a:rPr lang="en-US" altLang="zh-TW" sz="2000" dirty="0">
                <a:ea typeface="新細明體" pitchFamily="18" charset="-120"/>
              </a:rPr>
              <a:t>We throw an exception if the table is full</a:t>
            </a:r>
          </a:p>
          <a:p>
            <a:pPr lvl="1"/>
            <a:r>
              <a:rPr lang="en-US" altLang="zh-TW" sz="2000" dirty="0">
                <a:ea typeface="新細明體" pitchFamily="18" charset="-120"/>
              </a:rPr>
              <a:t>We start at cell </a:t>
            </a:r>
            <a:r>
              <a:rPr lang="en-US" altLang="zh-TW" sz="2000" i="1" dirty="0">
                <a:ea typeface="新細明體" pitchFamily="18" charset="-120"/>
              </a:rPr>
              <a:t>h</a:t>
            </a:r>
            <a:r>
              <a:rPr lang="en-US" altLang="zh-TW" sz="2000" dirty="0">
                <a:ea typeface="新細明體" pitchFamily="18" charset="-120"/>
              </a:rPr>
              <a:t>(</a:t>
            </a:r>
            <a:r>
              <a:rPr lang="en-US" altLang="zh-TW" sz="2000" i="1" dirty="0">
                <a:ea typeface="新細明體" pitchFamily="18" charset="-120"/>
              </a:rPr>
              <a:t>k</a:t>
            </a:r>
            <a:r>
              <a:rPr lang="en-US" altLang="zh-TW" sz="2000" dirty="0">
                <a:ea typeface="新細明體" pitchFamily="18" charset="-120"/>
              </a:rPr>
              <a:t>) </a:t>
            </a:r>
          </a:p>
          <a:p>
            <a:pPr lvl="1"/>
            <a:r>
              <a:rPr lang="en-US" altLang="zh-TW" sz="2000" dirty="0">
                <a:ea typeface="新細明體" pitchFamily="18" charset="-120"/>
              </a:rPr>
              <a:t>We probe consecutive cells until one of the following occurs</a:t>
            </a:r>
          </a:p>
          <a:p>
            <a:pPr lvl="2"/>
            <a:r>
              <a:rPr lang="en-US" altLang="zh-TW" sz="1800" dirty="0">
                <a:ea typeface="新細明體" pitchFamily="18" charset="-120"/>
              </a:rPr>
              <a:t>A cell </a:t>
            </a:r>
            <a:r>
              <a:rPr lang="en-US" altLang="zh-TW" sz="1800" i="1" dirty="0" err="1">
                <a:ea typeface="新細明體" pitchFamily="18" charset="-120"/>
              </a:rPr>
              <a:t>i</a:t>
            </a:r>
            <a:r>
              <a:rPr lang="en-US" altLang="zh-TW" sz="1800" dirty="0">
                <a:ea typeface="新細明體" pitchFamily="18" charset="-120"/>
              </a:rPr>
              <a:t> is found that is either empty or stores </a:t>
            </a:r>
            <a:r>
              <a:rPr lang="en-US" altLang="zh-TW" sz="1800" i="1" dirty="0">
                <a:ea typeface="新細明體" pitchFamily="18" charset="-120"/>
              </a:rPr>
              <a:t>AVAILABLE</a:t>
            </a:r>
            <a:r>
              <a:rPr lang="en-US" altLang="zh-TW" sz="1800" dirty="0">
                <a:ea typeface="新細明體" pitchFamily="18" charset="-120"/>
              </a:rPr>
              <a:t>, or</a:t>
            </a:r>
          </a:p>
          <a:p>
            <a:pPr lvl="2"/>
            <a:r>
              <a:rPr lang="en-US" altLang="zh-TW" sz="1800" i="1" dirty="0">
                <a:ea typeface="新細明體" pitchFamily="18" charset="-120"/>
              </a:rPr>
              <a:t>N</a:t>
            </a:r>
            <a:r>
              <a:rPr lang="en-US" altLang="zh-TW" sz="1800" dirty="0">
                <a:ea typeface="新細明體" pitchFamily="18" charset="-120"/>
              </a:rPr>
              <a:t> cells have been unsuccessfully probed</a:t>
            </a:r>
          </a:p>
          <a:p>
            <a:pPr lvl="1"/>
            <a:r>
              <a:rPr lang="en-US" altLang="zh-TW" sz="2000" dirty="0">
                <a:ea typeface="新細明體" pitchFamily="18" charset="-120"/>
              </a:rPr>
              <a:t>We store entry (</a:t>
            </a:r>
            <a:r>
              <a:rPr lang="en-US" altLang="zh-TW" sz="2000" i="1" dirty="0">
                <a:ea typeface="新細明體" pitchFamily="18" charset="-120"/>
              </a:rPr>
              <a:t>k, o</a:t>
            </a:r>
            <a:r>
              <a:rPr lang="en-US" altLang="zh-TW" sz="2000" dirty="0">
                <a:ea typeface="新細明體" pitchFamily="18" charset="-120"/>
              </a:rPr>
              <a:t>) in cell </a:t>
            </a:r>
            <a:r>
              <a:rPr lang="en-US" altLang="zh-TW" sz="2000" i="1" dirty="0" err="1">
                <a:ea typeface="新細明體" pitchFamily="18" charset="-120"/>
              </a:rPr>
              <a:t>i</a:t>
            </a:r>
            <a:endParaRPr lang="en-US" altLang="zh-TW" sz="2000" i="1" dirty="0">
              <a:ea typeface="新細明體" pitchFamily="18" charset="-120"/>
            </a:endParaRPr>
          </a:p>
        </p:txBody>
      </p:sp>
    </p:spTree>
    <p:extLst>
      <p:ext uri="{BB962C8B-B14F-4D97-AF65-F5344CB8AC3E}">
        <p14:creationId xmlns:p14="http://schemas.microsoft.com/office/powerpoint/2010/main" val="1434668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zh-TW">
                <a:ea typeface="新細明體" pitchFamily="18" charset="-120"/>
              </a:rPr>
              <a:t>Double Hashing</a:t>
            </a:r>
          </a:p>
        </p:txBody>
      </p:sp>
      <p:sp>
        <p:nvSpPr>
          <p:cNvPr id="6149" name="Rectangle 3"/>
          <p:cNvSpPr>
            <a:spLocks noGrp="1" noChangeArrowheads="1"/>
          </p:cNvSpPr>
          <p:nvPr>
            <p:ph idx="1"/>
          </p:nvPr>
        </p:nvSpPr>
        <p:spPr>
          <a:xfrm>
            <a:off x="838199" y="1825625"/>
            <a:ext cx="10666445" cy="4351338"/>
          </a:xfrm>
        </p:spPr>
        <p:txBody>
          <a:bodyPr/>
          <a:lstStyle/>
          <a:p>
            <a:r>
              <a:rPr lang="en-US" altLang="zh-TW" dirty="0">
                <a:ea typeface="新細明體" pitchFamily="18" charset="-120"/>
              </a:rPr>
              <a:t>Uses a </a:t>
            </a:r>
            <a:r>
              <a:rPr lang="en-US" altLang="zh-TW" b="1" i="1" dirty="0">
                <a:solidFill>
                  <a:srgbClr val="FF0000"/>
                </a:solidFill>
                <a:ea typeface="新細明體" pitchFamily="18" charset="-120"/>
              </a:rPr>
              <a:t>secondary hash function</a:t>
            </a:r>
            <a:r>
              <a:rPr lang="en-US" altLang="zh-TW" dirty="0">
                <a:solidFill>
                  <a:srgbClr val="FF0000"/>
                </a:solidFill>
                <a:ea typeface="新細明體" pitchFamily="18" charset="-120"/>
              </a:rPr>
              <a:t>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and handles collisions by placing an item in the first available cell of the series (</a:t>
            </a:r>
            <a:r>
              <a:rPr lang="en-US" altLang="zh-TW" b="1" i="1" dirty="0">
                <a:ea typeface="新細明體" pitchFamily="18" charset="-120"/>
              </a:rPr>
              <a:t>i</a:t>
            </a:r>
            <a:r>
              <a:rPr lang="en-US" altLang="zh-TW" i="1" dirty="0">
                <a:ea typeface="新細明體" pitchFamily="18" charset="-120"/>
              </a:rPr>
              <a:t> </a:t>
            </a:r>
            <a:r>
              <a:rPr lang="en-US" altLang="zh-TW" dirty="0">
                <a:ea typeface="新細明體" pitchFamily="18" charset="-120"/>
              </a:rPr>
              <a:t>+ </a:t>
            </a:r>
            <a:r>
              <a:rPr lang="en-US" altLang="zh-TW" b="1" i="1" dirty="0" err="1">
                <a:ea typeface="新細明體" pitchFamily="18" charset="-120"/>
              </a:rPr>
              <a:t>jh</a:t>
            </a:r>
            <a:r>
              <a:rPr lang="en-US" altLang="zh-TW" b="1" i="1" dirty="0">
                <a:ea typeface="新細明體" pitchFamily="18" charset="-120"/>
              </a:rPr>
              <a: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mod </a:t>
            </a:r>
            <a:r>
              <a:rPr lang="en-US" altLang="zh-TW" b="1" i="1" dirty="0">
                <a:ea typeface="新細明體" pitchFamily="18" charset="-120"/>
              </a:rPr>
              <a:t>N, </a:t>
            </a:r>
            <a:r>
              <a:rPr lang="en-US" altLang="zh-TW" dirty="0">
                <a:ea typeface="新細明體" pitchFamily="18" charset="-120"/>
              </a:rPr>
              <a:t>for </a:t>
            </a:r>
            <a:r>
              <a:rPr lang="en-US" altLang="zh-TW" b="1" i="1" dirty="0">
                <a:ea typeface="新細明體" pitchFamily="18" charset="-120"/>
              </a:rPr>
              <a:t>j</a:t>
            </a:r>
            <a:r>
              <a:rPr lang="en-US" altLang="zh-TW" i="1" dirty="0">
                <a:ea typeface="新細明體" pitchFamily="18" charset="-120"/>
              </a:rPr>
              <a:t> </a:t>
            </a:r>
            <a:r>
              <a:rPr lang="en-US" altLang="zh-TW" dirty="0">
                <a:ea typeface="新細明體" pitchFamily="18" charset="-120"/>
              </a:rPr>
              <a:t>= 0,  1, … , </a:t>
            </a:r>
            <a:r>
              <a:rPr lang="en-US" altLang="zh-TW" b="1" i="1" dirty="0">
                <a:ea typeface="新細明體" pitchFamily="18" charset="-120"/>
              </a:rPr>
              <a:t>N </a:t>
            </a:r>
            <a:r>
              <a:rPr lang="en-US" altLang="zh-TW" dirty="0">
                <a:ea typeface="新細明體" pitchFamily="18" charset="-120"/>
              </a:rPr>
              <a:t>– 1 and </a:t>
            </a:r>
            <a:r>
              <a:rPr lang="en-US" altLang="zh-TW" b="1" i="1" dirty="0">
                <a:ea typeface="新細明體" pitchFamily="18" charset="-120"/>
              </a:rPr>
              <a:t>i=h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a:t>
            </a:r>
          </a:p>
          <a:p>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cannot have zero values.</a:t>
            </a:r>
          </a:p>
          <a:p>
            <a:r>
              <a:rPr lang="en-US" altLang="zh-TW" b="1" i="1" dirty="0">
                <a:ea typeface="新細明體" pitchFamily="18" charset="-120"/>
              </a:rPr>
              <a:t>N</a:t>
            </a:r>
            <a:r>
              <a:rPr lang="en-US" altLang="zh-TW" dirty="0">
                <a:ea typeface="新細明體" pitchFamily="18" charset="-120"/>
              </a:rPr>
              <a:t> must be a prime to allow probing of all the cells</a:t>
            </a:r>
          </a:p>
          <a:p>
            <a:r>
              <a:rPr lang="en-US" altLang="zh-TW" dirty="0">
                <a:ea typeface="新細明體" pitchFamily="18" charset="-120"/>
              </a:rPr>
              <a:t>Common choice: </a:t>
            </a:r>
            <a:r>
              <a:rPr lang="en-US" altLang="zh-TW" b="1" i="1" dirty="0">
                <a:ea typeface="新細明體" pitchFamily="18" charset="-120"/>
              </a:rPr>
              <a:t>h</a:t>
            </a:r>
            <a:r>
              <a:rPr lang="en-US" altLang="zh-TW" b="1" dirty="0">
                <a:ea typeface="新細明體" pitchFamily="18" charset="-120"/>
              </a:rPr>
              <a: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 </a:t>
            </a:r>
            <a:r>
              <a:rPr lang="en-US" altLang="zh-TW" b="1" i="1" dirty="0">
                <a:ea typeface="新細明體" pitchFamily="18" charset="-120"/>
              </a:rPr>
              <a:t>q</a:t>
            </a:r>
            <a:r>
              <a:rPr lang="en-US" altLang="zh-TW" i="1" dirty="0">
                <a:ea typeface="新細明體" pitchFamily="18" charset="-120"/>
              </a:rPr>
              <a:t> </a:t>
            </a:r>
            <a:r>
              <a:rPr lang="en-US" altLang="zh-TW" dirty="0">
                <a:ea typeface="新細明體" pitchFamily="18" charset="-120"/>
              </a:rPr>
              <a:t>– (</a:t>
            </a:r>
            <a:r>
              <a:rPr lang="en-US" altLang="zh-TW" b="1" i="1" dirty="0">
                <a:ea typeface="新細明體" pitchFamily="18" charset="-120"/>
              </a:rPr>
              <a:t>k</a:t>
            </a:r>
            <a:r>
              <a:rPr lang="en-US" altLang="zh-TW" dirty="0">
                <a:ea typeface="新細明體" pitchFamily="18" charset="-120"/>
              </a:rPr>
              <a:t> mod </a:t>
            </a:r>
            <a:r>
              <a:rPr lang="en-US" altLang="zh-TW" b="1" i="1" dirty="0">
                <a:ea typeface="新細明體" pitchFamily="18" charset="-120"/>
              </a:rPr>
              <a:t>q</a:t>
            </a:r>
            <a:r>
              <a:rPr lang="en-US" altLang="zh-TW" dirty="0">
                <a:ea typeface="新細明體" pitchFamily="18" charset="-120"/>
              </a:rPr>
              <a:t>)</a:t>
            </a:r>
            <a:r>
              <a:rPr lang="en-US" altLang="zh-TW" b="1" i="1" dirty="0">
                <a:ea typeface="新細明體" pitchFamily="18" charset="-120"/>
              </a:rPr>
              <a:t> </a:t>
            </a:r>
            <a:r>
              <a:rPr lang="en-US" altLang="zh-TW" dirty="0">
                <a:ea typeface="新細明體" pitchFamily="18" charset="-120"/>
              </a:rPr>
              <a:t>where </a:t>
            </a:r>
            <a:r>
              <a:rPr lang="en-US" altLang="zh-TW" b="1" i="1" dirty="0">
                <a:solidFill>
                  <a:srgbClr val="0000FF"/>
                </a:solidFill>
                <a:ea typeface="新細明體" pitchFamily="18" charset="-120"/>
              </a:rPr>
              <a:t>q</a:t>
            </a:r>
            <a:r>
              <a:rPr lang="en-US" altLang="zh-TW" i="1" dirty="0">
                <a:ea typeface="新細明體" pitchFamily="18" charset="-120"/>
              </a:rPr>
              <a:t> </a:t>
            </a:r>
            <a:r>
              <a:rPr lang="en-US" altLang="zh-TW" dirty="0">
                <a:ea typeface="新細明體" pitchFamily="18" charset="-120"/>
              </a:rPr>
              <a:t>&lt; </a:t>
            </a:r>
            <a:r>
              <a:rPr lang="en-US" altLang="zh-TW" b="1" i="1" dirty="0">
                <a:ea typeface="新細明體" pitchFamily="18" charset="-120"/>
              </a:rPr>
              <a:t>N </a:t>
            </a:r>
            <a:r>
              <a:rPr lang="en-US" altLang="zh-TW" dirty="0">
                <a:ea typeface="新細明體" pitchFamily="18" charset="-120"/>
              </a:rPr>
              <a:t>and is a </a:t>
            </a:r>
            <a:r>
              <a:rPr lang="en-US" altLang="zh-TW" b="1" i="1" dirty="0">
                <a:solidFill>
                  <a:srgbClr val="0000FF"/>
                </a:solidFill>
                <a:ea typeface="新細明體" pitchFamily="18" charset="-120"/>
              </a:rPr>
              <a:t>prime</a:t>
            </a:r>
          </a:p>
          <a:p>
            <a:r>
              <a:rPr lang="en-US" altLang="zh-TW" dirty="0">
                <a:ea typeface="新細明體" pitchFamily="18" charset="-120"/>
              </a:rPr>
              <a:t>The possible values for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are 1, 2, … , </a:t>
            </a:r>
            <a:r>
              <a:rPr lang="en-US" altLang="zh-TW" b="1" i="1" dirty="0">
                <a:ea typeface="新細明體" pitchFamily="18" charset="-120"/>
              </a:rPr>
              <a:t>q.</a:t>
            </a:r>
          </a:p>
        </p:txBody>
      </p:sp>
      <p:sp>
        <p:nvSpPr>
          <p:cNvPr id="6147" name="投影片編號版面配置區 5"/>
          <p:cNvSpPr>
            <a:spLocks noGrp="1"/>
          </p:cNvSpPr>
          <p:nvPr>
            <p:ph type="sldNum" sz="quarter" idx="12"/>
          </p:nvPr>
        </p:nvSpPr>
        <p:spPr>
          <a:noFill/>
        </p:spPr>
        <p:txBody>
          <a:bodyPr/>
          <a:lstStyle/>
          <a:p>
            <a:fld id="{0030027A-13F9-4FEF-AAD6-C8232A78CB96}" type="slidenum">
              <a:rPr lang="en-US" altLang="zh-TW" smtClean="0">
                <a:latin typeface="Arial" charset="0"/>
              </a:rPr>
              <a:pPr/>
              <a:t>37</a:t>
            </a:fld>
            <a:endParaRPr lang="en-US" altLang="zh-TW">
              <a:latin typeface="Arial" charset="0"/>
            </a:endParaRPr>
          </a:p>
        </p:txBody>
      </p:sp>
      <p:graphicFrame>
        <p:nvGraphicFramePr>
          <p:cNvPr id="6146" name="Object 2"/>
          <p:cNvGraphicFramePr>
            <a:graphicFrameLocks noChangeAspect="1"/>
          </p:cNvGraphicFramePr>
          <p:nvPr/>
        </p:nvGraphicFramePr>
        <p:xfrm>
          <a:off x="8616280" y="620689"/>
          <a:ext cx="1296144" cy="1067967"/>
        </p:xfrm>
        <a:graphic>
          <a:graphicData uri="http://schemas.openxmlformats.org/presentationml/2006/ole">
            <mc:AlternateContent xmlns:mc="http://schemas.openxmlformats.org/markup-compatibility/2006">
              <mc:Choice xmlns:v="urn:schemas-microsoft-com:vml" Requires="v">
                <p:oleObj spid="_x0000_s7194" name="Clip" r:id="rId4" imgW="1825920" imgH="1505880" progId="">
                  <p:embed/>
                </p:oleObj>
              </mc:Choice>
              <mc:Fallback>
                <p:oleObj name="Clip" r:id="rId4" imgW="1825920" imgH="1505880" progId="">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280" y="620689"/>
                        <a:ext cx="1296144" cy="1067967"/>
                      </a:xfrm>
                      <a:prstGeom prst="rect">
                        <a:avLst/>
                      </a:prstGeom>
                      <a:noFill/>
                    </p:spPr>
                  </p:pic>
                </p:oleObj>
              </mc:Fallback>
            </mc:AlternateContent>
          </a:graphicData>
        </a:graphic>
      </p:graphicFrame>
    </p:spTree>
    <p:extLst>
      <p:ext uri="{BB962C8B-B14F-4D97-AF65-F5344CB8AC3E}">
        <p14:creationId xmlns:p14="http://schemas.microsoft.com/office/powerpoint/2010/main" val="3521230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4"/>
          <p:cNvSpPr>
            <a:spLocks noGrp="1"/>
          </p:cNvSpPr>
          <p:nvPr>
            <p:ph type="sldNum" sz="quarter" idx="12"/>
          </p:nvPr>
        </p:nvSpPr>
        <p:spPr>
          <a:noFill/>
        </p:spPr>
        <p:txBody>
          <a:bodyPr/>
          <a:lstStyle/>
          <a:p>
            <a:fld id="{F0AD8C80-2D35-4969-B6E3-9854F18183E1}" type="slidenum">
              <a:rPr lang="en-US" altLang="zh-TW" smtClean="0">
                <a:latin typeface="Arial" charset="0"/>
              </a:rPr>
              <a:pPr/>
              <a:t>38</a:t>
            </a:fld>
            <a:endParaRPr lang="en-US" altLang="zh-TW">
              <a:latin typeface="Arial" charset="0"/>
            </a:endParaRPr>
          </a:p>
        </p:txBody>
      </p:sp>
      <p:sp>
        <p:nvSpPr>
          <p:cNvPr id="35843" name="Rectangle 2"/>
          <p:cNvSpPr>
            <a:spLocks noGrp="1" noChangeArrowheads="1"/>
          </p:cNvSpPr>
          <p:nvPr>
            <p:ph type="title"/>
          </p:nvPr>
        </p:nvSpPr>
        <p:spPr/>
        <p:txBody>
          <a:bodyPr/>
          <a:lstStyle/>
          <a:p>
            <a:r>
              <a:rPr lang="en-US" altLang="zh-TW"/>
              <a:t>Example – Double Hashing</a:t>
            </a:r>
          </a:p>
        </p:txBody>
      </p:sp>
      <p:sp>
        <p:nvSpPr>
          <p:cNvPr id="2304004" name="Text Box 4"/>
          <p:cNvSpPr txBox="1">
            <a:spLocks noChangeArrowheads="1"/>
          </p:cNvSpPr>
          <p:nvPr/>
        </p:nvSpPr>
        <p:spPr bwMode="auto">
          <a:xfrm>
            <a:off x="1401133" y="2458328"/>
            <a:ext cx="1828800" cy="519113"/>
          </a:xfrm>
          <a:prstGeom prst="rect">
            <a:avLst/>
          </a:prstGeom>
          <a:noFill/>
          <a:ln w="9525">
            <a:noFill/>
            <a:miter lim="800000"/>
            <a:headEnd/>
            <a:tailEnd/>
          </a:ln>
        </p:spPr>
        <p:txBody>
          <a:bodyPr>
            <a:spAutoFit/>
          </a:bodyPr>
          <a:lstStyle/>
          <a:p>
            <a:r>
              <a:rPr kumimoji="1" lang="en-US" altLang="zh-TW" sz="2800"/>
              <a:t>insert 18</a:t>
            </a:r>
          </a:p>
        </p:txBody>
      </p:sp>
      <p:grpSp>
        <p:nvGrpSpPr>
          <p:cNvPr id="35846" name="Group 5"/>
          <p:cNvGrpSpPr>
            <a:grpSpLocks/>
          </p:cNvGrpSpPr>
          <p:nvPr/>
        </p:nvGrpSpPr>
        <p:grpSpPr bwMode="auto">
          <a:xfrm>
            <a:off x="3762370" y="2382900"/>
            <a:ext cx="5956300" cy="838200"/>
            <a:chOff x="1872" y="1632"/>
            <a:chExt cx="3752" cy="528"/>
          </a:xfrm>
        </p:grpSpPr>
        <p:sp>
          <p:nvSpPr>
            <p:cNvPr id="35871" name="Text Box 6"/>
            <p:cNvSpPr txBox="1">
              <a:spLocks noChangeArrowheads="1"/>
            </p:cNvSpPr>
            <p:nvPr/>
          </p:nvSpPr>
          <p:spPr bwMode="auto">
            <a:xfrm>
              <a:off x="1920" y="1632"/>
              <a:ext cx="212" cy="288"/>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35872" name="Text Box 7"/>
            <p:cNvSpPr txBox="1">
              <a:spLocks noChangeArrowheads="1"/>
            </p:cNvSpPr>
            <p:nvPr/>
          </p:nvSpPr>
          <p:spPr bwMode="auto">
            <a:xfrm>
              <a:off x="2208" y="1632"/>
              <a:ext cx="212" cy="288"/>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35873" name="Text Box 8"/>
            <p:cNvSpPr txBox="1">
              <a:spLocks noChangeArrowheads="1"/>
            </p:cNvSpPr>
            <p:nvPr/>
          </p:nvSpPr>
          <p:spPr bwMode="auto">
            <a:xfrm>
              <a:off x="2496" y="1632"/>
              <a:ext cx="212" cy="288"/>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35874" name="Text Box 9"/>
            <p:cNvSpPr txBox="1">
              <a:spLocks noChangeArrowheads="1"/>
            </p:cNvSpPr>
            <p:nvPr/>
          </p:nvSpPr>
          <p:spPr bwMode="auto">
            <a:xfrm>
              <a:off x="2784" y="1632"/>
              <a:ext cx="212" cy="288"/>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35875" name="Text Box 10"/>
            <p:cNvSpPr txBox="1">
              <a:spLocks noChangeArrowheads="1"/>
            </p:cNvSpPr>
            <p:nvPr/>
          </p:nvSpPr>
          <p:spPr bwMode="auto">
            <a:xfrm>
              <a:off x="3072" y="1632"/>
              <a:ext cx="212" cy="288"/>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35876" name="Text Box 11"/>
            <p:cNvSpPr txBox="1">
              <a:spLocks noChangeArrowheads="1"/>
            </p:cNvSpPr>
            <p:nvPr/>
          </p:nvSpPr>
          <p:spPr bwMode="auto">
            <a:xfrm>
              <a:off x="3360" y="1632"/>
              <a:ext cx="212" cy="288"/>
            </a:xfrm>
            <a:prstGeom prst="rect">
              <a:avLst/>
            </a:prstGeom>
            <a:noFill/>
            <a:ln w="19050">
              <a:noFill/>
              <a:miter lim="800000"/>
              <a:headEnd/>
              <a:tailEnd/>
            </a:ln>
          </p:spPr>
          <p:txBody>
            <a:bodyPr wrap="none">
              <a:spAutoFit/>
            </a:bodyPr>
            <a:lstStyle/>
            <a:p>
              <a:pPr algn="ctr" eaLnBrk="1" hangingPunct="1"/>
              <a:r>
                <a:rPr lang="en-US" altLang="zh-TW" sz="2400"/>
                <a:t>5</a:t>
              </a:r>
            </a:p>
          </p:txBody>
        </p:sp>
        <p:sp>
          <p:nvSpPr>
            <p:cNvPr id="35877" name="Text Box 12"/>
            <p:cNvSpPr txBox="1">
              <a:spLocks noChangeArrowheads="1"/>
            </p:cNvSpPr>
            <p:nvPr/>
          </p:nvSpPr>
          <p:spPr bwMode="auto">
            <a:xfrm>
              <a:off x="3648" y="1632"/>
              <a:ext cx="212" cy="288"/>
            </a:xfrm>
            <a:prstGeom prst="rect">
              <a:avLst/>
            </a:prstGeom>
            <a:noFill/>
            <a:ln w="19050">
              <a:noFill/>
              <a:miter lim="800000"/>
              <a:headEnd/>
              <a:tailEnd/>
            </a:ln>
          </p:spPr>
          <p:txBody>
            <a:bodyPr wrap="none">
              <a:spAutoFit/>
            </a:bodyPr>
            <a:lstStyle/>
            <a:p>
              <a:pPr algn="ctr" eaLnBrk="1" hangingPunct="1"/>
              <a:r>
                <a:rPr lang="en-US" altLang="zh-TW" sz="2400"/>
                <a:t>6</a:t>
              </a:r>
            </a:p>
          </p:txBody>
        </p:sp>
        <p:sp>
          <p:nvSpPr>
            <p:cNvPr id="35878" name="Text Box 13"/>
            <p:cNvSpPr txBox="1">
              <a:spLocks noChangeArrowheads="1"/>
            </p:cNvSpPr>
            <p:nvPr/>
          </p:nvSpPr>
          <p:spPr bwMode="auto">
            <a:xfrm>
              <a:off x="3936" y="1632"/>
              <a:ext cx="212" cy="288"/>
            </a:xfrm>
            <a:prstGeom prst="rect">
              <a:avLst/>
            </a:prstGeom>
            <a:noFill/>
            <a:ln w="19050">
              <a:noFill/>
              <a:miter lim="800000"/>
              <a:headEnd/>
              <a:tailEnd/>
            </a:ln>
          </p:spPr>
          <p:txBody>
            <a:bodyPr wrap="none">
              <a:spAutoFit/>
            </a:bodyPr>
            <a:lstStyle/>
            <a:p>
              <a:pPr algn="ctr" eaLnBrk="1" hangingPunct="1"/>
              <a:r>
                <a:rPr lang="en-US" altLang="zh-TW" sz="2400"/>
                <a:t>7</a:t>
              </a:r>
            </a:p>
          </p:txBody>
        </p:sp>
        <p:sp>
          <p:nvSpPr>
            <p:cNvPr id="35879" name="Text Box 14"/>
            <p:cNvSpPr txBox="1">
              <a:spLocks noChangeArrowheads="1"/>
            </p:cNvSpPr>
            <p:nvPr/>
          </p:nvSpPr>
          <p:spPr bwMode="auto">
            <a:xfrm>
              <a:off x="4224" y="1632"/>
              <a:ext cx="212" cy="288"/>
            </a:xfrm>
            <a:prstGeom prst="rect">
              <a:avLst/>
            </a:prstGeom>
            <a:noFill/>
            <a:ln w="19050">
              <a:noFill/>
              <a:miter lim="800000"/>
              <a:headEnd/>
              <a:tailEnd/>
            </a:ln>
          </p:spPr>
          <p:txBody>
            <a:bodyPr wrap="none">
              <a:spAutoFit/>
            </a:bodyPr>
            <a:lstStyle/>
            <a:p>
              <a:pPr algn="ctr" eaLnBrk="1" hangingPunct="1"/>
              <a:r>
                <a:rPr lang="en-US" altLang="zh-TW" sz="2400"/>
                <a:t>8</a:t>
              </a:r>
            </a:p>
          </p:txBody>
        </p:sp>
        <p:sp>
          <p:nvSpPr>
            <p:cNvPr id="35880" name="Text Box 15"/>
            <p:cNvSpPr txBox="1">
              <a:spLocks noChangeArrowheads="1"/>
            </p:cNvSpPr>
            <p:nvPr/>
          </p:nvSpPr>
          <p:spPr bwMode="auto">
            <a:xfrm>
              <a:off x="4512" y="1632"/>
              <a:ext cx="212" cy="288"/>
            </a:xfrm>
            <a:prstGeom prst="rect">
              <a:avLst/>
            </a:prstGeom>
            <a:noFill/>
            <a:ln w="19050">
              <a:noFill/>
              <a:miter lim="800000"/>
              <a:headEnd/>
              <a:tailEnd/>
            </a:ln>
          </p:spPr>
          <p:txBody>
            <a:bodyPr wrap="none">
              <a:spAutoFit/>
            </a:bodyPr>
            <a:lstStyle/>
            <a:p>
              <a:pPr algn="ctr" eaLnBrk="1" hangingPunct="1"/>
              <a:r>
                <a:rPr lang="en-US" altLang="zh-TW" sz="2400"/>
                <a:t>9</a:t>
              </a:r>
            </a:p>
          </p:txBody>
        </p:sp>
        <p:sp>
          <p:nvSpPr>
            <p:cNvPr id="35881" name="Text Box 16"/>
            <p:cNvSpPr txBox="1">
              <a:spLocks noChangeArrowheads="1"/>
            </p:cNvSpPr>
            <p:nvPr/>
          </p:nvSpPr>
          <p:spPr bwMode="auto">
            <a:xfrm>
              <a:off x="4740" y="1632"/>
              <a:ext cx="308" cy="288"/>
            </a:xfrm>
            <a:prstGeom prst="rect">
              <a:avLst/>
            </a:prstGeom>
            <a:noFill/>
            <a:ln w="19050">
              <a:noFill/>
              <a:miter lim="800000"/>
              <a:headEnd/>
              <a:tailEnd/>
            </a:ln>
          </p:spPr>
          <p:txBody>
            <a:bodyPr wrap="none">
              <a:spAutoFit/>
            </a:bodyPr>
            <a:lstStyle/>
            <a:p>
              <a:pPr algn="ctr" eaLnBrk="1" hangingPunct="1"/>
              <a:r>
                <a:rPr lang="en-US" altLang="zh-TW" sz="2400"/>
                <a:t>10</a:t>
              </a:r>
            </a:p>
          </p:txBody>
        </p:sp>
        <p:sp>
          <p:nvSpPr>
            <p:cNvPr id="35882" name="Text Box 17"/>
            <p:cNvSpPr txBox="1">
              <a:spLocks noChangeArrowheads="1"/>
            </p:cNvSpPr>
            <p:nvPr/>
          </p:nvSpPr>
          <p:spPr bwMode="auto">
            <a:xfrm>
              <a:off x="5028" y="1632"/>
              <a:ext cx="308" cy="288"/>
            </a:xfrm>
            <a:prstGeom prst="rect">
              <a:avLst/>
            </a:prstGeom>
            <a:noFill/>
            <a:ln w="19050">
              <a:noFill/>
              <a:miter lim="800000"/>
              <a:headEnd/>
              <a:tailEnd/>
            </a:ln>
          </p:spPr>
          <p:txBody>
            <a:bodyPr wrap="none">
              <a:spAutoFit/>
            </a:bodyPr>
            <a:lstStyle/>
            <a:p>
              <a:pPr algn="ctr" eaLnBrk="1" hangingPunct="1"/>
              <a:r>
                <a:rPr lang="en-US" altLang="zh-TW" sz="2400"/>
                <a:t>11</a:t>
              </a:r>
            </a:p>
          </p:txBody>
        </p:sp>
        <p:sp>
          <p:nvSpPr>
            <p:cNvPr id="35883" name="Text Box 18"/>
            <p:cNvSpPr txBox="1">
              <a:spLocks noChangeArrowheads="1"/>
            </p:cNvSpPr>
            <p:nvPr/>
          </p:nvSpPr>
          <p:spPr bwMode="auto">
            <a:xfrm>
              <a:off x="5316" y="1632"/>
              <a:ext cx="308" cy="288"/>
            </a:xfrm>
            <a:prstGeom prst="rect">
              <a:avLst/>
            </a:prstGeom>
            <a:noFill/>
            <a:ln w="19050">
              <a:noFill/>
              <a:miter lim="800000"/>
              <a:headEnd/>
              <a:tailEnd/>
            </a:ln>
          </p:spPr>
          <p:txBody>
            <a:bodyPr wrap="none">
              <a:spAutoFit/>
            </a:bodyPr>
            <a:lstStyle/>
            <a:p>
              <a:pPr algn="ctr" eaLnBrk="1" hangingPunct="1"/>
              <a:r>
                <a:rPr lang="en-US" altLang="zh-TW" sz="2400"/>
                <a:t>12</a:t>
              </a:r>
            </a:p>
          </p:txBody>
        </p:sp>
        <p:sp>
          <p:nvSpPr>
            <p:cNvPr id="35884" name="Rectangle 19"/>
            <p:cNvSpPr>
              <a:spLocks noChangeArrowheads="1"/>
            </p:cNvSpPr>
            <p:nvPr/>
          </p:nvSpPr>
          <p:spPr bwMode="auto">
            <a:xfrm>
              <a:off x="216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5" name="Rectangle 20"/>
            <p:cNvSpPr>
              <a:spLocks noChangeArrowheads="1"/>
            </p:cNvSpPr>
            <p:nvPr/>
          </p:nvSpPr>
          <p:spPr bwMode="auto">
            <a:xfrm>
              <a:off x="244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6" name="Rectangle 21"/>
            <p:cNvSpPr>
              <a:spLocks noChangeArrowheads="1"/>
            </p:cNvSpPr>
            <p:nvPr/>
          </p:nvSpPr>
          <p:spPr bwMode="auto">
            <a:xfrm>
              <a:off x="273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7" name="Rectangle 22"/>
            <p:cNvSpPr>
              <a:spLocks noChangeArrowheads="1"/>
            </p:cNvSpPr>
            <p:nvPr/>
          </p:nvSpPr>
          <p:spPr bwMode="auto">
            <a:xfrm>
              <a:off x="302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8" name="Rectangle 23"/>
            <p:cNvSpPr>
              <a:spLocks noChangeArrowheads="1"/>
            </p:cNvSpPr>
            <p:nvPr/>
          </p:nvSpPr>
          <p:spPr bwMode="auto">
            <a:xfrm>
              <a:off x="331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9" name="Rectangle 24"/>
            <p:cNvSpPr>
              <a:spLocks noChangeArrowheads="1"/>
            </p:cNvSpPr>
            <p:nvPr/>
          </p:nvSpPr>
          <p:spPr bwMode="auto">
            <a:xfrm>
              <a:off x="360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0" name="Rectangle 25"/>
            <p:cNvSpPr>
              <a:spLocks noChangeArrowheads="1"/>
            </p:cNvSpPr>
            <p:nvPr/>
          </p:nvSpPr>
          <p:spPr bwMode="auto">
            <a:xfrm>
              <a:off x="388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1" name="Rectangle 26"/>
            <p:cNvSpPr>
              <a:spLocks noChangeArrowheads="1"/>
            </p:cNvSpPr>
            <p:nvPr/>
          </p:nvSpPr>
          <p:spPr bwMode="auto">
            <a:xfrm>
              <a:off x="417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2" name="Rectangle 27"/>
            <p:cNvSpPr>
              <a:spLocks noChangeArrowheads="1"/>
            </p:cNvSpPr>
            <p:nvPr/>
          </p:nvSpPr>
          <p:spPr bwMode="auto">
            <a:xfrm>
              <a:off x="446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3" name="Rectangle 28"/>
            <p:cNvSpPr>
              <a:spLocks noChangeArrowheads="1"/>
            </p:cNvSpPr>
            <p:nvPr/>
          </p:nvSpPr>
          <p:spPr bwMode="auto">
            <a:xfrm>
              <a:off x="475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4" name="Rectangle 29"/>
            <p:cNvSpPr>
              <a:spLocks noChangeArrowheads="1"/>
            </p:cNvSpPr>
            <p:nvPr/>
          </p:nvSpPr>
          <p:spPr bwMode="auto">
            <a:xfrm>
              <a:off x="504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5" name="Rectangle 30"/>
            <p:cNvSpPr>
              <a:spLocks noChangeArrowheads="1"/>
            </p:cNvSpPr>
            <p:nvPr/>
          </p:nvSpPr>
          <p:spPr bwMode="auto">
            <a:xfrm>
              <a:off x="532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6" name="Rectangle 31"/>
            <p:cNvSpPr>
              <a:spLocks noChangeArrowheads="1"/>
            </p:cNvSpPr>
            <p:nvPr/>
          </p:nvSpPr>
          <p:spPr bwMode="auto">
            <a:xfrm>
              <a:off x="1872" y="1872"/>
              <a:ext cx="288" cy="288"/>
            </a:xfrm>
            <a:prstGeom prst="rect">
              <a:avLst/>
            </a:prstGeom>
            <a:noFill/>
            <a:ln w="38100">
              <a:solidFill>
                <a:schemeClr val="tx1"/>
              </a:solidFill>
              <a:miter lim="800000"/>
              <a:headEnd/>
              <a:tailEnd/>
            </a:ln>
          </p:spPr>
          <p:txBody>
            <a:bodyPr wrap="none" anchor="ctr"/>
            <a:lstStyle/>
            <a:p>
              <a:endParaRPr lang="zh-TW" altLang="en-US"/>
            </a:p>
          </p:txBody>
        </p:sp>
      </p:grpSp>
      <p:sp>
        <p:nvSpPr>
          <p:cNvPr id="2304032" name="Rectangle 32"/>
          <p:cNvSpPr>
            <a:spLocks noChangeArrowheads="1"/>
          </p:cNvSpPr>
          <p:nvPr/>
        </p:nvSpPr>
        <p:spPr bwMode="auto">
          <a:xfrm>
            <a:off x="60483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18</a:t>
            </a:r>
          </a:p>
        </p:txBody>
      </p:sp>
      <p:sp>
        <p:nvSpPr>
          <p:cNvPr id="2304033" name="Text Box 33"/>
          <p:cNvSpPr txBox="1">
            <a:spLocks noChangeArrowheads="1"/>
          </p:cNvSpPr>
          <p:nvPr/>
        </p:nvSpPr>
        <p:spPr bwMode="auto">
          <a:xfrm>
            <a:off x="1401133" y="2763128"/>
            <a:ext cx="1828800" cy="519113"/>
          </a:xfrm>
          <a:prstGeom prst="rect">
            <a:avLst/>
          </a:prstGeom>
          <a:noFill/>
          <a:ln w="9525">
            <a:noFill/>
            <a:miter lim="800000"/>
            <a:headEnd/>
            <a:tailEnd/>
          </a:ln>
        </p:spPr>
        <p:txBody>
          <a:bodyPr>
            <a:spAutoFit/>
          </a:bodyPr>
          <a:lstStyle/>
          <a:p>
            <a:r>
              <a:rPr kumimoji="1" lang="en-US" altLang="zh-TW" sz="2800"/>
              <a:t>insert 41</a:t>
            </a:r>
          </a:p>
        </p:txBody>
      </p:sp>
      <p:sp>
        <p:nvSpPr>
          <p:cNvPr id="2304034" name="Rectangle 34"/>
          <p:cNvSpPr>
            <a:spLocks noChangeArrowheads="1"/>
          </p:cNvSpPr>
          <p:nvPr/>
        </p:nvSpPr>
        <p:spPr bwMode="auto">
          <a:xfrm>
            <a:off x="46767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41</a:t>
            </a:r>
          </a:p>
        </p:txBody>
      </p:sp>
      <p:sp>
        <p:nvSpPr>
          <p:cNvPr id="2304035" name="Text Box 35"/>
          <p:cNvSpPr txBox="1">
            <a:spLocks noChangeArrowheads="1"/>
          </p:cNvSpPr>
          <p:nvPr/>
        </p:nvSpPr>
        <p:spPr bwMode="auto">
          <a:xfrm>
            <a:off x="1401133" y="3067928"/>
            <a:ext cx="1828800" cy="519113"/>
          </a:xfrm>
          <a:prstGeom prst="rect">
            <a:avLst/>
          </a:prstGeom>
          <a:noFill/>
          <a:ln w="9525">
            <a:noFill/>
            <a:miter lim="800000"/>
            <a:headEnd/>
            <a:tailEnd/>
          </a:ln>
        </p:spPr>
        <p:txBody>
          <a:bodyPr>
            <a:spAutoFit/>
          </a:bodyPr>
          <a:lstStyle/>
          <a:p>
            <a:r>
              <a:rPr kumimoji="1" lang="en-US" altLang="zh-TW" sz="2800" dirty="0"/>
              <a:t>insert 22</a:t>
            </a:r>
          </a:p>
        </p:txBody>
      </p:sp>
      <p:sp>
        <p:nvSpPr>
          <p:cNvPr id="2304036" name="Rectangle 36"/>
          <p:cNvSpPr>
            <a:spLocks noChangeArrowheads="1"/>
          </p:cNvSpPr>
          <p:nvPr/>
        </p:nvSpPr>
        <p:spPr bwMode="auto">
          <a:xfrm>
            <a:off x="78771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22</a:t>
            </a:r>
          </a:p>
        </p:txBody>
      </p:sp>
      <p:sp>
        <p:nvSpPr>
          <p:cNvPr id="2304037" name="Text Box 37"/>
          <p:cNvSpPr txBox="1">
            <a:spLocks noChangeArrowheads="1"/>
          </p:cNvSpPr>
          <p:nvPr/>
        </p:nvSpPr>
        <p:spPr bwMode="auto">
          <a:xfrm>
            <a:off x="1401133" y="3372728"/>
            <a:ext cx="1828800" cy="519113"/>
          </a:xfrm>
          <a:prstGeom prst="rect">
            <a:avLst/>
          </a:prstGeom>
          <a:noFill/>
          <a:ln w="9525">
            <a:noFill/>
            <a:miter lim="800000"/>
            <a:headEnd/>
            <a:tailEnd/>
          </a:ln>
        </p:spPr>
        <p:txBody>
          <a:bodyPr>
            <a:spAutoFit/>
          </a:bodyPr>
          <a:lstStyle/>
          <a:p>
            <a:r>
              <a:rPr kumimoji="1" lang="en-US" altLang="zh-TW" sz="2800"/>
              <a:t>insert 44</a:t>
            </a:r>
          </a:p>
        </p:txBody>
      </p:sp>
      <p:sp>
        <p:nvSpPr>
          <p:cNvPr id="2304038" name="Rectangle 38"/>
          <p:cNvSpPr>
            <a:spLocks noChangeArrowheads="1"/>
          </p:cNvSpPr>
          <p:nvPr/>
        </p:nvSpPr>
        <p:spPr bwMode="auto">
          <a:xfrm>
            <a:off x="6048370" y="33735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44</a:t>
            </a:r>
          </a:p>
        </p:txBody>
      </p:sp>
      <p:sp>
        <p:nvSpPr>
          <p:cNvPr id="2304040" name="Text Box 40"/>
          <p:cNvSpPr txBox="1">
            <a:spLocks noChangeArrowheads="1"/>
          </p:cNvSpPr>
          <p:nvPr/>
        </p:nvSpPr>
        <p:spPr bwMode="auto">
          <a:xfrm>
            <a:off x="1401133" y="3677528"/>
            <a:ext cx="1828800" cy="519113"/>
          </a:xfrm>
          <a:prstGeom prst="rect">
            <a:avLst/>
          </a:prstGeom>
          <a:noFill/>
          <a:ln w="9525">
            <a:noFill/>
            <a:miter lim="800000"/>
            <a:headEnd/>
            <a:tailEnd/>
          </a:ln>
        </p:spPr>
        <p:txBody>
          <a:bodyPr>
            <a:spAutoFit/>
          </a:bodyPr>
          <a:lstStyle/>
          <a:p>
            <a:r>
              <a:rPr kumimoji="1" lang="en-US" altLang="zh-TW" sz="2800"/>
              <a:t>insert 59</a:t>
            </a:r>
          </a:p>
        </p:txBody>
      </p:sp>
      <p:sp>
        <p:nvSpPr>
          <p:cNvPr id="2304041" name="Rectangle 41"/>
          <p:cNvSpPr>
            <a:spLocks noChangeArrowheads="1"/>
          </p:cNvSpPr>
          <p:nvPr/>
        </p:nvSpPr>
        <p:spPr bwMode="auto">
          <a:xfrm>
            <a:off x="69627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59</a:t>
            </a:r>
          </a:p>
        </p:txBody>
      </p:sp>
      <p:sp>
        <p:nvSpPr>
          <p:cNvPr id="2304042" name="Text Box 42"/>
          <p:cNvSpPr txBox="1">
            <a:spLocks noChangeArrowheads="1"/>
          </p:cNvSpPr>
          <p:nvPr/>
        </p:nvSpPr>
        <p:spPr bwMode="auto">
          <a:xfrm>
            <a:off x="1401133" y="3982328"/>
            <a:ext cx="1828800" cy="519113"/>
          </a:xfrm>
          <a:prstGeom prst="rect">
            <a:avLst/>
          </a:prstGeom>
          <a:noFill/>
          <a:ln w="9525">
            <a:noFill/>
            <a:miter lim="800000"/>
            <a:headEnd/>
            <a:tailEnd/>
          </a:ln>
        </p:spPr>
        <p:txBody>
          <a:bodyPr>
            <a:spAutoFit/>
          </a:bodyPr>
          <a:lstStyle/>
          <a:p>
            <a:r>
              <a:rPr kumimoji="1" lang="en-US" altLang="zh-TW" sz="2800"/>
              <a:t>insert 32</a:t>
            </a:r>
          </a:p>
        </p:txBody>
      </p:sp>
      <p:sp>
        <p:nvSpPr>
          <p:cNvPr id="2304043" name="Rectangle 43"/>
          <p:cNvSpPr>
            <a:spLocks noChangeArrowheads="1"/>
          </p:cNvSpPr>
          <p:nvPr/>
        </p:nvSpPr>
        <p:spPr bwMode="auto">
          <a:xfrm>
            <a:off x="65055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32</a:t>
            </a:r>
          </a:p>
        </p:txBody>
      </p:sp>
      <p:sp>
        <p:nvSpPr>
          <p:cNvPr id="2304044" name="AutoShape 44"/>
          <p:cNvSpPr>
            <a:spLocks noChangeArrowheads="1"/>
          </p:cNvSpPr>
          <p:nvPr/>
        </p:nvSpPr>
        <p:spPr bwMode="auto">
          <a:xfrm>
            <a:off x="5895970" y="29163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4045" name="Text Box 45"/>
          <p:cNvSpPr txBox="1">
            <a:spLocks noChangeArrowheads="1"/>
          </p:cNvSpPr>
          <p:nvPr/>
        </p:nvSpPr>
        <p:spPr bwMode="auto">
          <a:xfrm>
            <a:off x="1401133" y="4287128"/>
            <a:ext cx="1828800" cy="519113"/>
          </a:xfrm>
          <a:prstGeom prst="rect">
            <a:avLst/>
          </a:prstGeom>
          <a:noFill/>
          <a:ln w="9525">
            <a:noFill/>
            <a:miter lim="800000"/>
            <a:headEnd/>
            <a:tailEnd/>
          </a:ln>
        </p:spPr>
        <p:txBody>
          <a:bodyPr>
            <a:spAutoFit/>
          </a:bodyPr>
          <a:lstStyle/>
          <a:p>
            <a:r>
              <a:rPr kumimoji="1" lang="en-US" altLang="zh-TW" sz="2800"/>
              <a:t>insert 31</a:t>
            </a:r>
          </a:p>
        </p:txBody>
      </p:sp>
      <p:sp>
        <p:nvSpPr>
          <p:cNvPr id="2304046" name="Rectangle 46"/>
          <p:cNvSpPr>
            <a:spLocks noChangeArrowheads="1"/>
          </p:cNvSpPr>
          <p:nvPr/>
        </p:nvSpPr>
        <p:spPr bwMode="auto">
          <a:xfrm>
            <a:off x="6048370" y="33735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dirty="0"/>
              <a:t>31</a:t>
            </a:r>
          </a:p>
        </p:txBody>
      </p:sp>
      <p:sp>
        <p:nvSpPr>
          <p:cNvPr id="2304048" name="Text Box 48"/>
          <p:cNvSpPr txBox="1">
            <a:spLocks noChangeArrowheads="1"/>
          </p:cNvSpPr>
          <p:nvPr/>
        </p:nvSpPr>
        <p:spPr bwMode="auto">
          <a:xfrm>
            <a:off x="1401133" y="4591928"/>
            <a:ext cx="1828800" cy="519113"/>
          </a:xfrm>
          <a:prstGeom prst="rect">
            <a:avLst/>
          </a:prstGeom>
          <a:noFill/>
          <a:ln w="9525">
            <a:noFill/>
            <a:miter lim="800000"/>
            <a:headEnd/>
            <a:tailEnd/>
          </a:ln>
        </p:spPr>
        <p:txBody>
          <a:bodyPr>
            <a:spAutoFit/>
          </a:bodyPr>
          <a:lstStyle/>
          <a:p>
            <a:r>
              <a:rPr kumimoji="1" lang="en-US" altLang="zh-TW" sz="2800"/>
              <a:t>insert 73</a:t>
            </a:r>
          </a:p>
        </p:txBody>
      </p:sp>
      <p:sp>
        <p:nvSpPr>
          <p:cNvPr id="2304049" name="Rectangle 49"/>
          <p:cNvSpPr>
            <a:spLocks noChangeArrowheads="1"/>
          </p:cNvSpPr>
          <p:nvPr/>
        </p:nvSpPr>
        <p:spPr bwMode="auto">
          <a:xfrm>
            <a:off x="74199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73</a:t>
            </a:r>
          </a:p>
        </p:txBody>
      </p:sp>
      <p:sp>
        <p:nvSpPr>
          <p:cNvPr id="35863" name="Text Box 50"/>
          <p:cNvSpPr txBox="1">
            <a:spLocks noChangeArrowheads="1"/>
          </p:cNvSpPr>
          <p:nvPr/>
        </p:nvSpPr>
        <p:spPr bwMode="auto">
          <a:xfrm>
            <a:off x="6376358" y="1826758"/>
            <a:ext cx="3733800" cy="579438"/>
          </a:xfrm>
          <a:prstGeom prst="rect">
            <a:avLst/>
          </a:prstGeom>
          <a:noFill/>
          <a:ln w="9525">
            <a:noFill/>
            <a:miter lim="800000"/>
            <a:headEnd/>
            <a:tailEnd/>
          </a:ln>
        </p:spPr>
        <p:txBody>
          <a:bodyPr wrap="square">
            <a:spAutoFit/>
          </a:bodyPr>
          <a:lstStyle/>
          <a:p>
            <a:pPr lvl="0"/>
            <a:r>
              <a:rPr lang="en-US" altLang="zh-TW" sz="3200" b="1" i="1" dirty="0">
                <a:solidFill>
                  <a:srgbClr val="0000FF"/>
                </a:solidFill>
              </a:rPr>
              <a:t>h’</a:t>
            </a:r>
            <a:r>
              <a:rPr lang="en-US" altLang="zh-TW" sz="3200" dirty="0">
                <a:solidFill>
                  <a:srgbClr val="0000FF"/>
                </a:solidFill>
              </a:rPr>
              <a:t>(</a:t>
            </a:r>
            <a:r>
              <a:rPr lang="en-US" altLang="zh-TW" sz="3200" b="1" i="1" dirty="0">
                <a:solidFill>
                  <a:srgbClr val="0000FF"/>
                </a:solidFill>
              </a:rPr>
              <a:t>k</a:t>
            </a:r>
            <a:r>
              <a:rPr lang="en-US" altLang="zh-TW" sz="3200" dirty="0">
                <a:solidFill>
                  <a:srgbClr val="0000FF"/>
                </a:solidFill>
              </a:rPr>
              <a:t>) =</a:t>
            </a:r>
            <a:r>
              <a:rPr lang="en-US" altLang="zh-TW" sz="3200" b="1" dirty="0">
                <a:solidFill>
                  <a:srgbClr val="0000FF"/>
                </a:solidFill>
              </a:rPr>
              <a:t> </a:t>
            </a:r>
            <a:r>
              <a:rPr lang="en-US" altLang="zh-TW" sz="3200" dirty="0">
                <a:solidFill>
                  <a:srgbClr val="0000FF"/>
                </a:solidFill>
              </a:rPr>
              <a:t>7 - (</a:t>
            </a:r>
            <a:r>
              <a:rPr lang="en-US" altLang="zh-TW" sz="3200" b="1" i="1" dirty="0">
                <a:solidFill>
                  <a:srgbClr val="0000FF"/>
                </a:solidFill>
              </a:rPr>
              <a:t>k</a:t>
            </a:r>
            <a:r>
              <a:rPr lang="en-US" altLang="zh-TW" sz="3200" b="1" dirty="0">
                <a:solidFill>
                  <a:srgbClr val="0000FF"/>
                </a:solidFill>
              </a:rPr>
              <a:t> </a:t>
            </a:r>
            <a:r>
              <a:rPr lang="en-US" altLang="zh-TW" sz="3200" dirty="0">
                <a:solidFill>
                  <a:srgbClr val="0000FF"/>
                </a:solidFill>
              </a:rPr>
              <a:t>mod</a:t>
            </a:r>
            <a:r>
              <a:rPr lang="en-US" altLang="zh-TW" sz="3200" b="1" dirty="0">
                <a:solidFill>
                  <a:srgbClr val="0000FF"/>
                </a:solidFill>
              </a:rPr>
              <a:t> </a:t>
            </a:r>
            <a:r>
              <a:rPr lang="en-US" altLang="zh-TW" sz="3200" dirty="0">
                <a:solidFill>
                  <a:srgbClr val="0000FF"/>
                </a:solidFill>
              </a:rPr>
              <a:t>7)</a:t>
            </a:r>
          </a:p>
        </p:txBody>
      </p:sp>
      <p:grpSp>
        <p:nvGrpSpPr>
          <p:cNvPr id="3" name="Group 54"/>
          <p:cNvGrpSpPr>
            <a:grpSpLocks/>
          </p:cNvGrpSpPr>
          <p:nvPr/>
        </p:nvGrpSpPr>
        <p:grpSpPr bwMode="auto">
          <a:xfrm>
            <a:off x="3571870" y="3927320"/>
            <a:ext cx="6324600" cy="1036638"/>
            <a:chOff x="2665" y="2976"/>
            <a:chExt cx="2982" cy="653"/>
          </a:xfrm>
        </p:grpSpPr>
        <p:sp>
          <p:nvSpPr>
            <p:cNvPr id="35869" name="Text Box 51"/>
            <p:cNvSpPr txBox="1">
              <a:spLocks noChangeArrowheads="1"/>
            </p:cNvSpPr>
            <p:nvPr/>
          </p:nvSpPr>
          <p:spPr bwMode="auto">
            <a:xfrm>
              <a:off x="2665" y="2976"/>
              <a:ext cx="2982" cy="365"/>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(44) = 7 - (44 mod 7)=5</a:t>
              </a:r>
            </a:p>
          </p:txBody>
        </p:sp>
        <p:sp>
          <p:nvSpPr>
            <p:cNvPr id="35870" name="Text Box 52"/>
            <p:cNvSpPr txBox="1">
              <a:spLocks noChangeArrowheads="1"/>
            </p:cNvSpPr>
            <p:nvPr/>
          </p:nvSpPr>
          <p:spPr bwMode="auto">
            <a:xfrm>
              <a:off x="2688" y="3264"/>
              <a:ext cx="2880" cy="365"/>
            </a:xfrm>
            <a:prstGeom prst="rect">
              <a:avLst/>
            </a:prstGeom>
            <a:noFill/>
            <a:ln w="9525">
              <a:noFill/>
              <a:miter lim="800000"/>
              <a:headEnd/>
              <a:tailEnd/>
            </a:ln>
          </p:spPr>
          <p:txBody>
            <a:bodyPr>
              <a:spAutoFit/>
            </a:bodyPr>
            <a:lstStyle/>
            <a:p>
              <a:r>
                <a:rPr kumimoji="1" lang="en-US" altLang="zh-TW" sz="3200" dirty="0"/>
                <a:t>∴ </a:t>
              </a:r>
              <a:r>
                <a:rPr kumimoji="1" lang="en-US" altLang="zh-TW" sz="3200" i="1" dirty="0"/>
                <a:t>i</a:t>
              </a:r>
              <a:r>
                <a:rPr kumimoji="1" lang="en-US" altLang="zh-TW" sz="3200" dirty="0"/>
                <a:t>=(</a:t>
              </a:r>
              <a:r>
                <a:rPr kumimoji="1" lang="en-US" altLang="zh-TW" sz="3200" i="1" dirty="0"/>
                <a:t>h</a:t>
              </a:r>
              <a:r>
                <a:rPr kumimoji="1" lang="en-US" altLang="zh-TW" sz="3200" dirty="0"/>
                <a:t>(44)+1*</a:t>
              </a:r>
              <a:r>
                <a:rPr kumimoji="1" lang="en-US" altLang="zh-TW" sz="3200" i="1" dirty="0"/>
                <a:t>h’</a:t>
              </a:r>
              <a:r>
                <a:rPr kumimoji="1" lang="en-US" altLang="zh-TW" sz="3200" dirty="0"/>
                <a:t>(44)) mod 13=10</a:t>
              </a:r>
            </a:p>
          </p:txBody>
        </p:sp>
      </p:grpSp>
      <p:grpSp>
        <p:nvGrpSpPr>
          <p:cNvPr id="4" name="Group 58"/>
          <p:cNvGrpSpPr>
            <a:grpSpLocks/>
          </p:cNvGrpSpPr>
          <p:nvPr/>
        </p:nvGrpSpPr>
        <p:grpSpPr bwMode="auto">
          <a:xfrm>
            <a:off x="3535705" y="4866585"/>
            <a:ext cx="6324600" cy="1036638"/>
            <a:chOff x="2665" y="2976"/>
            <a:chExt cx="2982" cy="653"/>
          </a:xfrm>
        </p:grpSpPr>
        <p:sp>
          <p:nvSpPr>
            <p:cNvPr id="35867" name="Text Box 59"/>
            <p:cNvSpPr txBox="1">
              <a:spLocks noChangeArrowheads="1"/>
            </p:cNvSpPr>
            <p:nvPr/>
          </p:nvSpPr>
          <p:spPr bwMode="auto">
            <a:xfrm>
              <a:off x="2665" y="2976"/>
              <a:ext cx="2982" cy="365"/>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(31) = 7 - (31 mod 7)=4</a:t>
              </a:r>
            </a:p>
          </p:txBody>
        </p:sp>
        <p:sp>
          <p:nvSpPr>
            <p:cNvPr id="35868" name="Text Box 60"/>
            <p:cNvSpPr txBox="1">
              <a:spLocks noChangeArrowheads="1"/>
            </p:cNvSpPr>
            <p:nvPr/>
          </p:nvSpPr>
          <p:spPr bwMode="auto">
            <a:xfrm>
              <a:off x="2688" y="3264"/>
              <a:ext cx="2880" cy="365"/>
            </a:xfrm>
            <a:prstGeom prst="rect">
              <a:avLst/>
            </a:prstGeom>
            <a:noFill/>
            <a:ln w="9525">
              <a:noFill/>
              <a:miter lim="800000"/>
              <a:headEnd/>
              <a:tailEnd/>
            </a:ln>
          </p:spPr>
          <p:txBody>
            <a:bodyPr>
              <a:spAutoFit/>
            </a:bodyPr>
            <a:lstStyle/>
            <a:p>
              <a:r>
                <a:rPr kumimoji="1" lang="en-US" altLang="zh-TW" sz="3200" dirty="0"/>
                <a:t>∴ </a:t>
              </a:r>
              <a:r>
                <a:rPr kumimoji="1" lang="en-US" altLang="zh-TW" sz="3200" i="1" dirty="0"/>
                <a:t>i</a:t>
              </a:r>
              <a:r>
                <a:rPr kumimoji="1" lang="en-US" altLang="zh-TW" sz="3200" dirty="0"/>
                <a:t>=(</a:t>
              </a:r>
              <a:r>
                <a:rPr kumimoji="1" lang="en-US" altLang="zh-TW" sz="3200" i="1" dirty="0"/>
                <a:t>h</a:t>
              </a:r>
              <a:r>
                <a:rPr kumimoji="1" lang="en-US" altLang="zh-TW" sz="3200" dirty="0"/>
                <a:t>(31)+1*</a:t>
              </a:r>
              <a:r>
                <a:rPr kumimoji="1" lang="en-US" altLang="zh-TW" sz="3200" i="1" dirty="0"/>
                <a:t>h’</a:t>
              </a:r>
              <a:r>
                <a:rPr kumimoji="1" lang="en-US" altLang="zh-TW" sz="3200" dirty="0"/>
                <a:t>(31)) mod 13=9</a:t>
              </a:r>
            </a:p>
          </p:txBody>
        </p:sp>
      </p:grpSp>
      <p:sp>
        <p:nvSpPr>
          <p:cNvPr id="57" name="Text Box 61"/>
          <p:cNvSpPr txBox="1">
            <a:spLocks noChangeArrowheads="1"/>
          </p:cNvSpPr>
          <p:nvPr/>
        </p:nvSpPr>
        <p:spPr bwMode="auto">
          <a:xfrm>
            <a:off x="3025553" y="1833677"/>
            <a:ext cx="3200400" cy="579438"/>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a:t>
            </a:r>
            <a:r>
              <a:rPr kumimoji="1" lang="en-US" altLang="zh-TW" sz="3200" i="1" dirty="0"/>
              <a:t>x</a:t>
            </a:r>
            <a:r>
              <a:rPr kumimoji="1" lang="en-US" altLang="zh-TW" sz="3200" dirty="0"/>
              <a:t>) = </a:t>
            </a:r>
            <a:r>
              <a:rPr kumimoji="1" lang="en-US" altLang="zh-TW" sz="3200" i="1" dirty="0"/>
              <a:t>x</a:t>
            </a:r>
            <a:r>
              <a:rPr kumimoji="1" lang="en-US" altLang="zh-TW" sz="3200" dirty="0"/>
              <a:t> mod 13</a:t>
            </a:r>
          </a:p>
        </p:txBody>
      </p:sp>
      <p:sp>
        <p:nvSpPr>
          <p:cNvPr id="60" name="AutoShape 44"/>
          <p:cNvSpPr>
            <a:spLocks noChangeArrowheads="1"/>
          </p:cNvSpPr>
          <p:nvPr/>
        </p:nvSpPr>
        <p:spPr bwMode="auto">
          <a:xfrm>
            <a:off x="7648570" y="28782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59" name="Rectangle 46"/>
          <p:cNvSpPr>
            <a:spLocks noChangeArrowheads="1"/>
          </p:cNvSpPr>
          <p:nvPr/>
        </p:nvSpPr>
        <p:spPr bwMode="auto">
          <a:xfrm>
            <a:off x="7838219" y="3380417"/>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dirty="0"/>
              <a:t>31</a:t>
            </a:r>
          </a:p>
        </p:txBody>
      </p:sp>
      <p:sp>
        <p:nvSpPr>
          <p:cNvPr id="61" name="Text Box 60"/>
          <p:cNvSpPr txBox="1">
            <a:spLocks noChangeArrowheads="1"/>
          </p:cNvSpPr>
          <p:nvPr/>
        </p:nvSpPr>
        <p:spPr bwMode="auto">
          <a:xfrm>
            <a:off x="3584486" y="5765645"/>
            <a:ext cx="6108266" cy="579438"/>
          </a:xfrm>
          <a:prstGeom prst="rect">
            <a:avLst/>
          </a:prstGeom>
          <a:noFill/>
          <a:ln w="9525">
            <a:noFill/>
            <a:miter lim="800000"/>
            <a:headEnd/>
            <a:tailEnd/>
          </a:ln>
        </p:spPr>
        <p:txBody>
          <a:bodyPr>
            <a:spAutoFit/>
          </a:bodyPr>
          <a:lstStyle/>
          <a:p>
            <a:r>
              <a:rPr kumimoji="1" lang="en-US" altLang="zh-TW" sz="3200" dirty="0"/>
              <a:t>∴ </a:t>
            </a:r>
            <a:r>
              <a:rPr kumimoji="1" lang="en-US" altLang="zh-TW" sz="3200" i="1" dirty="0"/>
              <a:t>i</a:t>
            </a:r>
            <a:r>
              <a:rPr kumimoji="1" lang="en-US" altLang="zh-TW" sz="3200" dirty="0"/>
              <a:t>=(</a:t>
            </a:r>
            <a:r>
              <a:rPr kumimoji="1" lang="en-US" altLang="zh-TW" sz="3200" i="1" dirty="0"/>
              <a:t>h</a:t>
            </a:r>
            <a:r>
              <a:rPr kumimoji="1" lang="en-US" altLang="zh-TW" sz="3200" dirty="0"/>
              <a:t>(31)+2*</a:t>
            </a:r>
            <a:r>
              <a:rPr kumimoji="1" lang="en-US" altLang="zh-TW" sz="3200" i="1" dirty="0"/>
              <a:t>h’</a:t>
            </a:r>
            <a:r>
              <a:rPr kumimoji="1" lang="en-US" altLang="zh-TW" sz="3200" dirty="0"/>
              <a:t>(31)) mod 13=0</a:t>
            </a:r>
          </a:p>
        </p:txBody>
      </p:sp>
    </p:spTree>
    <p:extLst>
      <p:ext uri="{BB962C8B-B14F-4D97-AF65-F5344CB8AC3E}">
        <p14:creationId xmlns:p14="http://schemas.microsoft.com/office/powerpoint/2010/main" val="424614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04004"/>
                                        </p:tgtEl>
                                        <p:attrNameLst>
                                          <p:attrName>style.visibility</p:attrName>
                                        </p:attrNameLst>
                                      </p:cBhvr>
                                      <p:to>
                                        <p:strVal val="visible"/>
                                      </p:to>
                                    </p:set>
                                    <p:anim calcmode="lin" valueType="num">
                                      <p:cBhvr>
                                        <p:cTn id="7" dur="1000" fill="hold"/>
                                        <p:tgtEl>
                                          <p:spTgt spid="2304004"/>
                                        </p:tgtEl>
                                        <p:attrNameLst>
                                          <p:attrName>ppt_w</p:attrName>
                                        </p:attrNameLst>
                                      </p:cBhvr>
                                      <p:tavLst>
                                        <p:tav tm="0">
                                          <p:val>
                                            <p:strVal val="#ppt_w*0.70"/>
                                          </p:val>
                                        </p:tav>
                                        <p:tav tm="100000">
                                          <p:val>
                                            <p:strVal val="#ppt_w"/>
                                          </p:val>
                                        </p:tav>
                                      </p:tavLst>
                                    </p:anim>
                                    <p:anim calcmode="lin" valueType="num">
                                      <p:cBhvr>
                                        <p:cTn id="8" dur="1000" fill="hold"/>
                                        <p:tgtEl>
                                          <p:spTgt spid="2304004"/>
                                        </p:tgtEl>
                                        <p:attrNameLst>
                                          <p:attrName>ppt_h</p:attrName>
                                        </p:attrNameLst>
                                      </p:cBhvr>
                                      <p:tavLst>
                                        <p:tav tm="0">
                                          <p:val>
                                            <p:strVal val="#ppt_h"/>
                                          </p:val>
                                        </p:tav>
                                        <p:tav tm="100000">
                                          <p:val>
                                            <p:strVal val="#ppt_h"/>
                                          </p:val>
                                        </p:tav>
                                      </p:tavLst>
                                    </p:anim>
                                    <p:animEffect transition="in" filter="fade">
                                      <p:cBhvr>
                                        <p:cTn id="9" dur="1000"/>
                                        <p:tgtEl>
                                          <p:spTgt spid="230400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304032"/>
                                        </p:tgtEl>
                                        <p:attrNameLst>
                                          <p:attrName>style.visibility</p:attrName>
                                        </p:attrNameLst>
                                      </p:cBhvr>
                                      <p:to>
                                        <p:strVal val="visible"/>
                                      </p:to>
                                    </p:set>
                                    <p:anim calcmode="lin" valueType="num">
                                      <p:cBhvr>
                                        <p:cTn id="14" dur="1000" fill="hold"/>
                                        <p:tgtEl>
                                          <p:spTgt spid="2304032"/>
                                        </p:tgtEl>
                                        <p:attrNameLst>
                                          <p:attrName>ppt_w</p:attrName>
                                        </p:attrNameLst>
                                      </p:cBhvr>
                                      <p:tavLst>
                                        <p:tav tm="0">
                                          <p:val>
                                            <p:strVal val="#ppt_w*0.70"/>
                                          </p:val>
                                        </p:tav>
                                        <p:tav tm="100000">
                                          <p:val>
                                            <p:strVal val="#ppt_w"/>
                                          </p:val>
                                        </p:tav>
                                      </p:tavLst>
                                    </p:anim>
                                    <p:anim calcmode="lin" valueType="num">
                                      <p:cBhvr>
                                        <p:cTn id="15" dur="1000" fill="hold"/>
                                        <p:tgtEl>
                                          <p:spTgt spid="2304032"/>
                                        </p:tgtEl>
                                        <p:attrNameLst>
                                          <p:attrName>ppt_h</p:attrName>
                                        </p:attrNameLst>
                                      </p:cBhvr>
                                      <p:tavLst>
                                        <p:tav tm="0">
                                          <p:val>
                                            <p:strVal val="#ppt_h"/>
                                          </p:val>
                                        </p:tav>
                                        <p:tav tm="100000">
                                          <p:val>
                                            <p:strVal val="#ppt_h"/>
                                          </p:val>
                                        </p:tav>
                                      </p:tavLst>
                                    </p:anim>
                                    <p:animEffect transition="in" filter="fade">
                                      <p:cBhvr>
                                        <p:cTn id="16" dur="1000"/>
                                        <p:tgtEl>
                                          <p:spTgt spid="230403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304033"/>
                                        </p:tgtEl>
                                        <p:attrNameLst>
                                          <p:attrName>style.visibility</p:attrName>
                                        </p:attrNameLst>
                                      </p:cBhvr>
                                      <p:to>
                                        <p:strVal val="visible"/>
                                      </p:to>
                                    </p:set>
                                    <p:anim calcmode="lin" valueType="num">
                                      <p:cBhvr>
                                        <p:cTn id="21" dur="1000" fill="hold"/>
                                        <p:tgtEl>
                                          <p:spTgt spid="2304033"/>
                                        </p:tgtEl>
                                        <p:attrNameLst>
                                          <p:attrName>ppt_w</p:attrName>
                                        </p:attrNameLst>
                                      </p:cBhvr>
                                      <p:tavLst>
                                        <p:tav tm="0">
                                          <p:val>
                                            <p:strVal val="#ppt_w*0.70"/>
                                          </p:val>
                                        </p:tav>
                                        <p:tav tm="100000">
                                          <p:val>
                                            <p:strVal val="#ppt_w"/>
                                          </p:val>
                                        </p:tav>
                                      </p:tavLst>
                                    </p:anim>
                                    <p:anim calcmode="lin" valueType="num">
                                      <p:cBhvr>
                                        <p:cTn id="22" dur="1000" fill="hold"/>
                                        <p:tgtEl>
                                          <p:spTgt spid="2304033"/>
                                        </p:tgtEl>
                                        <p:attrNameLst>
                                          <p:attrName>ppt_h</p:attrName>
                                        </p:attrNameLst>
                                      </p:cBhvr>
                                      <p:tavLst>
                                        <p:tav tm="0">
                                          <p:val>
                                            <p:strVal val="#ppt_h"/>
                                          </p:val>
                                        </p:tav>
                                        <p:tav tm="100000">
                                          <p:val>
                                            <p:strVal val="#ppt_h"/>
                                          </p:val>
                                        </p:tav>
                                      </p:tavLst>
                                    </p:anim>
                                    <p:animEffect transition="in" filter="fade">
                                      <p:cBhvr>
                                        <p:cTn id="23" dur="1000"/>
                                        <p:tgtEl>
                                          <p:spTgt spid="230403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304034"/>
                                        </p:tgtEl>
                                        <p:attrNameLst>
                                          <p:attrName>style.visibility</p:attrName>
                                        </p:attrNameLst>
                                      </p:cBhvr>
                                      <p:to>
                                        <p:strVal val="visible"/>
                                      </p:to>
                                    </p:set>
                                    <p:anim calcmode="lin" valueType="num">
                                      <p:cBhvr>
                                        <p:cTn id="28" dur="1000" fill="hold"/>
                                        <p:tgtEl>
                                          <p:spTgt spid="2304034"/>
                                        </p:tgtEl>
                                        <p:attrNameLst>
                                          <p:attrName>ppt_w</p:attrName>
                                        </p:attrNameLst>
                                      </p:cBhvr>
                                      <p:tavLst>
                                        <p:tav tm="0">
                                          <p:val>
                                            <p:strVal val="#ppt_w*0.70"/>
                                          </p:val>
                                        </p:tav>
                                        <p:tav tm="100000">
                                          <p:val>
                                            <p:strVal val="#ppt_w"/>
                                          </p:val>
                                        </p:tav>
                                      </p:tavLst>
                                    </p:anim>
                                    <p:anim calcmode="lin" valueType="num">
                                      <p:cBhvr>
                                        <p:cTn id="29" dur="1000" fill="hold"/>
                                        <p:tgtEl>
                                          <p:spTgt spid="2304034"/>
                                        </p:tgtEl>
                                        <p:attrNameLst>
                                          <p:attrName>ppt_h</p:attrName>
                                        </p:attrNameLst>
                                      </p:cBhvr>
                                      <p:tavLst>
                                        <p:tav tm="0">
                                          <p:val>
                                            <p:strVal val="#ppt_h"/>
                                          </p:val>
                                        </p:tav>
                                        <p:tav tm="100000">
                                          <p:val>
                                            <p:strVal val="#ppt_h"/>
                                          </p:val>
                                        </p:tav>
                                      </p:tavLst>
                                    </p:anim>
                                    <p:animEffect transition="in" filter="fade">
                                      <p:cBhvr>
                                        <p:cTn id="30" dur="1000"/>
                                        <p:tgtEl>
                                          <p:spTgt spid="2304034"/>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304035"/>
                                        </p:tgtEl>
                                        <p:attrNameLst>
                                          <p:attrName>style.visibility</p:attrName>
                                        </p:attrNameLst>
                                      </p:cBhvr>
                                      <p:to>
                                        <p:strVal val="visible"/>
                                      </p:to>
                                    </p:set>
                                    <p:anim calcmode="lin" valueType="num">
                                      <p:cBhvr>
                                        <p:cTn id="35" dur="1000" fill="hold"/>
                                        <p:tgtEl>
                                          <p:spTgt spid="2304035"/>
                                        </p:tgtEl>
                                        <p:attrNameLst>
                                          <p:attrName>ppt_w</p:attrName>
                                        </p:attrNameLst>
                                      </p:cBhvr>
                                      <p:tavLst>
                                        <p:tav tm="0">
                                          <p:val>
                                            <p:strVal val="#ppt_w*0.70"/>
                                          </p:val>
                                        </p:tav>
                                        <p:tav tm="100000">
                                          <p:val>
                                            <p:strVal val="#ppt_w"/>
                                          </p:val>
                                        </p:tav>
                                      </p:tavLst>
                                    </p:anim>
                                    <p:anim calcmode="lin" valueType="num">
                                      <p:cBhvr>
                                        <p:cTn id="36" dur="1000" fill="hold"/>
                                        <p:tgtEl>
                                          <p:spTgt spid="2304035"/>
                                        </p:tgtEl>
                                        <p:attrNameLst>
                                          <p:attrName>ppt_h</p:attrName>
                                        </p:attrNameLst>
                                      </p:cBhvr>
                                      <p:tavLst>
                                        <p:tav tm="0">
                                          <p:val>
                                            <p:strVal val="#ppt_h"/>
                                          </p:val>
                                        </p:tav>
                                        <p:tav tm="100000">
                                          <p:val>
                                            <p:strVal val="#ppt_h"/>
                                          </p:val>
                                        </p:tav>
                                      </p:tavLst>
                                    </p:anim>
                                    <p:animEffect transition="in" filter="fade">
                                      <p:cBhvr>
                                        <p:cTn id="37" dur="1000"/>
                                        <p:tgtEl>
                                          <p:spTgt spid="2304035"/>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304036"/>
                                        </p:tgtEl>
                                        <p:attrNameLst>
                                          <p:attrName>style.visibility</p:attrName>
                                        </p:attrNameLst>
                                      </p:cBhvr>
                                      <p:to>
                                        <p:strVal val="visible"/>
                                      </p:to>
                                    </p:set>
                                    <p:anim calcmode="lin" valueType="num">
                                      <p:cBhvr>
                                        <p:cTn id="42" dur="1000" fill="hold"/>
                                        <p:tgtEl>
                                          <p:spTgt spid="2304036"/>
                                        </p:tgtEl>
                                        <p:attrNameLst>
                                          <p:attrName>ppt_w</p:attrName>
                                        </p:attrNameLst>
                                      </p:cBhvr>
                                      <p:tavLst>
                                        <p:tav tm="0">
                                          <p:val>
                                            <p:strVal val="#ppt_w*0.70"/>
                                          </p:val>
                                        </p:tav>
                                        <p:tav tm="100000">
                                          <p:val>
                                            <p:strVal val="#ppt_w"/>
                                          </p:val>
                                        </p:tav>
                                      </p:tavLst>
                                    </p:anim>
                                    <p:anim calcmode="lin" valueType="num">
                                      <p:cBhvr>
                                        <p:cTn id="43" dur="1000" fill="hold"/>
                                        <p:tgtEl>
                                          <p:spTgt spid="2304036"/>
                                        </p:tgtEl>
                                        <p:attrNameLst>
                                          <p:attrName>ppt_h</p:attrName>
                                        </p:attrNameLst>
                                      </p:cBhvr>
                                      <p:tavLst>
                                        <p:tav tm="0">
                                          <p:val>
                                            <p:strVal val="#ppt_h"/>
                                          </p:val>
                                        </p:tav>
                                        <p:tav tm="100000">
                                          <p:val>
                                            <p:strVal val="#ppt_h"/>
                                          </p:val>
                                        </p:tav>
                                      </p:tavLst>
                                    </p:anim>
                                    <p:animEffect transition="in" filter="fade">
                                      <p:cBhvr>
                                        <p:cTn id="44" dur="1000"/>
                                        <p:tgtEl>
                                          <p:spTgt spid="2304036"/>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304037"/>
                                        </p:tgtEl>
                                        <p:attrNameLst>
                                          <p:attrName>style.visibility</p:attrName>
                                        </p:attrNameLst>
                                      </p:cBhvr>
                                      <p:to>
                                        <p:strVal val="visible"/>
                                      </p:to>
                                    </p:set>
                                    <p:anim calcmode="lin" valueType="num">
                                      <p:cBhvr>
                                        <p:cTn id="49" dur="1000" fill="hold"/>
                                        <p:tgtEl>
                                          <p:spTgt spid="2304037"/>
                                        </p:tgtEl>
                                        <p:attrNameLst>
                                          <p:attrName>ppt_w</p:attrName>
                                        </p:attrNameLst>
                                      </p:cBhvr>
                                      <p:tavLst>
                                        <p:tav tm="0">
                                          <p:val>
                                            <p:strVal val="#ppt_w*0.70"/>
                                          </p:val>
                                        </p:tav>
                                        <p:tav tm="100000">
                                          <p:val>
                                            <p:strVal val="#ppt_w"/>
                                          </p:val>
                                        </p:tav>
                                      </p:tavLst>
                                    </p:anim>
                                    <p:anim calcmode="lin" valueType="num">
                                      <p:cBhvr>
                                        <p:cTn id="50" dur="1000" fill="hold"/>
                                        <p:tgtEl>
                                          <p:spTgt spid="2304037"/>
                                        </p:tgtEl>
                                        <p:attrNameLst>
                                          <p:attrName>ppt_h</p:attrName>
                                        </p:attrNameLst>
                                      </p:cBhvr>
                                      <p:tavLst>
                                        <p:tav tm="0">
                                          <p:val>
                                            <p:strVal val="#ppt_h"/>
                                          </p:val>
                                        </p:tav>
                                        <p:tav tm="100000">
                                          <p:val>
                                            <p:strVal val="#ppt_h"/>
                                          </p:val>
                                        </p:tav>
                                      </p:tavLst>
                                    </p:anim>
                                    <p:animEffect transition="in" filter="fade">
                                      <p:cBhvr>
                                        <p:cTn id="51" dur="1000"/>
                                        <p:tgtEl>
                                          <p:spTgt spid="2304037"/>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304038"/>
                                        </p:tgtEl>
                                        <p:attrNameLst>
                                          <p:attrName>style.visibility</p:attrName>
                                        </p:attrNameLst>
                                      </p:cBhvr>
                                      <p:to>
                                        <p:strVal val="visible"/>
                                      </p:to>
                                    </p:set>
                                    <p:anim calcmode="lin" valueType="num">
                                      <p:cBhvr>
                                        <p:cTn id="56" dur="1000" fill="hold"/>
                                        <p:tgtEl>
                                          <p:spTgt spid="2304038"/>
                                        </p:tgtEl>
                                        <p:attrNameLst>
                                          <p:attrName>ppt_w</p:attrName>
                                        </p:attrNameLst>
                                      </p:cBhvr>
                                      <p:tavLst>
                                        <p:tav tm="0">
                                          <p:val>
                                            <p:strVal val="#ppt_w*0.70"/>
                                          </p:val>
                                        </p:tav>
                                        <p:tav tm="100000">
                                          <p:val>
                                            <p:strVal val="#ppt_w"/>
                                          </p:val>
                                        </p:tav>
                                      </p:tavLst>
                                    </p:anim>
                                    <p:anim calcmode="lin" valueType="num">
                                      <p:cBhvr>
                                        <p:cTn id="57" dur="1000" fill="hold"/>
                                        <p:tgtEl>
                                          <p:spTgt spid="2304038"/>
                                        </p:tgtEl>
                                        <p:attrNameLst>
                                          <p:attrName>ppt_h</p:attrName>
                                        </p:attrNameLst>
                                      </p:cBhvr>
                                      <p:tavLst>
                                        <p:tav tm="0">
                                          <p:val>
                                            <p:strVal val="#ppt_h"/>
                                          </p:val>
                                        </p:tav>
                                        <p:tav tm="100000">
                                          <p:val>
                                            <p:strVal val="#ppt_h"/>
                                          </p:val>
                                        </p:tav>
                                      </p:tavLst>
                                    </p:anim>
                                    <p:animEffect transition="in" filter="fade">
                                      <p:cBhvr>
                                        <p:cTn id="58" dur="1000"/>
                                        <p:tgtEl>
                                          <p:spTgt spid="2304038"/>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2304044"/>
                                        </p:tgtEl>
                                        <p:attrNameLst>
                                          <p:attrName>style.visibility</p:attrName>
                                        </p:attrNameLst>
                                      </p:cBhvr>
                                      <p:to>
                                        <p:strVal val="visible"/>
                                      </p:to>
                                    </p:set>
                                    <p:anim calcmode="lin" valueType="num">
                                      <p:cBhvr>
                                        <p:cTn id="63" dur="1000" fill="hold"/>
                                        <p:tgtEl>
                                          <p:spTgt spid="2304044"/>
                                        </p:tgtEl>
                                        <p:attrNameLst>
                                          <p:attrName>ppt_w</p:attrName>
                                        </p:attrNameLst>
                                      </p:cBhvr>
                                      <p:tavLst>
                                        <p:tav tm="0">
                                          <p:val>
                                            <p:strVal val="#ppt_w*0.70"/>
                                          </p:val>
                                        </p:tav>
                                        <p:tav tm="100000">
                                          <p:val>
                                            <p:strVal val="#ppt_w"/>
                                          </p:val>
                                        </p:tav>
                                      </p:tavLst>
                                    </p:anim>
                                    <p:anim calcmode="lin" valueType="num">
                                      <p:cBhvr>
                                        <p:cTn id="64" dur="1000" fill="hold"/>
                                        <p:tgtEl>
                                          <p:spTgt spid="2304044"/>
                                        </p:tgtEl>
                                        <p:attrNameLst>
                                          <p:attrName>ppt_h</p:attrName>
                                        </p:attrNameLst>
                                      </p:cBhvr>
                                      <p:tavLst>
                                        <p:tav tm="0">
                                          <p:val>
                                            <p:strVal val="#ppt_h"/>
                                          </p:val>
                                        </p:tav>
                                        <p:tav tm="100000">
                                          <p:val>
                                            <p:strVal val="#ppt_h"/>
                                          </p:val>
                                        </p:tav>
                                      </p:tavLst>
                                    </p:anim>
                                    <p:animEffect transition="in" filter="fade">
                                      <p:cBhvr>
                                        <p:cTn id="65" dur="1000"/>
                                        <p:tgtEl>
                                          <p:spTgt spid="2304044"/>
                                        </p:tgtEl>
                                      </p:cBhvr>
                                    </p:animEffect>
                                  </p:childTnLst>
                                </p:cTn>
                              </p:par>
                            </p:childTnLst>
                          </p:cTn>
                        </p:par>
                      </p:childTnLst>
                    </p:cTn>
                  </p:par>
                  <p:par>
                    <p:cTn id="66" fill="hold">
                      <p:stCondLst>
                        <p:cond delay="indefinite"/>
                      </p:stCondLst>
                      <p:childTnLst>
                        <p:par>
                          <p:cTn id="67" fill="hold">
                            <p:stCondLst>
                              <p:cond delay="0"/>
                            </p:stCondLst>
                            <p:childTnLst>
                              <p:par>
                                <p:cTn id="68" presetID="51" presetClass="entr" presetSubtype="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770" decel="100000"/>
                                        <p:tgtEl>
                                          <p:spTgt spid="3"/>
                                        </p:tgtEl>
                                      </p:cBhvr>
                                    </p:animEffect>
                                    <p:animScale>
                                      <p:cBhvr>
                                        <p:cTn id="71" dur="770" decel="100000"/>
                                        <p:tgtEl>
                                          <p:spTgt spid="3"/>
                                        </p:tgtEl>
                                      </p:cBhvr>
                                      <p:from x="10000" y="10000"/>
                                      <p:to x="200000" y="450000"/>
                                    </p:animScale>
                                    <p:animScale>
                                      <p:cBhvr>
                                        <p:cTn id="72" dur="1230" accel="100000" fill="hold">
                                          <p:stCondLst>
                                            <p:cond delay="770"/>
                                          </p:stCondLst>
                                        </p:cTn>
                                        <p:tgtEl>
                                          <p:spTgt spid="3"/>
                                        </p:tgtEl>
                                      </p:cBhvr>
                                      <p:from x="200000" y="450000"/>
                                      <p:to x="100000" y="100000"/>
                                    </p:animScale>
                                    <p:set>
                                      <p:cBhvr>
                                        <p:cTn id="73" dur="770" fill="hold"/>
                                        <p:tgtEl>
                                          <p:spTgt spid="3"/>
                                        </p:tgtEl>
                                        <p:attrNameLst>
                                          <p:attrName>ppt_x</p:attrName>
                                        </p:attrNameLst>
                                      </p:cBhvr>
                                      <p:to>
                                        <p:strVal val="(0.5)"/>
                                      </p:to>
                                    </p:set>
                                    <p:anim from="(0.5)" to="(#ppt_x)" calcmode="lin" valueType="num">
                                      <p:cBhvr>
                                        <p:cTn id="74" dur="1230" accel="100000" fill="hold">
                                          <p:stCondLst>
                                            <p:cond delay="770"/>
                                          </p:stCondLst>
                                        </p:cTn>
                                        <p:tgtEl>
                                          <p:spTgt spid="3"/>
                                        </p:tgtEl>
                                        <p:attrNameLst>
                                          <p:attrName>ppt_x</p:attrName>
                                        </p:attrNameLst>
                                      </p:cBhvr>
                                    </p:anim>
                                    <p:set>
                                      <p:cBhvr>
                                        <p:cTn id="75" dur="770" fill="hold"/>
                                        <p:tgtEl>
                                          <p:spTgt spid="3"/>
                                        </p:tgtEl>
                                        <p:attrNameLst>
                                          <p:attrName>ppt_y</p:attrName>
                                        </p:attrNameLst>
                                      </p:cBhvr>
                                      <p:to>
                                        <p:strVal val="(#ppt_y+0.4)"/>
                                      </p:to>
                                    </p:set>
                                    <p:anim from="(#ppt_y+0.4)" to="(#ppt_y)" calcmode="lin" valueType="num">
                                      <p:cBhvr>
                                        <p:cTn id="76" dur="1230" accel="100000" fill="hold">
                                          <p:stCondLst>
                                            <p:cond delay="770"/>
                                          </p:stCondLst>
                                        </p:cTn>
                                        <p:tgtEl>
                                          <p:spTgt spid="3"/>
                                        </p:tgtEl>
                                        <p:attrNameLst>
                                          <p:attrName>ppt_y</p:attrName>
                                        </p:attrNameLst>
                                      </p:cBhvr>
                                    </p:anim>
                                  </p:childTnLst>
                                </p:cTn>
                              </p:par>
                            </p:childTnLst>
                          </p:cTn>
                        </p:par>
                      </p:childTnLst>
                    </p:cTn>
                  </p:par>
                  <p:par>
                    <p:cTn id="77" fill="hold">
                      <p:stCondLst>
                        <p:cond delay="indefinite"/>
                      </p:stCondLst>
                      <p:childTnLst>
                        <p:par>
                          <p:cTn id="78" fill="hold">
                            <p:stCondLst>
                              <p:cond delay="0"/>
                            </p:stCondLst>
                            <p:childTnLst>
                              <p:par>
                                <p:cTn id="79" presetID="56" presetClass="path" presetSubtype="0" accel="50000" decel="50000" fill="hold" grpId="1" nodeType="clickEffect">
                                  <p:stCondLst>
                                    <p:cond delay="0"/>
                                  </p:stCondLst>
                                  <p:childTnLst>
                                    <p:animMotion origin="layout" path="M -3.75E-6 -1.48148E-6 L 0.18711 -0.08889 " pathEditMode="relative" rAng="0" ptsTypes="AA">
                                      <p:cBhvr>
                                        <p:cTn id="80" dur="2000" fill="hold"/>
                                        <p:tgtEl>
                                          <p:spTgt spid="2304038"/>
                                        </p:tgtEl>
                                        <p:attrNameLst>
                                          <p:attrName>ppt_x</p:attrName>
                                          <p:attrName>ppt_y</p:attrName>
                                        </p:attrNameLst>
                                      </p:cBhvr>
                                      <p:rCtr x="9349" y="-4444"/>
                                    </p:animMotion>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grpId="1" nodeType="clickEffect">
                                  <p:stCondLst>
                                    <p:cond delay="0"/>
                                  </p:stCondLst>
                                  <p:childTnLst>
                                    <p:animEffect transition="out" filter="checkerboard(across)">
                                      <p:cBhvr>
                                        <p:cTn id="84" dur="500"/>
                                        <p:tgtEl>
                                          <p:spTgt spid="2304044"/>
                                        </p:tgtEl>
                                      </p:cBhvr>
                                    </p:animEffect>
                                    <p:set>
                                      <p:cBhvr>
                                        <p:cTn id="85" dur="1" fill="hold">
                                          <p:stCondLst>
                                            <p:cond delay="499"/>
                                          </p:stCondLst>
                                        </p:cTn>
                                        <p:tgtEl>
                                          <p:spTgt spid="230404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55" presetClass="entr" presetSubtype="0" fill="hold" grpId="0" nodeType="clickEffect">
                                  <p:stCondLst>
                                    <p:cond delay="0"/>
                                  </p:stCondLst>
                                  <p:childTnLst>
                                    <p:set>
                                      <p:cBhvr>
                                        <p:cTn id="89" dur="1" fill="hold">
                                          <p:stCondLst>
                                            <p:cond delay="0"/>
                                          </p:stCondLst>
                                        </p:cTn>
                                        <p:tgtEl>
                                          <p:spTgt spid="2304040"/>
                                        </p:tgtEl>
                                        <p:attrNameLst>
                                          <p:attrName>style.visibility</p:attrName>
                                        </p:attrNameLst>
                                      </p:cBhvr>
                                      <p:to>
                                        <p:strVal val="visible"/>
                                      </p:to>
                                    </p:set>
                                    <p:anim calcmode="lin" valueType="num">
                                      <p:cBhvr>
                                        <p:cTn id="90" dur="1000" fill="hold"/>
                                        <p:tgtEl>
                                          <p:spTgt spid="2304040"/>
                                        </p:tgtEl>
                                        <p:attrNameLst>
                                          <p:attrName>ppt_w</p:attrName>
                                        </p:attrNameLst>
                                      </p:cBhvr>
                                      <p:tavLst>
                                        <p:tav tm="0">
                                          <p:val>
                                            <p:strVal val="#ppt_w*0.70"/>
                                          </p:val>
                                        </p:tav>
                                        <p:tav tm="100000">
                                          <p:val>
                                            <p:strVal val="#ppt_w"/>
                                          </p:val>
                                        </p:tav>
                                      </p:tavLst>
                                    </p:anim>
                                    <p:anim calcmode="lin" valueType="num">
                                      <p:cBhvr>
                                        <p:cTn id="91" dur="1000" fill="hold"/>
                                        <p:tgtEl>
                                          <p:spTgt spid="2304040"/>
                                        </p:tgtEl>
                                        <p:attrNameLst>
                                          <p:attrName>ppt_h</p:attrName>
                                        </p:attrNameLst>
                                      </p:cBhvr>
                                      <p:tavLst>
                                        <p:tav tm="0">
                                          <p:val>
                                            <p:strVal val="#ppt_h"/>
                                          </p:val>
                                        </p:tav>
                                        <p:tav tm="100000">
                                          <p:val>
                                            <p:strVal val="#ppt_h"/>
                                          </p:val>
                                        </p:tav>
                                      </p:tavLst>
                                    </p:anim>
                                    <p:animEffect transition="in" filter="fade">
                                      <p:cBhvr>
                                        <p:cTn id="92" dur="1000"/>
                                        <p:tgtEl>
                                          <p:spTgt spid="2304040"/>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2304041"/>
                                        </p:tgtEl>
                                        <p:attrNameLst>
                                          <p:attrName>style.visibility</p:attrName>
                                        </p:attrNameLst>
                                      </p:cBhvr>
                                      <p:to>
                                        <p:strVal val="visible"/>
                                      </p:to>
                                    </p:set>
                                    <p:anim calcmode="lin" valueType="num">
                                      <p:cBhvr>
                                        <p:cTn id="97" dur="1000" fill="hold"/>
                                        <p:tgtEl>
                                          <p:spTgt spid="2304041"/>
                                        </p:tgtEl>
                                        <p:attrNameLst>
                                          <p:attrName>ppt_w</p:attrName>
                                        </p:attrNameLst>
                                      </p:cBhvr>
                                      <p:tavLst>
                                        <p:tav tm="0">
                                          <p:val>
                                            <p:strVal val="#ppt_w*0.70"/>
                                          </p:val>
                                        </p:tav>
                                        <p:tav tm="100000">
                                          <p:val>
                                            <p:strVal val="#ppt_w"/>
                                          </p:val>
                                        </p:tav>
                                      </p:tavLst>
                                    </p:anim>
                                    <p:anim calcmode="lin" valueType="num">
                                      <p:cBhvr>
                                        <p:cTn id="98" dur="1000" fill="hold"/>
                                        <p:tgtEl>
                                          <p:spTgt spid="2304041"/>
                                        </p:tgtEl>
                                        <p:attrNameLst>
                                          <p:attrName>ppt_h</p:attrName>
                                        </p:attrNameLst>
                                      </p:cBhvr>
                                      <p:tavLst>
                                        <p:tav tm="0">
                                          <p:val>
                                            <p:strVal val="#ppt_h"/>
                                          </p:val>
                                        </p:tav>
                                        <p:tav tm="100000">
                                          <p:val>
                                            <p:strVal val="#ppt_h"/>
                                          </p:val>
                                        </p:tav>
                                      </p:tavLst>
                                    </p:anim>
                                    <p:animEffect transition="in" filter="fade">
                                      <p:cBhvr>
                                        <p:cTn id="99" dur="1000"/>
                                        <p:tgtEl>
                                          <p:spTgt spid="2304041"/>
                                        </p:tgtEl>
                                      </p:cBhvr>
                                    </p:animEffect>
                                  </p:childTnLst>
                                </p:cTn>
                              </p:par>
                            </p:childTnLst>
                          </p:cTn>
                        </p:par>
                      </p:childTnLst>
                    </p:cTn>
                  </p:par>
                  <p:par>
                    <p:cTn id="100" fill="hold">
                      <p:stCondLst>
                        <p:cond delay="indefinite"/>
                      </p:stCondLst>
                      <p:childTnLst>
                        <p:par>
                          <p:cTn id="101" fill="hold">
                            <p:stCondLst>
                              <p:cond delay="0"/>
                            </p:stCondLst>
                            <p:childTnLst>
                              <p:par>
                                <p:cTn id="102" presetID="55" presetClass="entr" presetSubtype="0" fill="hold" grpId="0" nodeType="clickEffect">
                                  <p:stCondLst>
                                    <p:cond delay="0"/>
                                  </p:stCondLst>
                                  <p:childTnLst>
                                    <p:set>
                                      <p:cBhvr>
                                        <p:cTn id="103" dur="1" fill="hold">
                                          <p:stCondLst>
                                            <p:cond delay="0"/>
                                          </p:stCondLst>
                                        </p:cTn>
                                        <p:tgtEl>
                                          <p:spTgt spid="2304042"/>
                                        </p:tgtEl>
                                        <p:attrNameLst>
                                          <p:attrName>style.visibility</p:attrName>
                                        </p:attrNameLst>
                                      </p:cBhvr>
                                      <p:to>
                                        <p:strVal val="visible"/>
                                      </p:to>
                                    </p:set>
                                    <p:anim calcmode="lin" valueType="num">
                                      <p:cBhvr>
                                        <p:cTn id="104" dur="1000" fill="hold"/>
                                        <p:tgtEl>
                                          <p:spTgt spid="2304042"/>
                                        </p:tgtEl>
                                        <p:attrNameLst>
                                          <p:attrName>ppt_w</p:attrName>
                                        </p:attrNameLst>
                                      </p:cBhvr>
                                      <p:tavLst>
                                        <p:tav tm="0">
                                          <p:val>
                                            <p:strVal val="#ppt_w*0.70"/>
                                          </p:val>
                                        </p:tav>
                                        <p:tav tm="100000">
                                          <p:val>
                                            <p:strVal val="#ppt_w"/>
                                          </p:val>
                                        </p:tav>
                                      </p:tavLst>
                                    </p:anim>
                                    <p:anim calcmode="lin" valueType="num">
                                      <p:cBhvr>
                                        <p:cTn id="105" dur="1000" fill="hold"/>
                                        <p:tgtEl>
                                          <p:spTgt spid="2304042"/>
                                        </p:tgtEl>
                                        <p:attrNameLst>
                                          <p:attrName>ppt_h</p:attrName>
                                        </p:attrNameLst>
                                      </p:cBhvr>
                                      <p:tavLst>
                                        <p:tav tm="0">
                                          <p:val>
                                            <p:strVal val="#ppt_h"/>
                                          </p:val>
                                        </p:tav>
                                        <p:tav tm="100000">
                                          <p:val>
                                            <p:strVal val="#ppt_h"/>
                                          </p:val>
                                        </p:tav>
                                      </p:tavLst>
                                    </p:anim>
                                    <p:animEffect transition="in" filter="fade">
                                      <p:cBhvr>
                                        <p:cTn id="106" dur="1000"/>
                                        <p:tgtEl>
                                          <p:spTgt spid="2304042"/>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grpId="0" nodeType="clickEffect">
                                  <p:stCondLst>
                                    <p:cond delay="0"/>
                                  </p:stCondLst>
                                  <p:childTnLst>
                                    <p:set>
                                      <p:cBhvr>
                                        <p:cTn id="110" dur="1" fill="hold">
                                          <p:stCondLst>
                                            <p:cond delay="0"/>
                                          </p:stCondLst>
                                        </p:cTn>
                                        <p:tgtEl>
                                          <p:spTgt spid="2304043"/>
                                        </p:tgtEl>
                                        <p:attrNameLst>
                                          <p:attrName>style.visibility</p:attrName>
                                        </p:attrNameLst>
                                      </p:cBhvr>
                                      <p:to>
                                        <p:strVal val="visible"/>
                                      </p:to>
                                    </p:set>
                                    <p:anim calcmode="lin" valueType="num">
                                      <p:cBhvr>
                                        <p:cTn id="111" dur="1000" fill="hold"/>
                                        <p:tgtEl>
                                          <p:spTgt spid="2304043"/>
                                        </p:tgtEl>
                                        <p:attrNameLst>
                                          <p:attrName>ppt_w</p:attrName>
                                        </p:attrNameLst>
                                      </p:cBhvr>
                                      <p:tavLst>
                                        <p:tav tm="0">
                                          <p:val>
                                            <p:strVal val="#ppt_w*0.70"/>
                                          </p:val>
                                        </p:tav>
                                        <p:tav tm="100000">
                                          <p:val>
                                            <p:strVal val="#ppt_w"/>
                                          </p:val>
                                        </p:tav>
                                      </p:tavLst>
                                    </p:anim>
                                    <p:anim calcmode="lin" valueType="num">
                                      <p:cBhvr>
                                        <p:cTn id="112" dur="1000" fill="hold"/>
                                        <p:tgtEl>
                                          <p:spTgt spid="2304043"/>
                                        </p:tgtEl>
                                        <p:attrNameLst>
                                          <p:attrName>ppt_h</p:attrName>
                                        </p:attrNameLst>
                                      </p:cBhvr>
                                      <p:tavLst>
                                        <p:tav tm="0">
                                          <p:val>
                                            <p:strVal val="#ppt_h"/>
                                          </p:val>
                                        </p:tav>
                                        <p:tav tm="100000">
                                          <p:val>
                                            <p:strVal val="#ppt_h"/>
                                          </p:val>
                                        </p:tav>
                                      </p:tavLst>
                                    </p:anim>
                                    <p:animEffect transition="in" filter="fade">
                                      <p:cBhvr>
                                        <p:cTn id="113" dur="1000"/>
                                        <p:tgtEl>
                                          <p:spTgt spid="2304043"/>
                                        </p:tgtEl>
                                      </p:cBhvr>
                                    </p:animEffect>
                                  </p:childTnLst>
                                </p:cTn>
                              </p:par>
                            </p:childTnLst>
                          </p:cTn>
                        </p:par>
                      </p:childTnLst>
                    </p:cTn>
                  </p:par>
                  <p:par>
                    <p:cTn id="114" fill="hold">
                      <p:stCondLst>
                        <p:cond delay="indefinite"/>
                      </p:stCondLst>
                      <p:childTnLst>
                        <p:par>
                          <p:cTn id="115" fill="hold">
                            <p:stCondLst>
                              <p:cond delay="0"/>
                            </p:stCondLst>
                            <p:childTnLst>
                              <p:par>
                                <p:cTn id="116" presetID="55" presetClass="entr" presetSubtype="0" fill="hold" grpId="0" nodeType="clickEffect">
                                  <p:stCondLst>
                                    <p:cond delay="0"/>
                                  </p:stCondLst>
                                  <p:childTnLst>
                                    <p:set>
                                      <p:cBhvr>
                                        <p:cTn id="117" dur="1" fill="hold">
                                          <p:stCondLst>
                                            <p:cond delay="0"/>
                                          </p:stCondLst>
                                        </p:cTn>
                                        <p:tgtEl>
                                          <p:spTgt spid="2304045"/>
                                        </p:tgtEl>
                                        <p:attrNameLst>
                                          <p:attrName>style.visibility</p:attrName>
                                        </p:attrNameLst>
                                      </p:cBhvr>
                                      <p:to>
                                        <p:strVal val="visible"/>
                                      </p:to>
                                    </p:set>
                                    <p:anim calcmode="lin" valueType="num">
                                      <p:cBhvr>
                                        <p:cTn id="118" dur="1000" fill="hold"/>
                                        <p:tgtEl>
                                          <p:spTgt spid="2304045"/>
                                        </p:tgtEl>
                                        <p:attrNameLst>
                                          <p:attrName>ppt_w</p:attrName>
                                        </p:attrNameLst>
                                      </p:cBhvr>
                                      <p:tavLst>
                                        <p:tav tm="0">
                                          <p:val>
                                            <p:strVal val="#ppt_w*0.70"/>
                                          </p:val>
                                        </p:tav>
                                        <p:tav tm="100000">
                                          <p:val>
                                            <p:strVal val="#ppt_w"/>
                                          </p:val>
                                        </p:tav>
                                      </p:tavLst>
                                    </p:anim>
                                    <p:anim calcmode="lin" valueType="num">
                                      <p:cBhvr>
                                        <p:cTn id="119" dur="1000" fill="hold"/>
                                        <p:tgtEl>
                                          <p:spTgt spid="2304045"/>
                                        </p:tgtEl>
                                        <p:attrNameLst>
                                          <p:attrName>ppt_h</p:attrName>
                                        </p:attrNameLst>
                                      </p:cBhvr>
                                      <p:tavLst>
                                        <p:tav tm="0">
                                          <p:val>
                                            <p:strVal val="#ppt_h"/>
                                          </p:val>
                                        </p:tav>
                                        <p:tav tm="100000">
                                          <p:val>
                                            <p:strVal val="#ppt_h"/>
                                          </p:val>
                                        </p:tav>
                                      </p:tavLst>
                                    </p:anim>
                                    <p:animEffect transition="in" filter="fade">
                                      <p:cBhvr>
                                        <p:cTn id="120" dur="1000"/>
                                        <p:tgtEl>
                                          <p:spTgt spid="2304045"/>
                                        </p:tgtEl>
                                      </p:cBhvr>
                                    </p:animEffect>
                                  </p:childTnLst>
                                </p:cTn>
                              </p:par>
                            </p:childTnLst>
                          </p:cTn>
                        </p:par>
                      </p:childTnLst>
                    </p:cTn>
                  </p:par>
                  <p:par>
                    <p:cTn id="121" fill="hold">
                      <p:stCondLst>
                        <p:cond delay="indefinite"/>
                      </p:stCondLst>
                      <p:childTnLst>
                        <p:par>
                          <p:cTn id="122" fill="hold">
                            <p:stCondLst>
                              <p:cond delay="0"/>
                            </p:stCondLst>
                            <p:childTnLst>
                              <p:par>
                                <p:cTn id="123" presetID="55" presetClass="entr" presetSubtype="0" fill="hold" grpId="0" nodeType="clickEffect">
                                  <p:stCondLst>
                                    <p:cond delay="0"/>
                                  </p:stCondLst>
                                  <p:childTnLst>
                                    <p:set>
                                      <p:cBhvr>
                                        <p:cTn id="124" dur="1" fill="hold">
                                          <p:stCondLst>
                                            <p:cond delay="0"/>
                                          </p:stCondLst>
                                        </p:cTn>
                                        <p:tgtEl>
                                          <p:spTgt spid="2304046"/>
                                        </p:tgtEl>
                                        <p:attrNameLst>
                                          <p:attrName>style.visibility</p:attrName>
                                        </p:attrNameLst>
                                      </p:cBhvr>
                                      <p:to>
                                        <p:strVal val="visible"/>
                                      </p:to>
                                    </p:set>
                                    <p:anim calcmode="lin" valueType="num">
                                      <p:cBhvr>
                                        <p:cTn id="125" dur="1000" fill="hold"/>
                                        <p:tgtEl>
                                          <p:spTgt spid="2304046"/>
                                        </p:tgtEl>
                                        <p:attrNameLst>
                                          <p:attrName>ppt_w</p:attrName>
                                        </p:attrNameLst>
                                      </p:cBhvr>
                                      <p:tavLst>
                                        <p:tav tm="0">
                                          <p:val>
                                            <p:strVal val="#ppt_w*0.70"/>
                                          </p:val>
                                        </p:tav>
                                        <p:tav tm="100000">
                                          <p:val>
                                            <p:strVal val="#ppt_w"/>
                                          </p:val>
                                        </p:tav>
                                      </p:tavLst>
                                    </p:anim>
                                    <p:anim calcmode="lin" valueType="num">
                                      <p:cBhvr>
                                        <p:cTn id="126" dur="1000" fill="hold"/>
                                        <p:tgtEl>
                                          <p:spTgt spid="2304046"/>
                                        </p:tgtEl>
                                        <p:attrNameLst>
                                          <p:attrName>ppt_h</p:attrName>
                                        </p:attrNameLst>
                                      </p:cBhvr>
                                      <p:tavLst>
                                        <p:tav tm="0">
                                          <p:val>
                                            <p:strVal val="#ppt_h"/>
                                          </p:val>
                                        </p:tav>
                                        <p:tav tm="100000">
                                          <p:val>
                                            <p:strVal val="#ppt_h"/>
                                          </p:val>
                                        </p:tav>
                                      </p:tavLst>
                                    </p:anim>
                                    <p:animEffect transition="in" filter="fade">
                                      <p:cBhvr>
                                        <p:cTn id="127" dur="1000"/>
                                        <p:tgtEl>
                                          <p:spTgt spid="2304046"/>
                                        </p:tgtEl>
                                      </p:cBhvr>
                                    </p:animEffect>
                                  </p:childTnLst>
                                </p:cTn>
                              </p:par>
                            </p:childTnLst>
                          </p:cTn>
                        </p:par>
                      </p:childTnLst>
                    </p:cTn>
                  </p:par>
                  <p:par>
                    <p:cTn id="128" fill="hold">
                      <p:stCondLst>
                        <p:cond delay="indefinite"/>
                      </p:stCondLst>
                      <p:childTnLst>
                        <p:par>
                          <p:cTn id="129" fill="hold">
                            <p:stCondLst>
                              <p:cond delay="0"/>
                            </p:stCondLst>
                            <p:childTnLst>
                              <p:par>
                                <p:cTn id="130" presetID="55" presetClass="entr" presetSubtype="0" fill="hold" grpId="2" nodeType="clickEffect">
                                  <p:stCondLst>
                                    <p:cond delay="0"/>
                                  </p:stCondLst>
                                  <p:childTnLst>
                                    <p:set>
                                      <p:cBhvr>
                                        <p:cTn id="131" dur="1" fill="hold">
                                          <p:stCondLst>
                                            <p:cond delay="0"/>
                                          </p:stCondLst>
                                        </p:cTn>
                                        <p:tgtEl>
                                          <p:spTgt spid="2304044"/>
                                        </p:tgtEl>
                                        <p:attrNameLst>
                                          <p:attrName>style.visibility</p:attrName>
                                        </p:attrNameLst>
                                      </p:cBhvr>
                                      <p:to>
                                        <p:strVal val="visible"/>
                                      </p:to>
                                    </p:set>
                                    <p:anim calcmode="lin" valueType="num">
                                      <p:cBhvr>
                                        <p:cTn id="132" dur="1000" fill="hold"/>
                                        <p:tgtEl>
                                          <p:spTgt spid="2304044"/>
                                        </p:tgtEl>
                                        <p:attrNameLst>
                                          <p:attrName>ppt_w</p:attrName>
                                        </p:attrNameLst>
                                      </p:cBhvr>
                                      <p:tavLst>
                                        <p:tav tm="0">
                                          <p:val>
                                            <p:strVal val="#ppt_w*0.70"/>
                                          </p:val>
                                        </p:tav>
                                        <p:tav tm="100000">
                                          <p:val>
                                            <p:strVal val="#ppt_w"/>
                                          </p:val>
                                        </p:tav>
                                      </p:tavLst>
                                    </p:anim>
                                    <p:anim calcmode="lin" valueType="num">
                                      <p:cBhvr>
                                        <p:cTn id="133" dur="1000" fill="hold"/>
                                        <p:tgtEl>
                                          <p:spTgt spid="2304044"/>
                                        </p:tgtEl>
                                        <p:attrNameLst>
                                          <p:attrName>ppt_h</p:attrName>
                                        </p:attrNameLst>
                                      </p:cBhvr>
                                      <p:tavLst>
                                        <p:tav tm="0">
                                          <p:val>
                                            <p:strVal val="#ppt_h"/>
                                          </p:val>
                                        </p:tav>
                                        <p:tav tm="100000">
                                          <p:val>
                                            <p:strVal val="#ppt_h"/>
                                          </p:val>
                                        </p:tav>
                                      </p:tavLst>
                                    </p:anim>
                                    <p:animEffect transition="in" filter="fade">
                                      <p:cBhvr>
                                        <p:cTn id="134" dur="1000"/>
                                        <p:tgtEl>
                                          <p:spTgt spid="2304044"/>
                                        </p:tgtEl>
                                      </p:cBhvr>
                                    </p:animEffect>
                                  </p:childTnLst>
                                </p:cTn>
                              </p:par>
                            </p:childTnLst>
                          </p:cTn>
                        </p:par>
                      </p:childTnLst>
                    </p:cTn>
                  </p:par>
                  <p:par>
                    <p:cTn id="135" fill="hold">
                      <p:stCondLst>
                        <p:cond delay="indefinite"/>
                      </p:stCondLst>
                      <p:childTnLst>
                        <p:par>
                          <p:cTn id="136" fill="hold">
                            <p:stCondLst>
                              <p:cond delay="0"/>
                            </p:stCondLst>
                            <p:childTnLst>
                              <p:par>
                                <p:cTn id="137" presetID="51" presetClass="entr" presetSubtype="0" fill="hold" nodeType="clickEffect">
                                  <p:stCondLst>
                                    <p:cond delay="0"/>
                                  </p:stCondLst>
                                  <p:childTnLst>
                                    <p:set>
                                      <p:cBhvr>
                                        <p:cTn id="138" dur="1" fill="hold">
                                          <p:stCondLst>
                                            <p:cond delay="0"/>
                                          </p:stCondLst>
                                        </p:cTn>
                                        <p:tgtEl>
                                          <p:spTgt spid="4"/>
                                        </p:tgtEl>
                                        <p:attrNameLst>
                                          <p:attrName>style.visibility</p:attrName>
                                        </p:attrNameLst>
                                      </p:cBhvr>
                                      <p:to>
                                        <p:strVal val="visible"/>
                                      </p:to>
                                    </p:set>
                                    <p:animEffect transition="in" filter="fade">
                                      <p:cBhvr>
                                        <p:cTn id="139" dur="770" decel="100000"/>
                                        <p:tgtEl>
                                          <p:spTgt spid="4"/>
                                        </p:tgtEl>
                                      </p:cBhvr>
                                    </p:animEffect>
                                    <p:animScale>
                                      <p:cBhvr>
                                        <p:cTn id="140" dur="770" decel="100000"/>
                                        <p:tgtEl>
                                          <p:spTgt spid="4"/>
                                        </p:tgtEl>
                                      </p:cBhvr>
                                      <p:from x="10000" y="10000"/>
                                      <p:to x="200000" y="450000"/>
                                    </p:animScale>
                                    <p:animScale>
                                      <p:cBhvr>
                                        <p:cTn id="141" dur="1230" accel="100000" fill="hold">
                                          <p:stCondLst>
                                            <p:cond delay="770"/>
                                          </p:stCondLst>
                                        </p:cTn>
                                        <p:tgtEl>
                                          <p:spTgt spid="4"/>
                                        </p:tgtEl>
                                      </p:cBhvr>
                                      <p:from x="200000" y="450000"/>
                                      <p:to x="100000" y="100000"/>
                                    </p:animScale>
                                    <p:set>
                                      <p:cBhvr>
                                        <p:cTn id="142" dur="770" fill="hold"/>
                                        <p:tgtEl>
                                          <p:spTgt spid="4"/>
                                        </p:tgtEl>
                                        <p:attrNameLst>
                                          <p:attrName>ppt_x</p:attrName>
                                        </p:attrNameLst>
                                      </p:cBhvr>
                                      <p:to>
                                        <p:strVal val="(0.5)"/>
                                      </p:to>
                                    </p:set>
                                    <p:anim from="(0.5)" to="(#ppt_x)" calcmode="lin" valueType="num">
                                      <p:cBhvr>
                                        <p:cTn id="143" dur="1230" accel="100000" fill="hold">
                                          <p:stCondLst>
                                            <p:cond delay="770"/>
                                          </p:stCondLst>
                                        </p:cTn>
                                        <p:tgtEl>
                                          <p:spTgt spid="4"/>
                                        </p:tgtEl>
                                        <p:attrNameLst>
                                          <p:attrName>ppt_x</p:attrName>
                                        </p:attrNameLst>
                                      </p:cBhvr>
                                    </p:anim>
                                    <p:set>
                                      <p:cBhvr>
                                        <p:cTn id="144" dur="770" fill="hold"/>
                                        <p:tgtEl>
                                          <p:spTgt spid="4"/>
                                        </p:tgtEl>
                                        <p:attrNameLst>
                                          <p:attrName>ppt_y</p:attrName>
                                        </p:attrNameLst>
                                      </p:cBhvr>
                                      <p:to>
                                        <p:strVal val="(#ppt_y+0.4)"/>
                                      </p:to>
                                    </p:set>
                                    <p:anim from="(#ppt_y+0.4)" to="(#ppt_y)" calcmode="lin" valueType="num">
                                      <p:cBhvr>
                                        <p:cTn id="145" dur="1230" accel="100000" fill="hold">
                                          <p:stCondLst>
                                            <p:cond delay="770"/>
                                          </p:stCondLst>
                                        </p:cTn>
                                        <p:tgtEl>
                                          <p:spTgt spid="4"/>
                                        </p:tgtEl>
                                        <p:attrNameLst>
                                          <p:attrName>ppt_y</p:attrName>
                                        </p:attrNameLst>
                                      </p:cBhvr>
                                    </p:anim>
                                  </p:childTnLst>
                                </p:cTn>
                              </p:par>
                            </p:childTnLst>
                          </p:cTn>
                        </p:par>
                      </p:childTnLst>
                    </p:cTn>
                  </p:par>
                  <p:par>
                    <p:cTn id="146" fill="hold">
                      <p:stCondLst>
                        <p:cond delay="indefinite"/>
                      </p:stCondLst>
                      <p:childTnLst>
                        <p:par>
                          <p:cTn id="147" fill="hold">
                            <p:stCondLst>
                              <p:cond delay="0"/>
                            </p:stCondLst>
                            <p:childTnLst>
                              <p:par>
                                <p:cTn id="148" presetID="5" presetClass="exit" presetSubtype="10" fill="hold" grpId="3" nodeType="clickEffect">
                                  <p:stCondLst>
                                    <p:cond delay="0"/>
                                  </p:stCondLst>
                                  <p:childTnLst>
                                    <p:animEffect transition="out" filter="checkerboard(across)">
                                      <p:cBhvr>
                                        <p:cTn id="149" dur="500"/>
                                        <p:tgtEl>
                                          <p:spTgt spid="2304044"/>
                                        </p:tgtEl>
                                      </p:cBhvr>
                                    </p:animEffect>
                                    <p:set>
                                      <p:cBhvr>
                                        <p:cTn id="150" dur="1" fill="hold">
                                          <p:stCondLst>
                                            <p:cond delay="499"/>
                                          </p:stCondLst>
                                        </p:cTn>
                                        <p:tgtEl>
                                          <p:spTgt spid="230404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5" presetClass="entr" presetSubtype="0" fill="hold" grpId="0" nodeType="clickEffect">
                                  <p:stCondLst>
                                    <p:cond delay="0"/>
                                  </p:stCondLst>
                                  <p:childTnLst>
                                    <p:set>
                                      <p:cBhvr>
                                        <p:cTn id="154" dur="1" fill="hold">
                                          <p:stCondLst>
                                            <p:cond delay="0"/>
                                          </p:stCondLst>
                                        </p:cTn>
                                        <p:tgtEl>
                                          <p:spTgt spid="59"/>
                                        </p:tgtEl>
                                        <p:attrNameLst>
                                          <p:attrName>style.visibility</p:attrName>
                                        </p:attrNameLst>
                                      </p:cBhvr>
                                      <p:to>
                                        <p:strVal val="visible"/>
                                      </p:to>
                                    </p:set>
                                    <p:anim calcmode="lin" valueType="num">
                                      <p:cBhvr>
                                        <p:cTn id="155" dur="1000" fill="hold"/>
                                        <p:tgtEl>
                                          <p:spTgt spid="59"/>
                                        </p:tgtEl>
                                        <p:attrNameLst>
                                          <p:attrName>ppt_w</p:attrName>
                                        </p:attrNameLst>
                                      </p:cBhvr>
                                      <p:tavLst>
                                        <p:tav tm="0">
                                          <p:val>
                                            <p:strVal val="#ppt_w*0.70"/>
                                          </p:val>
                                        </p:tav>
                                        <p:tav tm="100000">
                                          <p:val>
                                            <p:strVal val="#ppt_w"/>
                                          </p:val>
                                        </p:tav>
                                      </p:tavLst>
                                    </p:anim>
                                    <p:anim calcmode="lin" valueType="num">
                                      <p:cBhvr>
                                        <p:cTn id="156" dur="1000" fill="hold"/>
                                        <p:tgtEl>
                                          <p:spTgt spid="59"/>
                                        </p:tgtEl>
                                        <p:attrNameLst>
                                          <p:attrName>ppt_h</p:attrName>
                                        </p:attrNameLst>
                                      </p:cBhvr>
                                      <p:tavLst>
                                        <p:tav tm="0">
                                          <p:val>
                                            <p:strVal val="#ppt_h"/>
                                          </p:val>
                                        </p:tav>
                                        <p:tav tm="100000">
                                          <p:val>
                                            <p:strVal val="#ppt_h"/>
                                          </p:val>
                                        </p:tav>
                                      </p:tavLst>
                                    </p:anim>
                                    <p:animEffect transition="in" filter="fade">
                                      <p:cBhvr>
                                        <p:cTn id="157" dur="1000"/>
                                        <p:tgtEl>
                                          <p:spTgt spid="59"/>
                                        </p:tgtEl>
                                      </p:cBhvr>
                                    </p:animEffect>
                                  </p:childTnLst>
                                </p:cTn>
                              </p:par>
                            </p:childTnLst>
                          </p:cTn>
                        </p:par>
                      </p:childTnLst>
                    </p:cTn>
                  </p:par>
                  <p:par>
                    <p:cTn id="158" fill="hold">
                      <p:stCondLst>
                        <p:cond delay="indefinite"/>
                      </p:stCondLst>
                      <p:childTnLst>
                        <p:par>
                          <p:cTn id="159" fill="hold">
                            <p:stCondLst>
                              <p:cond delay="0"/>
                            </p:stCondLst>
                            <p:childTnLst>
                              <p:par>
                                <p:cTn id="160" presetID="55" presetClass="entr" presetSubtype="0" fill="hold" grpId="0" nodeType="click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1000" fill="hold"/>
                                        <p:tgtEl>
                                          <p:spTgt spid="60"/>
                                        </p:tgtEl>
                                        <p:attrNameLst>
                                          <p:attrName>ppt_w</p:attrName>
                                        </p:attrNameLst>
                                      </p:cBhvr>
                                      <p:tavLst>
                                        <p:tav tm="0">
                                          <p:val>
                                            <p:strVal val="#ppt_w*0.70"/>
                                          </p:val>
                                        </p:tav>
                                        <p:tav tm="100000">
                                          <p:val>
                                            <p:strVal val="#ppt_w"/>
                                          </p:val>
                                        </p:tav>
                                      </p:tavLst>
                                    </p:anim>
                                    <p:anim calcmode="lin" valueType="num">
                                      <p:cBhvr>
                                        <p:cTn id="163" dur="1000" fill="hold"/>
                                        <p:tgtEl>
                                          <p:spTgt spid="60"/>
                                        </p:tgtEl>
                                        <p:attrNameLst>
                                          <p:attrName>ppt_h</p:attrName>
                                        </p:attrNameLst>
                                      </p:cBhvr>
                                      <p:tavLst>
                                        <p:tav tm="0">
                                          <p:val>
                                            <p:strVal val="#ppt_h"/>
                                          </p:val>
                                        </p:tav>
                                        <p:tav tm="100000">
                                          <p:val>
                                            <p:strVal val="#ppt_h"/>
                                          </p:val>
                                        </p:tav>
                                      </p:tavLst>
                                    </p:anim>
                                    <p:animEffect transition="in" filter="fade">
                                      <p:cBhvr>
                                        <p:cTn id="164" dur="1000"/>
                                        <p:tgtEl>
                                          <p:spTgt spid="60"/>
                                        </p:tgtEl>
                                      </p:cBhvr>
                                    </p:animEffect>
                                  </p:childTnLst>
                                </p:cTn>
                              </p:par>
                            </p:childTnLst>
                          </p:cTn>
                        </p:par>
                      </p:childTnLst>
                    </p:cTn>
                  </p:par>
                  <p:par>
                    <p:cTn id="165" fill="hold">
                      <p:stCondLst>
                        <p:cond delay="indefinite"/>
                      </p:stCondLst>
                      <p:childTnLst>
                        <p:par>
                          <p:cTn id="166" fill="hold">
                            <p:stCondLst>
                              <p:cond delay="0"/>
                            </p:stCondLst>
                            <p:childTnLst>
                              <p:par>
                                <p:cTn id="167" presetID="5" presetClass="exit" presetSubtype="10" fill="hold" grpId="1" nodeType="clickEffect">
                                  <p:stCondLst>
                                    <p:cond delay="0"/>
                                  </p:stCondLst>
                                  <p:childTnLst>
                                    <p:animEffect transition="out" filter="checkerboard(across)">
                                      <p:cBhvr>
                                        <p:cTn id="168" dur="500"/>
                                        <p:tgtEl>
                                          <p:spTgt spid="60"/>
                                        </p:tgtEl>
                                      </p:cBhvr>
                                    </p:animEffect>
                                    <p:set>
                                      <p:cBhvr>
                                        <p:cTn id="169" dur="1" fill="hold">
                                          <p:stCondLst>
                                            <p:cond delay="499"/>
                                          </p:stCondLst>
                                        </p:cTn>
                                        <p:tgtEl>
                                          <p:spTgt spid="6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230404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61"/>
                                        </p:tgtEl>
                                        <p:attrNameLst>
                                          <p:attrName>style.visibility</p:attrName>
                                        </p:attrNameLst>
                                      </p:cBhvr>
                                      <p:to>
                                        <p:strVal val="visible"/>
                                      </p:to>
                                    </p:set>
                                    <p:anim calcmode="lin" valueType="num">
                                      <p:cBhvr additive="base">
                                        <p:cTn id="178" dur="500" fill="hold"/>
                                        <p:tgtEl>
                                          <p:spTgt spid="61"/>
                                        </p:tgtEl>
                                        <p:attrNameLst>
                                          <p:attrName>ppt_x</p:attrName>
                                        </p:attrNameLst>
                                      </p:cBhvr>
                                      <p:tavLst>
                                        <p:tav tm="0">
                                          <p:val>
                                            <p:strVal val="#ppt_x"/>
                                          </p:val>
                                        </p:tav>
                                        <p:tav tm="100000">
                                          <p:val>
                                            <p:strVal val="#ppt_x"/>
                                          </p:val>
                                        </p:tav>
                                      </p:tavLst>
                                    </p:anim>
                                    <p:anim calcmode="lin" valueType="num">
                                      <p:cBhvr additive="base">
                                        <p:cTn id="17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9" presetClass="path" presetSubtype="0" accel="50000" decel="50000" fill="hold" grpId="1" nodeType="clickEffect">
                                  <p:stCondLst>
                                    <p:cond delay="0"/>
                                  </p:stCondLst>
                                  <p:childTnLst>
                                    <p:animMotion origin="layout" path="M 1.45833E-6 2.59259E-6 L -0.33542 -0.09005 " pathEditMode="relative" rAng="0" ptsTypes="AA">
                                      <p:cBhvr>
                                        <p:cTn id="183" dur="2000" fill="hold"/>
                                        <p:tgtEl>
                                          <p:spTgt spid="59"/>
                                        </p:tgtEl>
                                        <p:attrNameLst>
                                          <p:attrName>ppt_x</p:attrName>
                                          <p:attrName>ppt_y</p:attrName>
                                        </p:attrNameLst>
                                      </p:cBhvr>
                                      <p:rCtr x="-16771" y="-4514"/>
                                    </p:animMotion>
                                  </p:childTnLst>
                                </p:cTn>
                              </p:par>
                            </p:childTnLst>
                          </p:cTn>
                        </p:par>
                      </p:childTnLst>
                    </p:cTn>
                  </p:par>
                  <p:par>
                    <p:cTn id="184" fill="hold">
                      <p:stCondLst>
                        <p:cond delay="indefinite"/>
                      </p:stCondLst>
                      <p:childTnLst>
                        <p:par>
                          <p:cTn id="185" fill="hold">
                            <p:stCondLst>
                              <p:cond delay="0"/>
                            </p:stCondLst>
                            <p:childTnLst>
                              <p:par>
                                <p:cTn id="186" presetID="55" presetClass="entr" presetSubtype="0" fill="hold" grpId="0" nodeType="clickEffect">
                                  <p:stCondLst>
                                    <p:cond delay="0"/>
                                  </p:stCondLst>
                                  <p:childTnLst>
                                    <p:set>
                                      <p:cBhvr>
                                        <p:cTn id="187" dur="1" fill="hold">
                                          <p:stCondLst>
                                            <p:cond delay="0"/>
                                          </p:stCondLst>
                                        </p:cTn>
                                        <p:tgtEl>
                                          <p:spTgt spid="2304048"/>
                                        </p:tgtEl>
                                        <p:attrNameLst>
                                          <p:attrName>style.visibility</p:attrName>
                                        </p:attrNameLst>
                                      </p:cBhvr>
                                      <p:to>
                                        <p:strVal val="visible"/>
                                      </p:to>
                                    </p:set>
                                    <p:anim calcmode="lin" valueType="num">
                                      <p:cBhvr>
                                        <p:cTn id="188" dur="1000" fill="hold"/>
                                        <p:tgtEl>
                                          <p:spTgt spid="2304048"/>
                                        </p:tgtEl>
                                        <p:attrNameLst>
                                          <p:attrName>ppt_w</p:attrName>
                                        </p:attrNameLst>
                                      </p:cBhvr>
                                      <p:tavLst>
                                        <p:tav tm="0">
                                          <p:val>
                                            <p:strVal val="#ppt_w*0.70"/>
                                          </p:val>
                                        </p:tav>
                                        <p:tav tm="100000">
                                          <p:val>
                                            <p:strVal val="#ppt_w"/>
                                          </p:val>
                                        </p:tav>
                                      </p:tavLst>
                                    </p:anim>
                                    <p:anim calcmode="lin" valueType="num">
                                      <p:cBhvr>
                                        <p:cTn id="189" dur="1000" fill="hold"/>
                                        <p:tgtEl>
                                          <p:spTgt spid="2304048"/>
                                        </p:tgtEl>
                                        <p:attrNameLst>
                                          <p:attrName>ppt_h</p:attrName>
                                        </p:attrNameLst>
                                      </p:cBhvr>
                                      <p:tavLst>
                                        <p:tav tm="0">
                                          <p:val>
                                            <p:strVal val="#ppt_h"/>
                                          </p:val>
                                        </p:tav>
                                        <p:tav tm="100000">
                                          <p:val>
                                            <p:strVal val="#ppt_h"/>
                                          </p:val>
                                        </p:tav>
                                      </p:tavLst>
                                    </p:anim>
                                    <p:animEffect transition="in" filter="fade">
                                      <p:cBhvr>
                                        <p:cTn id="190" dur="1000"/>
                                        <p:tgtEl>
                                          <p:spTgt spid="2304048"/>
                                        </p:tgtEl>
                                      </p:cBhvr>
                                    </p:animEffect>
                                  </p:childTnLst>
                                </p:cTn>
                              </p:par>
                            </p:childTnLst>
                          </p:cTn>
                        </p:par>
                      </p:childTnLst>
                    </p:cTn>
                  </p:par>
                  <p:par>
                    <p:cTn id="191" fill="hold">
                      <p:stCondLst>
                        <p:cond delay="indefinite"/>
                      </p:stCondLst>
                      <p:childTnLst>
                        <p:par>
                          <p:cTn id="192" fill="hold">
                            <p:stCondLst>
                              <p:cond delay="0"/>
                            </p:stCondLst>
                            <p:childTnLst>
                              <p:par>
                                <p:cTn id="193" presetID="55" presetClass="entr" presetSubtype="0" fill="hold" grpId="0" nodeType="clickEffect">
                                  <p:stCondLst>
                                    <p:cond delay="0"/>
                                  </p:stCondLst>
                                  <p:childTnLst>
                                    <p:set>
                                      <p:cBhvr>
                                        <p:cTn id="194" dur="1" fill="hold">
                                          <p:stCondLst>
                                            <p:cond delay="0"/>
                                          </p:stCondLst>
                                        </p:cTn>
                                        <p:tgtEl>
                                          <p:spTgt spid="2304049"/>
                                        </p:tgtEl>
                                        <p:attrNameLst>
                                          <p:attrName>style.visibility</p:attrName>
                                        </p:attrNameLst>
                                      </p:cBhvr>
                                      <p:to>
                                        <p:strVal val="visible"/>
                                      </p:to>
                                    </p:set>
                                    <p:anim calcmode="lin" valueType="num">
                                      <p:cBhvr>
                                        <p:cTn id="195" dur="1000" fill="hold"/>
                                        <p:tgtEl>
                                          <p:spTgt spid="2304049"/>
                                        </p:tgtEl>
                                        <p:attrNameLst>
                                          <p:attrName>ppt_w</p:attrName>
                                        </p:attrNameLst>
                                      </p:cBhvr>
                                      <p:tavLst>
                                        <p:tav tm="0">
                                          <p:val>
                                            <p:strVal val="#ppt_w*0.70"/>
                                          </p:val>
                                        </p:tav>
                                        <p:tav tm="100000">
                                          <p:val>
                                            <p:strVal val="#ppt_w"/>
                                          </p:val>
                                        </p:tav>
                                      </p:tavLst>
                                    </p:anim>
                                    <p:anim calcmode="lin" valueType="num">
                                      <p:cBhvr>
                                        <p:cTn id="196" dur="1000" fill="hold"/>
                                        <p:tgtEl>
                                          <p:spTgt spid="2304049"/>
                                        </p:tgtEl>
                                        <p:attrNameLst>
                                          <p:attrName>ppt_h</p:attrName>
                                        </p:attrNameLst>
                                      </p:cBhvr>
                                      <p:tavLst>
                                        <p:tav tm="0">
                                          <p:val>
                                            <p:strVal val="#ppt_h"/>
                                          </p:val>
                                        </p:tav>
                                        <p:tav tm="100000">
                                          <p:val>
                                            <p:strVal val="#ppt_h"/>
                                          </p:val>
                                        </p:tav>
                                      </p:tavLst>
                                    </p:anim>
                                    <p:animEffect transition="in" filter="fade">
                                      <p:cBhvr>
                                        <p:cTn id="197" dur="1000"/>
                                        <p:tgtEl>
                                          <p:spTgt spid="2304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4" grpId="0"/>
      <p:bldP spid="2304032" grpId="0" animBg="1"/>
      <p:bldP spid="2304033" grpId="0"/>
      <p:bldP spid="2304034" grpId="0" animBg="1"/>
      <p:bldP spid="2304035" grpId="0"/>
      <p:bldP spid="2304036" grpId="0" animBg="1"/>
      <p:bldP spid="2304037" grpId="0"/>
      <p:bldP spid="2304038" grpId="0" animBg="1"/>
      <p:bldP spid="2304038" grpId="1" animBg="1"/>
      <p:bldP spid="2304040" grpId="0"/>
      <p:bldP spid="2304041" grpId="0" animBg="1"/>
      <p:bldP spid="2304042" grpId="0"/>
      <p:bldP spid="2304043" grpId="0" animBg="1"/>
      <p:bldP spid="2304044" grpId="0" animBg="1"/>
      <p:bldP spid="2304044" grpId="1" animBg="1"/>
      <p:bldP spid="2304044" grpId="2" animBg="1"/>
      <p:bldP spid="2304044" grpId="3" animBg="1"/>
      <p:bldP spid="2304045" grpId="0"/>
      <p:bldP spid="2304046" grpId="0" animBg="1"/>
      <p:bldP spid="2304046" grpId="1" animBg="1"/>
      <p:bldP spid="2304048" grpId="0"/>
      <p:bldP spid="2304049" grpId="0" animBg="1"/>
      <p:bldP spid="60" grpId="0" animBg="1"/>
      <p:bldP spid="60" grpId="1" animBg="1"/>
      <p:bldP spid="59" grpId="0" animBg="1"/>
      <p:bldP spid="59" grpId="1" animBg="1"/>
      <p:bldP spid="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39</a:t>
            </a:fld>
            <a:endParaRPr lang="en-US" altLang="zh-TW">
              <a:latin typeface="Arial" charset="0"/>
            </a:endParaRPr>
          </a:p>
        </p:txBody>
      </p:sp>
      <p:sp>
        <p:nvSpPr>
          <p:cNvPr id="11267" name="Rectangle 2"/>
          <p:cNvSpPr>
            <a:spLocks noGrp="1" noChangeArrowheads="1"/>
          </p:cNvSpPr>
          <p:nvPr>
            <p:ph type="title"/>
          </p:nvPr>
        </p:nvSpPr>
        <p:spPr/>
        <p:txBody>
          <a:bodyPr/>
          <a:lstStyle/>
          <a:p>
            <a:r>
              <a:rPr lang="en-US" altLang="zh-TW"/>
              <a:t>Contents </a:t>
            </a:r>
          </a:p>
        </p:txBody>
      </p:sp>
      <p:sp>
        <p:nvSpPr>
          <p:cNvPr id="11268" name="Rectangle 3"/>
          <p:cNvSpPr>
            <a:spLocks noGrp="1" noChangeArrowheads="1"/>
          </p:cNvSpPr>
          <p:nvPr>
            <p:ph type="body" idx="1"/>
          </p:nvPr>
        </p:nvSpPr>
        <p:spPr/>
        <p:txBody>
          <a:bodyPr/>
          <a:lstStyle/>
          <a:p>
            <a:r>
              <a:rPr lang="en-US" altLang="zh-TW" dirty="0"/>
              <a:t>Maps and Dictionary</a:t>
            </a:r>
          </a:p>
          <a:p>
            <a:r>
              <a:rPr lang="en-US" altLang="zh-TW" dirty="0"/>
              <a:t>Hash Tables</a:t>
            </a:r>
          </a:p>
          <a:p>
            <a:r>
              <a:rPr lang="en-US" altLang="zh-TW" b="1" i="1" dirty="0">
                <a:solidFill>
                  <a:srgbClr val="FF0000"/>
                </a:solidFill>
                <a:ea typeface="新細明體" pitchFamily="18" charset="-120"/>
              </a:rPr>
              <a:t>Ordered Search Tables</a:t>
            </a:r>
            <a:endParaRPr lang="en-US" altLang="zh-TW" b="1" i="1" dirty="0">
              <a:solidFill>
                <a:srgbClr val="FF0000"/>
              </a:solidFill>
            </a:endParaRPr>
          </a:p>
          <a:p>
            <a:r>
              <a:rPr lang="en-US" altLang="zh-TW" dirty="0"/>
              <a:t>Skip Lists</a:t>
            </a:r>
          </a:p>
        </p:txBody>
      </p:sp>
    </p:spTree>
    <p:extLst>
      <p:ext uri="{BB962C8B-B14F-4D97-AF65-F5344CB8AC3E}">
        <p14:creationId xmlns:p14="http://schemas.microsoft.com/office/powerpoint/2010/main" val="385855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12"/>
          </p:nvPr>
        </p:nvSpPr>
        <p:spPr>
          <a:noFill/>
        </p:spPr>
        <p:txBody>
          <a:bodyPr/>
          <a:lstStyle/>
          <a:p>
            <a:fld id="{EE82547A-7FB2-4E3F-82D3-4F560C52FC3E}" type="slidenum">
              <a:rPr lang="en-US" altLang="zh-TW" smtClean="0">
                <a:latin typeface="Arial" charset="0"/>
              </a:rPr>
              <a:pPr/>
              <a:t>4</a:t>
            </a:fld>
            <a:endParaRPr lang="en-US" altLang="zh-TW">
              <a:latin typeface="Arial" charset="0"/>
            </a:endParaRPr>
          </a:p>
        </p:txBody>
      </p:sp>
      <p:sp>
        <p:nvSpPr>
          <p:cNvPr id="13315" name="Rectangle 2"/>
          <p:cNvSpPr>
            <a:spLocks noGrp="1" noChangeArrowheads="1"/>
          </p:cNvSpPr>
          <p:nvPr>
            <p:ph type="title"/>
          </p:nvPr>
        </p:nvSpPr>
        <p:spPr/>
        <p:txBody>
          <a:bodyPr/>
          <a:lstStyle/>
          <a:p>
            <a:r>
              <a:rPr lang="en-US" altLang="zh-TW">
                <a:ea typeface="新細明體" pitchFamily="18" charset="-120"/>
              </a:rPr>
              <a:t>The Map ADT</a:t>
            </a:r>
            <a:endParaRPr lang="en-US" altLang="zh-TW">
              <a:ea typeface="新細明體" pitchFamily="18" charset="-120"/>
              <a:cs typeface="Tahoma" pitchFamily="34" charset="0"/>
            </a:endParaRPr>
          </a:p>
        </p:txBody>
      </p:sp>
      <p:sp>
        <p:nvSpPr>
          <p:cNvPr id="13316" name="Rectangle 3"/>
          <p:cNvSpPr>
            <a:spLocks noGrp="1" noChangeArrowheads="1"/>
          </p:cNvSpPr>
          <p:nvPr>
            <p:ph type="body" idx="1"/>
          </p:nvPr>
        </p:nvSpPr>
        <p:spPr>
          <a:xfrm>
            <a:off x="838200" y="1896292"/>
            <a:ext cx="10552611" cy="4800600"/>
          </a:xfrm>
        </p:spPr>
        <p:txBody>
          <a:bodyPr/>
          <a:lstStyle/>
          <a:p>
            <a:r>
              <a:rPr lang="en-US" altLang="zh-TW" dirty="0">
                <a:ea typeface="新細明體" pitchFamily="18" charset="-120"/>
              </a:rPr>
              <a:t>Map ADT methods:</a:t>
            </a:r>
          </a:p>
          <a:p>
            <a:pPr lvl="1"/>
            <a:r>
              <a:rPr lang="en-US" altLang="zh-TW" dirty="0">
                <a:solidFill>
                  <a:schemeClr val="folHlink"/>
                </a:solidFill>
                <a:latin typeface="Arial" charset="0"/>
                <a:ea typeface="Arial Unicode MS" pitchFamily="34" charset="-120"/>
                <a:cs typeface="Arial Unicode MS" pitchFamily="34" charset="-120"/>
              </a:rPr>
              <a:t>get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return the associated value of key </a:t>
            </a:r>
            <a:r>
              <a:rPr lang="en-US" altLang="zh-TW" b="1" i="1" dirty="0">
                <a:ea typeface="新細明體" pitchFamily="18" charset="-120"/>
              </a:rPr>
              <a:t>k</a:t>
            </a:r>
          </a:p>
          <a:p>
            <a:pPr lvl="1"/>
            <a:r>
              <a:rPr lang="en-US" altLang="zh-TW" dirty="0">
                <a:solidFill>
                  <a:schemeClr val="folHlink"/>
                </a:solidFill>
                <a:latin typeface="Arial" charset="0"/>
                <a:ea typeface="Arial Unicode MS" pitchFamily="34" charset="-120"/>
                <a:cs typeface="Arial Unicode MS" pitchFamily="34" charset="-120"/>
              </a:rPr>
              <a:t>put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if key </a:t>
            </a:r>
            <a:r>
              <a:rPr lang="en-US" altLang="zh-TW" b="1" i="1" dirty="0">
                <a:ea typeface="新細明體" pitchFamily="18" charset="-120"/>
              </a:rPr>
              <a:t>k</a:t>
            </a:r>
            <a:r>
              <a:rPr lang="en-US" altLang="zh-TW" dirty="0">
                <a:ea typeface="新細明體" pitchFamily="18" charset="-120"/>
              </a:rPr>
              <a:t> does not exist, then insert entry (</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into the map and return null; else, replace with </a:t>
            </a:r>
            <a:r>
              <a:rPr lang="en-US" altLang="zh-TW" b="1" i="1" dirty="0">
                <a:ea typeface="新細明體" pitchFamily="18" charset="-120"/>
              </a:rPr>
              <a:t>v</a:t>
            </a:r>
            <a:r>
              <a:rPr lang="en-US" altLang="zh-TW" dirty="0">
                <a:ea typeface="新細明體" pitchFamily="18" charset="-120"/>
              </a:rPr>
              <a:t> and return the old value associated with </a:t>
            </a:r>
            <a:r>
              <a:rPr lang="en-US" altLang="zh-TW" b="1" i="1" dirty="0">
                <a:ea typeface="新細明體" pitchFamily="18" charset="-120"/>
              </a:rPr>
              <a:t>k</a:t>
            </a:r>
          </a:p>
          <a:p>
            <a:pPr lvl="1"/>
            <a:r>
              <a:rPr lang="en-US" altLang="zh-TW" dirty="0">
                <a:solidFill>
                  <a:schemeClr val="folHlink"/>
                </a:solidFill>
                <a:latin typeface="Arial" charset="0"/>
                <a:ea typeface="Arial Unicode MS" pitchFamily="34" charset="-120"/>
                <a:cs typeface="Arial Unicode MS" pitchFamily="34" charset="-120"/>
              </a:rPr>
              <a:t>remove</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remove the entry of key </a:t>
            </a:r>
            <a:r>
              <a:rPr lang="en-US" altLang="zh-TW" b="1" i="1" dirty="0">
                <a:ea typeface="新細明體" pitchFamily="18" charset="-120"/>
              </a:rPr>
              <a:t>k</a:t>
            </a:r>
            <a:r>
              <a:rPr lang="en-US" altLang="zh-TW" dirty="0">
                <a:ea typeface="新細明體" pitchFamily="18" charset="-120"/>
              </a:rPr>
              <a:t> and return the associated value</a:t>
            </a:r>
          </a:p>
          <a:p>
            <a:pPr lvl="1"/>
            <a:r>
              <a:rPr lang="en-US" altLang="zh-TW" dirty="0">
                <a:solidFill>
                  <a:srgbClr val="FF0000"/>
                </a:solidFill>
                <a:latin typeface="Arial" charset="0"/>
                <a:ea typeface="Arial Unicode MS" pitchFamily="34" charset="-120"/>
                <a:cs typeface="Arial Unicode MS" pitchFamily="34" charset="-120"/>
              </a:rPr>
              <a:t>size</a:t>
            </a:r>
            <a:r>
              <a:rPr lang="en-US" altLang="zh-TW" dirty="0">
                <a:ea typeface="新細明體" pitchFamily="18" charset="-120"/>
              </a:rPr>
              <a:t>(), </a:t>
            </a:r>
            <a:r>
              <a:rPr lang="en-US" altLang="zh-TW" dirty="0" err="1">
                <a:solidFill>
                  <a:srgbClr val="FF0000"/>
                </a:solidFill>
                <a:latin typeface="Arial" charset="0"/>
                <a:ea typeface="Arial Unicode MS" pitchFamily="34" charset="-120"/>
                <a:cs typeface="Arial Unicode MS" pitchFamily="34" charset="-120"/>
              </a:rPr>
              <a:t>isEmpty</a:t>
            </a:r>
            <a:r>
              <a:rPr lang="en-US" altLang="zh-TW" dirty="0">
                <a:ea typeface="新細明體" pitchFamily="18" charset="-120"/>
              </a:rPr>
              <a:t>()</a:t>
            </a:r>
          </a:p>
        </p:txBody>
      </p:sp>
      <p:pic>
        <p:nvPicPr>
          <p:cNvPr id="13317" name="Picture 4" descr="BS00039A"/>
          <p:cNvPicPr>
            <a:picLocks noGrp="1" noChangeAspect="1" noChangeArrowheads="1"/>
          </p:cNvPicPr>
          <p:nvPr>
            <p:ph sz="half" idx="4294967295"/>
          </p:nvPr>
        </p:nvPicPr>
        <p:blipFill>
          <a:blip r:embed="rId3" cstate="print"/>
          <a:srcRect/>
          <a:stretch>
            <a:fillRect/>
          </a:stretch>
        </p:blipFill>
        <p:spPr>
          <a:xfrm>
            <a:off x="8379458" y="4080330"/>
            <a:ext cx="1466850" cy="1466850"/>
          </a:xfrm>
          <a:noFill/>
        </p:spPr>
      </p:pic>
    </p:spTree>
    <p:extLst>
      <p:ext uri="{BB962C8B-B14F-4D97-AF65-F5344CB8AC3E}">
        <p14:creationId xmlns:p14="http://schemas.microsoft.com/office/powerpoint/2010/main" val="265689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TW" dirty="0">
                <a:ea typeface="新細明體" pitchFamily="18" charset="-120"/>
              </a:rPr>
              <a:t>Ordered Search Tables</a:t>
            </a:r>
          </a:p>
        </p:txBody>
      </p:sp>
      <p:sp>
        <p:nvSpPr>
          <p:cNvPr id="45060" name="Rectangle 3"/>
          <p:cNvSpPr>
            <a:spLocks noGrp="1" noChangeArrowheads="1"/>
          </p:cNvSpPr>
          <p:nvPr>
            <p:ph idx="1"/>
          </p:nvPr>
        </p:nvSpPr>
        <p:spPr/>
        <p:txBody>
          <a:bodyPr>
            <a:normAutofit lnSpcReduction="10000"/>
          </a:bodyPr>
          <a:lstStyle/>
          <a:p>
            <a:pPr>
              <a:lnSpc>
                <a:spcPct val="90000"/>
              </a:lnSpc>
            </a:pPr>
            <a:r>
              <a:rPr lang="en-US" altLang="zh-TW" dirty="0">
                <a:ea typeface="新細明體" pitchFamily="18" charset="-120"/>
              </a:rPr>
              <a:t>An </a:t>
            </a:r>
            <a:r>
              <a:rPr lang="en-US" altLang="zh-TW" b="1" i="1" dirty="0">
                <a:solidFill>
                  <a:srgbClr val="FF0000"/>
                </a:solidFill>
                <a:ea typeface="新細明體" pitchFamily="18" charset="-120"/>
              </a:rPr>
              <a:t>ordered search table</a:t>
            </a:r>
            <a:r>
              <a:rPr lang="en-US" altLang="zh-TW" dirty="0">
                <a:solidFill>
                  <a:srgbClr val="FF0000"/>
                </a:solidFill>
                <a:ea typeface="新細明體" pitchFamily="18" charset="-120"/>
              </a:rPr>
              <a:t> </a:t>
            </a:r>
            <a:r>
              <a:rPr lang="en-US" altLang="zh-TW" dirty="0">
                <a:ea typeface="新細明體" pitchFamily="18" charset="-120"/>
              </a:rPr>
              <a:t>is a dictionary implemented by means of </a:t>
            </a:r>
            <a:r>
              <a:rPr lang="en-US" altLang="zh-TW" b="1" i="1" dirty="0">
                <a:ea typeface="新細明體" pitchFamily="18" charset="-120"/>
              </a:rPr>
              <a:t>sorted array lists</a:t>
            </a:r>
            <a:r>
              <a:rPr lang="en-US" altLang="zh-TW" dirty="0">
                <a:ea typeface="新細明體" pitchFamily="18" charset="-120"/>
              </a:rPr>
              <a:t> </a:t>
            </a:r>
          </a:p>
          <a:p>
            <a:pPr>
              <a:lnSpc>
                <a:spcPct val="90000"/>
              </a:lnSpc>
            </a:pPr>
            <a:r>
              <a:rPr lang="en-US" altLang="zh-TW" dirty="0">
                <a:ea typeface="新細明體" pitchFamily="18" charset="-120"/>
              </a:rPr>
              <a:t>Performance:</a:t>
            </a:r>
          </a:p>
          <a:p>
            <a:pPr lvl="1">
              <a:lnSpc>
                <a:spcPct val="90000"/>
              </a:lnSpc>
            </a:pPr>
            <a:r>
              <a:rPr lang="en-US" altLang="zh-TW" dirty="0">
                <a:solidFill>
                  <a:schemeClr val="tx2"/>
                </a:solidFill>
                <a:ea typeface="新細明體" pitchFamily="18" charset="-120"/>
              </a:rPr>
              <a:t>find</a:t>
            </a:r>
            <a:r>
              <a:rPr lang="en-US" altLang="zh-TW" dirty="0">
                <a:ea typeface="新細明體" pitchFamily="18" charset="-120"/>
              </a:rPr>
              <a:t> takes </a:t>
            </a:r>
            <a:r>
              <a:rPr lang="en-US" altLang="zh-TW" b="1" i="1" dirty="0">
                <a:solidFill>
                  <a:srgbClr val="0000FF"/>
                </a:solidFill>
                <a:ea typeface="新細明體" pitchFamily="18" charset="-120"/>
              </a:rPr>
              <a:t>O</a:t>
            </a:r>
            <a:r>
              <a:rPr lang="en-US" altLang="zh-TW" dirty="0">
                <a:solidFill>
                  <a:srgbClr val="0000FF"/>
                </a:solidFill>
                <a:ea typeface="新細明體" pitchFamily="18" charset="-120"/>
              </a:rPr>
              <a:t>(log </a:t>
            </a:r>
            <a:r>
              <a:rPr lang="en-US" altLang="zh-TW" b="1" i="1" dirty="0">
                <a:solidFill>
                  <a:srgbClr val="0000FF"/>
                </a:solidFill>
                <a:ea typeface="新細明體" pitchFamily="18" charset="-120"/>
              </a:rPr>
              <a:t>n</a:t>
            </a:r>
            <a:r>
              <a:rPr lang="en-US" altLang="zh-TW" dirty="0">
                <a:solidFill>
                  <a:srgbClr val="0000FF"/>
                </a:solidFill>
                <a:ea typeface="新細明體" pitchFamily="18" charset="-120"/>
              </a:rPr>
              <a:t>) </a:t>
            </a:r>
            <a:r>
              <a:rPr lang="en-US" altLang="zh-TW" dirty="0">
                <a:ea typeface="新細明體" pitchFamily="18" charset="-120"/>
              </a:rPr>
              <a:t>time, using </a:t>
            </a:r>
            <a:r>
              <a:rPr lang="en-US" altLang="zh-TW" b="1" i="1" dirty="0">
                <a:solidFill>
                  <a:srgbClr val="0000FF"/>
                </a:solidFill>
                <a:ea typeface="新細明體" pitchFamily="18" charset="-120"/>
              </a:rPr>
              <a:t>binary search</a:t>
            </a:r>
          </a:p>
          <a:p>
            <a:pPr lvl="1">
              <a:lnSpc>
                <a:spcPct val="90000"/>
              </a:lnSpc>
            </a:pPr>
            <a:r>
              <a:rPr lang="en-US" altLang="zh-TW" dirty="0">
                <a:solidFill>
                  <a:schemeClr val="tx2"/>
                </a:solidFill>
                <a:ea typeface="新細明體" pitchFamily="18" charset="-120"/>
              </a:rPr>
              <a:t>insert</a:t>
            </a:r>
            <a:r>
              <a:rPr lang="en-US" altLang="zh-TW" dirty="0">
                <a:ea typeface="新細明體" pitchFamily="18" charset="-120"/>
              </a:rPr>
              <a:t> takes </a:t>
            </a:r>
            <a:r>
              <a:rPr lang="en-US" altLang="zh-TW" b="1" i="1" dirty="0">
                <a:ea typeface="新細明體" pitchFamily="18" charset="-120"/>
              </a:rPr>
              <a:t>O</a:t>
            </a:r>
            <a:r>
              <a:rPr lang="en-US" altLang="zh-TW" dirty="0">
                <a:ea typeface="新細明體" pitchFamily="18" charset="-120"/>
              </a:rPr>
              <a:t>(</a:t>
            </a:r>
            <a:r>
              <a:rPr lang="en-US" altLang="zh-TW" b="1" i="1" dirty="0">
                <a:ea typeface="新細明體" pitchFamily="18" charset="-120"/>
              </a:rPr>
              <a:t>n</a:t>
            </a:r>
            <a:r>
              <a:rPr lang="en-US" altLang="zh-TW" dirty="0">
                <a:ea typeface="新細明體" pitchFamily="18" charset="-120"/>
              </a:rPr>
              <a:t>) time since in the worst case we have to shift </a:t>
            </a:r>
            <a:r>
              <a:rPr lang="en-US" altLang="zh-TW" b="1" i="1" dirty="0">
                <a:ea typeface="新細明體" pitchFamily="18" charset="-120"/>
              </a:rPr>
              <a:t>n</a:t>
            </a:r>
            <a:r>
              <a:rPr lang="en-US" altLang="zh-TW" dirty="0">
                <a:ea typeface="新細明體" pitchFamily="18" charset="-120"/>
              </a:rPr>
              <a:t> items to make room for the new item</a:t>
            </a:r>
            <a:endParaRPr lang="en-US" altLang="zh-TW" sz="2800" dirty="0">
              <a:ea typeface="新細明體" pitchFamily="18" charset="-120"/>
            </a:endParaRPr>
          </a:p>
          <a:p>
            <a:pPr lvl="1">
              <a:lnSpc>
                <a:spcPct val="90000"/>
              </a:lnSpc>
            </a:pPr>
            <a:r>
              <a:rPr lang="en-US" altLang="zh-TW" dirty="0">
                <a:solidFill>
                  <a:schemeClr val="tx2"/>
                </a:solidFill>
                <a:ea typeface="新細明體" pitchFamily="18" charset="-120"/>
              </a:rPr>
              <a:t>remove </a:t>
            </a:r>
            <a:r>
              <a:rPr lang="en-US" altLang="zh-TW" dirty="0">
                <a:ea typeface="新細明體" pitchFamily="18" charset="-120"/>
              </a:rPr>
              <a:t>takes </a:t>
            </a:r>
            <a:r>
              <a:rPr lang="en-US" altLang="zh-TW" b="1" i="1" dirty="0">
                <a:ea typeface="新細明體" pitchFamily="18" charset="-120"/>
              </a:rPr>
              <a:t>O</a:t>
            </a:r>
            <a:r>
              <a:rPr lang="en-US" altLang="zh-TW" dirty="0">
                <a:ea typeface="新細明體" pitchFamily="18" charset="-120"/>
              </a:rPr>
              <a:t>(</a:t>
            </a:r>
            <a:r>
              <a:rPr lang="en-US" altLang="zh-TW" b="1" i="1" dirty="0">
                <a:ea typeface="新細明體" pitchFamily="18" charset="-120"/>
              </a:rPr>
              <a:t>n</a:t>
            </a:r>
            <a:r>
              <a:rPr lang="en-US" altLang="zh-TW" dirty="0">
                <a:ea typeface="新細明體" pitchFamily="18" charset="-120"/>
              </a:rPr>
              <a:t>) time since in the worst case we have to shift </a:t>
            </a:r>
            <a:r>
              <a:rPr lang="en-US" altLang="zh-TW" b="1" i="1" dirty="0">
                <a:ea typeface="新細明體" pitchFamily="18" charset="-120"/>
              </a:rPr>
              <a:t>n</a:t>
            </a:r>
            <a:r>
              <a:rPr lang="en-US" altLang="zh-TW" dirty="0">
                <a:ea typeface="新細明體" pitchFamily="18" charset="-120"/>
              </a:rPr>
              <a:t> items to compact the items after the removal</a:t>
            </a:r>
          </a:p>
          <a:p>
            <a:pPr>
              <a:lnSpc>
                <a:spcPct val="90000"/>
              </a:lnSpc>
            </a:pPr>
            <a:r>
              <a:rPr lang="en-US" altLang="zh-TW" dirty="0">
                <a:ea typeface="新細明體" pitchFamily="18" charset="-120"/>
              </a:rPr>
              <a:t>effective only for dictionaries of small size or for dictionaries on which searches are the most common operations, while insertions and removals are rarely performed (e.g., credit card authorizations)</a:t>
            </a:r>
            <a:endParaRPr lang="en-US" altLang="zh-TW" sz="3200" dirty="0">
              <a:ea typeface="新細明體" pitchFamily="18" charset="-120"/>
            </a:endParaRPr>
          </a:p>
        </p:txBody>
      </p:sp>
      <p:sp>
        <p:nvSpPr>
          <p:cNvPr id="45058" name="投影片編號版面配置區 6"/>
          <p:cNvSpPr>
            <a:spLocks noGrp="1"/>
          </p:cNvSpPr>
          <p:nvPr>
            <p:ph type="sldNum" sz="quarter" idx="12"/>
          </p:nvPr>
        </p:nvSpPr>
        <p:spPr>
          <a:noFill/>
        </p:spPr>
        <p:txBody>
          <a:bodyPr/>
          <a:lstStyle/>
          <a:p>
            <a:fld id="{ED7457EF-AD69-40D5-9116-0F8D06D2CC36}" type="slidenum">
              <a:rPr lang="en-US" altLang="zh-TW" smtClean="0">
                <a:latin typeface="Arial" charset="0"/>
              </a:rPr>
              <a:pPr/>
              <a:t>40</a:t>
            </a:fld>
            <a:endParaRPr lang="en-US" altLang="zh-TW">
              <a:latin typeface="Arial" charset="0"/>
            </a:endParaRPr>
          </a:p>
        </p:txBody>
      </p:sp>
    </p:spTree>
    <p:extLst>
      <p:ext uri="{BB962C8B-B14F-4D97-AF65-F5344CB8AC3E}">
        <p14:creationId xmlns:p14="http://schemas.microsoft.com/office/powerpoint/2010/main" val="1753196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p:spPr>
        <p:txBody>
          <a:bodyPr/>
          <a:lstStyle/>
          <a:p>
            <a:fld id="{E47A7A13-4EA6-450E-9A24-8CFD071D361A}" type="slidenum">
              <a:rPr lang="en-US" altLang="zh-TW" smtClean="0">
                <a:latin typeface="Arial" charset="0"/>
              </a:rPr>
              <a:pPr/>
              <a:t>41</a:t>
            </a:fld>
            <a:endParaRPr lang="en-US" altLang="zh-TW">
              <a:latin typeface="Arial" charset="0"/>
            </a:endParaRPr>
          </a:p>
        </p:txBody>
      </p:sp>
      <p:sp>
        <p:nvSpPr>
          <p:cNvPr id="46083" name="Rectangle 2"/>
          <p:cNvSpPr>
            <a:spLocks noGrp="1" noChangeArrowheads="1"/>
          </p:cNvSpPr>
          <p:nvPr>
            <p:ph type="title"/>
          </p:nvPr>
        </p:nvSpPr>
        <p:spPr/>
        <p:txBody>
          <a:bodyPr/>
          <a:lstStyle/>
          <a:p>
            <a:r>
              <a:rPr lang="en-US" altLang="zh-TW">
                <a:ea typeface="新細明體" pitchFamily="18" charset="-120"/>
              </a:rPr>
              <a:t>Binary Search</a:t>
            </a:r>
          </a:p>
        </p:txBody>
      </p:sp>
      <p:sp>
        <p:nvSpPr>
          <p:cNvPr id="46084" name="Rectangle 3"/>
          <p:cNvSpPr>
            <a:spLocks noGrp="1" noChangeArrowheads="1"/>
          </p:cNvSpPr>
          <p:nvPr>
            <p:ph type="body" idx="1"/>
          </p:nvPr>
        </p:nvSpPr>
        <p:spPr>
          <a:xfrm>
            <a:off x="1375342" y="1901664"/>
            <a:ext cx="9723891" cy="2514600"/>
          </a:xfrm>
        </p:spPr>
        <p:txBody>
          <a:bodyPr/>
          <a:lstStyle/>
          <a:p>
            <a:pPr>
              <a:lnSpc>
                <a:spcPct val="80000"/>
              </a:lnSpc>
            </a:pPr>
            <a:r>
              <a:rPr lang="en-US" altLang="zh-TW" dirty="0">
                <a:ea typeface="新細明體" pitchFamily="18" charset="-120"/>
              </a:rPr>
              <a:t>Binary search performs searching on a dictionary implemented by means of an array-based sequence, sorted by key</a:t>
            </a:r>
          </a:p>
          <a:p>
            <a:pPr lvl="1">
              <a:lnSpc>
                <a:spcPct val="80000"/>
              </a:lnSpc>
            </a:pPr>
            <a:r>
              <a:rPr lang="en-US" altLang="zh-TW" dirty="0">
                <a:ea typeface="新細明體" pitchFamily="18" charset="-120"/>
              </a:rPr>
              <a:t>at each step, the number of candidate items is halved</a:t>
            </a:r>
          </a:p>
          <a:p>
            <a:pPr lvl="1">
              <a:lnSpc>
                <a:spcPct val="80000"/>
              </a:lnSpc>
            </a:pPr>
            <a:r>
              <a:rPr lang="en-US" altLang="zh-TW" dirty="0">
                <a:ea typeface="新細明體" pitchFamily="18" charset="-120"/>
              </a:rPr>
              <a:t>terminates after a logarithmic number of steps</a:t>
            </a:r>
          </a:p>
          <a:p>
            <a:pPr>
              <a:lnSpc>
                <a:spcPct val="80000"/>
              </a:lnSpc>
            </a:pPr>
            <a:r>
              <a:rPr lang="en-US" altLang="zh-TW" dirty="0">
                <a:ea typeface="新細明體" pitchFamily="18" charset="-120"/>
              </a:rPr>
              <a:t>Example: </a:t>
            </a:r>
            <a:r>
              <a:rPr lang="en-US" altLang="zh-TW" dirty="0">
                <a:solidFill>
                  <a:schemeClr val="tx2"/>
                </a:solidFill>
                <a:ea typeface="新細明體" pitchFamily="18" charset="-120"/>
              </a:rPr>
              <a:t>find</a:t>
            </a:r>
            <a:r>
              <a:rPr lang="en-US" altLang="zh-TW" dirty="0">
                <a:ea typeface="新細明體" pitchFamily="18" charset="-120"/>
              </a:rPr>
              <a:t>(7)</a:t>
            </a:r>
          </a:p>
        </p:txBody>
      </p:sp>
      <p:sp>
        <p:nvSpPr>
          <p:cNvPr id="46085" name="Line 4"/>
          <p:cNvSpPr>
            <a:spLocks noChangeShapeType="1"/>
          </p:cNvSpPr>
          <p:nvPr/>
        </p:nvSpPr>
        <p:spPr bwMode="auto">
          <a:xfrm>
            <a:off x="2903538" y="4162425"/>
            <a:ext cx="6991350" cy="0"/>
          </a:xfrm>
          <a:prstGeom prst="line">
            <a:avLst/>
          </a:prstGeom>
          <a:noFill/>
          <a:ln w="19050">
            <a:solidFill>
              <a:schemeClr val="tx1"/>
            </a:solidFill>
            <a:round/>
            <a:headEnd/>
            <a:tailEnd/>
          </a:ln>
        </p:spPr>
        <p:txBody>
          <a:bodyPr wrap="none" anchor="ctr"/>
          <a:lstStyle/>
          <a:p>
            <a:endParaRPr lang="en-US"/>
          </a:p>
        </p:txBody>
      </p:sp>
      <p:sp>
        <p:nvSpPr>
          <p:cNvPr id="46086" name="Oval 5"/>
          <p:cNvSpPr>
            <a:spLocks noChangeArrowheads="1"/>
          </p:cNvSpPr>
          <p:nvPr/>
        </p:nvSpPr>
        <p:spPr bwMode="auto">
          <a:xfrm>
            <a:off x="31892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087" name="Oval 6"/>
          <p:cNvSpPr>
            <a:spLocks noChangeArrowheads="1"/>
          </p:cNvSpPr>
          <p:nvPr/>
        </p:nvSpPr>
        <p:spPr bwMode="auto">
          <a:xfrm>
            <a:off x="37988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3</a:t>
            </a:r>
          </a:p>
        </p:txBody>
      </p:sp>
      <p:sp>
        <p:nvSpPr>
          <p:cNvPr id="46088" name="Oval 7"/>
          <p:cNvSpPr>
            <a:spLocks noChangeArrowheads="1"/>
          </p:cNvSpPr>
          <p:nvPr/>
        </p:nvSpPr>
        <p:spPr bwMode="auto">
          <a:xfrm>
            <a:off x="44084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089" name="Oval 8"/>
          <p:cNvSpPr>
            <a:spLocks noChangeArrowheads="1"/>
          </p:cNvSpPr>
          <p:nvPr/>
        </p:nvSpPr>
        <p:spPr bwMode="auto">
          <a:xfrm>
            <a:off x="50180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5</a:t>
            </a:r>
          </a:p>
        </p:txBody>
      </p:sp>
      <p:sp>
        <p:nvSpPr>
          <p:cNvPr id="46090" name="Oval 9"/>
          <p:cNvSpPr>
            <a:spLocks noChangeArrowheads="1"/>
          </p:cNvSpPr>
          <p:nvPr/>
        </p:nvSpPr>
        <p:spPr bwMode="auto">
          <a:xfrm>
            <a:off x="56276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7</a:t>
            </a:r>
          </a:p>
        </p:txBody>
      </p:sp>
      <p:sp>
        <p:nvSpPr>
          <p:cNvPr id="46091" name="Oval 10"/>
          <p:cNvSpPr>
            <a:spLocks noChangeArrowheads="1"/>
          </p:cNvSpPr>
          <p:nvPr/>
        </p:nvSpPr>
        <p:spPr bwMode="auto">
          <a:xfrm>
            <a:off x="6237288" y="40100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8</a:t>
            </a:r>
          </a:p>
        </p:txBody>
      </p:sp>
      <p:sp>
        <p:nvSpPr>
          <p:cNvPr id="46092" name="Oval 11"/>
          <p:cNvSpPr>
            <a:spLocks noChangeArrowheads="1"/>
          </p:cNvSpPr>
          <p:nvPr/>
        </p:nvSpPr>
        <p:spPr bwMode="auto">
          <a:xfrm>
            <a:off x="68468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093" name="Oval 12"/>
          <p:cNvSpPr>
            <a:spLocks noChangeArrowheads="1"/>
          </p:cNvSpPr>
          <p:nvPr/>
        </p:nvSpPr>
        <p:spPr bwMode="auto">
          <a:xfrm>
            <a:off x="74564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dirty="0">
                <a:latin typeface="Tahoma" pitchFamily="34" charset="0"/>
              </a:rPr>
              <a:t>11</a:t>
            </a:r>
          </a:p>
        </p:txBody>
      </p:sp>
      <p:sp>
        <p:nvSpPr>
          <p:cNvPr id="46094" name="Oval 13"/>
          <p:cNvSpPr>
            <a:spLocks noChangeArrowheads="1"/>
          </p:cNvSpPr>
          <p:nvPr/>
        </p:nvSpPr>
        <p:spPr bwMode="auto">
          <a:xfrm>
            <a:off x="80660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095" name="Oval 14"/>
          <p:cNvSpPr>
            <a:spLocks noChangeArrowheads="1"/>
          </p:cNvSpPr>
          <p:nvPr/>
        </p:nvSpPr>
        <p:spPr bwMode="auto">
          <a:xfrm>
            <a:off x="86756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096" name="Oval 15"/>
          <p:cNvSpPr>
            <a:spLocks noChangeArrowheads="1"/>
          </p:cNvSpPr>
          <p:nvPr/>
        </p:nvSpPr>
        <p:spPr bwMode="auto">
          <a:xfrm>
            <a:off x="92852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097" name="Oval 16"/>
          <p:cNvSpPr>
            <a:spLocks noChangeArrowheads="1"/>
          </p:cNvSpPr>
          <p:nvPr/>
        </p:nvSpPr>
        <p:spPr bwMode="auto">
          <a:xfrm>
            <a:off x="98948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098" name="Line 17"/>
          <p:cNvSpPr>
            <a:spLocks noChangeShapeType="1"/>
          </p:cNvSpPr>
          <p:nvPr/>
        </p:nvSpPr>
        <p:spPr bwMode="auto">
          <a:xfrm>
            <a:off x="2751138" y="4772025"/>
            <a:ext cx="7143750" cy="0"/>
          </a:xfrm>
          <a:prstGeom prst="line">
            <a:avLst/>
          </a:prstGeom>
          <a:noFill/>
          <a:ln w="19050">
            <a:solidFill>
              <a:schemeClr val="tx1"/>
            </a:solidFill>
            <a:round/>
            <a:headEnd/>
            <a:tailEnd/>
          </a:ln>
        </p:spPr>
        <p:txBody>
          <a:bodyPr wrap="none" anchor="ctr"/>
          <a:lstStyle/>
          <a:p>
            <a:endParaRPr lang="en-US"/>
          </a:p>
        </p:txBody>
      </p:sp>
      <p:sp>
        <p:nvSpPr>
          <p:cNvPr id="46099" name="Oval 18"/>
          <p:cNvSpPr>
            <a:spLocks noChangeArrowheads="1"/>
          </p:cNvSpPr>
          <p:nvPr/>
        </p:nvSpPr>
        <p:spPr bwMode="auto">
          <a:xfrm>
            <a:off x="31892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100" name="Oval 19"/>
          <p:cNvSpPr>
            <a:spLocks noChangeArrowheads="1"/>
          </p:cNvSpPr>
          <p:nvPr/>
        </p:nvSpPr>
        <p:spPr bwMode="auto">
          <a:xfrm>
            <a:off x="3798888" y="46196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3</a:t>
            </a:r>
          </a:p>
        </p:txBody>
      </p:sp>
      <p:sp>
        <p:nvSpPr>
          <p:cNvPr id="46101" name="Oval 20"/>
          <p:cNvSpPr>
            <a:spLocks noChangeArrowheads="1"/>
          </p:cNvSpPr>
          <p:nvPr/>
        </p:nvSpPr>
        <p:spPr bwMode="auto">
          <a:xfrm>
            <a:off x="44084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102" name="Oval 21"/>
          <p:cNvSpPr>
            <a:spLocks noChangeArrowheads="1"/>
          </p:cNvSpPr>
          <p:nvPr/>
        </p:nvSpPr>
        <p:spPr bwMode="auto">
          <a:xfrm>
            <a:off x="50180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5</a:t>
            </a:r>
          </a:p>
        </p:txBody>
      </p:sp>
      <p:sp>
        <p:nvSpPr>
          <p:cNvPr id="46103" name="Oval 22"/>
          <p:cNvSpPr>
            <a:spLocks noChangeArrowheads="1"/>
          </p:cNvSpPr>
          <p:nvPr/>
        </p:nvSpPr>
        <p:spPr bwMode="auto">
          <a:xfrm>
            <a:off x="56276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7</a:t>
            </a:r>
          </a:p>
        </p:txBody>
      </p:sp>
      <p:sp>
        <p:nvSpPr>
          <p:cNvPr id="46104" name="Oval 23"/>
          <p:cNvSpPr>
            <a:spLocks noChangeArrowheads="1"/>
          </p:cNvSpPr>
          <p:nvPr/>
        </p:nvSpPr>
        <p:spPr bwMode="auto">
          <a:xfrm>
            <a:off x="62372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8</a:t>
            </a:r>
          </a:p>
        </p:txBody>
      </p:sp>
      <p:sp>
        <p:nvSpPr>
          <p:cNvPr id="46105" name="Oval 24"/>
          <p:cNvSpPr>
            <a:spLocks noChangeArrowheads="1"/>
          </p:cNvSpPr>
          <p:nvPr/>
        </p:nvSpPr>
        <p:spPr bwMode="auto">
          <a:xfrm>
            <a:off x="68468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106" name="Oval 25"/>
          <p:cNvSpPr>
            <a:spLocks noChangeArrowheads="1"/>
          </p:cNvSpPr>
          <p:nvPr/>
        </p:nvSpPr>
        <p:spPr bwMode="auto">
          <a:xfrm>
            <a:off x="74564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11</a:t>
            </a:r>
          </a:p>
        </p:txBody>
      </p:sp>
      <p:sp>
        <p:nvSpPr>
          <p:cNvPr id="46107" name="Oval 26"/>
          <p:cNvSpPr>
            <a:spLocks noChangeArrowheads="1"/>
          </p:cNvSpPr>
          <p:nvPr/>
        </p:nvSpPr>
        <p:spPr bwMode="auto">
          <a:xfrm>
            <a:off x="80660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108" name="Oval 27"/>
          <p:cNvSpPr>
            <a:spLocks noChangeArrowheads="1"/>
          </p:cNvSpPr>
          <p:nvPr/>
        </p:nvSpPr>
        <p:spPr bwMode="auto">
          <a:xfrm>
            <a:off x="86756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109" name="Oval 28"/>
          <p:cNvSpPr>
            <a:spLocks noChangeArrowheads="1"/>
          </p:cNvSpPr>
          <p:nvPr/>
        </p:nvSpPr>
        <p:spPr bwMode="auto">
          <a:xfrm>
            <a:off x="92852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110" name="Oval 29"/>
          <p:cNvSpPr>
            <a:spLocks noChangeArrowheads="1"/>
          </p:cNvSpPr>
          <p:nvPr/>
        </p:nvSpPr>
        <p:spPr bwMode="auto">
          <a:xfrm>
            <a:off x="98948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111" name="Line 30"/>
          <p:cNvSpPr>
            <a:spLocks noChangeShapeType="1"/>
          </p:cNvSpPr>
          <p:nvPr/>
        </p:nvSpPr>
        <p:spPr bwMode="auto">
          <a:xfrm>
            <a:off x="2827338" y="5381625"/>
            <a:ext cx="7067550" cy="0"/>
          </a:xfrm>
          <a:prstGeom prst="line">
            <a:avLst/>
          </a:prstGeom>
          <a:noFill/>
          <a:ln w="19050">
            <a:solidFill>
              <a:schemeClr val="tx1"/>
            </a:solidFill>
            <a:round/>
            <a:headEnd/>
            <a:tailEnd/>
          </a:ln>
        </p:spPr>
        <p:txBody>
          <a:bodyPr wrap="none" anchor="ctr"/>
          <a:lstStyle/>
          <a:p>
            <a:endParaRPr lang="en-US"/>
          </a:p>
        </p:txBody>
      </p:sp>
      <p:sp>
        <p:nvSpPr>
          <p:cNvPr id="46112" name="Oval 31"/>
          <p:cNvSpPr>
            <a:spLocks noChangeArrowheads="1"/>
          </p:cNvSpPr>
          <p:nvPr/>
        </p:nvSpPr>
        <p:spPr bwMode="auto">
          <a:xfrm>
            <a:off x="31892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113" name="Oval 32"/>
          <p:cNvSpPr>
            <a:spLocks noChangeArrowheads="1"/>
          </p:cNvSpPr>
          <p:nvPr/>
        </p:nvSpPr>
        <p:spPr bwMode="auto">
          <a:xfrm>
            <a:off x="37988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3</a:t>
            </a:r>
          </a:p>
        </p:txBody>
      </p:sp>
      <p:sp>
        <p:nvSpPr>
          <p:cNvPr id="46114" name="Oval 33"/>
          <p:cNvSpPr>
            <a:spLocks noChangeArrowheads="1"/>
          </p:cNvSpPr>
          <p:nvPr/>
        </p:nvSpPr>
        <p:spPr bwMode="auto">
          <a:xfrm>
            <a:off x="4408488" y="52292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115" name="Oval 34"/>
          <p:cNvSpPr>
            <a:spLocks noChangeArrowheads="1"/>
          </p:cNvSpPr>
          <p:nvPr/>
        </p:nvSpPr>
        <p:spPr bwMode="auto">
          <a:xfrm>
            <a:off x="5018088" y="52292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5</a:t>
            </a:r>
          </a:p>
        </p:txBody>
      </p:sp>
      <p:sp>
        <p:nvSpPr>
          <p:cNvPr id="46116" name="Oval 35"/>
          <p:cNvSpPr>
            <a:spLocks noChangeArrowheads="1"/>
          </p:cNvSpPr>
          <p:nvPr/>
        </p:nvSpPr>
        <p:spPr bwMode="auto">
          <a:xfrm>
            <a:off x="5627688" y="52292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7</a:t>
            </a:r>
          </a:p>
        </p:txBody>
      </p:sp>
      <p:sp>
        <p:nvSpPr>
          <p:cNvPr id="46117" name="Oval 36"/>
          <p:cNvSpPr>
            <a:spLocks noChangeArrowheads="1"/>
          </p:cNvSpPr>
          <p:nvPr/>
        </p:nvSpPr>
        <p:spPr bwMode="auto">
          <a:xfrm>
            <a:off x="62372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8</a:t>
            </a:r>
          </a:p>
        </p:txBody>
      </p:sp>
      <p:sp>
        <p:nvSpPr>
          <p:cNvPr id="46118" name="Oval 37"/>
          <p:cNvSpPr>
            <a:spLocks noChangeArrowheads="1"/>
          </p:cNvSpPr>
          <p:nvPr/>
        </p:nvSpPr>
        <p:spPr bwMode="auto">
          <a:xfrm>
            <a:off x="68468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119" name="Oval 38"/>
          <p:cNvSpPr>
            <a:spLocks noChangeArrowheads="1"/>
          </p:cNvSpPr>
          <p:nvPr/>
        </p:nvSpPr>
        <p:spPr bwMode="auto">
          <a:xfrm>
            <a:off x="74564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11</a:t>
            </a:r>
          </a:p>
        </p:txBody>
      </p:sp>
      <p:sp>
        <p:nvSpPr>
          <p:cNvPr id="46120" name="Oval 39"/>
          <p:cNvSpPr>
            <a:spLocks noChangeArrowheads="1"/>
          </p:cNvSpPr>
          <p:nvPr/>
        </p:nvSpPr>
        <p:spPr bwMode="auto">
          <a:xfrm>
            <a:off x="80660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121" name="Oval 40"/>
          <p:cNvSpPr>
            <a:spLocks noChangeArrowheads="1"/>
          </p:cNvSpPr>
          <p:nvPr/>
        </p:nvSpPr>
        <p:spPr bwMode="auto">
          <a:xfrm>
            <a:off x="86756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122" name="Oval 41"/>
          <p:cNvSpPr>
            <a:spLocks noChangeArrowheads="1"/>
          </p:cNvSpPr>
          <p:nvPr/>
        </p:nvSpPr>
        <p:spPr bwMode="auto">
          <a:xfrm>
            <a:off x="92852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123" name="Oval 42"/>
          <p:cNvSpPr>
            <a:spLocks noChangeArrowheads="1"/>
          </p:cNvSpPr>
          <p:nvPr/>
        </p:nvSpPr>
        <p:spPr bwMode="auto">
          <a:xfrm>
            <a:off x="98948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124" name="Line 43"/>
          <p:cNvSpPr>
            <a:spLocks noChangeShapeType="1"/>
          </p:cNvSpPr>
          <p:nvPr/>
        </p:nvSpPr>
        <p:spPr bwMode="auto">
          <a:xfrm>
            <a:off x="2903538" y="5991225"/>
            <a:ext cx="6991350" cy="0"/>
          </a:xfrm>
          <a:prstGeom prst="line">
            <a:avLst/>
          </a:prstGeom>
          <a:noFill/>
          <a:ln w="19050">
            <a:solidFill>
              <a:schemeClr val="tx1"/>
            </a:solidFill>
            <a:round/>
            <a:headEnd/>
            <a:tailEnd/>
          </a:ln>
        </p:spPr>
        <p:txBody>
          <a:bodyPr wrap="none" anchor="ctr"/>
          <a:lstStyle/>
          <a:p>
            <a:endParaRPr lang="en-US"/>
          </a:p>
        </p:txBody>
      </p:sp>
      <p:sp>
        <p:nvSpPr>
          <p:cNvPr id="46125" name="Oval 44"/>
          <p:cNvSpPr>
            <a:spLocks noChangeArrowheads="1"/>
          </p:cNvSpPr>
          <p:nvPr/>
        </p:nvSpPr>
        <p:spPr bwMode="auto">
          <a:xfrm>
            <a:off x="31892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126" name="Oval 45"/>
          <p:cNvSpPr>
            <a:spLocks noChangeArrowheads="1"/>
          </p:cNvSpPr>
          <p:nvPr/>
        </p:nvSpPr>
        <p:spPr bwMode="auto">
          <a:xfrm>
            <a:off x="37988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3</a:t>
            </a:r>
          </a:p>
        </p:txBody>
      </p:sp>
      <p:sp>
        <p:nvSpPr>
          <p:cNvPr id="46127" name="Oval 46"/>
          <p:cNvSpPr>
            <a:spLocks noChangeArrowheads="1"/>
          </p:cNvSpPr>
          <p:nvPr/>
        </p:nvSpPr>
        <p:spPr bwMode="auto">
          <a:xfrm>
            <a:off x="44084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128" name="Oval 47"/>
          <p:cNvSpPr>
            <a:spLocks noChangeArrowheads="1"/>
          </p:cNvSpPr>
          <p:nvPr/>
        </p:nvSpPr>
        <p:spPr bwMode="auto">
          <a:xfrm>
            <a:off x="50180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5</a:t>
            </a:r>
          </a:p>
        </p:txBody>
      </p:sp>
      <p:sp>
        <p:nvSpPr>
          <p:cNvPr id="46129" name="Oval 48"/>
          <p:cNvSpPr>
            <a:spLocks noChangeArrowheads="1"/>
          </p:cNvSpPr>
          <p:nvPr/>
        </p:nvSpPr>
        <p:spPr bwMode="auto">
          <a:xfrm>
            <a:off x="5627688" y="58388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7</a:t>
            </a:r>
          </a:p>
        </p:txBody>
      </p:sp>
      <p:sp>
        <p:nvSpPr>
          <p:cNvPr id="46130" name="Oval 49"/>
          <p:cNvSpPr>
            <a:spLocks noChangeArrowheads="1"/>
          </p:cNvSpPr>
          <p:nvPr/>
        </p:nvSpPr>
        <p:spPr bwMode="auto">
          <a:xfrm>
            <a:off x="62372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8</a:t>
            </a:r>
          </a:p>
        </p:txBody>
      </p:sp>
      <p:sp>
        <p:nvSpPr>
          <p:cNvPr id="46131" name="Oval 50"/>
          <p:cNvSpPr>
            <a:spLocks noChangeArrowheads="1"/>
          </p:cNvSpPr>
          <p:nvPr/>
        </p:nvSpPr>
        <p:spPr bwMode="auto">
          <a:xfrm>
            <a:off x="68468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132" name="Oval 51"/>
          <p:cNvSpPr>
            <a:spLocks noChangeArrowheads="1"/>
          </p:cNvSpPr>
          <p:nvPr/>
        </p:nvSpPr>
        <p:spPr bwMode="auto">
          <a:xfrm>
            <a:off x="74564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11</a:t>
            </a:r>
          </a:p>
        </p:txBody>
      </p:sp>
      <p:sp>
        <p:nvSpPr>
          <p:cNvPr id="46133" name="Oval 52"/>
          <p:cNvSpPr>
            <a:spLocks noChangeArrowheads="1"/>
          </p:cNvSpPr>
          <p:nvPr/>
        </p:nvSpPr>
        <p:spPr bwMode="auto">
          <a:xfrm>
            <a:off x="80660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134" name="Oval 53"/>
          <p:cNvSpPr>
            <a:spLocks noChangeArrowheads="1"/>
          </p:cNvSpPr>
          <p:nvPr/>
        </p:nvSpPr>
        <p:spPr bwMode="auto">
          <a:xfrm>
            <a:off x="86756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135" name="Oval 54"/>
          <p:cNvSpPr>
            <a:spLocks noChangeArrowheads="1"/>
          </p:cNvSpPr>
          <p:nvPr/>
        </p:nvSpPr>
        <p:spPr bwMode="auto">
          <a:xfrm>
            <a:off x="92852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136" name="Oval 55"/>
          <p:cNvSpPr>
            <a:spLocks noChangeArrowheads="1"/>
          </p:cNvSpPr>
          <p:nvPr/>
        </p:nvSpPr>
        <p:spPr bwMode="auto">
          <a:xfrm>
            <a:off x="98948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137" name="Oval 56"/>
          <p:cNvSpPr>
            <a:spLocks noChangeArrowheads="1"/>
          </p:cNvSpPr>
          <p:nvPr/>
        </p:nvSpPr>
        <p:spPr bwMode="auto">
          <a:xfrm>
            <a:off x="259873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38" name="Oval 57"/>
          <p:cNvSpPr>
            <a:spLocks noChangeArrowheads="1"/>
          </p:cNvSpPr>
          <p:nvPr/>
        </p:nvSpPr>
        <p:spPr bwMode="auto">
          <a:xfrm>
            <a:off x="259873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39" name="Oval 58"/>
          <p:cNvSpPr>
            <a:spLocks noChangeArrowheads="1"/>
          </p:cNvSpPr>
          <p:nvPr/>
        </p:nvSpPr>
        <p:spPr bwMode="auto">
          <a:xfrm>
            <a:off x="259873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40" name="Oval 59"/>
          <p:cNvSpPr>
            <a:spLocks noChangeArrowheads="1"/>
          </p:cNvSpPr>
          <p:nvPr/>
        </p:nvSpPr>
        <p:spPr bwMode="auto">
          <a:xfrm>
            <a:off x="2608263"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41" name="Text Box 60"/>
          <p:cNvSpPr txBox="1">
            <a:spLocks noChangeArrowheads="1"/>
          </p:cNvSpPr>
          <p:nvPr/>
        </p:nvSpPr>
        <p:spPr bwMode="auto">
          <a:xfrm>
            <a:off x="6213475" y="4256088"/>
            <a:ext cx="342900" cy="336550"/>
          </a:xfrm>
          <a:prstGeom prst="rect">
            <a:avLst/>
          </a:prstGeom>
          <a:noFill/>
          <a:ln w="19050">
            <a:noFill/>
            <a:miter lim="800000"/>
            <a:headEnd/>
            <a:tailEnd/>
          </a:ln>
        </p:spPr>
        <p:txBody>
          <a:bodyPr wrap="none">
            <a:spAutoFit/>
          </a:bodyPr>
          <a:lstStyle/>
          <a:p>
            <a:pPr algn="ctr" eaLnBrk="1" hangingPunct="1"/>
            <a:r>
              <a:rPr lang="en-US" altLang="zh-TW" sz="1600"/>
              <a:t>m</a:t>
            </a:r>
          </a:p>
        </p:txBody>
      </p:sp>
      <p:sp>
        <p:nvSpPr>
          <p:cNvPr id="46142" name="Text Box 61"/>
          <p:cNvSpPr txBox="1">
            <a:spLocks noChangeArrowheads="1"/>
          </p:cNvSpPr>
          <p:nvPr/>
        </p:nvSpPr>
        <p:spPr bwMode="auto">
          <a:xfrm>
            <a:off x="2598738" y="4257675"/>
            <a:ext cx="241300" cy="336550"/>
          </a:xfrm>
          <a:prstGeom prst="rect">
            <a:avLst/>
          </a:prstGeom>
          <a:noFill/>
          <a:ln w="19050">
            <a:noFill/>
            <a:miter lim="800000"/>
            <a:headEnd/>
            <a:tailEnd/>
          </a:ln>
        </p:spPr>
        <p:txBody>
          <a:bodyPr wrap="none">
            <a:spAutoFit/>
          </a:bodyPr>
          <a:lstStyle/>
          <a:p>
            <a:pPr algn="ctr" eaLnBrk="1" hangingPunct="1"/>
            <a:r>
              <a:rPr lang="en-US" altLang="zh-TW" sz="1600" dirty="0"/>
              <a:t>l</a:t>
            </a:r>
          </a:p>
        </p:txBody>
      </p:sp>
      <p:sp>
        <p:nvSpPr>
          <p:cNvPr id="46143" name="Text Box 62"/>
          <p:cNvSpPr txBox="1">
            <a:spLocks noChangeArrowheads="1"/>
          </p:cNvSpPr>
          <p:nvPr/>
        </p:nvSpPr>
        <p:spPr bwMode="auto">
          <a:xfrm>
            <a:off x="9913938" y="4256088"/>
            <a:ext cx="296862" cy="336550"/>
          </a:xfrm>
          <a:prstGeom prst="rect">
            <a:avLst/>
          </a:prstGeom>
          <a:noFill/>
          <a:ln w="19050">
            <a:noFill/>
            <a:miter lim="800000"/>
            <a:headEnd/>
            <a:tailEnd/>
          </a:ln>
        </p:spPr>
        <p:txBody>
          <a:bodyPr wrap="none">
            <a:spAutoFit/>
          </a:bodyPr>
          <a:lstStyle/>
          <a:p>
            <a:pPr algn="ctr" eaLnBrk="1" hangingPunct="1"/>
            <a:r>
              <a:rPr lang="en-US" altLang="zh-TW" sz="1600"/>
              <a:t>h</a:t>
            </a:r>
          </a:p>
        </p:txBody>
      </p:sp>
      <p:sp>
        <p:nvSpPr>
          <p:cNvPr id="46144" name="Text Box 63"/>
          <p:cNvSpPr txBox="1">
            <a:spLocks noChangeArrowheads="1"/>
          </p:cNvSpPr>
          <p:nvPr/>
        </p:nvSpPr>
        <p:spPr bwMode="auto">
          <a:xfrm>
            <a:off x="3770313" y="4876800"/>
            <a:ext cx="342900" cy="336550"/>
          </a:xfrm>
          <a:prstGeom prst="rect">
            <a:avLst/>
          </a:prstGeom>
          <a:noFill/>
          <a:ln w="19050">
            <a:noFill/>
            <a:miter lim="800000"/>
            <a:headEnd/>
            <a:tailEnd/>
          </a:ln>
        </p:spPr>
        <p:txBody>
          <a:bodyPr wrap="none">
            <a:spAutoFit/>
          </a:bodyPr>
          <a:lstStyle/>
          <a:p>
            <a:pPr algn="ctr" eaLnBrk="1" hangingPunct="1"/>
            <a:r>
              <a:rPr lang="en-US" altLang="zh-TW" sz="1600"/>
              <a:t>m</a:t>
            </a:r>
          </a:p>
        </p:txBody>
      </p:sp>
      <p:sp>
        <p:nvSpPr>
          <p:cNvPr id="46145" name="Text Box 64"/>
          <p:cNvSpPr txBox="1">
            <a:spLocks noChangeArrowheads="1"/>
          </p:cNvSpPr>
          <p:nvPr/>
        </p:nvSpPr>
        <p:spPr bwMode="auto">
          <a:xfrm>
            <a:off x="2598738" y="4878388"/>
            <a:ext cx="241300" cy="336550"/>
          </a:xfrm>
          <a:prstGeom prst="rect">
            <a:avLst/>
          </a:prstGeom>
          <a:noFill/>
          <a:ln w="19050">
            <a:noFill/>
            <a:miter lim="800000"/>
            <a:headEnd/>
            <a:tailEnd/>
          </a:ln>
        </p:spPr>
        <p:txBody>
          <a:bodyPr wrap="none">
            <a:spAutoFit/>
          </a:bodyPr>
          <a:lstStyle/>
          <a:p>
            <a:pPr algn="ctr" eaLnBrk="1" hangingPunct="1"/>
            <a:r>
              <a:rPr lang="en-US" altLang="zh-TW" sz="1600"/>
              <a:t>l</a:t>
            </a:r>
          </a:p>
        </p:txBody>
      </p:sp>
      <p:sp>
        <p:nvSpPr>
          <p:cNvPr id="46146" name="Text Box 65"/>
          <p:cNvSpPr txBox="1">
            <a:spLocks noChangeArrowheads="1"/>
          </p:cNvSpPr>
          <p:nvPr/>
        </p:nvSpPr>
        <p:spPr bwMode="auto">
          <a:xfrm>
            <a:off x="5627688" y="4876800"/>
            <a:ext cx="296862" cy="336550"/>
          </a:xfrm>
          <a:prstGeom prst="rect">
            <a:avLst/>
          </a:prstGeom>
          <a:noFill/>
          <a:ln w="19050">
            <a:noFill/>
            <a:miter lim="800000"/>
            <a:headEnd/>
            <a:tailEnd/>
          </a:ln>
        </p:spPr>
        <p:txBody>
          <a:bodyPr wrap="none">
            <a:spAutoFit/>
          </a:bodyPr>
          <a:lstStyle/>
          <a:p>
            <a:pPr algn="ctr" eaLnBrk="1" hangingPunct="1"/>
            <a:r>
              <a:rPr lang="en-US" altLang="zh-TW" sz="1600"/>
              <a:t>h</a:t>
            </a:r>
          </a:p>
        </p:txBody>
      </p:sp>
      <p:sp>
        <p:nvSpPr>
          <p:cNvPr id="46147" name="Text Box 66"/>
          <p:cNvSpPr txBox="1">
            <a:spLocks noChangeArrowheads="1"/>
          </p:cNvSpPr>
          <p:nvPr/>
        </p:nvSpPr>
        <p:spPr bwMode="auto">
          <a:xfrm>
            <a:off x="5008563" y="5497513"/>
            <a:ext cx="342900" cy="336550"/>
          </a:xfrm>
          <a:prstGeom prst="rect">
            <a:avLst/>
          </a:prstGeom>
          <a:noFill/>
          <a:ln w="19050">
            <a:noFill/>
            <a:miter lim="800000"/>
            <a:headEnd/>
            <a:tailEnd/>
          </a:ln>
        </p:spPr>
        <p:txBody>
          <a:bodyPr wrap="none">
            <a:spAutoFit/>
          </a:bodyPr>
          <a:lstStyle/>
          <a:p>
            <a:pPr algn="ctr" eaLnBrk="1" hangingPunct="1"/>
            <a:r>
              <a:rPr lang="en-US" altLang="zh-TW" sz="1600"/>
              <a:t>m</a:t>
            </a:r>
          </a:p>
        </p:txBody>
      </p:sp>
      <p:sp>
        <p:nvSpPr>
          <p:cNvPr id="46148" name="Text Box 67"/>
          <p:cNvSpPr txBox="1">
            <a:spLocks noChangeArrowheads="1"/>
          </p:cNvSpPr>
          <p:nvPr/>
        </p:nvSpPr>
        <p:spPr bwMode="auto">
          <a:xfrm>
            <a:off x="4427538" y="5499100"/>
            <a:ext cx="241300" cy="336550"/>
          </a:xfrm>
          <a:prstGeom prst="rect">
            <a:avLst/>
          </a:prstGeom>
          <a:noFill/>
          <a:ln w="19050">
            <a:noFill/>
            <a:miter lim="800000"/>
            <a:headEnd/>
            <a:tailEnd/>
          </a:ln>
        </p:spPr>
        <p:txBody>
          <a:bodyPr wrap="none">
            <a:spAutoFit/>
          </a:bodyPr>
          <a:lstStyle/>
          <a:p>
            <a:pPr algn="ctr" eaLnBrk="1" hangingPunct="1"/>
            <a:r>
              <a:rPr lang="en-US" altLang="zh-TW" sz="1600"/>
              <a:t>l</a:t>
            </a:r>
          </a:p>
        </p:txBody>
      </p:sp>
      <p:sp>
        <p:nvSpPr>
          <p:cNvPr id="46149" name="Text Box 68"/>
          <p:cNvSpPr txBox="1">
            <a:spLocks noChangeArrowheads="1"/>
          </p:cNvSpPr>
          <p:nvPr/>
        </p:nvSpPr>
        <p:spPr bwMode="auto">
          <a:xfrm>
            <a:off x="5627688" y="5497513"/>
            <a:ext cx="304800" cy="336550"/>
          </a:xfrm>
          <a:prstGeom prst="rect">
            <a:avLst/>
          </a:prstGeom>
          <a:noFill/>
          <a:ln w="19050">
            <a:noFill/>
            <a:miter lim="800000"/>
            <a:headEnd/>
            <a:tailEnd/>
          </a:ln>
        </p:spPr>
        <p:txBody>
          <a:bodyPr>
            <a:spAutoFit/>
          </a:bodyPr>
          <a:lstStyle/>
          <a:p>
            <a:pPr algn="ctr" eaLnBrk="1" hangingPunct="1"/>
            <a:r>
              <a:rPr lang="en-US" altLang="zh-TW" sz="1600"/>
              <a:t>h</a:t>
            </a:r>
          </a:p>
        </p:txBody>
      </p:sp>
      <p:sp>
        <p:nvSpPr>
          <p:cNvPr id="46150" name="Text Box 69"/>
          <p:cNvSpPr txBox="1">
            <a:spLocks noChangeArrowheads="1"/>
          </p:cNvSpPr>
          <p:nvPr/>
        </p:nvSpPr>
        <p:spPr bwMode="auto">
          <a:xfrm>
            <a:off x="5380038" y="6113463"/>
            <a:ext cx="785812" cy="336550"/>
          </a:xfrm>
          <a:prstGeom prst="rect">
            <a:avLst/>
          </a:prstGeom>
          <a:noFill/>
          <a:ln w="19050">
            <a:noFill/>
            <a:miter lim="800000"/>
            <a:headEnd/>
            <a:tailEnd/>
          </a:ln>
        </p:spPr>
        <p:txBody>
          <a:bodyPr wrap="none">
            <a:spAutoFit/>
          </a:bodyPr>
          <a:lstStyle/>
          <a:p>
            <a:pPr algn="ctr" eaLnBrk="1" hangingPunct="1"/>
            <a:r>
              <a:rPr lang="en-US" altLang="zh-TW" sz="1600" dirty="0"/>
              <a:t>l</a:t>
            </a:r>
            <a:r>
              <a:rPr lang="en-US" altLang="zh-TW" sz="1600" dirty="0">
                <a:latin typeface="Symbol" pitchFamily="18" charset="2"/>
              </a:rPr>
              <a:t>=</a:t>
            </a:r>
            <a:r>
              <a:rPr lang="en-US" altLang="zh-TW" sz="1600" dirty="0"/>
              <a:t>m </a:t>
            </a:r>
            <a:r>
              <a:rPr lang="en-US" altLang="zh-TW" sz="1600" dirty="0">
                <a:latin typeface="Symbol" pitchFamily="18" charset="2"/>
              </a:rPr>
              <a:t>=</a:t>
            </a:r>
            <a:r>
              <a:rPr lang="en-US" altLang="zh-TW" sz="1600" dirty="0"/>
              <a:t>h</a:t>
            </a:r>
          </a:p>
        </p:txBody>
      </p:sp>
    </p:spTree>
    <p:extLst>
      <p:ext uri="{BB962C8B-B14F-4D97-AF65-F5344CB8AC3E}">
        <p14:creationId xmlns:p14="http://schemas.microsoft.com/office/powerpoint/2010/main" val="1863278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5"/>
          <p:cNvSpPr>
            <a:spLocks noGrp="1"/>
          </p:cNvSpPr>
          <p:nvPr>
            <p:ph type="sldNum" sz="quarter" idx="12"/>
          </p:nvPr>
        </p:nvSpPr>
        <p:spPr>
          <a:noFill/>
        </p:spPr>
        <p:txBody>
          <a:bodyPr/>
          <a:lstStyle/>
          <a:p>
            <a:fld id="{F9D3A5DD-0ADC-4579-AC2E-7A6EDFE5C657}" type="slidenum">
              <a:rPr lang="en-US" altLang="zh-TW" smtClean="0">
                <a:latin typeface="Arial" charset="0"/>
              </a:rPr>
              <a:pPr/>
              <a:t>42</a:t>
            </a:fld>
            <a:endParaRPr lang="en-US" altLang="zh-TW">
              <a:latin typeface="Arial" charset="0"/>
            </a:endParaRPr>
          </a:p>
        </p:txBody>
      </p:sp>
      <p:sp>
        <p:nvSpPr>
          <p:cNvPr id="47107" name="Rectangle 2"/>
          <p:cNvSpPr>
            <a:spLocks noGrp="1" noChangeArrowheads="1"/>
          </p:cNvSpPr>
          <p:nvPr>
            <p:ph type="title"/>
          </p:nvPr>
        </p:nvSpPr>
        <p:spPr/>
        <p:txBody>
          <a:bodyPr/>
          <a:lstStyle/>
          <a:p>
            <a:r>
              <a:rPr lang="en-US" altLang="zh-TW"/>
              <a:t>Example 1 – Binary Search</a:t>
            </a:r>
          </a:p>
        </p:txBody>
      </p:sp>
      <p:sp>
        <p:nvSpPr>
          <p:cNvPr id="47108" name="Text Box 3"/>
          <p:cNvSpPr txBox="1">
            <a:spLocks noChangeArrowheads="1"/>
          </p:cNvSpPr>
          <p:nvPr/>
        </p:nvSpPr>
        <p:spPr bwMode="auto">
          <a:xfrm>
            <a:off x="1774825" y="1773238"/>
            <a:ext cx="1296839" cy="523220"/>
          </a:xfrm>
          <a:prstGeom prst="rect">
            <a:avLst/>
          </a:prstGeom>
          <a:noFill/>
          <a:ln w="9525">
            <a:noFill/>
            <a:miter lim="800000"/>
            <a:headEnd/>
            <a:tailEnd/>
          </a:ln>
        </p:spPr>
        <p:txBody>
          <a:bodyPr wrap="square">
            <a:spAutoFit/>
          </a:bodyPr>
          <a:lstStyle/>
          <a:p>
            <a:pPr eaLnBrk="1" hangingPunct="1"/>
            <a:r>
              <a:rPr kumimoji="1" lang="en-US" altLang="zh-TW" sz="2800" i="1" dirty="0"/>
              <a:t>x</a:t>
            </a:r>
            <a:r>
              <a:rPr kumimoji="1" lang="en-US" altLang="zh-TW" sz="2800" dirty="0"/>
              <a:t>=151</a:t>
            </a:r>
          </a:p>
        </p:txBody>
      </p:sp>
      <p:sp>
        <p:nvSpPr>
          <p:cNvPr id="2215940" name="AutoShape 4"/>
          <p:cNvSpPr>
            <a:spLocks noChangeArrowheads="1"/>
          </p:cNvSpPr>
          <p:nvPr/>
        </p:nvSpPr>
        <p:spPr bwMode="auto">
          <a:xfrm>
            <a:off x="3143251" y="3644901"/>
            <a:ext cx="504825" cy="792163"/>
          </a:xfrm>
          <a:prstGeom prst="upArrow">
            <a:avLst>
              <a:gd name="adj1" fmla="val 37731"/>
              <a:gd name="adj2" fmla="val 30817"/>
            </a:avLst>
          </a:prstGeom>
          <a:solidFill>
            <a:schemeClr val="accent1"/>
          </a:solidFill>
          <a:ln w="9525">
            <a:solidFill>
              <a:schemeClr val="tx1"/>
            </a:solidFill>
            <a:miter lim="800000"/>
            <a:headEnd/>
            <a:tailEnd/>
          </a:ln>
        </p:spPr>
        <p:txBody>
          <a:bodyPr vert="eaVert" wrap="none" anchor="ctr"/>
          <a:lstStyle/>
          <a:p>
            <a:pPr algn="ctr" eaLnBrk="1" hangingPunct="1"/>
            <a:r>
              <a:rPr kumimoji="1" lang="en-US" altLang="zh-TW">
                <a:solidFill>
                  <a:srgbClr val="FFFF00"/>
                </a:solidFill>
              </a:rPr>
              <a:t>low</a:t>
            </a:r>
          </a:p>
        </p:txBody>
      </p:sp>
      <p:sp>
        <p:nvSpPr>
          <p:cNvPr id="47110" name="AutoShape 5"/>
          <p:cNvSpPr>
            <a:spLocks noChangeArrowheads="1"/>
          </p:cNvSpPr>
          <p:nvPr/>
        </p:nvSpPr>
        <p:spPr bwMode="auto">
          <a:xfrm>
            <a:off x="8832851" y="3644901"/>
            <a:ext cx="504825" cy="792163"/>
          </a:xfrm>
          <a:prstGeom prst="upArrow">
            <a:avLst>
              <a:gd name="adj1" fmla="val 37731"/>
              <a:gd name="adj2" fmla="val 30817"/>
            </a:avLst>
          </a:prstGeom>
          <a:solidFill>
            <a:srgbClr val="FFCCCC"/>
          </a:solidFill>
          <a:ln w="9525">
            <a:solidFill>
              <a:schemeClr val="tx1"/>
            </a:solidFill>
            <a:miter lim="800000"/>
            <a:headEnd/>
            <a:tailEnd/>
          </a:ln>
        </p:spPr>
        <p:txBody>
          <a:bodyPr vert="eaVert" wrap="none" anchor="ctr"/>
          <a:lstStyle/>
          <a:p>
            <a:pPr algn="ctr" eaLnBrk="1" hangingPunct="1"/>
            <a:r>
              <a:rPr kumimoji="1" lang="en-US" altLang="zh-TW">
                <a:solidFill>
                  <a:srgbClr val="0000FF"/>
                </a:solidFill>
              </a:rPr>
              <a:t>high</a:t>
            </a:r>
          </a:p>
        </p:txBody>
      </p:sp>
      <p:grpSp>
        <p:nvGrpSpPr>
          <p:cNvPr id="47111" name="Group 6"/>
          <p:cNvGrpSpPr>
            <a:grpSpLocks/>
          </p:cNvGrpSpPr>
          <p:nvPr/>
        </p:nvGrpSpPr>
        <p:grpSpPr bwMode="auto">
          <a:xfrm>
            <a:off x="3216276" y="2636838"/>
            <a:ext cx="6048375" cy="863600"/>
            <a:chOff x="1066" y="1661"/>
            <a:chExt cx="3810" cy="544"/>
          </a:xfrm>
        </p:grpSpPr>
        <p:grpSp>
          <p:nvGrpSpPr>
            <p:cNvPr id="47117" name="Group 7"/>
            <p:cNvGrpSpPr>
              <a:grpSpLocks/>
            </p:cNvGrpSpPr>
            <p:nvPr/>
          </p:nvGrpSpPr>
          <p:grpSpPr bwMode="auto">
            <a:xfrm>
              <a:off x="1066" y="1661"/>
              <a:ext cx="272" cy="544"/>
              <a:chOff x="1066" y="1661"/>
              <a:chExt cx="272" cy="544"/>
            </a:xfrm>
          </p:grpSpPr>
          <p:sp>
            <p:nvSpPr>
              <p:cNvPr id="47157" name="Rectangle 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a:t>
                </a:r>
              </a:p>
            </p:txBody>
          </p:sp>
          <p:sp>
            <p:nvSpPr>
              <p:cNvPr id="47158" name="Rectangle 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a:t>
                </a:r>
              </a:p>
            </p:txBody>
          </p:sp>
        </p:grpSp>
        <p:grpSp>
          <p:nvGrpSpPr>
            <p:cNvPr id="47118" name="Group 10"/>
            <p:cNvGrpSpPr>
              <a:grpSpLocks/>
            </p:cNvGrpSpPr>
            <p:nvPr/>
          </p:nvGrpSpPr>
          <p:grpSpPr bwMode="auto">
            <a:xfrm>
              <a:off x="1338" y="1661"/>
              <a:ext cx="272" cy="544"/>
              <a:chOff x="1066" y="1661"/>
              <a:chExt cx="272" cy="544"/>
            </a:xfrm>
          </p:grpSpPr>
          <p:sp>
            <p:nvSpPr>
              <p:cNvPr id="47155" name="Rectangle 1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a:t>
                </a:r>
              </a:p>
            </p:txBody>
          </p:sp>
          <p:sp>
            <p:nvSpPr>
              <p:cNvPr id="47156" name="Rectangle 1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grpSp>
        <p:grpSp>
          <p:nvGrpSpPr>
            <p:cNvPr id="47119" name="Group 13"/>
            <p:cNvGrpSpPr>
              <a:grpSpLocks/>
            </p:cNvGrpSpPr>
            <p:nvPr/>
          </p:nvGrpSpPr>
          <p:grpSpPr bwMode="auto">
            <a:xfrm>
              <a:off x="1610" y="1661"/>
              <a:ext cx="272" cy="544"/>
              <a:chOff x="1066" y="1661"/>
              <a:chExt cx="272" cy="544"/>
            </a:xfrm>
          </p:grpSpPr>
          <p:sp>
            <p:nvSpPr>
              <p:cNvPr id="47153" name="Rectangle 1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3</a:t>
                </a:r>
              </a:p>
            </p:txBody>
          </p:sp>
          <p:sp>
            <p:nvSpPr>
              <p:cNvPr id="47154" name="Rectangle 1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0</a:t>
                </a:r>
              </a:p>
            </p:txBody>
          </p:sp>
        </p:grpSp>
        <p:grpSp>
          <p:nvGrpSpPr>
            <p:cNvPr id="47120" name="Group 16"/>
            <p:cNvGrpSpPr>
              <a:grpSpLocks/>
            </p:cNvGrpSpPr>
            <p:nvPr/>
          </p:nvGrpSpPr>
          <p:grpSpPr bwMode="auto">
            <a:xfrm>
              <a:off x="1882" y="1661"/>
              <a:ext cx="272" cy="544"/>
              <a:chOff x="1066" y="1661"/>
              <a:chExt cx="272" cy="544"/>
            </a:xfrm>
          </p:grpSpPr>
          <p:sp>
            <p:nvSpPr>
              <p:cNvPr id="47151" name="Rectangle 1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4</a:t>
                </a:r>
              </a:p>
            </p:txBody>
          </p:sp>
          <p:sp>
            <p:nvSpPr>
              <p:cNvPr id="47152" name="Rectangle 1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grpSp>
        <p:grpSp>
          <p:nvGrpSpPr>
            <p:cNvPr id="47121" name="Group 19"/>
            <p:cNvGrpSpPr>
              <a:grpSpLocks/>
            </p:cNvGrpSpPr>
            <p:nvPr/>
          </p:nvGrpSpPr>
          <p:grpSpPr bwMode="auto">
            <a:xfrm>
              <a:off x="2154" y="1661"/>
              <a:ext cx="272" cy="544"/>
              <a:chOff x="1066" y="1661"/>
              <a:chExt cx="272" cy="544"/>
            </a:xfrm>
          </p:grpSpPr>
          <p:sp>
            <p:nvSpPr>
              <p:cNvPr id="47149" name="Rectangle 20"/>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a:t>
                </a:r>
              </a:p>
            </p:txBody>
          </p:sp>
          <p:sp>
            <p:nvSpPr>
              <p:cNvPr id="47150" name="Rectangle 21"/>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grpSp>
        <p:grpSp>
          <p:nvGrpSpPr>
            <p:cNvPr id="47122" name="Group 22"/>
            <p:cNvGrpSpPr>
              <a:grpSpLocks/>
            </p:cNvGrpSpPr>
            <p:nvPr/>
          </p:nvGrpSpPr>
          <p:grpSpPr bwMode="auto">
            <a:xfrm>
              <a:off x="2427" y="1661"/>
              <a:ext cx="272" cy="544"/>
              <a:chOff x="1066" y="1661"/>
              <a:chExt cx="272" cy="544"/>
            </a:xfrm>
          </p:grpSpPr>
          <p:sp>
            <p:nvSpPr>
              <p:cNvPr id="47147" name="Rectangle 23"/>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sp>
            <p:nvSpPr>
              <p:cNvPr id="47148" name="Rectangle 24"/>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23</a:t>
                </a:r>
              </a:p>
            </p:txBody>
          </p:sp>
        </p:grpSp>
        <p:grpSp>
          <p:nvGrpSpPr>
            <p:cNvPr id="47123" name="Group 25"/>
            <p:cNvGrpSpPr>
              <a:grpSpLocks/>
            </p:cNvGrpSpPr>
            <p:nvPr/>
          </p:nvGrpSpPr>
          <p:grpSpPr bwMode="auto">
            <a:xfrm>
              <a:off x="2699" y="1661"/>
              <a:ext cx="272" cy="544"/>
              <a:chOff x="1066" y="1661"/>
              <a:chExt cx="272" cy="544"/>
            </a:xfrm>
          </p:grpSpPr>
          <p:sp>
            <p:nvSpPr>
              <p:cNvPr id="47145" name="Rectangle 26"/>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sp>
            <p:nvSpPr>
              <p:cNvPr id="47146" name="Rectangle 27"/>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54</a:t>
                </a:r>
              </a:p>
            </p:txBody>
          </p:sp>
        </p:grpSp>
        <p:grpSp>
          <p:nvGrpSpPr>
            <p:cNvPr id="47124" name="Group 28"/>
            <p:cNvGrpSpPr>
              <a:grpSpLocks/>
            </p:cNvGrpSpPr>
            <p:nvPr/>
          </p:nvGrpSpPr>
          <p:grpSpPr bwMode="auto">
            <a:xfrm>
              <a:off x="2971" y="1661"/>
              <a:ext cx="272" cy="544"/>
              <a:chOff x="1066" y="1661"/>
              <a:chExt cx="272" cy="544"/>
            </a:xfrm>
          </p:grpSpPr>
          <p:sp>
            <p:nvSpPr>
              <p:cNvPr id="47143" name="Rectangle 29"/>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a:t>
                </a:r>
              </a:p>
            </p:txBody>
          </p:sp>
          <p:sp>
            <p:nvSpPr>
              <p:cNvPr id="47144" name="Rectangle 30"/>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82</a:t>
                </a:r>
              </a:p>
            </p:txBody>
          </p:sp>
        </p:grpSp>
        <p:grpSp>
          <p:nvGrpSpPr>
            <p:cNvPr id="47125" name="Group 31"/>
            <p:cNvGrpSpPr>
              <a:grpSpLocks/>
            </p:cNvGrpSpPr>
            <p:nvPr/>
          </p:nvGrpSpPr>
          <p:grpSpPr bwMode="auto">
            <a:xfrm>
              <a:off x="3243" y="1661"/>
              <a:ext cx="272" cy="544"/>
              <a:chOff x="1066" y="1661"/>
              <a:chExt cx="272" cy="544"/>
            </a:xfrm>
          </p:grpSpPr>
          <p:sp>
            <p:nvSpPr>
              <p:cNvPr id="47141" name="Rectangle 32"/>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sp>
            <p:nvSpPr>
              <p:cNvPr id="47142" name="Rectangle 33"/>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101</a:t>
                </a:r>
              </a:p>
            </p:txBody>
          </p:sp>
        </p:grpSp>
        <p:grpSp>
          <p:nvGrpSpPr>
            <p:cNvPr id="47126" name="Group 34"/>
            <p:cNvGrpSpPr>
              <a:grpSpLocks/>
            </p:cNvGrpSpPr>
            <p:nvPr/>
          </p:nvGrpSpPr>
          <p:grpSpPr bwMode="auto">
            <a:xfrm>
              <a:off x="3515" y="1661"/>
              <a:ext cx="272" cy="544"/>
              <a:chOff x="1066" y="1661"/>
              <a:chExt cx="272" cy="544"/>
            </a:xfrm>
          </p:grpSpPr>
          <p:sp>
            <p:nvSpPr>
              <p:cNvPr id="47139" name="Rectangle 35"/>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a:t>
                </a:r>
              </a:p>
            </p:txBody>
          </p:sp>
          <p:sp>
            <p:nvSpPr>
              <p:cNvPr id="47140" name="Rectangle 36"/>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112</a:t>
                </a:r>
              </a:p>
            </p:txBody>
          </p:sp>
        </p:grpSp>
        <p:grpSp>
          <p:nvGrpSpPr>
            <p:cNvPr id="47127" name="Group 37"/>
            <p:cNvGrpSpPr>
              <a:grpSpLocks/>
            </p:cNvGrpSpPr>
            <p:nvPr/>
          </p:nvGrpSpPr>
          <p:grpSpPr bwMode="auto">
            <a:xfrm>
              <a:off x="3788" y="1661"/>
              <a:ext cx="272" cy="544"/>
              <a:chOff x="1066" y="1661"/>
              <a:chExt cx="272" cy="544"/>
            </a:xfrm>
          </p:grpSpPr>
          <p:sp>
            <p:nvSpPr>
              <p:cNvPr id="47137" name="Rectangle 3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a:t>
                </a:r>
              </a:p>
            </p:txBody>
          </p:sp>
          <p:sp>
            <p:nvSpPr>
              <p:cNvPr id="47138" name="Rectangle 3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125</a:t>
                </a:r>
              </a:p>
            </p:txBody>
          </p:sp>
        </p:grpSp>
        <p:grpSp>
          <p:nvGrpSpPr>
            <p:cNvPr id="47128" name="Group 40"/>
            <p:cNvGrpSpPr>
              <a:grpSpLocks/>
            </p:cNvGrpSpPr>
            <p:nvPr/>
          </p:nvGrpSpPr>
          <p:grpSpPr bwMode="auto">
            <a:xfrm>
              <a:off x="4060" y="1661"/>
              <a:ext cx="272" cy="544"/>
              <a:chOff x="1066" y="1661"/>
              <a:chExt cx="272" cy="544"/>
            </a:xfrm>
          </p:grpSpPr>
          <p:sp>
            <p:nvSpPr>
              <p:cNvPr id="47135" name="Rectangle 4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a:t>
                </a:r>
              </a:p>
            </p:txBody>
          </p:sp>
          <p:sp>
            <p:nvSpPr>
              <p:cNvPr id="47136" name="Rectangle 4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131</a:t>
                </a:r>
              </a:p>
            </p:txBody>
          </p:sp>
        </p:grpSp>
        <p:grpSp>
          <p:nvGrpSpPr>
            <p:cNvPr id="47129" name="Group 43"/>
            <p:cNvGrpSpPr>
              <a:grpSpLocks/>
            </p:cNvGrpSpPr>
            <p:nvPr/>
          </p:nvGrpSpPr>
          <p:grpSpPr bwMode="auto">
            <a:xfrm>
              <a:off x="4332" y="1661"/>
              <a:ext cx="272" cy="544"/>
              <a:chOff x="1066" y="1661"/>
              <a:chExt cx="272" cy="544"/>
            </a:xfrm>
          </p:grpSpPr>
          <p:sp>
            <p:nvSpPr>
              <p:cNvPr id="47133" name="Rectangle 4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a:t>
                </a:r>
              </a:p>
            </p:txBody>
          </p:sp>
          <p:sp>
            <p:nvSpPr>
              <p:cNvPr id="47134" name="Rectangle 4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142</a:t>
                </a:r>
              </a:p>
            </p:txBody>
          </p:sp>
        </p:grpSp>
        <p:grpSp>
          <p:nvGrpSpPr>
            <p:cNvPr id="47130" name="Group 46"/>
            <p:cNvGrpSpPr>
              <a:grpSpLocks/>
            </p:cNvGrpSpPr>
            <p:nvPr/>
          </p:nvGrpSpPr>
          <p:grpSpPr bwMode="auto">
            <a:xfrm>
              <a:off x="4604" y="1661"/>
              <a:ext cx="272" cy="544"/>
              <a:chOff x="1066" y="1661"/>
              <a:chExt cx="272" cy="544"/>
            </a:xfrm>
          </p:grpSpPr>
          <p:sp>
            <p:nvSpPr>
              <p:cNvPr id="47131" name="Rectangle 4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a:t>
                </a:r>
              </a:p>
            </p:txBody>
          </p:sp>
          <p:sp>
            <p:nvSpPr>
              <p:cNvPr id="47132" name="Rectangle 4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151</a:t>
                </a:r>
              </a:p>
            </p:txBody>
          </p:sp>
        </p:grpSp>
      </p:grpSp>
      <p:grpSp>
        <p:nvGrpSpPr>
          <p:cNvPr id="17" name="Group 49"/>
          <p:cNvGrpSpPr>
            <a:grpSpLocks/>
          </p:cNvGrpSpPr>
          <p:nvPr/>
        </p:nvGrpSpPr>
        <p:grpSpPr bwMode="auto">
          <a:xfrm>
            <a:off x="5735639" y="2636839"/>
            <a:ext cx="504825" cy="1800225"/>
            <a:chOff x="2653" y="1661"/>
            <a:chExt cx="318" cy="1134"/>
          </a:xfrm>
        </p:grpSpPr>
        <p:sp>
          <p:nvSpPr>
            <p:cNvPr id="47115" name="AutoShape 50"/>
            <p:cNvSpPr>
              <a:spLocks noChangeArrowheads="1"/>
            </p:cNvSpPr>
            <p:nvPr/>
          </p:nvSpPr>
          <p:spPr bwMode="auto">
            <a:xfrm>
              <a:off x="2653" y="2296"/>
              <a:ext cx="318" cy="499"/>
            </a:xfrm>
            <a:prstGeom prst="upArrow">
              <a:avLst>
                <a:gd name="adj1" fmla="val 37731"/>
                <a:gd name="adj2" fmla="val 30817"/>
              </a:avLst>
            </a:prstGeom>
            <a:solidFill>
              <a:srgbClr val="FFC000"/>
            </a:solidFill>
            <a:ln w="9525">
              <a:solidFill>
                <a:srgbClr val="FFFF00"/>
              </a:solidFill>
              <a:miter lim="800000"/>
              <a:headEnd/>
              <a:tailEnd/>
            </a:ln>
          </p:spPr>
          <p:txBody>
            <a:bodyPr vert="eaVert" wrap="none" anchor="ctr"/>
            <a:lstStyle/>
            <a:p>
              <a:pPr algn="ctr" eaLnBrk="1" hangingPunct="1"/>
              <a:r>
                <a:rPr kumimoji="1" lang="en-US" altLang="zh-TW" dirty="0">
                  <a:solidFill>
                    <a:srgbClr val="0000FF"/>
                  </a:solidFill>
                </a:rPr>
                <a:t>mid</a:t>
              </a:r>
            </a:p>
          </p:txBody>
        </p:sp>
        <p:sp>
          <p:nvSpPr>
            <p:cNvPr id="47116" name="Rectangle 51"/>
            <p:cNvSpPr>
              <a:spLocks noChangeArrowheads="1"/>
            </p:cNvSpPr>
            <p:nvPr/>
          </p:nvSpPr>
          <p:spPr bwMode="auto">
            <a:xfrm>
              <a:off x="2699" y="1661"/>
              <a:ext cx="272" cy="544"/>
            </a:xfrm>
            <a:prstGeom prst="rect">
              <a:avLst/>
            </a:prstGeom>
            <a:noFill/>
            <a:ln w="38100">
              <a:solidFill>
                <a:srgbClr val="FFC000"/>
              </a:solidFill>
              <a:miter lim="800000"/>
              <a:headEnd/>
              <a:tailEnd/>
            </a:ln>
          </p:spPr>
          <p:txBody>
            <a:bodyPr wrap="none" anchor="ctr"/>
            <a:lstStyle/>
            <a:p>
              <a:pPr algn="ctr" eaLnBrk="1" hangingPunct="1"/>
              <a:endParaRPr kumimoji="1" lang="zh-TW" altLang="zh-TW"/>
            </a:p>
          </p:txBody>
        </p:sp>
      </p:grpSp>
      <p:sp>
        <p:nvSpPr>
          <p:cNvPr id="2215988" name="AutoShape 52"/>
          <p:cNvSpPr>
            <a:spLocks noChangeArrowheads="1"/>
          </p:cNvSpPr>
          <p:nvPr/>
        </p:nvSpPr>
        <p:spPr bwMode="auto">
          <a:xfrm>
            <a:off x="4727575" y="5084764"/>
            <a:ext cx="2376488" cy="865187"/>
          </a:xfrm>
          <a:prstGeom prst="cloudCallout">
            <a:avLst>
              <a:gd name="adj1" fmla="val 116935"/>
              <a:gd name="adj2" fmla="val -155139"/>
            </a:avLst>
          </a:prstGeom>
          <a:solidFill>
            <a:schemeClr val="accent1"/>
          </a:solidFill>
          <a:ln w="9525">
            <a:solidFill>
              <a:schemeClr val="tx1"/>
            </a:solidFill>
            <a:round/>
            <a:headEnd/>
            <a:tailEnd/>
          </a:ln>
        </p:spPr>
        <p:txBody>
          <a:bodyPr/>
          <a:lstStyle/>
          <a:p>
            <a:pPr algn="ctr" eaLnBrk="1" hangingPunct="1"/>
            <a:r>
              <a:rPr kumimoji="1" lang="en-US" altLang="zh-TW" sz="2400"/>
              <a:t>found</a:t>
            </a:r>
          </a:p>
        </p:txBody>
      </p:sp>
    </p:spTree>
    <p:extLst>
      <p:ext uri="{BB962C8B-B14F-4D97-AF65-F5344CB8AC3E}">
        <p14:creationId xmlns:p14="http://schemas.microsoft.com/office/powerpoint/2010/main" val="619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375E-6 -3.7037E-7 L 0.25338 -0.0037 " pathEditMode="relative" rAng="0" ptsTypes="AA">
                                      <p:cBhvr>
                                        <p:cTn id="10" dur="2000" fill="hold"/>
                                        <p:tgtEl>
                                          <p:spTgt spid="2215940"/>
                                        </p:tgtEl>
                                        <p:attrNameLst>
                                          <p:attrName>ppt_x</p:attrName>
                                          <p:attrName>ppt_y</p:attrName>
                                        </p:attrNameLst>
                                      </p:cBhvr>
                                      <p:rCtr x="12669" y="-185"/>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16667E-6 -7.40741E-7 L 0.14323 0.00116 " pathEditMode="relative" rAng="0" ptsTypes="AA">
                                      <p:cBhvr>
                                        <p:cTn id="14" dur="2000" fill="hold"/>
                                        <p:tgtEl>
                                          <p:spTgt spid="17"/>
                                        </p:tgtEl>
                                        <p:attrNameLst>
                                          <p:attrName>ppt_x</p:attrName>
                                          <p:attrName>ppt_y</p:attrName>
                                        </p:attrNameLst>
                                      </p:cBhvr>
                                      <p:rCtr x="7161" y="46"/>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25338 -0.0037 L 0.3927 -0.0037 " pathEditMode="relative" rAng="0" ptsTypes="AA">
                                      <p:cBhvr>
                                        <p:cTn id="18" dur="2000" fill="hold"/>
                                        <p:tgtEl>
                                          <p:spTgt spid="2215940"/>
                                        </p:tgtEl>
                                        <p:attrNameLst>
                                          <p:attrName>ppt_x</p:attrName>
                                          <p:attrName>ppt_y</p:attrName>
                                        </p:attrNameLst>
                                      </p:cBhvr>
                                      <p:rCtr x="6966" y="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14323 0.00116 L 0.21289 -7.40741E-7 " pathEditMode="relative" rAng="0" ptsTypes="AA">
                                      <p:cBhvr>
                                        <p:cTn id="22" dur="2000" fill="hold"/>
                                        <p:tgtEl>
                                          <p:spTgt spid="17"/>
                                        </p:tgtEl>
                                        <p:attrNameLst>
                                          <p:attrName>ppt_x</p:attrName>
                                          <p:attrName>ppt_y</p:attrName>
                                        </p:attrNameLst>
                                      </p:cBhvr>
                                      <p:rCtr x="3477" y="-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3927 -0.0037 L 0.47604 0.00139 " pathEditMode="relative" rAng="0" ptsTypes="AA">
                                      <p:cBhvr>
                                        <p:cTn id="26" dur="2000" fill="hold"/>
                                        <p:tgtEl>
                                          <p:spTgt spid="2215940"/>
                                        </p:tgtEl>
                                        <p:attrNameLst>
                                          <p:attrName>ppt_x</p:attrName>
                                          <p:attrName>ppt_y</p:attrName>
                                        </p:attrNameLst>
                                      </p:cBhvr>
                                      <p:rCtr x="4167" y="255"/>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21289 -7.40741E-7 L 0.24817 -7.40741E-7 " pathEditMode="relative" rAng="0" ptsTypes="AA">
                                      <p:cBhvr>
                                        <p:cTn id="30" dur="2000" fill="hold"/>
                                        <p:tgtEl>
                                          <p:spTgt spid="17"/>
                                        </p:tgtEl>
                                        <p:attrNameLst>
                                          <p:attrName>ppt_x</p:attrName>
                                          <p:attrName>ppt_y</p:attrName>
                                        </p:attrNameLst>
                                      </p:cBhvr>
                                      <p:rCtr x="1758"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5940" grpId="0" animBg="1"/>
      <p:bldP spid="2215940" grpId="1" animBg="1"/>
      <p:bldP spid="2215940" grpId="2" animBg="1"/>
      <p:bldP spid="221598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5"/>
          <p:cNvSpPr>
            <a:spLocks noGrp="1"/>
          </p:cNvSpPr>
          <p:nvPr>
            <p:ph type="sldNum" sz="quarter" idx="12"/>
          </p:nvPr>
        </p:nvSpPr>
        <p:spPr>
          <a:noFill/>
        </p:spPr>
        <p:txBody>
          <a:bodyPr/>
          <a:lstStyle/>
          <a:p>
            <a:fld id="{E84AD944-9329-459B-8B1A-E3F68EA69260}" type="slidenum">
              <a:rPr lang="en-US" altLang="zh-TW" smtClean="0">
                <a:latin typeface="Arial" charset="0"/>
              </a:rPr>
              <a:pPr/>
              <a:t>43</a:t>
            </a:fld>
            <a:endParaRPr lang="en-US" altLang="zh-TW">
              <a:latin typeface="Arial" charset="0"/>
            </a:endParaRPr>
          </a:p>
        </p:txBody>
      </p:sp>
      <p:sp>
        <p:nvSpPr>
          <p:cNvPr id="48131" name="Rectangle 2"/>
          <p:cNvSpPr>
            <a:spLocks noGrp="1" noChangeArrowheads="1"/>
          </p:cNvSpPr>
          <p:nvPr>
            <p:ph type="title"/>
          </p:nvPr>
        </p:nvSpPr>
        <p:spPr/>
        <p:txBody>
          <a:bodyPr/>
          <a:lstStyle/>
          <a:p>
            <a:r>
              <a:rPr lang="en-US" altLang="zh-TW"/>
              <a:t>Example 2 – Binary Search</a:t>
            </a:r>
          </a:p>
        </p:txBody>
      </p:sp>
      <p:sp>
        <p:nvSpPr>
          <p:cNvPr id="48132" name="Text Box 3"/>
          <p:cNvSpPr txBox="1">
            <a:spLocks noChangeArrowheads="1"/>
          </p:cNvSpPr>
          <p:nvPr/>
        </p:nvSpPr>
        <p:spPr bwMode="auto">
          <a:xfrm>
            <a:off x="1774825" y="1773238"/>
            <a:ext cx="1081088" cy="519112"/>
          </a:xfrm>
          <a:prstGeom prst="rect">
            <a:avLst/>
          </a:prstGeom>
          <a:noFill/>
          <a:ln w="9525">
            <a:noFill/>
            <a:miter lim="800000"/>
            <a:headEnd/>
            <a:tailEnd/>
          </a:ln>
        </p:spPr>
        <p:txBody>
          <a:bodyPr>
            <a:spAutoFit/>
          </a:bodyPr>
          <a:lstStyle/>
          <a:p>
            <a:pPr eaLnBrk="1" hangingPunct="1"/>
            <a:r>
              <a:rPr kumimoji="1" lang="en-US" altLang="zh-TW" sz="2800" i="1" dirty="0"/>
              <a:t>x</a:t>
            </a:r>
            <a:r>
              <a:rPr kumimoji="1" lang="en-US" altLang="zh-TW" sz="2800" dirty="0"/>
              <a:t>=-14</a:t>
            </a:r>
          </a:p>
        </p:txBody>
      </p:sp>
      <p:sp>
        <p:nvSpPr>
          <p:cNvPr id="2216964" name="AutoShape 4"/>
          <p:cNvSpPr>
            <a:spLocks noChangeArrowheads="1"/>
          </p:cNvSpPr>
          <p:nvPr/>
        </p:nvSpPr>
        <p:spPr bwMode="auto">
          <a:xfrm>
            <a:off x="3143251" y="3644901"/>
            <a:ext cx="504825" cy="792163"/>
          </a:xfrm>
          <a:prstGeom prst="upArrow">
            <a:avLst>
              <a:gd name="adj1" fmla="val 37731"/>
              <a:gd name="adj2" fmla="val 30817"/>
            </a:avLst>
          </a:prstGeom>
          <a:solidFill>
            <a:schemeClr val="accent1"/>
          </a:solidFill>
          <a:ln w="9525">
            <a:solidFill>
              <a:schemeClr val="tx1"/>
            </a:solidFill>
            <a:miter lim="800000"/>
            <a:headEnd/>
            <a:tailEnd/>
          </a:ln>
        </p:spPr>
        <p:txBody>
          <a:bodyPr vert="eaVert" wrap="none" anchor="ctr"/>
          <a:lstStyle/>
          <a:p>
            <a:pPr algn="ctr" eaLnBrk="1" hangingPunct="1"/>
            <a:r>
              <a:rPr kumimoji="1" lang="en-US" altLang="zh-TW">
                <a:solidFill>
                  <a:srgbClr val="FFFF00"/>
                </a:solidFill>
              </a:rPr>
              <a:t>low</a:t>
            </a:r>
          </a:p>
        </p:txBody>
      </p:sp>
      <p:sp>
        <p:nvSpPr>
          <p:cNvPr id="2216965" name="AutoShape 5"/>
          <p:cNvSpPr>
            <a:spLocks noChangeArrowheads="1"/>
          </p:cNvSpPr>
          <p:nvPr/>
        </p:nvSpPr>
        <p:spPr bwMode="auto">
          <a:xfrm>
            <a:off x="8832851" y="3644901"/>
            <a:ext cx="504825" cy="792163"/>
          </a:xfrm>
          <a:prstGeom prst="upArrow">
            <a:avLst>
              <a:gd name="adj1" fmla="val 37731"/>
              <a:gd name="adj2" fmla="val 30817"/>
            </a:avLst>
          </a:prstGeom>
          <a:solidFill>
            <a:srgbClr val="FFCCCC"/>
          </a:solidFill>
          <a:ln w="9525">
            <a:solidFill>
              <a:schemeClr val="tx1"/>
            </a:solidFill>
            <a:miter lim="800000"/>
            <a:headEnd/>
            <a:tailEnd/>
          </a:ln>
        </p:spPr>
        <p:txBody>
          <a:bodyPr vert="eaVert" wrap="none" anchor="ctr"/>
          <a:lstStyle/>
          <a:p>
            <a:pPr algn="ctr" eaLnBrk="1" hangingPunct="1"/>
            <a:r>
              <a:rPr kumimoji="1" lang="en-US" altLang="zh-TW" dirty="0">
                <a:solidFill>
                  <a:srgbClr val="0000FF"/>
                </a:solidFill>
              </a:rPr>
              <a:t>high</a:t>
            </a:r>
          </a:p>
        </p:txBody>
      </p:sp>
      <p:grpSp>
        <p:nvGrpSpPr>
          <p:cNvPr id="48135" name="Group 6"/>
          <p:cNvGrpSpPr>
            <a:grpSpLocks/>
          </p:cNvGrpSpPr>
          <p:nvPr/>
        </p:nvGrpSpPr>
        <p:grpSpPr bwMode="auto">
          <a:xfrm>
            <a:off x="3216276" y="2636839"/>
            <a:ext cx="6048375" cy="863600"/>
            <a:chOff x="1066" y="1661"/>
            <a:chExt cx="3810" cy="544"/>
          </a:xfrm>
        </p:grpSpPr>
        <p:grpSp>
          <p:nvGrpSpPr>
            <p:cNvPr id="48141" name="Group 7"/>
            <p:cNvGrpSpPr>
              <a:grpSpLocks/>
            </p:cNvGrpSpPr>
            <p:nvPr/>
          </p:nvGrpSpPr>
          <p:grpSpPr bwMode="auto">
            <a:xfrm>
              <a:off x="1066" y="1661"/>
              <a:ext cx="272" cy="544"/>
              <a:chOff x="1066" y="1661"/>
              <a:chExt cx="272" cy="544"/>
            </a:xfrm>
          </p:grpSpPr>
          <p:sp>
            <p:nvSpPr>
              <p:cNvPr id="48181" name="Rectangle 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a:t>
                </a:r>
              </a:p>
            </p:txBody>
          </p:sp>
          <p:sp>
            <p:nvSpPr>
              <p:cNvPr id="48182" name="Rectangle 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a:t>
                </a:r>
              </a:p>
            </p:txBody>
          </p:sp>
        </p:grpSp>
        <p:grpSp>
          <p:nvGrpSpPr>
            <p:cNvPr id="48142" name="Group 10"/>
            <p:cNvGrpSpPr>
              <a:grpSpLocks/>
            </p:cNvGrpSpPr>
            <p:nvPr/>
          </p:nvGrpSpPr>
          <p:grpSpPr bwMode="auto">
            <a:xfrm>
              <a:off x="1338" y="1661"/>
              <a:ext cx="272" cy="544"/>
              <a:chOff x="1066" y="1661"/>
              <a:chExt cx="272" cy="544"/>
            </a:xfrm>
          </p:grpSpPr>
          <p:sp>
            <p:nvSpPr>
              <p:cNvPr id="48179" name="Rectangle 1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a:t>
                </a:r>
              </a:p>
            </p:txBody>
          </p:sp>
          <p:sp>
            <p:nvSpPr>
              <p:cNvPr id="48180" name="Rectangle 1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grpSp>
        <p:grpSp>
          <p:nvGrpSpPr>
            <p:cNvPr id="48143" name="Group 13"/>
            <p:cNvGrpSpPr>
              <a:grpSpLocks/>
            </p:cNvGrpSpPr>
            <p:nvPr/>
          </p:nvGrpSpPr>
          <p:grpSpPr bwMode="auto">
            <a:xfrm>
              <a:off x="1610" y="1661"/>
              <a:ext cx="272" cy="544"/>
              <a:chOff x="1066" y="1661"/>
              <a:chExt cx="272" cy="544"/>
            </a:xfrm>
          </p:grpSpPr>
          <p:sp>
            <p:nvSpPr>
              <p:cNvPr id="48177" name="Rectangle 1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3</a:t>
                </a:r>
              </a:p>
            </p:txBody>
          </p:sp>
          <p:sp>
            <p:nvSpPr>
              <p:cNvPr id="48178" name="Rectangle 1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0</a:t>
                </a:r>
              </a:p>
            </p:txBody>
          </p:sp>
        </p:grpSp>
        <p:grpSp>
          <p:nvGrpSpPr>
            <p:cNvPr id="48144" name="Group 16"/>
            <p:cNvGrpSpPr>
              <a:grpSpLocks/>
            </p:cNvGrpSpPr>
            <p:nvPr/>
          </p:nvGrpSpPr>
          <p:grpSpPr bwMode="auto">
            <a:xfrm>
              <a:off x="1882" y="1661"/>
              <a:ext cx="272" cy="544"/>
              <a:chOff x="1066" y="1661"/>
              <a:chExt cx="272" cy="544"/>
            </a:xfrm>
          </p:grpSpPr>
          <p:sp>
            <p:nvSpPr>
              <p:cNvPr id="48175" name="Rectangle 1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4</a:t>
                </a:r>
              </a:p>
            </p:txBody>
          </p:sp>
          <p:sp>
            <p:nvSpPr>
              <p:cNvPr id="48176" name="Rectangle 1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grpSp>
        <p:grpSp>
          <p:nvGrpSpPr>
            <p:cNvPr id="48145" name="Group 19"/>
            <p:cNvGrpSpPr>
              <a:grpSpLocks/>
            </p:cNvGrpSpPr>
            <p:nvPr/>
          </p:nvGrpSpPr>
          <p:grpSpPr bwMode="auto">
            <a:xfrm>
              <a:off x="2154" y="1661"/>
              <a:ext cx="272" cy="544"/>
              <a:chOff x="1066" y="1661"/>
              <a:chExt cx="272" cy="544"/>
            </a:xfrm>
          </p:grpSpPr>
          <p:sp>
            <p:nvSpPr>
              <p:cNvPr id="48173" name="Rectangle 20"/>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a:t>
                </a:r>
              </a:p>
            </p:txBody>
          </p:sp>
          <p:sp>
            <p:nvSpPr>
              <p:cNvPr id="48174" name="Rectangle 21"/>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grpSp>
        <p:grpSp>
          <p:nvGrpSpPr>
            <p:cNvPr id="48146" name="Group 22"/>
            <p:cNvGrpSpPr>
              <a:grpSpLocks/>
            </p:cNvGrpSpPr>
            <p:nvPr/>
          </p:nvGrpSpPr>
          <p:grpSpPr bwMode="auto">
            <a:xfrm>
              <a:off x="2427" y="1661"/>
              <a:ext cx="272" cy="544"/>
              <a:chOff x="1066" y="1661"/>
              <a:chExt cx="272" cy="544"/>
            </a:xfrm>
          </p:grpSpPr>
          <p:sp>
            <p:nvSpPr>
              <p:cNvPr id="48171" name="Rectangle 23"/>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sp>
            <p:nvSpPr>
              <p:cNvPr id="48172" name="Rectangle 24"/>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23</a:t>
                </a:r>
              </a:p>
            </p:txBody>
          </p:sp>
        </p:grpSp>
        <p:grpSp>
          <p:nvGrpSpPr>
            <p:cNvPr id="48147" name="Group 25"/>
            <p:cNvGrpSpPr>
              <a:grpSpLocks/>
            </p:cNvGrpSpPr>
            <p:nvPr/>
          </p:nvGrpSpPr>
          <p:grpSpPr bwMode="auto">
            <a:xfrm>
              <a:off x="2699" y="1661"/>
              <a:ext cx="272" cy="544"/>
              <a:chOff x="1066" y="1661"/>
              <a:chExt cx="272" cy="544"/>
            </a:xfrm>
          </p:grpSpPr>
          <p:sp>
            <p:nvSpPr>
              <p:cNvPr id="48169" name="Rectangle 26"/>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sp>
            <p:nvSpPr>
              <p:cNvPr id="48170" name="Rectangle 27"/>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54</a:t>
                </a:r>
              </a:p>
            </p:txBody>
          </p:sp>
        </p:grpSp>
        <p:grpSp>
          <p:nvGrpSpPr>
            <p:cNvPr id="48148" name="Group 28"/>
            <p:cNvGrpSpPr>
              <a:grpSpLocks/>
            </p:cNvGrpSpPr>
            <p:nvPr/>
          </p:nvGrpSpPr>
          <p:grpSpPr bwMode="auto">
            <a:xfrm>
              <a:off x="2971" y="1661"/>
              <a:ext cx="272" cy="544"/>
              <a:chOff x="1066" y="1661"/>
              <a:chExt cx="272" cy="544"/>
            </a:xfrm>
          </p:grpSpPr>
          <p:sp>
            <p:nvSpPr>
              <p:cNvPr id="48167" name="Rectangle 29"/>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a:t>
                </a:r>
              </a:p>
            </p:txBody>
          </p:sp>
          <p:sp>
            <p:nvSpPr>
              <p:cNvPr id="48168" name="Rectangle 30"/>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82</a:t>
                </a:r>
              </a:p>
            </p:txBody>
          </p:sp>
        </p:grpSp>
        <p:grpSp>
          <p:nvGrpSpPr>
            <p:cNvPr id="48149" name="Group 31"/>
            <p:cNvGrpSpPr>
              <a:grpSpLocks/>
            </p:cNvGrpSpPr>
            <p:nvPr/>
          </p:nvGrpSpPr>
          <p:grpSpPr bwMode="auto">
            <a:xfrm>
              <a:off x="3243" y="1661"/>
              <a:ext cx="272" cy="544"/>
              <a:chOff x="1066" y="1661"/>
              <a:chExt cx="272" cy="544"/>
            </a:xfrm>
          </p:grpSpPr>
          <p:sp>
            <p:nvSpPr>
              <p:cNvPr id="48165" name="Rectangle 32"/>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sp>
            <p:nvSpPr>
              <p:cNvPr id="48166" name="Rectangle 33"/>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101</a:t>
                </a:r>
              </a:p>
            </p:txBody>
          </p:sp>
        </p:grpSp>
        <p:grpSp>
          <p:nvGrpSpPr>
            <p:cNvPr id="48150" name="Group 34"/>
            <p:cNvGrpSpPr>
              <a:grpSpLocks/>
            </p:cNvGrpSpPr>
            <p:nvPr/>
          </p:nvGrpSpPr>
          <p:grpSpPr bwMode="auto">
            <a:xfrm>
              <a:off x="3515" y="1661"/>
              <a:ext cx="272" cy="544"/>
              <a:chOff x="1066" y="1661"/>
              <a:chExt cx="272" cy="544"/>
            </a:xfrm>
          </p:grpSpPr>
          <p:sp>
            <p:nvSpPr>
              <p:cNvPr id="48163" name="Rectangle 35"/>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a:t>
                </a:r>
              </a:p>
            </p:txBody>
          </p:sp>
          <p:sp>
            <p:nvSpPr>
              <p:cNvPr id="48164" name="Rectangle 36"/>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112</a:t>
                </a:r>
              </a:p>
            </p:txBody>
          </p:sp>
        </p:grpSp>
        <p:grpSp>
          <p:nvGrpSpPr>
            <p:cNvPr id="48151" name="Group 37"/>
            <p:cNvGrpSpPr>
              <a:grpSpLocks/>
            </p:cNvGrpSpPr>
            <p:nvPr/>
          </p:nvGrpSpPr>
          <p:grpSpPr bwMode="auto">
            <a:xfrm>
              <a:off x="3788" y="1661"/>
              <a:ext cx="272" cy="544"/>
              <a:chOff x="1066" y="1661"/>
              <a:chExt cx="272" cy="544"/>
            </a:xfrm>
          </p:grpSpPr>
          <p:sp>
            <p:nvSpPr>
              <p:cNvPr id="48161" name="Rectangle 3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a:t>
                </a:r>
              </a:p>
            </p:txBody>
          </p:sp>
          <p:sp>
            <p:nvSpPr>
              <p:cNvPr id="48162" name="Rectangle 3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125</a:t>
                </a:r>
              </a:p>
            </p:txBody>
          </p:sp>
        </p:grpSp>
        <p:grpSp>
          <p:nvGrpSpPr>
            <p:cNvPr id="48152" name="Group 40"/>
            <p:cNvGrpSpPr>
              <a:grpSpLocks/>
            </p:cNvGrpSpPr>
            <p:nvPr/>
          </p:nvGrpSpPr>
          <p:grpSpPr bwMode="auto">
            <a:xfrm>
              <a:off x="4060" y="1661"/>
              <a:ext cx="272" cy="544"/>
              <a:chOff x="1066" y="1661"/>
              <a:chExt cx="272" cy="544"/>
            </a:xfrm>
          </p:grpSpPr>
          <p:sp>
            <p:nvSpPr>
              <p:cNvPr id="48159" name="Rectangle 4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a:t>
                </a:r>
              </a:p>
            </p:txBody>
          </p:sp>
          <p:sp>
            <p:nvSpPr>
              <p:cNvPr id="48160" name="Rectangle 4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131</a:t>
                </a:r>
              </a:p>
            </p:txBody>
          </p:sp>
        </p:grpSp>
        <p:grpSp>
          <p:nvGrpSpPr>
            <p:cNvPr id="48153" name="Group 43"/>
            <p:cNvGrpSpPr>
              <a:grpSpLocks/>
            </p:cNvGrpSpPr>
            <p:nvPr/>
          </p:nvGrpSpPr>
          <p:grpSpPr bwMode="auto">
            <a:xfrm>
              <a:off x="4332" y="1661"/>
              <a:ext cx="272" cy="544"/>
              <a:chOff x="1066" y="1661"/>
              <a:chExt cx="272" cy="544"/>
            </a:xfrm>
          </p:grpSpPr>
          <p:sp>
            <p:nvSpPr>
              <p:cNvPr id="48157" name="Rectangle 4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a:t>
                </a:r>
              </a:p>
            </p:txBody>
          </p:sp>
          <p:sp>
            <p:nvSpPr>
              <p:cNvPr id="48158" name="Rectangle 4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142</a:t>
                </a:r>
              </a:p>
            </p:txBody>
          </p:sp>
        </p:grpSp>
        <p:grpSp>
          <p:nvGrpSpPr>
            <p:cNvPr id="48154" name="Group 46"/>
            <p:cNvGrpSpPr>
              <a:grpSpLocks/>
            </p:cNvGrpSpPr>
            <p:nvPr/>
          </p:nvGrpSpPr>
          <p:grpSpPr bwMode="auto">
            <a:xfrm>
              <a:off x="4604" y="1661"/>
              <a:ext cx="272" cy="544"/>
              <a:chOff x="1066" y="1661"/>
              <a:chExt cx="272" cy="544"/>
            </a:xfrm>
          </p:grpSpPr>
          <p:sp>
            <p:nvSpPr>
              <p:cNvPr id="48155" name="Rectangle 4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a:t>
                </a:r>
              </a:p>
            </p:txBody>
          </p:sp>
          <p:sp>
            <p:nvSpPr>
              <p:cNvPr id="48156" name="Rectangle 4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151</a:t>
                </a:r>
              </a:p>
            </p:txBody>
          </p:sp>
        </p:grpSp>
      </p:grpSp>
      <p:grpSp>
        <p:nvGrpSpPr>
          <p:cNvPr id="17" name="Group 49"/>
          <p:cNvGrpSpPr>
            <a:grpSpLocks/>
          </p:cNvGrpSpPr>
          <p:nvPr/>
        </p:nvGrpSpPr>
        <p:grpSpPr bwMode="auto">
          <a:xfrm>
            <a:off x="5735639" y="2636839"/>
            <a:ext cx="504825" cy="1800225"/>
            <a:chOff x="2653" y="1661"/>
            <a:chExt cx="318" cy="1134"/>
          </a:xfrm>
        </p:grpSpPr>
        <p:sp>
          <p:nvSpPr>
            <p:cNvPr id="48139" name="AutoShape 50"/>
            <p:cNvSpPr>
              <a:spLocks noChangeArrowheads="1"/>
            </p:cNvSpPr>
            <p:nvPr/>
          </p:nvSpPr>
          <p:spPr bwMode="auto">
            <a:xfrm>
              <a:off x="2653" y="2296"/>
              <a:ext cx="318" cy="499"/>
            </a:xfrm>
            <a:prstGeom prst="upArrow">
              <a:avLst>
                <a:gd name="adj1" fmla="val 37731"/>
                <a:gd name="adj2" fmla="val 30817"/>
              </a:avLst>
            </a:prstGeom>
            <a:solidFill>
              <a:srgbClr val="FFC000"/>
            </a:solidFill>
            <a:ln w="9525">
              <a:solidFill>
                <a:srgbClr val="FFFF00"/>
              </a:solidFill>
              <a:miter lim="800000"/>
              <a:headEnd/>
              <a:tailEnd/>
            </a:ln>
          </p:spPr>
          <p:txBody>
            <a:bodyPr vert="eaVert" wrap="none" anchor="ctr"/>
            <a:lstStyle/>
            <a:p>
              <a:pPr algn="ctr" eaLnBrk="1" hangingPunct="1"/>
              <a:r>
                <a:rPr kumimoji="1" lang="en-US" altLang="zh-TW" dirty="0">
                  <a:solidFill>
                    <a:srgbClr val="0000FF"/>
                  </a:solidFill>
                </a:rPr>
                <a:t>mid</a:t>
              </a:r>
            </a:p>
          </p:txBody>
        </p:sp>
        <p:sp>
          <p:nvSpPr>
            <p:cNvPr id="48140" name="Rectangle 51"/>
            <p:cNvSpPr>
              <a:spLocks noChangeArrowheads="1"/>
            </p:cNvSpPr>
            <p:nvPr/>
          </p:nvSpPr>
          <p:spPr bwMode="auto">
            <a:xfrm>
              <a:off x="2699" y="1661"/>
              <a:ext cx="272" cy="544"/>
            </a:xfrm>
            <a:prstGeom prst="rect">
              <a:avLst/>
            </a:prstGeom>
            <a:noFill/>
            <a:ln w="38100">
              <a:solidFill>
                <a:srgbClr val="FFC000"/>
              </a:solidFill>
              <a:miter lim="800000"/>
              <a:headEnd/>
              <a:tailEnd/>
            </a:ln>
          </p:spPr>
          <p:txBody>
            <a:bodyPr wrap="none" anchor="ctr"/>
            <a:lstStyle/>
            <a:p>
              <a:pPr algn="ctr" eaLnBrk="1" hangingPunct="1"/>
              <a:endParaRPr kumimoji="1" lang="zh-TW" altLang="zh-TW"/>
            </a:p>
          </p:txBody>
        </p:sp>
      </p:grpSp>
      <p:sp>
        <p:nvSpPr>
          <p:cNvPr id="2217012" name="AutoShape 52"/>
          <p:cNvSpPr>
            <a:spLocks noChangeArrowheads="1"/>
          </p:cNvSpPr>
          <p:nvPr/>
        </p:nvSpPr>
        <p:spPr bwMode="auto">
          <a:xfrm>
            <a:off x="4727575" y="4868864"/>
            <a:ext cx="2376488" cy="1152525"/>
          </a:xfrm>
          <a:prstGeom prst="cloudCallout">
            <a:avLst>
              <a:gd name="adj1" fmla="val -86472"/>
              <a:gd name="adj2" fmla="val -101380"/>
            </a:avLst>
          </a:prstGeom>
          <a:solidFill>
            <a:schemeClr val="accent1"/>
          </a:solidFill>
          <a:ln w="9525">
            <a:solidFill>
              <a:schemeClr val="tx1"/>
            </a:solidFill>
            <a:round/>
            <a:headEnd/>
            <a:tailEnd/>
          </a:ln>
        </p:spPr>
        <p:txBody>
          <a:bodyPr/>
          <a:lstStyle/>
          <a:p>
            <a:pPr algn="ctr" eaLnBrk="1" hangingPunct="1"/>
            <a:r>
              <a:rPr kumimoji="1" lang="en-US" altLang="zh-TW" sz="2400"/>
              <a:t>not </a:t>
            </a:r>
          </a:p>
          <a:p>
            <a:pPr algn="ctr" eaLnBrk="1" hangingPunct="1"/>
            <a:r>
              <a:rPr kumimoji="1" lang="en-US" altLang="zh-TW" sz="2400"/>
              <a:t>found</a:t>
            </a:r>
          </a:p>
        </p:txBody>
      </p:sp>
    </p:spTree>
    <p:extLst>
      <p:ext uri="{BB962C8B-B14F-4D97-AF65-F5344CB8AC3E}">
        <p14:creationId xmlns:p14="http://schemas.microsoft.com/office/powerpoint/2010/main" val="312869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9167E-6 -3.7037E-7 L -0.28528 0.00532 " pathEditMode="relative" rAng="0" ptsTypes="AA">
                                      <p:cBhvr>
                                        <p:cTn id="6" dur="2000" fill="hold"/>
                                        <p:tgtEl>
                                          <p:spTgt spid="2216965"/>
                                        </p:tgtEl>
                                        <p:attrNameLst>
                                          <p:attrName>ppt_x</p:attrName>
                                          <p:attrName>ppt_y</p:attrName>
                                        </p:attrNameLst>
                                      </p:cBhvr>
                                      <p:rCtr x="-14531" y="25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16667E-6 -7.40741E-7 L -0.14141 0.00116 " pathEditMode="relative" rAng="0" ptsTypes="AA">
                                      <p:cBhvr>
                                        <p:cTn id="10" dur="2000" fill="hold"/>
                                        <p:tgtEl>
                                          <p:spTgt spid="17"/>
                                        </p:tgtEl>
                                        <p:attrNameLst>
                                          <p:attrName>ppt_x</p:attrName>
                                          <p:attrName>ppt_y</p:attrName>
                                        </p:attrNameLst>
                                      </p:cBhvr>
                                      <p:rCtr x="-7070" y="4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28528 0.00532 L -0.42916 0.00532 " pathEditMode="relative" rAng="0" ptsTypes="AA">
                                      <p:cBhvr>
                                        <p:cTn id="14" dur="2000" fill="hold"/>
                                        <p:tgtEl>
                                          <p:spTgt spid="2216965"/>
                                        </p:tgtEl>
                                        <p:attrNameLst>
                                          <p:attrName>ppt_x</p:attrName>
                                          <p:attrName>ppt_y</p:attrName>
                                        </p:attrNameLst>
                                      </p:cBhvr>
                                      <p:rCtr x="-720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4141 0.00116 L -0.21107 -7.40741E-7 " pathEditMode="relative" rAng="0" ptsTypes="AA">
                                      <p:cBhvr>
                                        <p:cTn id="18" dur="2000" fill="hold"/>
                                        <p:tgtEl>
                                          <p:spTgt spid="17"/>
                                        </p:tgtEl>
                                        <p:attrNameLst>
                                          <p:attrName>ppt_x</p:attrName>
                                          <p:attrName>ppt_y</p:attrName>
                                        </p:attrNameLst>
                                      </p:cBhvr>
                                      <p:rCtr x="-3490" y="-69"/>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4.375E-6 -3.7037E-7 L 0.03906 0.00139 " pathEditMode="relative" rAng="0" ptsTypes="AA">
                                      <p:cBhvr>
                                        <p:cTn id="22" dur="2000" fill="hold"/>
                                        <p:tgtEl>
                                          <p:spTgt spid="2216964"/>
                                        </p:tgtEl>
                                        <p:attrNameLst>
                                          <p:attrName>ppt_x</p:attrName>
                                          <p:attrName>ppt_y</p:attrName>
                                        </p:attrNameLst>
                                      </p:cBhvr>
                                      <p:rCtr x="1953" y="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21107 -7.40741E-7 L -0.17579 -7.40741E-7 " pathEditMode="relative" rAng="0" ptsTypes="AA">
                                      <p:cBhvr>
                                        <p:cTn id="26" dur="2000" fill="hold"/>
                                        <p:tgtEl>
                                          <p:spTgt spid="17"/>
                                        </p:tgtEl>
                                        <p:attrNameLst>
                                          <p:attrName>ppt_x</p:attrName>
                                          <p:attrName>ppt_y</p:attrName>
                                        </p:attrNameLst>
                                      </p:cBhvr>
                                      <p:rCtr x="1758" y="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2" nodeType="clickEffect">
                                  <p:stCondLst>
                                    <p:cond delay="0"/>
                                  </p:stCondLst>
                                  <p:childTnLst>
                                    <p:animMotion origin="layout" path="M -0.42916 0.00532 L -0.46667 -4.44444E-6 " pathEditMode="relative" rAng="0" ptsTypes="AA">
                                      <p:cBhvr>
                                        <p:cTn id="30" dur="2000" fill="hold"/>
                                        <p:tgtEl>
                                          <p:spTgt spid="2216965"/>
                                        </p:tgtEl>
                                        <p:attrNameLst>
                                          <p:attrName>ppt_x</p:attrName>
                                          <p:attrName>ppt_y</p:attrName>
                                        </p:attrNameLst>
                                      </p:cBhvr>
                                      <p:rCtr x="-1914"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7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6964" grpId="0" animBg="1"/>
      <p:bldP spid="2216965" grpId="0" animBg="1"/>
      <p:bldP spid="2216965" grpId="1" animBg="1"/>
      <p:bldP spid="2216965" grpId="2" animBg="1"/>
      <p:bldP spid="22170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4"/>
          <p:cNvSpPr>
            <a:spLocks noGrp="1"/>
          </p:cNvSpPr>
          <p:nvPr>
            <p:ph type="sldNum" sz="quarter" idx="12"/>
          </p:nvPr>
        </p:nvSpPr>
        <p:spPr>
          <a:noFill/>
        </p:spPr>
        <p:txBody>
          <a:bodyPr/>
          <a:lstStyle/>
          <a:p>
            <a:fld id="{FAA6EAB9-61F1-41DC-817E-6824B0F58855}" type="slidenum">
              <a:rPr lang="en-US" altLang="zh-TW" smtClean="0">
                <a:latin typeface="Arial" charset="0"/>
              </a:rPr>
              <a:pPr/>
              <a:t>44</a:t>
            </a:fld>
            <a:endParaRPr lang="en-US" altLang="zh-TW">
              <a:latin typeface="Arial" charset="0"/>
            </a:endParaRPr>
          </a:p>
        </p:txBody>
      </p:sp>
      <p:sp>
        <p:nvSpPr>
          <p:cNvPr id="49155" name="Rectangle 2"/>
          <p:cNvSpPr>
            <a:spLocks noGrp="1" noChangeArrowheads="1"/>
          </p:cNvSpPr>
          <p:nvPr>
            <p:ph type="title"/>
          </p:nvPr>
        </p:nvSpPr>
        <p:spPr>
          <a:xfrm>
            <a:off x="1981200" y="274638"/>
            <a:ext cx="8686800" cy="1143000"/>
          </a:xfrm>
        </p:spPr>
        <p:txBody>
          <a:bodyPr/>
          <a:lstStyle/>
          <a:p>
            <a:r>
              <a:rPr lang="en-US" altLang="zh-TW" sz="4000"/>
              <a:t>Comparing Different Implementations</a:t>
            </a:r>
          </a:p>
        </p:txBody>
      </p:sp>
      <p:pic>
        <p:nvPicPr>
          <p:cNvPr id="49156" name="Picture 3" descr="Tbl 8-3"/>
          <p:cNvPicPr>
            <a:picLocks noChangeAspect="1" noChangeArrowheads="1"/>
          </p:cNvPicPr>
          <p:nvPr/>
        </p:nvPicPr>
        <p:blipFill>
          <a:blip r:embed="rId3" cstate="print"/>
          <a:srcRect/>
          <a:stretch>
            <a:fillRect/>
          </a:stretch>
        </p:blipFill>
        <p:spPr bwMode="auto">
          <a:xfrm>
            <a:off x="1905000" y="2209800"/>
            <a:ext cx="8382000" cy="2878138"/>
          </a:xfrm>
          <a:prstGeom prst="rect">
            <a:avLst/>
          </a:prstGeom>
          <a:noFill/>
          <a:ln w="9525">
            <a:noFill/>
            <a:miter lim="800000"/>
            <a:headEnd/>
            <a:tailEnd/>
          </a:ln>
        </p:spPr>
      </p:pic>
    </p:spTree>
    <p:extLst>
      <p:ext uri="{BB962C8B-B14F-4D97-AF65-F5344CB8AC3E}">
        <p14:creationId xmlns:p14="http://schemas.microsoft.com/office/powerpoint/2010/main" val="1476410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45</a:t>
            </a:fld>
            <a:endParaRPr lang="en-US" altLang="zh-TW">
              <a:latin typeface="Arial" charset="0"/>
            </a:endParaRPr>
          </a:p>
        </p:txBody>
      </p:sp>
      <p:sp>
        <p:nvSpPr>
          <p:cNvPr id="11267" name="Rectangle 2"/>
          <p:cNvSpPr>
            <a:spLocks noGrp="1" noChangeArrowheads="1"/>
          </p:cNvSpPr>
          <p:nvPr>
            <p:ph type="title"/>
          </p:nvPr>
        </p:nvSpPr>
        <p:spPr/>
        <p:txBody>
          <a:bodyPr/>
          <a:lstStyle/>
          <a:p>
            <a:r>
              <a:rPr lang="en-US" altLang="zh-TW"/>
              <a:t>Contents </a:t>
            </a:r>
          </a:p>
        </p:txBody>
      </p:sp>
      <p:sp>
        <p:nvSpPr>
          <p:cNvPr id="11268" name="Rectangle 3"/>
          <p:cNvSpPr>
            <a:spLocks noGrp="1" noChangeArrowheads="1"/>
          </p:cNvSpPr>
          <p:nvPr>
            <p:ph type="body" idx="1"/>
          </p:nvPr>
        </p:nvSpPr>
        <p:spPr/>
        <p:txBody>
          <a:bodyPr/>
          <a:lstStyle/>
          <a:p>
            <a:r>
              <a:rPr lang="en-US" altLang="zh-TW" dirty="0"/>
              <a:t>Maps and Dictionary</a:t>
            </a:r>
          </a:p>
          <a:p>
            <a:r>
              <a:rPr lang="en-US" altLang="zh-TW" dirty="0"/>
              <a:t>Hash Tables</a:t>
            </a:r>
          </a:p>
          <a:p>
            <a:r>
              <a:rPr lang="en-US" altLang="zh-TW" dirty="0">
                <a:ea typeface="新細明體" pitchFamily="18" charset="-120"/>
              </a:rPr>
              <a:t>Ordered Search Tables</a:t>
            </a:r>
            <a:endParaRPr lang="en-US" altLang="zh-TW" dirty="0"/>
          </a:p>
          <a:p>
            <a:r>
              <a:rPr lang="en-US" altLang="zh-TW" b="1" i="1" dirty="0">
                <a:solidFill>
                  <a:srgbClr val="FF0000"/>
                </a:solidFill>
              </a:rPr>
              <a:t>Skip Lists</a:t>
            </a:r>
          </a:p>
        </p:txBody>
      </p:sp>
    </p:spTree>
    <p:extLst>
      <p:ext uri="{BB962C8B-B14F-4D97-AF65-F5344CB8AC3E}">
        <p14:creationId xmlns:p14="http://schemas.microsoft.com/office/powerpoint/2010/main" val="1754895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zh-TW">
                <a:ea typeface="新細明體" pitchFamily="18" charset="-120"/>
              </a:rPr>
              <a:t>Skip Lists</a:t>
            </a:r>
          </a:p>
        </p:txBody>
      </p:sp>
      <p:sp>
        <p:nvSpPr>
          <p:cNvPr id="51204" name="Rectangle 3"/>
          <p:cNvSpPr>
            <a:spLocks noGrp="1" noChangeArrowheads="1"/>
          </p:cNvSpPr>
          <p:nvPr>
            <p:ph idx="1"/>
          </p:nvPr>
        </p:nvSpPr>
        <p:spPr/>
        <p:txBody>
          <a:bodyPr/>
          <a:lstStyle/>
          <a:p>
            <a:r>
              <a:rPr lang="en-US" altLang="zh-TW" b="1" i="1" dirty="0">
                <a:solidFill>
                  <a:srgbClr val="0000CC"/>
                </a:solidFill>
                <a:ea typeface="新細明體" pitchFamily="18" charset="-120"/>
              </a:rPr>
              <a:t>A skip list can be used to implement the map(dictionary) ADT</a:t>
            </a:r>
            <a:r>
              <a:rPr lang="en-US" altLang="zh-TW" dirty="0">
                <a:solidFill>
                  <a:srgbClr val="0000CC"/>
                </a:solidFill>
                <a:ea typeface="新細明體" pitchFamily="18" charset="-120"/>
              </a:rPr>
              <a:t> </a:t>
            </a:r>
          </a:p>
          <a:p>
            <a:r>
              <a:rPr lang="en-US" altLang="zh-TW" dirty="0">
                <a:ea typeface="新細明體" pitchFamily="18" charset="-120"/>
              </a:rPr>
              <a:t>A </a:t>
            </a:r>
            <a:r>
              <a:rPr lang="en-US" altLang="zh-TW" b="1" i="1" dirty="0">
                <a:solidFill>
                  <a:srgbClr val="FF0000"/>
                </a:solidFill>
                <a:ea typeface="新細明體" pitchFamily="18" charset="-120"/>
              </a:rPr>
              <a:t>skip list</a:t>
            </a:r>
            <a:r>
              <a:rPr lang="en-US" altLang="zh-TW" dirty="0">
                <a:solidFill>
                  <a:srgbClr val="FF0000"/>
                </a:solidFill>
                <a:ea typeface="新細明體" pitchFamily="18" charset="-120"/>
              </a:rPr>
              <a:t> </a:t>
            </a:r>
            <a:r>
              <a:rPr lang="en-US" altLang="zh-TW" dirty="0">
                <a:ea typeface="新細明體" pitchFamily="18" charset="-120"/>
              </a:rPr>
              <a:t>for a set </a:t>
            </a:r>
            <a:r>
              <a:rPr lang="en-US" altLang="zh-TW" b="1" i="1" dirty="0">
                <a:ea typeface="新細明體" pitchFamily="18" charset="-120"/>
              </a:rPr>
              <a:t>S</a:t>
            </a:r>
            <a:r>
              <a:rPr lang="en-US" altLang="zh-TW" dirty="0">
                <a:ea typeface="新細明體" pitchFamily="18" charset="-120"/>
              </a:rPr>
              <a:t> of distinct (key, element) items is a series of lists </a:t>
            </a:r>
            <a:r>
              <a:rPr lang="en-US" altLang="zh-TW" b="1" i="1" dirty="0">
                <a:ea typeface="新細明體" pitchFamily="18" charset="-120"/>
              </a:rPr>
              <a:t>S</a:t>
            </a:r>
            <a:r>
              <a:rPr lang="en-US" altLang="zh-TW" baseline="-25000" dirty="0">
                <a:ea typeface="新細明體" pitchFamily="18" charset="-120"/>
              </a:rPr>
              <a:t>0</a:t>
            </a:r>
            <a:r>
              <a:rPr lang="en-US" altLang="zh-TW" dirty="0">
                <a:ea typeface="新細明體" pitchFamily="18" charset="-120"/>
              </a:rPr>
              <a:t>, </a:t>
            </a:r>
            <a:r>
              <a:rPr lang="en-US" altLang="zh-TW" b="1" i="1" dirty="0">
                <a:ea typeface="新細明體" pitchFamily="18" charset="-120"/>
              </a:rPr>
              <a:t>S</a:t>
            </a:r>
            <a:r>
              <a:rPr lang="en-US" altLang="zh-TW" baseline="-25000" dirty="0">
                <a:ea typeface="新細明體" pitchFamily="18" charset="-120"/>
              </a:rPr>
              <a:t>1 </a:t>
            </a:r>
            <a:r>
              <a:rPr lang="en-US" altLang="zh-TW" dirty="0">
                <a:ea typeface="新細明體" pitchFamily="18" charset="-120"/>
              </a:rPr>
              <a:t>, … , </a:t>
            </a:r>
            <a:r>
              <a:rPr lang="en-US" altLang="zh-TW" b="1" i="1" dirty="0" err="1">
                <a:ea typeface="新細明體" pitchFamily="18" charset="-120"/>
              </a:rPr>
              <a:t>S</a:t>
            </a:r>
            <a:r>
              <a:rPr lang="en-US" altLang="zh-TW" b="1" i="1" baseline="-25000" dirty="0" err="1">
                <a:ea typeface="新細明體" pitchFamily="18" charset="-120"/>
              </a:rPr>
              <a:t>h</a:t>
            </a:r>
            <a:r>
              <a:rPr lang="en-US" altLang="zh-TW" dirty="0">
                <a:ea typeface="新細明體" pitchFamily="18" charset="-120"/>
              </a:rPr>
              <a:t> such that</a:t>
            </a:r>
          </a:p>
          <a:p>
            <a:pPr lvl="1"/>
            <a:r>
              <a:rPr lang="en-US" altLang="zh-TW" dirty="0">
                <a:ea typeface="新細明體" pitchFamily="18" charset="-120"/>
              </a:rPr>
              <a:t>Each list </a:t>
            </a:r>
            <a:r>
              <a:rPr lang="en-US" altLang="zh-TW" b="1" i="1" dirty="0">
                <a:ea typeface="新細明體" pitchFamily="18" charset="-120"/>
              </a:rPr>
              <a:t>S</a:t>
            </a:r>
            <a:r>
              <a:rPr lang="en-US" altLang="zh-TW" b="1" i="1" baseline="-25000" dirty="0">
                <a:ea typeface="新細明體" pitchFamily="18" charset="-120"/>
              </a:rPr>
              <a:t>i</a:t>
            </a:r>
            <a:r>
              <a:rPr lang="en-US" altLang="zh-TW" dirty="0">
                <a:ea typeface="新細明體" pitchFamily="18" charset="-120"/>
              </a:rPr>
              <a:t> contains the special keys </a:t>
            </a:r>
            <a:r>
              <a:rPr lang="en-US" altLang="zh-TW" dirty="0">
                <a:latin typeface="Symbol" pitchFamily="18" charset="2"/>
                <a:ea typeface="新細明體" pitchFamily="18" charset="-120"/>
                <a:sym typeface="Symbol" pitchFamily="18" charset="2"/>
              </a:rPr>
              <a:t>+</a:t>
            </a:r>
            <a:r>
              <a:rPr lang="en-US" altLang="zh-TW" dirty="0">
                <a:ea typeface="新細明體" pitchFamily="18" charset="-120"/>
                <a:sym typeface="Symbol" pitchFamily="18" charset="2"/>
              </a:rPr>
              <a:t> </a:t>
            </a:r>
            <a:r>
              <a:rPr lang="en-US" altLang="zh-TW" dirty="0">
                <a:ea typeface="新細明體" pitchFamily="18" charset="-120"/>
              </a:rPr>
              <a:t>and </a:t>
            </a:r>
            <a:r>
              <a:rPr lang="en-US" altLang="zh-TW" dirty="0">
                <a:latin typeface="Symbol" pitchFamily="18" charset="2"/>
                <a:ea typeface="新細明體" pitchFamily="18" charset="-120"/>
                <a:sym typeface="Symbol" pitchFamily="18" charset="2"/>
              </a:rPr>
              <a:t>-</a:t>
            </a:r>
            <a:r>
              <a:rPr lang="en-US" altLang="zh-TW" dirty="0">
                <a:ea typeface="新細明體" pitchFamily="18" charset="-120"/>
                <a:sym typeface="Symbol" pitchFamily="18" charset="2"/>
              </a:rPr>
              <a:t></a:t>
            </a:r>
            <a:r>
              <a:rPr lang="en-US" altLang="zh-TW" dirty="0">
                <a:ea typeface="新細明體" pitchFamily="18" charset="-120"/>
              </a:rPr>
              <a:t> </a:t>
            </a:r>
          </a:p>
          <a:p>
            <a:pPr lvl="1"/>
            <a:r>
              <a:rPr lang="en-US" altLang="zh-TW" dirty="0">
                <a:ea typeface="新細明體" pitchFamily="18" charset="-120"/>
              </a:rPr>
              <a:t>List </a:t>
            </a:r>
            <a:r>
              <a:rPr lang="en-US" altLang="zh-TW" b="1" i="1" dirty="0">
                <a:ea typeface="新細明體" pitchFamily="18" charset="-120"/>
              </a:rPr>
              <a:t>S</a:t>
            </a:r>
            <a:r>
              <a:rPr lang="en-US" altLang="zh-TW" baseline="-25000" dirty="0">
                <a:ea typeface="新細明體" pitchFamily="18" charset="-120"/>
              </a:rPr>
              <a:t>0</a:t>
            </a:r>
            <a:r>
              <a:rPr lang="en-US" altLang="zh-TW" dirty="0">
                <a:ea typeface="新細明體" pitchFamily="18" charset="-120"/>
              </a:rPr>
              <a:t> contains the keys of </a:t>
            </a:r>
            <a:r>
              <a:rPr lang="en-US" altLang="zh-TW" b="1" i="1" dirty="0">
                <a:ea typeface="新細明體" pitchFamily="18" charset="-120"/>
              </a:rPr>
              <a:t>S </a:t>
            </a:r>
            <a:r>
              <a:rPr lang="en-US" altLang="zh-TW" dirty="0">
                <a:ea typeface="新細明體" pitchFamily="18" charset="-120"/>
              </a:rPr>
              <a:t>in </a:t>
            </a:r>
            <a:r>
              <a:rPr lang="en-US" altLang="zh-TW" dirty="0" err="1">
                <a:ea typeface="新細明體" pitchFamily="18" charset="-120"/>
              </a:rPr>
              <a:t>nondecreasing</a:t>
            </a:r>
            <a:r>
              <a:rPr lang="en-US" altLang="zh-TW" dirty="0">
                <a:ea typeface="新細明體" pitchFamily="18" charset="-120"/>
              </a:rPr>
              <a:t> order </a:t>
            </a:r>
            <a:endParaRPr lang="en-US" altLang="zh-TW" baseline="-25000" dirty="0">
              <a:ea typeface="新細明體" pitchFamily="18" charset="-120"/>
            </a:endParaRPr>
          </a:p>
          <a:p>
            <a:pPr lvl="1"/>
            <a:r>
              <a:rPr lang="en-US" altLang="zh-TW" dirty="0">
                <a:ea typeface="新細明體" pitchFamily="18" charset="-120"/>
              </a:rPr>
              <a:t>Each list is a subsequence of the previous one, i.e.,</a:t>
            </a:r>
            <a:br>
              <a:rPr lang="en-US" altLang="zh-TW" dirty="0">
                <a:ea typeface="新細明體" pitchFamily="18" charset="-120"/>
              </a:rPr>
            </a:br>
            <a:r>
              <a:rPr lang="en-US" altLang="zh-TW" dirty="0">
                <a:ea typeface="新細明體" pitchFamily="18" charset="-120"/>
              </a:rPr>
              <a:t>			</a:t>
            </a:r>
            <a:r>
              <a:rPr lang="en-US" altLang="zh-TW" b="1" i="1" dirty="0">
                <a:ea typeface="新細明體" pitchFamily="18" charset="-120"/>
              </a:rPr>
              <a:t>S</a:t>
            </a:r>
            <a:r>
              <a:rPr lang="en-US" altLang="zh-TW" baseline="-25000" dirty="0">
                <a:ea typeface="新細明體" pitchFamily="18" charset="-120"/>
              </a:rPr>
              <a:t>0 </a:t>
            </a:r>
            <a:r>
              <a:rPr lang="en-US" altLang="zh-TW" dirty="0">
                <a:ea typeface="新細明體" pitchFamily="18" charset="-120"/>
                <a:sym typeface="Symbol" pitchFamily="18" charset="2"/>
              </a:rPr>
              <a:t></a:t>
            </a:r>
            <a:r>
              <a:rPr lang="en-US" altLang="zh-TW" baseline="-25000" dirty="0">
                <a:ea typeface="新細明體" pitchFamily="18" charset="-120"/>
              </a:rPr>
              <a:t> </a:t>
            </a:r>
            <a:r>
              <a:rPr lang="en-US" altLang="zh-TW" b="1" i="1" dirty="0">
                <a:ea typeface="新細明體" pitchFamily="18" charset="-120"/>
              </a:rPr>
              <a:t>S</a:t>
            </a:r>
            <a:r>
              <a:rPr lang="en-US" altLang="zh-TW" baseline="-25000" dirty="0">
                <a:ea typeface="新細明體" pitchFamily="18" charset="-120"/>
              </a:rPr>
              <a:t>1 </a:t>
            </a:r>
            <a:r>
              <a:rPr lang="en-US" altLang="zh-TW" dirty="0">
                <a:ea typeface="新細明體" pitchFamily="18" charset="-120"/>
                <a:sym typeface="Symbol" pitchFamily="18" charset="2"/>
              </a:rPr>
              <a:t></a:t>
            </a:r>
            <a:r>
              <a:rPr lang="en-US" altLang="zh-TW" baseline="-25000" dirty="0">
                <a:ea typeface="新細明體" pitchFamily="18" charset="-120"/>
              </a:rPr>
              <a:t> </a:t>
            </a:r>
            <a:r>
              <a:rPr lang="en-US" altLang="zh-TW" dirty="0">
                <a:ea typeface="新細明體" pitchFamily="18" charset="-120"/>
              </a:rPr>
              <a:t> … </a:t>
            </a:r>
            <a:r>
              <a:rPr lang="en-US" altLang="zh-TW" dirty="0">
                <a:ea typeface="新細明體" pitchFamily="18" charset="-120"/>
                <a:sym typeface="Symbol" pitchFamily="18" charset="2"/>
              </a:rPr>
              <a:t></a:t>
            </a:r>
            <a:r>
              <a:rPr lang="en-US" altLang="zh-TW" dirty="0">
                <a:ea typeface="新細明體" pitchFamily="18" charset="-120"/>
              </a:rPr>
              <a:t> </a:t>
            </a:r>
            <a:r>
              <a:rPr lang="en-US" altLang="zh-TW" b="1" i="1" dirty="0" err="1">
                <a:ea typeface="新細明體" pitchFamily="18" charset="-120"/>
              </a:rPr>
              <a:t>S</a:t>
            </a:r>
            <a:r>
              <a:rPr lang="en-US" altLang="zh-TW" b="1" i="1" baseline="-25000" dirty="0" err="1">
                <a:ea typeface="新細明體" pitchFamily="18" charset="-120"/>
              </a:rPr>
              <a:t>h</a:t>
            </a:r>
            <a:endParaRPr lang="en-US" altLang="zh-TW" b="1" i="1" baseline="-25000" dirty="0">
              <a:ea typeface="新細明體" pitchFamily="18" charset="-120"/>
            </a:endParaRPr>
          </a:p>
          <a:p>
            <a:pPr lvl="1"/>
            <a:r>
              <a:rPr lang="en-US" altLang="zh-TW" dirty="0">
                <a:ea typeface="新細明體" pitchFamily="18" charset="-120"/>
              </a:rPr>
              <a:t>List </a:t>
            </a:r>
            <a:r>
              <a:rPr lang="en-US" altLang="zh-TW" b="1" i="1" dirty="0" err="1">
                <a:ea typeface="新細明體" pitchFamily="18" charset="-120"/>
              </a:rPr>
              <a:t>S</a:t>
            </a:r>
            <a:r>
              <a:rPr lang="en-US" altLang="zh-TW" b="1" i="1" baseline="-25000" dirty="0" err="1">
                <a:ea typeface="新細明體" pitchFamily="18" charset="-120"/>
              </a:rPr>
              <a:t>h</a:t>
            </a:r>
            <a:r>
              <a:rPr lang="en-US" altLang="zh-TW" b="1" i="1" baseline="-25000" dirty="0">
                <a:ea typeface="新細明體" pitchFamily="18" charset="-120"/>
              </a:rPr>
              <a:t> </a:t>
            </a:r>
            <a:r>
              <a:rPr lang="en-US" altLang="zh-TW" dirty="0">
                <a:ea typeface="新細明體" pitchFamily="18" charset="-120"/>
              </a:rPr>
              <a:t>contains only the two special keys</a:t>
            </a:r>
            <a:endParaRPr lang="en-US" altLang="zh-TW" b="1" i="1" dirty="0">
              <a:ea typeface="新細明體" pitchFamily="18" charset="-120"/>
            </a:endParaRPr>
          </a:p>
        </p:txBody>
      </p:sp>
      <p:sp>
        <p:nvSpPr>
          <p:cNvPr id="51202" name="投影片編號版面配置區 5"/>
          <p:cNvSpPr>
            <a:spLocks noGrp="1"/>
          </p:cNvSpPr>
          <p:nvPr>
            <p:ph type="sldNum" sz="quarter" idx="12"/>
          </p:nvPr>
        </p:nvSpPr>
        <p:spPr>
          <a:noFill/>
        </p:spPr>
        <p:txBody>
          <a:bodyPr/>
          <a:lstStyle/>
          <a:p>
            <a:fld id="{7CA0C801-AA12-4575-8BFF-4E1B2FFDEACA}" type="slidenum">
              <a:rPr lang="en-US" altLang="zh-TW" smtClean="0">
                <a:latin typeface="Arial" charset="0"/>
              </a:rPr>
              <a:pPr/>
              <a:t>46</a:t>
            </a:fld>
            <a:endParaRPr lang="en-US" altLang="zh-TW">
              <a:latin typeface="Arial" charset="0"/>
            </a:endParaRPr>
          </a:p>
        </p:txBody>
      </p:sp>
    </p:spTree>
    <p:extLst>
      <p:ext uri="{BB962C8B-B14F-4D97-AF65-F5344CB8AC3E}">
        <p14:creationId xmlns:p14="http://schemas.microsoft.com/office/powerpoint/2010/main" val="2494701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4"/>
          <p:cNvSpPr>
            <a:spLocks noGrp="1"/>
          </p:cNvSpPr>
          <p:nvPr>
            <p:ph type="sldNum" sz="quarter" idx="12"/>
          </p:nvPr>
        </p:nvSpPr>
        <p:spPr>
          <a:noFill/>
        </p:spPr>
        <p:txBody>
          <a:bodyPr/>
          <a:lstStyle/>
          <a:p>
            <a:fld id="{914F9163-5973-41AD-B850-DB351C292D2C}" type="slidenum">
              <a:rPr lang="en-US" altLang="zh-TW" smtClean="0">
                <a:latin typeface="Arial" charset="0"/>
              </a:rPr>
              <a:pPr/>
              <a:t>47</a:t>
            </a:fld>
            <a:endParaRPr lang="en-US" altLang="zh-TW">
              <a:latin typeface="Arial" charset="0"/>
            </a:endParaRPr>
          </a:p>
        </p:txBody>
      </p:sp>
      <p:sp>
        <p:nvSpPr>
          <p:cNvPr id="52227" name="Rectangle 2"/>
          <p:cNvSpPr>
            <a:spLocks noGrp="1" noChangeArrowheads="1"/>
          </p:cNvSpPr>
          <p:nvPr>
            <p:ph type="title"/>
          </p:nvPr>
        </p:nvSpPr>
        <p:spPr/>
        <p:txBody>
          <a:bodyPr/>
          <a:lstStyle/>
          <a:p>
            <a:r>
              <a:rPr lang="en-US" altLang="zh-TW"/>
              <a:t>Example – A Skip List</a:t>
            </a:r>
          </a:p>
        </p:txBody>
      </p:sp>
      <p:grpSp>
        <p:nvGrpSpPr>
          <p:cNvPr id="52228" name="Group 3"/>
          <p:cNvGrpSpPr>
            <a:grpSpLocks/>
          </p:cNvGrpSpPr>
          <p:nvPr/>
        </p:nvGrpSpPr>
        <p:grpSpPr bwMode="auto">
          <a:xfrm>
            <a:off x="1936750" y="1690688"/>
            <a:ext cx="8318500" cy="2895600"/>
            <a:chOff x="537" y="2640"/>
            <a:chExt cx="4887" cy="1189"/>
          </a:xfrm>
        </p:grpSpPr>
        <p:grpSp>
          <p:nvGrpSpPr>
            <p:cNvPr id="52231" name="Group 4"/>
            <p:cNvGrpSpPr>
              <a:grpSpLocks/>
            </p:cNvGrpSpPr>
            <p:nvPr/>
          </p:nvGrpSpPr>
          <p:grpSpPr bwMode="auto">
            <a:xfrm>
              <a:off x="838" y="3693"/>
              <a:ext cx="4586" cy="136"/>
              <a:chOff x="838" y="3693"/>
              <a:chExt cx="4586" cy="136"/>
            </a:xfrm>
          </p:grpSpPr>
          <p:sp>
            <p:nvSpPr>
              <p:cNvPr id="52256" name="Rectangle 5"/>
              <p:cNvSpPr>
                <a:spLocks noChangeArrowheads="1"/>
              </p:cNvSpPr>
              <p:nvPr/>
            </p:nvSpPr>
            <p:spPr bwMode="auto">
              <a:xfrm>
                <a:off x="3896"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56</a:t>
                </a:r>
              </a:p>
            </p:txBody>
          </p:sp>
          <p:sp>
            <p:nvSpPr>
              <p:cNvPr id="52257" name="Rectangle 6"/>
              <p:cNvSpPr>
                <a:spLocks noChangeArrowheads="1"/>
              </p:cNvSpPr>
              <p:nvPr/>
            </p:nvSpPr>
            <p:spPr bwMode="auto">
              <a:xfrm>
                <a:off x="4330" y="3693"/>
                <a:ext cx="227"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64</a:t>
                </a:r>
              </a:p>
            </p:txBody>
          </p:sp>
          <p:sp>
            <p:nvSpPr>
              <p:cNvPr id="52258" name="Rectangle 7"/>
              <p:cNvSpPr>
                <a:spLocks noChangeArrowheads="1"/>
              </p:cNvSpPr>
              <p:nvPr/>
            </p:nvSpPr>
            <p:spPr bwMode="auto">
              <a:xfrm>
                <a:off x="4762" y="369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78</a:t>
                </a:r>
              </a:p>
            </p:txBody>
          </p:sp>
          <p:sp>
            <p:nvSpPr>
              <p:cNvPr id="52259" name="Rectangle 8"/>
              <p:cNvSpPr>
                <a:spLocks noChangeArrowheads="1"/>
              </p:cNvSpPr>
              <p:nvPr/>
            </p:nvSpPr>
            <p:spPr bwMode="auto">
              <a:xfrm>
                <a:off x="5196" y="369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2260" name="Rectangle 9"/>
              <p:cNvSpPr>
                <a:spLocks noChangeArrowheads="1"/>
              </p:cNvSpPr>
              <p:nvPr/>
            </p:nvSpPr>
            <p:spPr bwMode="auto">
              <a:xfrm>
                <a:off x="2610" y="369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2261" name="Rectangle 10"/>
              <p:cNvSpPr>
                <a:spLocks noChangeArrowheads="1"/>
              </p:cNvSpPr>
              <p:nvPr/>
            </p:nvSpPr>
            <p:spPr bwMode="auto">
              <a:xfrm>
                <a:off x="3043"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34</a:t>
                </a:r>
              </a:p>
            </p:txBody>
          </p:sp>
          <p:sp>
            <p:nvSpPr>
              <p:cNvPr id="52262" name="Rectangle 11"/>
              <p:cNvSpPr>
                <a:spLocks noChangeArrowheads="1"/>
              </p:cNvSpPr>
              <p:nvPr/>
            </p:nvSpPr>
            <p:spPr bwMode="auto">
              <a:xfrm>
                <a:off x="3462"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44</a:t>
                </a:r>
              </a:p>
            </p:txBody>
          </p:sp>
          <p:sp>
            <p:nvSpPr>
              <p:cNvPr id="52263" name="Rectangle 12"/>
              <p:cNvSpPr>
                <a:spLocks noChangeArrowheads="1"/>
              </p:cNvSpPr>
              <p:nvPr/>
            </p:nvSpPr>
            <p:spPr bwMode="auto">
              <a:xfrm>
                <a:off x="838"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2264" name="Rectangle 13"/>
              <p:cNvSpPr>
                <a:spLocks noChangeArrowheads="1"/>
              </p:cNvSpPr>
              <p:nvPr/>
            </p:nvSpPr>
            <p:spPr bwMode="auto">
              <a:xfrm>
                <a:off x="1272"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sp>
            <p:nvSpPr>
              <p:cNvPr id="52265" name="Rectangle 14"/>
              <p:cNvSpPr>
                <a:spLocks noChangeArrowheads="1"/>
              </p:cNvSpPr>
              <p:nvPr/>
            </p:nvSpPr>
            <p:spPr bwMode="auto">
              <a:xfrm>
                <a:off x="1705"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2266" name="Rectangle 15"/>
              <p:cNvSpPr>
                <a:spLocks noChangeArrowheads="1"/>
              </p:cNvSpPr>
              <p:nvPr/>
            </p:nvSpPr>
            <p:spPr bwMode="auto">
              <a:xfrm>
                <a:off x="2139"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26</a:t>
                </a:r>
              </a:p>
            </p:txBody>
          </p:sp>
          <p:cxnSp>
            <p:nvCxnSpPr>
              <p:cNvPr id="52267" name="AutoShape 16"/>
              <p:cNvCxnSpPr>
                <a:cxnSpLocks noChangeShapeType="1"/>
                <a:stCxn id="52263" idx="3"/>
                <a:endCxn id="52264" idx="1"/>
              </p:cNvCxnSpPr>
              <p:nvPr/>
            </p:nvCxnSpPr>
            <p:spPr bwMode="auto">
              <a:xfrm>
                <a:off x="1073" y="3761"/>
                <a:ext cx="193" cy="0"/>
              </a:xfrm>
              <a:prstGeom prst="straightConnector1">
                <a:avLst/>
              </a:prstGeom>
              <a:noFill/>
              <a:ln w="19050">
                <a:solidFill>
                  <a:schemeClr val="tx1"/>
                </a:solidFill>
                <a:round/>
                <a:headEnd/>
                <a:tailEnd/>
              </a:ln>
            </p:spPr>
          </p:cxnSp>
          <p:cxnSp>
            <p:nvCxnSpPr>
              <p:cNvPr id="52268" name="AutoShape 17"/>
              <p:cNvCxnSpPr>
                <a:cxnSpLocks noChangeShapeType="1"/>
                <a:stCxn id="52265" idx="3"/>
                <a:endCxn id="52266" idx="1"/>
              </p:cNvCxnSpPr>
              <p:nvPr/>
            </p:nvCxnSpPr>
            <p:spPr bwMode="auto">
              <a:xfrm>
                <a:off x="1940" y="3761"/>
                <a:ext cx="193" cy="0"/>
              </a:xfrm>
              <a:prstGeom prst="straightConnector1">
                <a:avLst/>
              </a:prstGeom>
              <a:noFill/>
              <a:ln w="19050">
                <a:solidFill>
                  <a:schemeClr val="tx1"/>
                </a:solidFill>
                <a:round/>
                <a:headEnd/>
                <a:tailEnd/>
              </a:ln>
            </p:spPr>
          </p:cxnSp>
          <p:cxnSp>
            <p:nvCxnSpPr>
              <p:cNvPr id="52269" name="AutoShape 18"/>
              <p:cNvCxnSpPr>
                <a:cxnSpLocks noChangeShapeType="1"/>
                <a:stCxn id="52260" idx="3"/>
                <a:endCxn id="52261" idx="1"/>
              </p:cNvCxnSpPr>
              <p:nvPr/>
            </p:nvCxnSpPr>
            <p:spPr bwMode="auto">
              <a:xfrm>
                <a:off x="2844" y="3761"/>
                <a:ext cx="193" cy="0"/>
              </a:xfrm>
              <a:prstGeom prst="straightConnector1">
                <a:avLst/>
              </a:prstGeom>
              <a:noFill/>
              <a:ln w="19050">
                <a:solidFill>
                  <a:schemeClr val="tx1"/>
                </a:solidFill>
                <a:round/>
                <a:headEnd/>
                <a:tailEnd/>
              </a:ln>
            </p:spPr>
          </p:cxnSp>
          <p:cxnSp>
            <p:nvCxnSpPr>
              <p:cNvPr id="52270" name="AutoShape 19"/>
              <p:cNvCxnSpPr>
                <a:cxnSpLocks noChangeShapeType="1"/>
                <a:stCxn id="52264" idx="3"/>
                <a:endCxn id="52265" idx="1"/>
              </p:cNvCxnSpPr>
              <p:nvPr/>
            </p:nvCxnSpPr>
            <p:spPr bwMode="auto">
              <a:xfrm>
                <a:off x="1507" y="3761"/>
                <a:ext cx="192" cy="0"/>
              </a:xfrm>
              <a:prstGeom prst="straightConnector1">
                <a:avLst/>
              </a:prstGeom>
              <a:noFill/>
              <a:ln w="19050">
                <a:solidFill>
                  <a:schemeClr val="tx1"/>
                </a:solidFill>
                <a:round/>
                <a:headEnd/>
                <a:tailEnd/>
              </a:ln>
            </p:spPr>
          </p:cxnSp>
          <p:cxnSp>
            <p:nvCxnSpPr>
              <p:cNvPr id="52271" name="AutoShape 20"/>
              <p:cNvCxnSpPr>
                <a:cxnSpLocks noChangeShapeType="1"/>
                <a:stCxn id="52266" idx="3"/>
                <a:endCxn id="52260" idx="1"/>
              </p:cNvCxnSpPr>
              <p:nvPr/>
            </p:nvCxnSpPr>
            <p:spPr bwMode="auto">
              <a:xfrm>
                <a:off x="2374" y="3761"/>
                <a:ext cx="230" cy="0"/>
              </a:xfrm>
              <a:prstGeom prst="straightConnector1">
                <a:avLst/>
              </a:prstGeom>
              <a:noFill/>
              <a:ln w="19050">
                <a:solidFill>
                  <a:schemeClr val="tx1"/>
                </a:solidFill>
                <a:round/>
                <a:headEnd/>
                <a:tailEnd/>
              </a:ln>
            </p:spPr>
          </p:cxnSp>
          <p:cxnSp>
            <p:nvCxnSpPr>
              <p:cNvPr id="52272" name="AutoShape 21"/>
              <p:cNvCxnSpPr>
                <a:cxnSpLocks noChangeShapeType="1"/>
                <a:stCxn id="52261" idx="3"/>
                <a:endCxn id="52262" idx="1"/>
              </p:cNvCxnSpPr>
              <p:nvPr/>
            </p:nvCxnSpPr>
            <p:spPr bwMode="auto">
              <a:xfrm>
                <a:off x="3278" y="3761"/>
                <a:ext cx="178" cy="0"/>
              </a:xfrm>
              <a:prstGeom prst="straightConnector1">
                <a:avLst/>
              </a:prstGeom>
              <a:noFill/>
              <a:ln w="19050">
                <a:solidFill>
                  <a:schemeClr val="tx1"/>
                </a:solidFill>
                <a:round/>
                <a:headEnd/>
                <a:tailEnd/>
              </a:ln>
            </p:spPr>
          </p:cxnSp>
          <p:cxnSp>
            <p:nvCxnSpPr>
              <p:cNvPr id="52273" name="AutoShape 22"/>
              <p:cNvCxnSpPr>
                <a:cxnSpLocks noChangeShapeType="1"/>
                <a:stCxn id="52262" idx="3"/>
                <a:endCxn id="52256" idx="1"/>
              </p:cNvCxnSpPr>
              <p:nvPr/>
            </p:nvCxnSpPr>
            <p:spPr bwMode="auto">
              <a:xfrm>
                <a:off x="3697" y="3761"/>
                <a:ext cx="193" cy="0"/>
              </a:xfrm>
              <a:prstGeom prst="straightConnector1">
                <a:avLst/>
              </a:prstGeom>
              <a:noFill/>
              <a:ln w="19050">
                <a:solidFill>
                  <a:schemeClr val="tx1"/>
                </a:solidFill>
                <a:round/>
                <a:headEnd/>
                <a:tailEnd/>
              </a:ln>
            </p:spPr>
          </p:cxnSp>
          <p:cxnSp>
            <p:nvCxnSpPr>
              <p:cNvPr id="52274" name="AutoShape 23"/>
              <p:cNvCxnSpPr>
                <a:cxnSpLocks noChangeShapeType="1"/>
                <a:stCxn id="52256" idx="3"/>
                <a:endCxn id="52257" idx="1"/>
              </p:cNvCxnSpPr>
              <p:nvPr/>
            </p:nvCxnSpPr>
            <p:spPr bwMode="auto">
              <a:xfrm>
                <a:off x="4131" y="3761"/>
                <a:ext cx="193" cy="0"/>
              </a:xfrm>
              <a:prstGeom prst="straightConnector1">
                <a:avLst/>
              </a:prstGeom>
              <a:noFill/>
              <a:ln w="19050">
                <a:solidFill>
                  <a:schemeClr val="tx1"/>
                </a:solidFill>
                <a:round/>
                <a:headEnd/>
                <a:tailEnd/>
              </a:ln>
            </p:spPr>
          </p:cxnSp>
          <p:cxnSp>
            <p:nvCxnSpPr>
              <p:cNvPr id="52275" name="AutoShape 24"/>
              <p:cNvCxnSpPr>
                <a:cxnSpLocks noChangeShapeType="1"/>
                <a:stCxn id="52257" idx="3"/>
                <a:endCxn id="52258" idx="1"/>
              </p:cNvCxnSpPr>
              <p:nvPr/>
            </p:nvCxnSpPr>
            <p:spPr bwMode="auto">
              <a:xfrm>
                <a:off x="4563" y="3761"/>
                <a:ext cx="193" cy="0"/>
              </a:xfrm>
              <a:prstGeom prst="straightConnector1">
                <a:avLst/>
              </a:prstGeom>
              <a:noFill/>
              <a:ln w="19050">
                <a:solidFill>
                  <a:schemeClr val="tx1"/>
                </a:solidFill>
                <a:round/>
                <a:headEnd/>
                <a:tailEnd/>
              </a:ln>
            </p:spPr>
          </p:cxnSp>
          <p:cxnSp>
            <p:nvCxnSpPr>
              <p:cNvPr id="52276" name="AutoShape 25"/>
              <p:cNvCxnSpPr>
                <a:cxnSpLocks noChangeShapeType="1"/>
                <a:stCxn id="52258" idx="3"/>
                <a:endCxn id="52259" idx="1"/>
              </p:cNvCxnSpPr>
              <p:nvPr/>
            </p:nvCxnSpPr>
            <p:spPr bwMode="auto">
              <a:xfrm>
                <a:off x="4996" y="3761"/>
                <a:ext cx="194" cy="0"/>
              </a:xfrm>
              <a:prstGeom prst="straightConnector1">
                <a:avLst/>
              </a:prstGeom>
              <a:noFill/>
              <a:ln w="19050">
                <a:solidFill>
                  <a:schemeClr val="tx1"/>
                </a:solidFill>
                <a:round/>
                <a:headEnd/>
                <a:tailEnd/>
              </a:ln>
            </p:spPr>
          </p:cxnSp>
        </p:grpSp>
        <p:grpSp>
          <p:nvGrpSpPr>
            <p:cNvPr id="52232" name="Group 26"/>
            <p:cNvGrpSpPr>
              <a:grpSpLocks/>
            </p:cNvGrpSpPr>
            <p:nvPr/>
          </p:nvGrpSpPr>
          <p:grpSpPr bwMode="auto">
            <a:xfrm>
              <a:off x="838" y="2736"/>
              <a:ext cx="4586" cy="136"/>
              <a:chOff x="838" y="2736"/>
              <a:chExt cx="4586" cy="136"/>
            </a:xfrm>
          </p:grpSpPr>
          <p:sp>
            <p:nvSpPr>
              <p:cNvPr id="52253" name="Rectangle 27"/>
              <p:cNvSpPr>
                <a:spLocks noChangeArrowheads="1"/>
              </p:cNvSpPr>
              <p:nvPr/>
            </p:nvSpPr>
            <p:spPr bwMode="auto">
              <a:xfrm>
                <a:off x="5196" y="2736"/>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54" name="Rectangle 28"/>
              <p:cNvSpPr>
                <a:spLocks noChangeArrowheads="1"/>
              </p:cNvSpPr>
              <p:nvPr/>
            </p:nvSpPr>
            <p:spPr bwMode="auto">
              <a:xfrm>
                <a:off x="838" y="2736"/>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2255" name="AutoShape 29"/>
              <p:cNvCxnSpPr>
                <a:cxnSpLocks noChangeShapeType="1"/>
                <a:stCxn id="52254" idx="3"/>
                <a:endCxn id="52253" idx="1"/>
              </p:cNvCxnSpPr>
              <p:nvPr/>
            </p:nvCxnSpPr>
            <p:spPr bwMode="auto">
              <a:xfrm>
                <a:off x="1073" y="2804"/>
                <a:ext cx="4117" cy="0"/>
              </a:xfrm>
              <a:prstGeom prst="straightConnector1">
                <a:avLst/>
              </a:prstGeom>
              <a:noFill/>
              <a:ln w="19050">
                <a:solidFill>
                  <a:schemeClr val="tx1"/>
                </a:solidFill>
                <a:round/>
                <a:headEnd/>
                <a:tailEnd/>
              </a:ln>
            </p:spPr>
          </p:cxnSp>
        </p:grpSp>
        <p:sp>
          <p:nvSpPr>
            <p:cNvPr id="52233" name="Rectangle 30"/>
            <p:cNvSpPr>
              <a:spLocks noChangeArrowheads="1"/>
            </p:cNvSpPr>
            <p:nvPr/>
          </p:nvSpPr>
          <p:spPr bwMode="auto">
            <a:xfrm>
              <a:off x="5196" y="3055"/>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34" name="Rectangle 31"/>
            <p:cNvSpPr>
              <a:spLocks noChangeArrowheads="1"/>
            </p:cNvSpPr>
            <p:nvPr/>
          </p:nvSpPr>
          <p:spPr bwMode="auto">
            <a:xfrm>
              <a:off x="2610" y="3055"/>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2235" name="Rectangle 32"/>
            <p:cNvSpPr>
              <a:spLocks noChangeArrowheads="1"/>
            </p:cNvSpPr>
            <p:nvPr/>
          </p:nvSpPr>
          <p:spPr bwMode="auto">
            <a:xfrm>
              <a:off x="838" y="3055"/>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2236" name="AutoShape 33"/>
            <p:cNvCxnSpPr>
              <a:cxnSpLocks noChangeShapeType="1"/>
              <a:stCxn id="52235" idx="3"/>
              <a:endCxn id="52234" idx="1"/>
            </p:cNvCxnSpPr>
            <p:nvPr/>
          </p:nvCxnSpPr>
          <p:spPr bwMode="auto">
            <a:xfrm>
              <a:off x="1073" y="3123"/>
              <a:ext cx="1531" cy="0"/>
            </a:xfrm>
            <a:prstGeom prst="straightConnector1">
              <a:avLst/>
            </a:prstGeom>
            <a:noFill/>
            <a:ln w="19050">
              <a:solidFill>
                <a:schemeClr val="tx1"/>
              </a:solidFill>
              <a:round/>
              <a:headEnd/>
              <a:tailEnd/>
            </a:ln>
          </p:spPr>
        </p:cxnSp>
        <p:cxnSp>
          <p:nvCxnSpPr>
            <p:cNvPr id="52237" name="AutoShape 34"/>
            <p:cNvCxnSpPr>
              <a:cxnSpLocks noChangeShapeType="1"/>
              <a:stCxn id="52234" idx="3"/>
              <a:endCxn id="52233" idx="1"/>
            </p:cNvCxnSpPr>
            <p:nvPr/>
          </p:nvCxnSpPr>
          <p:spPr bwMode="auto">
            <a:xfrm>
              <a:off x="2844" y="3123"/>
              <a:ext cx="2346" cy="0"/>
            </a:xfrm>
            <a:prstGeom prst="straightConnector1">
              <a:avLst/>
            </a:prstGeom>
            <a:noFill/>
            <a:ln w="19050">
              <a:solidFill>
                <a:schemeClr val="tx1"/>
              </a:solidFill>
              <a:round/>
              <a:headEnd/>
              <a:tailEnd/>
            </a:ln>
          </p:spPr>
        </p:cxnSp>
        <p:sp>
          <p:nvSpPr>
            <p:cNvPr id="52238" name="Rectangle 35"/>
            <p:cNvSpPr>
              <a:spLocks noChangeArrowheads="1"/>
            </p:cNvSpPr>
            <p:nvPr/>
          </p:nvSpPr>
          <p:spPr bwMode="auto">
            <a:xfrm>
              <a:off x="4330" y="3374"/>
              <a:ext cx="227"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64</a:t>
              </a:r>
            </a:p>
          </p:txBody>
        </p:sp>
        <p:sp>
          <p:nvSpPr>
            <p:cNvPr id="52239" name="Rectangle 36"/>
            <p:cNvSpPr>
              <a:spLocks noChangeArrowheads="1"/>
            </p:cNvSpPr>
            <p:nvPr/>
          </p:nvSpPr>
          <p:spPr bwMode="auto">
            <a:xfrm>
              <a:off x="5196" y="337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40" name="Rectangle 37"/>
            <p:cNvSpPr>
              <a:spLocks noChangeArrowheads="1"/>
            </p:cNvSpPr>
            <p:nvPr/>
          </p:nvSpPr>
          <p:spPr bwMode="auto">
            <a:xfrm>
              <a:off x="2610" y="337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2241" name="Rectangle 38"/>
            <p:cNvSpPr>
              <a:spLocks noChangeArrowheads="1"/>
            </p:cNvSpPr>
            <p:nvPr/>
          </p:nvSpPr>
          <p:spPr bwMode="auto">
            <a:xfrm>
              <a:off x="3043" y="337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34</a:t>
              </a:r>
            </a:p>
          </p:txBody>
        </p:sp>
        <p:sp>
          <p:nvSpPr>
            <p:cNvPr id="52242" name="Rectangle 39"/>
            <p:cNvSpPr>
              <a:spLocks noChangeArrowheads="1"/>
            </p:cNvSpPr>
            <p:nvPr/>
          </p:nvSpPr>
          <p:spPr bwMode="auto">
            <a:xfrm>
              <a:off x="838" y="337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43" name="Rectangle 40"/>
            <p:cNvSpPr>
              <a:spLocks noChangeArrowheads="1"/>
            </p:cNvSpPr>
            <p:nvPr/>
          </p:nvSpPr>
          <p:spPr bwMode="auto">
            <a:xfrm>
              <a:off x="1705" y="337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dirty="0"/>
                <a:t>23</a:t>
              </a:r>
            </a:p>
          </p:txBody>
        </p:sp>
        <p:cxnSp>
          <p:nvCxnSpPr>
            <p:cNvPr id="52244" name="AutoShape 41"/>
            <p:cNvCxnSpPr>
              <a:cxnSpLocks noChangeShapeType="1"/>
              <a:stCxn id="52242" idx="3"/>
              <a:endCxn id="52243" idx="1"/>
            </p:cNvCxnSpPr>
            <p:nvPr/>
          </p:nvCxnSpPr>
          <p:spPr bwMode="auto">
            <a:xfrm>
              <a:off x="1073" y="3442"/>
              <a:ext cx="626" cy="0"/>
            </a:xfrm>
            <a:prstGeom prst="straightConnector1">
              <a:avLst/>
            </a:prstGeom>
            <a:noFill/>
            <a:ln w="19050">
              <a:solidFill>
                <a:schemeClr val="tx1"/>
              </a:solidFill>
              <a:round/>
              <a:headEnd/>
              <a:tailEnd/>
            </a:ln>
          </p:spPr>
        </p:cxnSp>
        <p:cxnSp>
          <p:nvCxnSpPr>
            <p:cNvPr id="52245" name="AutoShape 42"/>
            <p:cNvCxnSpPr>
              <a:cxnSpLocks noChangeShapeType="1"/>
              <a:stCxn id="52243" idx="3"/>
              <a:endCxn id="52240" idx="1"/>
            </p:cNvCxnSpPr>
            <p:nvPr/>
          </p:nvCxnSpPr>
          <p:spPr bwMode="auto">
            <a:xfrm>
              <a:off x="1940" y="3442"/>
              <a:ext cx="664" cy="0"/>
            </a:xfrm>
            <a:prstGeom prst="straightConnector1">
              <a:avLst/>
            </a:prstGeom>
            <a:noFill/>
            <a:ln w="19050">
              <a:solidFill>
                <a:schemeClr val="tx1"/>
              </a:solidFill>
              <a:round/>
              <a:headEnd/>
              <a:tailEnd/>
            </a:ln>
          </p:spPr>
        </p:cxnSp>
        <p:cxnSp>
          <p:nvCxnSpPr>
            <p:cNvPr id="52246" name="AutoShape 43"/>
            <p:cNvCxnSpPr>
              <a:cxnSpLocks noChangeShapeType="1"/>
              <a:stCxn id="52240" idx="3"/>
              <a:endCxn id="52241" idx="1"/>
            </p:cNvCxnSpPr>
            <p:nvPr/>
          </p:nvCxnSpPr>
          <p:spPr bwMode="auto">
            <a:xfrm>
              <a:off x="2844" y="3442"/>
              <a:ext cx="193" cy="0"/>
            </a:xfrm>
            <a:prstGeom prst="straightConnector1">
              <a:avLst/>
            </a:prstGeom>
            <a:noFill/>
            <a:ln w="19050">
              <a:solidFill>
                <a:schemeClr val="tx1"/>
              </a:solidFill>
              <a:round/>
              <a:headEnd/>
              <a:tailEnd/>
            </a:ln>
          </p:spPr>
        </p:cxnSp>
        <p:cxnSp>
          <p:nvCxnSpPr>
            <p:cNvPr id="52247" name="AutoShape 44"/>
            <p:cNvCxnSpPr>
              <a:cxnSpLocks noChangeShapeType="1"/>
              <a:stCxn id="52241" idx="3"/>
              <a:endCxn id="52238" idx="1"/>
            </p:cNvCxnSpPr>
            <p:nvPr/>
          </p:nvCxnSpPr>
          <p:spPr bwMode="auto">
            <a:xfrm>
              <a:off x="3278" y="3442"/>
              <a:ext cx="1046" cy="0"/>
            </a:xfrm>
            <a:prstGeom prst="straightConnector1">
              <a:avLst/>
            </a:prstGeom>
            <a:noFill/>
            <a:ln w="19050">
              <a:solidFill>
                <a:schemeClr val="tx1"/>
              </a:solidFill>
              <a:round/>
              <a:headEnd/>
              <a:tailEnd/>
            </a:ln>
          </p:spPr>
        </p:cxnSp>
        <p:cxnSp>
          <p:nvCxnSpPr>
            <p:cNvPr id="52248" name="AutoShape 45"/>
            <p:cNvCxnSpPr>
              <a:cxnSpLocks noChangeShapeType="1"/>
              <a:stCxn id="52238" idx="3"/>
              <a:endCxn id="52239" idx="1"/>
            </p:cNvCxnSpPr>
            <p:nvPr/>
          </p:nvCxnSpPr>
          <p:spPr bwMode="auto">
            <a:xfrm>
              <a:off x="4563" y="3442"/>
              <a:ext cx="627" cy="0"/>
            </a:xfrm>
            <a:prstGeom prst="straightConnector1">
              <a:avLst/>
            </a:prstGeom>
            <a:noFill/>
            <a:ln w="19050">
              <a:solidFill>
                <a:schemeClr val="tx1"/>
              </a:solidFill>
              <a:round/>
              <a:headEnd/>
              <a:tailEnd/>
            </a:ln>
          </p:spPr>
        </p:cxnSp>
        <p:sp>
          <p:nvSpPr>
            <p:cNvPr id="52249" name="Text Box 46"/>
            <p:cNvSpPr txBox="1">
              <a:spLocks noChangeArrowheads="1"/>
            </p:cNvSpPr>
            <p:nvPr/>
          </p:nvSpPr>
          <p:spPr bwMode="auto">
            <a:xfrm>
              <a:off x="538" y="360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0</a:t>
              </a:r>
            </a:p>
          </p:txBody>
        </p:sp>
        <p:sp>
          <p:nvSpPr>
            <p:cNvPr id="52250" name="Text Box 47"/>
            <p:cNvSpPr txBox="1">
              <a:spLocks noChangeArrowheads="1"/>
            </p:cNvSpPr>
            <p:nvPr/>
          </p:nvSpPr>
          <p:spPr bwMode="auto">
            <a:xfrm>
              <a:off x="538" y="328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1</a:t>
              </a:r>
            </a:p>
          </p:txBody>
        </p:sp>
        <p:sp>
          <p:nvSpPr>
            <p:cNvPr id="52251" name="Text Box 48"/>
            <p:cNvSpPr txBox="1">
              <a:spLocks noChangeArrowheads="1"/>
            </p:cNvSpPr>
            <p:nvPr/>
          </p:nvSpPr>
          <p:spPr bwMode="auto">
            <a:xfrm>
              <a:off x="538" y="296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2</a:t>
              </a:r>
            </a:p>
          </p:txBody>
        </p:sp>
        <p:sp>
          <p:nvSpPr>
            <p:cNvPr id="52252" name="Text Box 49"/>
            <p:cNvSpPr txBox="1">
              <a:spLocks noChangeArrowheads="1"/>
            </p:cNvSpPr>
            <p:nvPr/>
          </p:nvSpPr>
          <p:spPr bwMode="auto">
            <a:xfrm>
              <a:off x="537" y="264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3</a:t>
              </a:r>
            </a:p>
          </p:txBody>
        </p:sp>
      </p:grpSp>
      <p:sp>
        <p:nvSpPr>
          <p:cNvPr id="52229" name="Text Box 50"/>
          <p:cNvSpPr txBox="1">
            <a:spLocks noChangeArrowheads="1"/>
          </p:cNvSpPr>
          <p:nvPr/>
        </p:nvSpPr>
        <p:spPr bwMode="auto">
          <a:xfrm>
            <a:off x="2667001" y="4876800"/>
            <a:ext cx="7256463" cy="1373188"/>
          </a:xfrm>
          <a:prstGeom prst="rect">
            <a:avLst/>
          </a:prstGeom>
          <a:noFill/>
          <a:ln w="9525">
            <a:noFill/>
            <a:miter lim="800000"/>
            <a:headEnd/>
            <a:tailEnd/>
          </a:ln>
        </p:spPr>
        <p:txBody>
          <a:bodyPr wrap="none">
            <a:spAutoFit/>
          </a:bodyPr>
          <a:lstStyle/>
          <a:p>
            <a:pPr lvl="0"/>
            <a:r>
              <a:rPr lang="en-US" altLang="zh-TW" sz="2800" dirty="0"/>
              <a:t>The entries in </a:t>
            </a:r>
            <a:r>
              <a:rPr lang="en-US" altLang="zh-TW" sz="2800" b="1" i="1" dirty="0"/>
              <a:t>S</a:t>
            </a:r>
            <a:r>
              <a:rPr lang="en-US" altLang="zh-TW" sz="2800" b="1" i="1" baseline="-25000" dirty="0"/>
              <a:t>i</a:t>
            </a:r>
            <a:r>
              <a:rPr lang="en-US" altLang="zh-TW" sz="2800" baseline="-25000" dirty="0"/>
              <a:t>+1</a:t>
            </a:r>
            <a:r>
              <a:rPr lang="en-US" altLang="zh-TW" sz="2800" dirty="0"/>
              <a:t> are chosen at random from the </a:t>
            </a:r>
          </a:p>
          <a:p>
            <a:pPr lvl="0"/>
            <a:r>
              <a:rPr lang="en-US" altLang="zh-TW" sz="2800" dirty="0"/>
              <a:t>entries in </a:t>
            </a:r>
            <a:r>
              <a:rPr lang="en-US" altLang="zh-TW" sz="2800" b="1" i="1" dirty="0"/>
              <a:t>S</a:t>
            </a:r>
            <a:r>
              <a:rPr lang="en-US" altLang="zh-TW" sz="2800" b="1" i="1" baseline="-25000" dirty="0"/>
              <a:t>i</a:t>
            </a:r>
            <a:r>
              <a:rPr lang="en-US" altLang="zh-TW" sz="2800" dirty="0"/>
              <a:t> by picking each entry from </a:t>
            </a:r>
            <a:r>
              <a:rPr lang="en-US" altLang="zh-TW" sz="2800" b="1" i="1" dirty="0"/>
              <a:t>S</a:t>
            </a:r>
            <a:r>
              <a:rPr lang="en-US" altLang="zh-TW" sz="2800" b="1" i="1" baseline="-25000" dirty="0"/>
              <a:t>i</a:t>
            </a:r>
            <a:r>
              <a:rPr lang="en-US" altLang="zh-TW" sz="2800" dirty="0"/>
              <a:t> to also </a:t>
            </a:r>
          </a:p>
          <a:p>
            <a:pPr lvl="0"/>
            <a:r>
              <a:rPr lang="en-US" altLang="zh-TW" sz="2800" dirty="0"/>
              <a:t>be in </a:t>
            </a:r>
            <a:r>
              <a:rPr lang="en-US" altLang="zh-TW" sz="2800" b="1" i="1" dirty="0"/>
              <a:t>S</a:t>
            </a:r>
            <a:r>
              <a:rPr lang="en-US" altLang="zh-TW" sz="2800" b="1" i="1" baseline="-25000" dirty="0"/>
              <a:t>i</a:t>
            </a:r>
            <a:r>
              <a:rPr lang="en-US" altLang="zh-TW" sz="2800" baseline="-25000" dirty="0"/>
              <a:t>+1</a:t>
            </a:r>
            <a:r>
              <a:rPr lang="en-US" altLang="zh-TW" sz="2800" dirty="0"/>
              <a:t> with probability ½.</a:t>
            </a:r>
          </a:p>
        </p:txBody>
      </p:sp>
    </p:spTree>
    <p:extLst>
      <p:ext uri="{BB962C8B-B14F-4D97-AF65-F5344CB8AC3E}">
        <p14:creationId xmlns:p14="http://schemas.microsoft.com/office/powerpoint/2010/main" val="560712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p:spPr>
        <p:txBody>
          <a:bodyPr/>
          <a:lstStyle/>
          <a:p>
            <a:fld id="{07CFE082-921F-42C8-9C45-E012696F2E2C}" type="slidenum">
              <a:rPr lang="en-US" altLang="zh-TW" smtClean="0">
                <a:latin typeface="Arial" charset="0"/>
              </a:rPr>
              <a:pPr/>
              <a:t>48</a:t>
            </a:fld>
            <a:endParaRPr lang="en-US" altLang="zh-TW">
              <a:latin typeface="Arial" charset="0"/>
            </a:endParaRPr>
          </a:p>
        </p:txBody>
      </p:sp>
      <p:sp>
        <p:nvSpPr>
          <p:cNvPr id="53251" name="Rectangle 2"/>
          <p:cNvSpPr>
            <a:spLocks noGrp="1" noChangeArrowheads="1"/>
          </p:cNvSpPr>
          <p:nvPr>
            <p:ph type="title"/>
          </p:nvPr>
        </p:nvSpPr>
        <p:spPr/>
        <p:txBody>
          <a:bodyPr/>
          <a:lstStyle/>
          <a:p>
            <a:r>
              <a:rPr lang="en-US" altLang="zh-TW">
                <a:ea typeface="新細明體" pitchFamily="18" charset="-120"/>
              </a:rPr>
              <a:t>Search</a:t>
            </a:r>
          </a:p>
        </p:txBody>
      </p:sp>
      <p:sp>
        <p:nvSpPr>
          <p:cNvPr id="53252" name="Rectangle 3"/>
          <p:cNvSpPr>
            <a:spLocks noGrp="1" noChangeArrowheads="1"/>
          </p:cNvSpPr>
          <p:nvPr>
            <p:ph type="body" idx="1"/>
          </p:nvPr>
        </p:nvSpPr>
        <p:spPr/>
        <p:txBody>
          <a:bodyPr/>
          <a:lstStyle/>
          <a:p>
            <a:pPr>
              <a:lnSpc>
                <a:spcPct val="90000"/>
              </a:lnSpc>
              <a:buFontTx/>
              <a:buNone/>
            </a:pPr>
            <a:r>
              <a:rPr lang="en-US" altLang="zh-TW">
                <a:ea typeface="新細明體" pitchFamily="18" charset="-120"/>
              </a:rPr>
              <a:t>Searching for a key </a:t>
            </a:r>
            <a:r>
              <a:rPr lang="en-US" altLang="zh-TW" b="1" i="1">
                <a:ea typeface="新細明體" pitchFamily="18" charset="-120"/>
              </a:rPr>
              <a:t>x</a:t>
            </a:r>
            <a:r>
              <a:rPr lang="en-US" altLang="zh-TW">
                <a:ea typeface="新細明體" pitchFamily="18" charset="-120"/>
              </a:rPr>
              <a:t> in a skip list :</a:t>
            </a:r>
          </a:p>
          <a:p>
            <a:pPr lvl="1">
              <a:lnSpc>
                <a:spcPct val="90000"/>
              </a:lnSpc>
            </a:pPr>
            <a:r>
              <a:rPr lang="en-US" altLang="zh-TW">
                <a:ea typeface="新細明體" pitchFamily="18" charset="-120"/>
              </a:rPr>
              <a:t>start at the first position of the top list </a:t>
            </a:r>
          </a:p>
          <a:p>
            <a:pPr lvl="1">
              <a:lnSpc>
                <a:spcPct val="90000"/>
              </a:lnSpc>
            </a:pPr>
            <a:r>
              <a:rPr lang="en-US" altLang="zh-TW">
                <a:ea typeface="新細明體" pitchFamily="18" charset="-120"/>
              </a:rPr>
              <a:t>At position </a:t>
            </a:r>
            <a:r>
              <a:rPr lang="en-US" altLang="zh-TW" b="1" i="1">
                <a:ea typeface="新細明體" pitchFamily="18" charset="-120"/>
              </a:rPr>
              <a:t>p</a:t>
            </a:r>
            <a:r>
              <a:rPr lang="en-US" altLang="zh-TW">
                <a:ea typeface="新細明體" pitchFamily="18" charset="-120"/>
              </a:rPr>
              <a:t>, compare </a:t>
            </a:r>
            <a:r>
              <a:rPr lang="en-US" altLang="zh-TW" b="1" i="1">
                <a:ea typeface="新細明體" pitchFamily="18" charset="-120"/>
              </a:rPr>
              <a:t>x</a:t>
            </a:r>
            <a:r>
              <a:rPr lang="en-US" altLang="zh-TW">
                <a:ea typeface="新細明體" pitchFamily="18" charset="-120"/>
              </a:rPr>
              <a:t> with </a:t>
            </a:r>
            <a:r>
              <a:rPr lang="en-US" altLang="zh-TW" b="1" i="1">
                <a:ea typeface="新細明體" pitchFamily="18" charset="-120"/>
              </a:rPr>
              <a:t>y </a:t>
            </a:r>
            <a:r>
              <a:rPr lang="en-US" altLang="zh-TW">
                <a:ea typeface="新細明體" pitchFamily="18" charset="-120"/>
                <a:sym typeface="Symbol" pitchFamily="18" charset="2"/>
              </a:rPr>
              <a:t></a:t>
            </a:r>
            <a:r>
              <a:rPr lang="en-US" altLang="zh-TW" b="1" i="1">
                <a:ea typeface="新細明體" pitchFamily="18" charset="-120"/>
              </a:rPr>
              <a:t> key</a:t>
            </a:r>
            <a:r>
              <a:rPr lang="en-US" altLang="zh-TW">
                <a:ea typeface="新細明體" pitchFamily="18" charset="-120"/>
              </a:rPr>
              <a:t>(</a:t>
            </a:r>
            <a:r>
              <a:rPr lang="en-US" altLang="zh-TW" b="1" i="1">
                <a:ea typeface="新細明體" pitchFamily="18" charset="-120"/>
              </a:rPr>
              <a:t>next</a:t>
            </a:r>
            <a:r>
              <a:rPr lang="en-US" altLang="zh-TW">
                <a:ea typeface="新細明體" pitchFamily="18" charset="-120"/>
              </a:rPr>
              <a:t>(</a:t>
            </a:r>
            <a:r>
              <a:rPr lang="en-US" altLang="zh-TW" b="1" i="1">
                <a:ea typeface="新細明體" pitchFamily="18" charset="-120"/>
              </a:rPr>
              <a:t>p</a:t>
            </a:r>
            <a:r>
              <a:rPr lang="en-US" altLang="zh-TW">
                <a:ea typeface="新細明體" pitchFamily="18" charset="-120"/>
              </a:rPr>
              <a:t>))</a:t>
            </a:r>
          </a:p>
          <a:p>
            <a:pPr lvl="1">
              <a:lnSpc>
                <a:spcPct val="90000"/>
              </a:lnSpc>
              <a:buFontTx/>
              <a:buNone/>
            </a:pPr>
            <a:r>
              <a:rPr lang="en-US" altLang="zh-TW" b="1" i="1">
                <a:ea typeface="新細明體" pitchFamily="18" charset="-120"/>
              </a:rPr>
              <a:t>		x </a:t>
            </a:r>
            <a:r>
              <a:rPr lang="en-US" altLang="zh-TW">
                <a:ea typeface="新細明體" pitchFamily="18" charset="-120"/>
              </a:rPr>
              <a:t>=</a:t>
            </a:r>
            <a:r>
              <a:rPr lang="en-US" altLang="zh-TW" b="1" i="1">
                <a:ea typeface="新細明體" pitchFamily="18" charset="-120"/>
              </a:rPr>
              <a:t> y</a:t>
            </a:r>
            <a:r>
              <a:rPr lang="en-US" altLang="zh-TW">
                <a:ea typeface="新細明體" pitchFamily="18" charset="-120"/>
              </a:rPr>
              <a:t>: we return </a:t>
            </a:r>
            <a:r>
              <a:rPr lang="en-US" altLang="zh-TW" b="1" i="1">
                <a:ea typeface="新細明體" pitchFamily="18" charset="-120"/>
              </a:rPr>
              <a:t>element</a:t>
            </a:r>
            <a:r>
              <a:rPr lang="en-US" altLang="zh-TW">
                <a:ea typeface="新細明體" pitchFamily="18" charset="-120"/>
              </a:rPr>
              <a:t>(</a:t>
            </a:r>
            <a:r>
              <a:rPr lang="en-US" altLang="zh-TW" b="1" i="1">
                <a:ea typeface="新細明體" pitchFamily="18" charset="-120"/>
              </a:rPr>
              <a:t>next</a:t>
            </a:r>
            <a:r>
              <a:rPr lang="en-US" altLang="zh-TW">
                <a:ea typeface="新細明體" pitchFamily="18" charset="-120"/>
              </a:rPr>
              <a:t>(</a:t>
            </a:r>
            <a:r>
              <a:rPr lang="en-US" altLang="zh-TW" b="1" i="1">
                <a:ea typeface="新細明體" pitchFamily="18" charset="-120"/>
              </a:rPr>
              <a:t>p</a:t>
            </a:r>
            <a:r>
              <a:rPr lang="en-US" altLang="zh-TW">
                <a:ea typeface="新細明體" pitchFamily="18" charset="-120"/>
              </a:rPr>
              <a:t>))</a:t>
            </a:r>
          </a:p>
          <a:p>
            <a:pPr lvl="1">
              <a:lnSpc>
                <a:spcPct val="90000"/>
              </a:lnSpc>
              <a:buFontTx/>
              <a:buNone/>
            </a:pPr>
            <a:r>
              <a:rPr lang="en-US" altLang="zh-TW" b="1" i="1">
                <a:ea typeface="新細明體" pitchFamily="18" charset="-120"/>
              </a:rPr>
              <a:t>		x </a:t>
            </a:r>
            <a:r>
              <a:rPr lang="en-US" altLang="zh-TW">
                <a:ea typeface="新細明體" pitchFamily="18" charset="-120"/>
              </a:rPr>
              <a:t>&gt;</a:t>
            </a:r>
            <a:r>
              <a:rPr lang="en-US" altLang="zh-TW" b="1" i="1">
                <a:ea typeface="新細明體" pitchFamily="18" charset="-120"/>
              </a:rPr>
              <a:t> y</a:t>
            </a:r>
            <a:r>
              <a:rPr lang="en-US" altLang="zh-TW">
                <a:ea typeface="新細明體" pitchFamily="18" charset="-120"/>
              </a:rPr>
              <a:t>: we “scan forward” </a:t>
            </a:r>
          </a:p>
          <a:p>
            <a:pPr lvl="1">
              <a:lnSpc>
                <a:spcPct val="90000"/>
              </a:lnSpc>
              <a:buFontTx/>
              <a:buNone/>
            </a:pPr>
            <a:r>
              <a:rPr lang="en-US" altLang="zh-TW" b="1" i="1">
                <a:ea typeface="新細明體" pitchFamily="18" charset="-120"/>
              </a:rPr>
              <a:t>		x </a:t>
            </a:r>
            <a:r>
              <a:rPr lang="en-US" altLang="zh-TW">
                <a:ea typeface="新細明體" pitchFamily="18" charset="-120"/>
              </a:rPr>
              <a:t>&lt;</a:t>
            </a:r>
            <a:r>
              <a:rPr lang="en-US" altLang="zh-TW" b="1" i="1">
                <a:ea typeface="新細明體" pitchFamily="18" charset="-120"/>
              </a:rPr>
              <a:t> y</a:t>
            </a:r>
            <a:r>
              <a:rPr lang="en-US" altLang="zh-TW">
                <a:ea typeface="新細明體" pitchFamily="18" charset="-120"/>
              </a:rPr>
              <a:t>: we “drop down”</a:t>
            </a:r>
          </a:p>
          <a:p>
            <a:pPr lvl="1">
              <a:lnSpc>
                <a:spcPct val="90000"/>
              </a:lnSpc>
            </a:pPr>
            <a:r>
              <a:rPr lang="en-US" altLang="zh-TW">
                <a:ea typeface="新細明體" pitchFamily="18" charset="-120"/>
              </a:rPr>
              <a:t>If we try to drop down past the bottom list, we return </a:t>
            </a:r>
            <a:r>
              <a:rPr lang="en-US" altLang="zh-TW" b="1" i="1">
                <a:ea typeface="新細明體" pitchFamily="18" charset="-120"/>
              </a:rPr>
              <a:t>null</a:t>
            </a:r>
          </a:p>
        </p:txBody>
      </p:sp>
    </p:spTree>
    <p:extLst>
      <p:ext uri="{BB962C8B-B14F-4D97-AF65-F5344CB8AC3E}">
        <p14:creationId xmlns:p14="http://schemas.microsoft.com/office/powerpoint/2010/main" val="3345223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4"/>
          <p:cNvSpPr>
            <a:spLocks noGrp="1"/>
          </p:cNvSpPr>
          <p:nvPr>
            <p:ph type="sldNum" sz="quarter" idx="12"/>
          </p:nvPr>
        </p:nvSpPr>
        <p:spPr>
          <a:noFill/>
        </p:spPr>
        <p:txBody>
          <a:bodyPr/>
          <a:lstStyle/>
          <a:p>
            <a:fld id="{FC346656-D0C9-4C13-9E03-E149FDCD1028}" type="slidenum">
              <a:rPr lang="en-US" altLang="zh-TW" smtClean="0">
                <a:latin typeface="Arial" charset="0"/>
              </a:rPr>
              <a:pPr/>
              <a:t>49</a:t>
            </a:fld>
            <a:endParaRPr lang="en-US" altLang="zh-TW">
              <a:latin typeface="Arial" charset="0"/>
            </a:endParaRPr>
          </a:p>
        </p:txBody>
      </p:sp>
      <p:sp>
        <p:nvSpPr>
          <p:cNvPr id="54275" name="Rectangle 2"/>
          <p:cNvSpPr>
            <a:spLocks noGrp="1" noChangeArrowheads="1"/>
          </p:cNvSpPr>
          <p:nvPr>
            <p:ph type="title"/>
          </p:nvPr>
        </p:nvSpPr>
        <p:spPr>
          <a:xfrm>
            <a:off x="2207568" y="188640"/>
            <a:ext cx="8138170" cy="1143000"/>
          </a:xfrm>
        </p:spPr>
        <p:txBody>
          <a:bodyPr/>
          <a:lstStyle/>
          <a:p>
            <a:r>
              <a:rPr lang="en-US" altLang="zh-TW" dirty="0"/>
              <a:t>Example – Search in A Skip List</a:t>
            </a:r>
          </a:p>
        </p:txBody>
      </p:sp>
      <p:grpSp>
        <p:nvGrpSpPr>
          <p:cNvPr id="54276" name="Group 3"/>
          <p:cNvGrpSpPr>
            <a:grpSpLocks/>
          </p:cNvGrpSpPr>
          <p:nvPr/>
        </p:nvGrpSpPr>
        <p:grpSpPr bwMode="auto">
          <a:xfrm>
            <a:off x="1981200" y="2590801"/>
            <a:ext cx="8364538" cy="2976563"/>
            <a:chOff x="538" y="2688"/>
            <a:chExt cx="4886" cy="1189"/>
          </a:xfrm>
        </p:grpSpPr>
        <p:grpSp>
          <p:nvGrpSpPr>
            <p:cNvPr id="54279" name="Group 4"/>
            <p:cNvGrpSpPr>
              <a:grpSpLocks/>
            </p:cNvGrpSpPr>
            <p:nvPr/>
          </p:nvGrpSpPr>
          <p:grpSpPr bwMode="auto">
            <a:xfrm>
              <a:off x="838" y="2784"/>
              <a:ext cx="4586" cy="136"/>
              <a:chOff x="838" y="2832"/>
              <a:chExt cx="4586" cy="136"/>
            </a:xfrm>
          </p:grpSpPr>
          <p:sp>
            <p:nvSpPr>
              <p:cNvPr id="54328" name="Rectangle 5"/>
              <p:cNvSpPr>
                <a:spLocks noChangeArrowheads="1"/>
              </p:cNvSpPr>
              <p:nvPr/>
            </p:nvSpPr>
            <p:spPr bwMode="auto">
              <a:xfrm>
                <a:off x="5196" y="2832"/>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dirty="0">
                    <a:latin typeface="Symbol" pitchFamily="18" charset="2"/>
                    <a:sym typeface="Symbol" pitchFamily="18" charset="2"/>
                  </a:rPr>
                  <a:t>+</a:t>
                </a:r>
                <a:r>
                  <a:rPr lang="en-US" altLang="zh-TW" dirty="0">
                    <a:latin typeface="Tahoma" pitchFamily="34" charset="0"/>
                    <a:sym typeface="Symbol" pitchFamily="18" charset="2"/>
                  </a:rPr>
                  <a:t></a:t>
                </a:r>
                <a:endParaRPr lang="en-US" altLang="zh-TW" sz="2400" dirty="0">
                  <a:latin typeface="Tahoma" pitchFamily="34" charset="0"/>
                </a:endParaRPr>
              </a:p>
            </p:txBody>
          </p:sp>
          <p:sp>
            <p:nvSpPr>
              <p:cNvPr id="54329" name="Rectangle 6"/>
              <p:cNvSpPr>
                <a:spLocks noChangeArrowheads="1"/>
              </p:cNvSpPr>
              <p:nvPr/>
            </p:nvSpPr>
            <p:spPr bwMode="auto">
              <a:xfrm>
                <a:off x="838" y="2832"/>
                <a:ext cx="229"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4330" name="AutoShape 7"/>
              <p:cNvCxnSpPr>
                <a:cxnSpLocks noChangeShapeType="1"/>
                <a:stCxn id="54329" idx="3"/>
                <a:endCxn id="54328" idx="1"/>
              </p:cNvCxnSpPr>
              <p:nvPr/>
            </p:nvCxnSpPr>
            <p:spPr bwMode="auto">
              <a:xfrm>
                <a:off x="1079" y="2900"/>
                <a:ext cx="4105" cy="0"/>
              </a:xfrm>
              <a:prstGeom prst="straightConnector1">
                <a:avLst/>
              </a:prstGeom>
              <a:noFill/>
              <a:ln w="19050">
                <a:solidFill>
                  <a:schemeClr val="tx1"/>
                </a:solidFill>
                <a:round/>
                <a:headEnd/>
                <a:tailEnd/>
              </a:ln>
            </p:spPr>
          </p:cxnSp>
        </p:grpSp>
        <p:sp>
          <p:nvSpPr>
            <p:cNvPr id="54280" name="Text Box 8"/>
            <p:cNvSpPr txBox="1">
              <a:spLocks noChangeArrowheads="1"/>
            </p:cNvSpPr>
            <p:nvPr/>
          </p:nvSpPr>
          <p:spPr bwMode="auto">
            <a:xfrm>
              <a:off x="538" y="3648"/>
              <a:ext cx="266" cy="183"/>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0</a:t>
              </a:r>
            </a:p>
          </p:txBody>
        </p:sp>
        <p:sp>
          <p:nvSpPr>
            <p:cNvPr id="54281" name="Text Box 9"/>
            <p:cNvSpPr txBox="1">
              <a:spLocks noChangeArrowheads="1"/>
            </p:cNvSpPr>
            <p:nvPr/>
          </p:nvSpPr>
          <p:spPr bwMode="auto">
            <a:xfrm>
              <a:off x="542" y="3328"/>
              <a:ext cx="258" cy="184"/>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1</a:t>
              </a:r>
            </a:p>
          </p:txBody>
        </p:sp>
        <p:sp>
          <p:nvSpPr>
            <p:cNvPr id="54282" name="Text Box 10"/>
            <p:cNvSpPr txBox="1">
              <a:spLocks noChangeArrowheads="1"/>
            </p:cNvSpPr>
            <p:nvPr/>
          </p:nvSpPr>
          <p:spPr bwMode="auto">
            <a:xfrm>
              <a:off x="538" y="3008"/>
              <a:ext cx="266" cy="183"/>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2</a:t>
              </a:r>
            </a:p>
          </p:txBody>
        </p:sp>
        <p:sp>
          <p:nvSpPr>
            <p:cNvPr id="54283" name="Text Box 11"/>
            <p:cNvSpPr txBox="1">
              <a:spLocks noChangeArrowheads="1"/>
            </p:cNvSpPr>
            <p:nvPr/>
          </p:nvSpPr>
          <p:spPr bwMode="auto">
            <a:xfrm>
              <a:off x="538" y="2688"/>
              <a:ext cx="266" cy="183"/>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3</a:t>
              </a:r>
            </a:p>
          </p:txBody>
        </p:sp>
        <p:sp>
          <p:nvSpPr>
            <p:cNvPr id="54284" name="Rectangle 12"/>
            <p:cNvSpPr>
              <a:spLocks noChangeArrowheads="1"/>
            </p:cNvSpPr>
            <p:nvPr/>
          </p:nvSpPr>
          <p:spPr bwMode="auto">
            <a:xfrm>
              <a:off x="5196" y="3103"/>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4285" name="Rectangle 13"/>
            <p:cNvSpPr>
              <a:spLocks noChangeArrowheads="1"/>
            </p:cNvSpPr>
            <p:nvPr/>
          </p:nvSpPr>
          <p:spPr bwMode="auto">
            <a:xfrm>
              <a:off x="2610" y="3103"/>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31</a:t>
              </a:r>
            </a:p>
          </p:txBody>
        </p:sp>
        <p:sp>
          <p:nvSpPr>
            <p:cNvPr id="54286" name="Rectangle 14"/>
            <p:cNvSpPr>
              <a:spLocks noChangeArrowheads="1"/>
            </p:cNvSpPr>
            <p:nvPr/>
          </p:nvSpPr>
          <p:spPr bwMode="auto">
            <a:xfrm>
              <a:off x="838" y="3103"/>
              <a:ext cx="229"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4287" name="AutoShape 15"/>
            <p:cNvCxnSpPr>
              <a:cxnSpLocks noChangeShapeType="1"/>
              <a:stCxn id="54286" idx="3"/>
              <a:endCxn id="54285" idx="1"/>
            </p:cNvCxnSpPr>
            <p:nvPr/>
          </p:nvCxnSpPr>
          <p:spPr bwMode="auto">
            <a:xfrm>
              <a:off x="1079" y="3171"/>
              <a:ext cx="1519" cy="0"/>
            </a:xfrm>
            <a:prstGeom prst="straightConnector1">
              <a:avLst/>
            </a:prstGeom>
            <a:noFill/>
            <a:ln w="19050">
              <a:solidFill>
                <a:schemeClr val="tx1"/>
              </a:solidFill>
              <a:round/>
              <a:headEnd/>
              <a:tailEnd/>
            </a:ln>
          </p:spPr>
        </p:cxnSp>
        <p:cxnSp>
          <p:nvCxnSpPr>
            <p:cNvPr id="54288" name="AutoShape 16"/>
            <p:cNvCxnSpPr>
              <a:cxnSpLocks noChangeShapeType="1"/>
              <a:stCxn id="54285" idx="3"/>
              <a:endCxn id="54284" idx="1"/>
            </p:cNvCxnSpPr>
            <p:nvPr/>
          </p:nvCxnSpPr>
          <p:spPr bwMode="auto">
            <a:xfrm>
              <a:off x="2850" y="3171"/>
              <a:ext cx="2334" cy="0"/>
            </a:xfrm>
            <a:prstGeom prst="straightConnector1">
              <a:avLst/>
            </a:prstGeom>
            <a:noFill/>
            <a:ln w="19050">
              <a:solidFill>
                <a:schemeClr val="tx1"/>
              </a:solidFill>
              <a:round/>
              <a:headEnd/>
              <a:tailEnd/>
            </a:ln>
          </p:spPr>
        </p:cxnSp>
        <p:cxnSp>
          <p:nvCxnSpPr>
            <p:cNvPr id="54289" name="AutoShape 17"/>
            <p:cNvCxnSpPr>
              <a:cxnSpLocks noChangeShapeType="1"/>
              <a:stCxn id="54286" idx="0"/>
              <a:endCxn id="54285" idx="0"/>
            </p:cNvCxnSpPr>
            <p:nvPr/>
          </p:nvCxnSpPr>
          <p:spPr bwMode="auto">
            <a:xfrm rot="5400000" flipV="1">
              <a:off x="1838" y="2206"/>
              <a:ext cx="1" cy="1771"/>
            </a:xfrm>
            <a:prstGeom prst="curvedConnector3">
              <a:avLst>
                <a:gd name="adj1" fmla="val -20900009"/>
              </a:avLst>
            </a:prstGeom>
            <a:noFill/>
            <a:ln w="28575">
              <a:solidFill>
                <a:schemeClr val="tx2"/>
              </a:solidFill>
              <a:round/>
              <a:headEnd/>
              <a:tailEnd type="triangle" w="med" len="med"/>
            </a:ln>
          </p:spPr>
        </p:cxnSp>
        <p:cxnSp>
          <p:nvCxnSpPr>
            <p:cNvPr id="54290" name="AutoShape 18"/>
            <p:cNvCxnSpPr>
              <a:cxnSpLocks noChangeShapeType="1"/>
              <a:stCxn id="54329" idx="2"/>
              <a:endCxn id="54286" idx="0"/>
            </p:cNvCxnSpPr>
            <p:nvPr/>
          </p:nvCxnSpPr>
          <p:spPr bwMode="auto">
            <a:xfrm>
              <a:off x="953" y="2932"/>
              <a:ext cx="0" cy="159"/>
            </a:xfrm>
            <a:prstGeom prst="straightConnector1">
              <a:avLst/>
            </a:prstGeom>
            <a:noFill/>
            <a:ln w="28575">
              <a:solidFill>
                <a:schemeClr val="tx2"/>
              </a:solidFill>
              <a:round/>
              <a:headEnd/>
              <a:tailEnd type="triangle" w="med" len="med"/>
            </a:ln>
          </p:spPr>
        </p:cxnSp>
        <p:cxnSp>
          <p:nvCxnSpPr>
            <p:cNvPr id="54291" name="AutoShape 19"/>
            <p:cNvCxnSpPr>
              <a:cxnSpLocks noChangeShapeType="1"/>
              <a:stCxn id="54285" idx="2"/>
              <a:endCxn id="54295" idx="0"/>
            </p:cNvCxnSpPr>
            <p:nvPr/>
          </p:nvCxnSpPr>
          <p:spPr bwMode="auto">
            <a:xfrm>
              <a:off x="2724" y="3251"/>
              <a:ext cx="0" cy="159"/>
            </a:xfrm>
            <a:prstGeom prst="straightConnector1">
              <a:avLst/>
            </a:prstGeom>
            <a:noFill/>
            <a:ln w="28575">
              <a:solidFill>
                <a:schemeClr val="tx2"/>
              </a:solidFill>
              <a:round/>
              <a:headEnd/>
              <a:tailEnd type="triangle" w="med" len="med"/>
            </a:ln>
          </p:spPr>
        </p:cxnSp>
        <p:cxnSp>
          <p:nvCxnSpPr>
            <p:cNvPr id="54292" name="AutoShape 20"/>
            <p:cNvCxnSpPr>
              <a:cxnSpLocks noChangeShapeType="1"/>
              <a:stCxn id="54293" idx="2"/>
              <a:endCxn id="54307" idx="0"/>
            </p:cNvCxnSpPr>
            <p:nvPr/>
          </p:nvCxnSpPr>
          <p:spPr bwMode="auto">
            <a:xfrm>
              <a:off x="4444" y="3570"/>
              <a:ext cx="0" cy="159"/>
            </a:xfrm>
            <a:prstGeom prst="straightConnector1">
              <a:avLst/>
            </a:prstGeom>
            <a:noFill/>
            <a:ln w="28575">
              <a:solidFill>
                <a:schemeClr val="tx2"/>
              </a:solidFill>
              <a:round/>
              <a:headEnd/>
              <a:tailEnd type="triangle" w="med" len="med"/>
            </a:ln>
          </p:spPr>
        </p:cxnSp>
        <p:sp>
          <p:nvSpPr>
            <p:cNvPr id="54293" name="Rectangle 21"/>
            <p:cNvSpPr>
              <a:spLocks noChangeArrowheads="1"/>
            </p:cNvSpPr>
            <p:nvPr/>
          </p:nvSpPr>
          <p:spPr bwMode="auto">
            <a:xfrm>
              <a:off x="4330" y="3422"/>
              <a:ext cx="227"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64</a:t>
              </a:r>
            </a:p>
          </p:txBody>
        </p:sp>
        <p:sp>
          <p:nvSpPr>
            <p:cNvPr id="54294" name="Rectangle 22"/>
            <p:cNvSpPr>
              <a:spLocks noChangeArrowheads="1"/>
            </p:cNvSpPr>
            <p:nvPr/>
          </p:nvSpPr>
          <p:spPr bwMode="auto">
            <a:xfrm>
              <a:off x="5196" y="3422"/>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4295" name="Rectangle 23"/>
            <p:cNvSpPr>
              <a:spLocks noChangeArrowheads="1"/>
            </p:cNvSpPr>
            <p:nvPr/>
          </p:nvSpPr>
          <p:spPr bwMode="auto">
            <a:xfrm>
              <a:off x="2610" y="3422"/>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31</a:t>
              </a:r>
            </a:p>
          </p:txBody>
        </p:sp>
        <p:sp>
          <p:nvSpPr>
            <p:cNvPr id="54296" name="Rectangle 24"/>
            <p:cNvSpPr>
              <a:spLocks noChangeArrowheads="1"/>
            </p:cNvSpPr>
            <p:nvPr/>
          </p:nvSpPr>
          <p:spPr bwMode="auto">
            <a:xfrm>
              <a:off x="3043" y="3422"/>
              <a:ext cx="229"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34</a:t>
              </a:r>
            </a:p>
          </p:txBody>
        </p:sp>
        <p:sp>
          <p:nvSpPr>
            <p:cNvPr id="54297" name="Rectangle 25"/>
            <p:cNvSpPr>
              <a:spLocks noChangeArrowheads="1"/>
            </p:cNvSpPr>
            <p:nvPr/>
          </p:nvSpPr>
          <p:spPr bwMode="auto">
            <a:xfrm>
              <a:off x="838" y="3422"/>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4298" name="Rectangle 26"/>
            <p:cNvSpPr>
              <a:spLocks noChangeArrowheads="1"/>
            </p:cNvSpPr>
            <p:nvPr/>
          </p:nvSpPr>
          <p:spPr bwMode="auto">
            <a:xfrm>
              <a:off x="1705" y="3422"/>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cxnSp>
          <p:nvCxnSpPr>
            <p:cNvPr id="54299" name="AutoShape 27"/>
            <p:cNvCxnSpPr>
              <a:cxnSpLocks noChangeShapeType="1"/>
              <a:stCxn id="54297" idx="3"/>
              <a:endCxn id="54298" idx="1"/>
            </p:cNvCxnSpPr>
            <p:nvPr/>
          </p:nvCxnSpPr>
          <p:spPr bwMode="auto">
            <a:xfrm>
              <a:off x="1073" y="3490"/>
              <a:ext cx="626" cy="0"/>
            </a:xfrm>
            <a:prstGeom prst="straightConnector1">
              <a:avLst/>
            </a:prstGeom>
            <a:noFill/>
            <a:ln w="19050">
              <a:solidFill>
                <a:schemeClr val="tx1"/>
              </a:solidFill>
              <a:round/>
              <a:headEnd/>
              <a:tailEnd/>
            </a:ln>
          </p:spPr>
        </p:cxnSp>
        <p:cxnSp>
          <p:nvCxnSpPr>
            <p:cNvPr id="54300" name="AutoShape 28"/>
            <p:cNvCxnSpPr>
              <a:cxnSpLocks noChangeShapeType="1"/>
              <a:stCxn id="54298" idx="3"/>
              <a:endCxn id="54295" idx="1"/>
            </p:cNvCxnSpPr>
            <p:nvPr/>
          </p:nvCxnSpPr>
          <p:spPr bwMode="auto">
            <a:xfrm>
              <a:off x="1940" y="3490"/>
              <a:ext cx="658" cy="0"/>
            </a:xfrm>
            <a:prstGeom prst="straightConnector1">
              <a:avLst/>
            </a:prstGeom>
            <a:noFill/>
            <a:ln w="19050">
              <a:solidFill>
                <a:schemeClr val="tx1"/>
              </a:solidFill>
              <a:round/>
              <a:headEnd/>
              <a:tailEnd/>
            </a:ln>
          </p:spPr>
        </p:cxnSp>
        <p:cxnSp>
          <p:nvCxnSpPr>
            <p:cNvPr id="54301" name="AutoShape 29"/>
            <p:cNvCxnSpPr>
              <a:cxnSpLocks noChangeShapeType="1"/>
              <a:stCxn id="54295" idx="3"/>
              <a:endCxn id="54296" idx="1"/>
            </p:cNvCxnSpPr>
            <p:nvPr/>
          </p:nvCxnSpPr>
          <p:spPr bwMode="auto">
            <a:xfrm>
              <a:off x="2850" y="3490"/>
              <a:ext cx="181" cy="0"/>
            </a:xfrm>
            <a:prstGeom prst="straightConnector1">
              <a:avLst/>
            </a:prstGeom>
            <a:noFill/>
            <a:ln w="19050">
              <a:solidFill>
                <a:schemeClr val="tx1"/>
              </a:solidFill>
              <a:round/>
              <a:headEnd/>
              <a:tailEnd/>
            </a:ln>
          </p:spPr>
        </p:cxnSp>
        <p:cxnSp>
          <p:nvCxnSpPr>
            <p:cNvPr id="54302" name="AutoShape 30"/>
            <p:cNvCxnSpPr>
              <a:cxnSpLocks noChangeShapeType="1"/>
              <a:stCxn id="54296" idx="3"/>
              <a:endCxn id="54293" idx="1"/>
            </p:cNvCxnSpPr>
            <p:nvPr/>
          </p:nvCxnSpPr>
          <p:spPr bwMode="auto">
            <a:xfrm>
              <a:off x="3284" y="3490"/>
              <a:ext cx="1034" cy="0"/>
            </a:xfrm>
            <a:prstGeom prst="straightConnector1">
              <a:avLst/>
            </a:prstGeom>
            <a:noFill/>
            <a:ln w="19050">
              <a:solidFill>
                <a:schemeClr val="tx1"/>
              </a:solidFill>
              <a:round/>
              <a:headEnd/>
              <a:tailEnd/>
            </a:ln>
          </p:spPr>
        </p:cxnSp>
        <p:cxnSp>
          <p:nvCxnSpPr>
            <p:cNvPr id="54303" name="AutoShape 31"/>
            <p:cNvCxnSpPr>
              <a:cxnSpLocks noChangeShapeType="1"/>
              <a:stCxn id="54293" idx="3"/>
              <a:endCxn id="54294" idx="1"/>
            </p:cNvCxnSpPr>
            <p:nvPr/>
          </p:nvCxnSpPr>
          <p:spPr bwMode="auto">
            <a:xfrm>
              <a:off x="4569" y="3490"/>
              <a:ext cx="615" cy="0"/>
            </a:xfrm>
            <a:prstGeom prst="straightConnector1">
              <a:avLst/>
            </a:prstGeom>
            <a:noFill/>
            <a:ln w="19050">
              <a:solidFill>
                <a:schemeClr val="tx1"/>
              </a:solidFill>
              <a:round/>
              <a:headEnd/>
              <a:tailEnd/>
            </a:ln>
          </p:spPr>
        </p:cxnSp>
        <p:cxnSp>
          <p:nvCxnSpPr>
            <p:cNvPr id="54304" name="AutoShape 32"/>
            <p:cNvCxnSpPr>
              <a:cxnSpLocks noChangeShapeType="1"/>
              <a:stCxn id="54295" idx="0"/>
              <a:endCxn id="54296" idx="0"/>
            </p:cNvCxnSpPr>
            <p:nvPr/>
          </p:nvCxnSpPr>
          <p:spPr bwMode="auto">
            <a:xfrm rot="5400000" flipV="1">
              <a:off x="2940" y="3194"/>
              <a:ext cx="1" cy="434"/>
            </a:xfrm>
            <a:prstGeom prst="curvedConnector3">
              <a:avLst>
                <a:gd name="adj1" fmla="val -13200005"/>
              </a:avLst>
            </a:prstGeom>
            <a:noFill/>
            <a:ln w="28575">
              <a:solidFill>
                <a:schemeClr val="tx2"/>
              </a:solidFill>
              <a:round/>
              <a:headEnd/>
              <a:tailEnd type="triangle" w="med" len="med"/>
            </a:ln>
          </p:spPr>
        </p:cxnSp>
        <p:cxnSp>
          <p:nvCxnSpPr>
            <p:cNvPr id="54305" name="AutoShape 33"/>
            <p:cNvCxnSpPr>
              <a:cxnSpLocks noChangeShapeType="1"/>
              <a:stCxn id="54296" idx="0"/>
              <a:endCxn id="54293" idx="0"/>
            </p:cNvCxnSpPr>
            <p:nvPr/>
          </p:nvCxnSpPr>
          <p:spPr bwMode="auto">
            <a:xfrm rot="5400000" flipV="1">
              <a:off x="3800" y="2768"/>
              <a:ext cx="1" cy="1286"/>
            </a:xfrm>
            <a:prstGeom prst="curvedConnector3">
              <a:avLst>
                <a:gd name="adj1" fmla="val -13200005"/>
              </a:avLst>
            </a:prstGeom>
            <a:noFill/>
            <a:ln w="28575">
              <a:solidFill>
                <a:schemeClr val="tx2"/>
              </a:solidFill>
              <a:round/>
              <a:headEnd/>
              <a:tailEnd type="triangle" w="med" len="med"/>
            </a:ln>
          </p:spPr>
        </p:cxnSp>
        <p:sp>
          <p:nvSpPr>
            <p:cNvPr id="54306" name="Rectangle 34"/>
            <p:cNvSpPr>
              <a:spLocks noChangeArrowheads="1"/>
            </p:cNvSpPr>
            <p:nvPr/>
          </p:nvSpPr>
          <p:spPr bwMode="auto">
            <a:xfrm>
              <a:off x="3896"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56</a:t>
              </a:r>
            </a:p>
          </p:txBody>
        </p:sp>
        <p:sp>
          <p:nvSpPr>
            <p:cNvPr id="54307" name="Rectangle 35"/>
            <p:cNvSpPr>
              <a:spLocks noChangeArrowheads="1"/>
            </p:cNvSpPr>
            <p:nvPr/>
          </p:nvSpPr>
          <p:spPr bwMode="auto">
            <a:xfrm>
              <a:off x="4330" y="3741"/>
              <a:ext cx="227"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64</a:t>
              </a:r>
            </a:p>
          </p:txBody>
        </p:sp>
        <p:sp>
          <p:nvSpPr>
            <p:cNvPr id="54308" name="Rectangle 36"/>
            <p:cNvSpPr>
              <a:spLocks noChangeArrowheads="1"/>
            </p:cNvSpPr>
            <p:nvPr/>
          </p:nvSpPr>
          <p:spPr bwMode="auto">
            <a:xfrm>
              <a:off x="4762" y="3741"/>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78</a:t>
              </a:r>
            </a:p>
          </p:txBody>
        </p:sp>
        <p:sp>
          <p:nvSpPr>
            <p:cNvPr id="54309" name="Rectangle 37"/>
            <p:cNvSpPr>
              <a:spLocks noChangeArrowheads="1"/>
            </p:cNvSpPr>
            <p:nvPr/>
          </p:nvSpPr>
          <p:spPr bwMode="auto">
            <a:xfrm>
              <a:off x="5196" y="374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4310" name="Rectangle 38"/>
            <p:cNvSpPr>
              <a:spLocks noChangeArrowheads="1"/>
            </p:cNvSpPr>
            <p:nvPr/>
          </p:nvSpPr>
          <p:spPr bwMode="auto">
            <a:xfrm>
              <a:off x="2610" y="374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4311" name="Rectangle 39"/>
            <p:cNvSpPr>
              <a:spLocks noChangeArrowheads="1"/>
            </p:cNvSpPr>
            <p:nvPr/>
          </p:nvSpPr>
          <p:spPr bwMode="auto">
            <a:xfrm>
              <a:off x="3043"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34</a:t>
              </a:r>
            </a:p>
          </p:txBody>
        </p:sp>
        <p:sp>
          <p:nvSpPr>
            <p:cNvPr id="54312" name="Rectangle 40"/>
            <p:cNvSpPr>
              <a:spLocks noChangeArrowheads="1"/>
            </p:cNvSpPr>
            <p:nvPr/>
          </p:nvSpPr>
          <p:spPr bwMode="auto">
            <a:xfrm>
              <a:off x="3462"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44</a:t>
              </a:r>
            </a:p>
          </p:txBody>
        </p:sp>
        <p:sp>
          <p:nvSpPr>
            <p:cNvPr id="54313" name="Rectangle 41"/>
            <p:cNvSpPr>
              <a:spLocks noChangeArrowheads="1"/>
            </p:cNvSpPr>
            <p:nvPr/>
          </p:nvSpPr>
          <p:spPr bwMode="auto">
            <a:xfrm>
              <a:off x="838"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4314" name="Rectangle 42"/>
            <p:cNvSpPr>
              <a:spLocks noChangeArrowheads="1"/>
            </p:cNvSpPr>
            <p:nvPr/>
          </p:nvSpPr>
          <p:spPr bwMode="auto">
            <a:xfrm>
              <a:off x="1272"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sp>
          <p:nvSpPr>
            <p:cNvPr id="54315" name="Rectangle 43"/>
            <p:cNvSpPr>
              <a:spLocks noChangeArrowheads="1"/>
            </p:cNvSpPr>
            <p:nvPr/>
          </p:nvSpPr>
          <p:spPr bwMode="auto">
            <a:xfrm>
              <a:off x="1705"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4316" name="Rectangle 44"/>
            <p:cNvSpPr>
              <a:spLocks noChangeArrowheads="1"/>
            </p:cNvSpPr>
            <p:nvPr/>
          </p:nvSpPr>
          <p:spPr bwMode="auto">
            <a:xfrm>
              <a:off x="2139"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26</a:t>
              </a:r>
            </a:p>
          </p:txBody>
        </p:sp>
        <p:cxnSp>
          <p:nvCxnSpPr>
            <p:cNvPr id="54317" name="AutoShape 45"/>
            <p:cNvCxnSpPr>
              <a:cxnSpLocks noChangeShapeType="1"/>
              <a:stCxn id="54313" idx="3"/>
              <a:endCxn id="54314" idx="1"/>
            </p:cNvCxnSpPr>
            <p:nvPr/>
          </p:nvCxnSpPr>
          <p:spPr bwMode="auto">
            <a:xfrm>
              <a:off x="1073" y="3809"/>
              <a:ext cx="193" cy="0"/>
            </a:xfrm>
            <a:prstGeom prst="straightConnector1">
              <a:avLst/>
            </a:prstGeom>
            <a:noFill/>
            <a:ln w="19050">
              <a:solidFill>
                <a:schemeClr val="tx1"/>
              </a:solidFill>
              <a:round/>
              <a:headEnd/>
              <a:tailEnd/>
            </a:ln>
          </p:spPr>
        </p:cxnSp>
        <p:cxnSp>
          <p:nvCxnSpPr>
            <p:cNvPr id="54318" name="AutoShape 46"/>
            <p:cNvCxnSpPr>
              <a:cxnSpLocks noChangeShapeType="1"/>
              <a:stCxn id="54315" idx="3"/>
              <a:endCxn id="54316" idx="1"/>
            </p:cNvCxnSpPr>
            <p:nvPr/>
          </p:nvCxnSpPr>
          <p:spPr bwMode="auto">
            <a:xfrm>
              <a:off x="1940" y="3809"/>
              <a:ext cx="193" cy="0"/>
            </a:xfrm>
            <a:prstGeom prst="straightConnector1">
              <a:avLst/>
            </a:prstGeom>
            <a:noFill/>
            <a:ln w="19050">
              <a:solidFill>
                <a:schemeClr val="tx1"/>
              </a:solidFill>
              <a:round/>
              <a:headEnd/>
              <a:tailEnd/>
            </a:ln>
          </p:spPr>
        </p:cxnSp>
        <p:cxnSp>
          <p:nvCxnSpPr>
            <p:cNvPr id="54319" name="AutoShape 47"/>
            <p:cNvCxnSpPr>
              <a:cxnSpLocks noChangeShapeType="1"/>
              <a:stCxn id="54310" idx="3"/>
              <a:endCxn id="54311" idx="1"/>
            </p:cNvCxnSpPr>
            <p:nvPr/>
          </p:nvCxnSpPr>
          <p:spPr bwMode="auto">
            <a:xfrm>
              <a:off x="2844" y="3809"/>
              <a:ext cx="193" cy="0"/>
            </a:xfrm>
            <a:prstGeom prst="straightConnector1">
              <a:avLst/>
            </a:prstGeom>
            <a:noFill/>
            <a:ln w="19050">
              <a:solidFill>
                <a:schemeClr val="tx1"/>
              </a:solidFill>
              <a:round/>
              <a:headEnd/>
              <a:tailEnd/>
            </a:ln>
          </p:spPr>
        </p:cxnSp>
        <p:cxnSp>
          <p:nvCxnSpPr>
            <p:cNvPr id="54320" name="AutoShape 48"/>
            <p:cNvCxnSpPr>
              <a:cxnSpLocks noChangeShapeType="1"/>
              <a:stCxn id="54314" idx="3"/>
              <a:endCxn id="54315" idx="1"/>
            </p:cNvCxnSpPr>
            <p:nvPr/>
          </p:nvCxnSpPr>
          <p:spPr bwMode="auto">
            <a:xfrm>
              <a:off x="1507" y="3809"/>
              <a:ext cx="192" cy="0"/>
            </a:xfrm>
            <a:prstGeom prst="straightConnector1">
              <a:avLst/>
            </a:prstGeom>
            <a:noFill/>
            <a:ln w="19050">
              <a:solidFill>
                <a:schemeClr val="tx1"/>
              </a:solidFill>
              <a:round/>
              <a:headEnd/>
              <a:tailEnd/>
            </a:ln>
          </p:spPr>
        </p:cxnSp>
        <p:cxnSp>
          <p:nvCxnSpPr>
            <p:cNvPr id="54321" name="AutoShape 49"/>
            <p:cNvCxnSpPr>
              <a:cxnSpLocks noChangeShapeType="1"/>
              <a:stCxn id="54316" idx="3"/>
              <a:endCxn id="54310" idx="1"/>
            </p:cNvCxnSpPr>
            <p:nvPr/>
          </p:nvCxnSpPr>
          <p:spPr bwMode="auto">
            <a:xfrm>
              <a:off x="2374" y="3809"/>
              <a:ext cx="230" cy="0"/>
            </a:xfrm>
            <a:prstGeom prst="straightConnector1">
              <a:avLst/>
            </a:prstGeom>
            <a:noFill/>
            <a:ln w="19050">
              <a:solidFill>
                <a:schemeClr val="tx1"/>
              </a:solidFill>
              <a:round/>
              <a:headEnd/>
              <a:tailEnd/>
            </a:ln>
          </p:spPr>
        </p:cxnSp>
        <p:cxnSp>
          <p:nvCxnSpPr>
            <p:cNvPr id="54322" name="AutoShape 50"/>
            <p:cNvCxnSpPr>
              <a:cxnSpLocks noChangeShapeType="1"/>
              <a:stCxn id="54311" idx="3"/>
              <a:endCxn id="54312" idx="1"/>
            </p:cNvCxnSpPr>
            <p:nvPr/>
          </p:nvCxnSpPr>
          <p:spPr bwMode="auto">
            <a:xfrm>
              <a:off x="3278" y="3809"/>
              <a:ext cx="178" cy="0"/>
            </a:xfrm>
            <a:prstGeom prst="straightConnector1">
              <a:avLst/>
            </a:prstGeom>
            <a:noFill/>
            <a:ln w="19050">
              <a:solidFill>
                <a:schemeClr val="tx1"/>
              </a:solidFill>
              <a:round/>
              <a:headEnd/>
              <a:tailEnd/>
            </a:ln>
          </p:spPr>
        </p:cxnSp>
        <p:cxnSp>
          <p:nvCxnSpPr>
            <p:cNvPr id="54323" name="AutoShape 51"/>
            <p:cNvCxnSpPr>
              <a:cxnSpLocks noChangeShapeType="1"/>
              <a:stCxn id="54312" idx="3"/>
              <a:endCxn id="54306" idx="1"/>
            </p:cNvCxnSpPr>
            <p:nvPr/>
          </p:nvCxnSpPr>
          <p:spPr bwMode="auto">
            <a:xfrm>
              <a:off x="3697" y="3809"/>
              <a:ext cx="193" cy="0"/>
            </a:xfrm>
            <a:prstGeom prst="straightConnector1">
              <a:avLst/>
            </a:prstGeom>
            <a:noFill/>
            <a:ln w="19050">
              <a:solidFill>
                <a:schemeClr val="tx1"/>
              </a:solidFill>
              <a:round/>
              <a:headEnd/>
              <a:tailEnd/>
            </a:ln>
          </p:spPr>
        </p:cxnSp>
        <p:cxnSp>
          <p:nvCxnSpPr>
            <p:cNvPr id="54324" name="AutoShape 52"/>
            <p:cNvCxnSpPr>
              <a:cxnSpLocks noChangeShapeType="1"/>
              <a:stCxn id="54306" idx="3"/>
              <a:endCxn id="54307" idx="1"/>
            </p:cNvCxnSpPr>
            <p:nvPr/>
          </p:nvCxnSpPr>
          <p:spPr bwMode="auto">
            <a:xfrm>
              <a:off x="4131" y="3809"/>
              <a:ext cx="187" cy="0"/>
            </a:xfrm>
            <a:prstGeom prst="straightConnector1">
              <a:avLst/>
            </a:prstGeom>
            <a:noFill/>
            <a:ln w="19050">
              <a:solidFill>
                <a:schemeClr val="tx1"/>
              </a:solidFill>
              <a:round/>
              <a:headEnd/>
              <a:tailEnd/>
            </a:ln>
          </p:spPr>
        </p:cxnSp>
        <p:cxnSp>
          <p:nvCxnSpPr>
            <p:cNvPr id="54325" name="AutoShape 53"/>
            <p:cNvCxnSpPr>
              <a:cxnSpLocks noChangeShapeType="1"/>
              <a:stCxn id="54307" idx="3"/>
              <a:endCxn id="54308" idx="1"/>
            </p:cNvCxnSpPr>
            <p:nvPr/>
          </p:nvCxnSpPr>
          <p:spPr bwMode="auto">
            <a:xfrm>
              <a:off x="4569" y="3809"/>
              <a:ext cx="181" cy="0"/>
            </a:xfrm>
            <a:prstGeom prst="straightConnector1">
              <a:avLst/>
            </a:prstGeom>
            <a:noFill/>
            <a:ln w="19050">
              <a:solidFill>
                <a:schemeClr val="tx1"/>
              </a:solidFill>
              <a:round/>
              <a:headEnd/>
              <a:tailEnd/>
            </a:ln>
          </p:spPr>
        </p:cxnSp>
        <p:cxnSp>
          <p:nvCxnSpPr>
            <p:cNvPr id="54326" name="AutoShape 54"/>
            <p:cNvCxnSpPr>
              <a:cxnSpLocks noChangeShapeType="1"/>
              <a:stCxn id="54308" idx="3"/>
              <a:endCxn id="54309" idx="1"/>
            </p:cNvCxnSpPr>
            <p:nvPr/>
          </p:nvCxnSpPr>
          <p:spPr bwMode="auto">
            <a:xfrm>
              <a:off x="5002" y="3809"/>
              <a:ext cx="188" cy="0"/>
            </a:xfrm>
            <a:prstGeom prst="straightConnector1">
              <a:avLst/>
            </a:prstGeom>
            <a:noFill/>
            <a:ln w="19050">
              <a:solidFill>
                <a:schemeClr val="tx1"/>
              </a:solidFill>
              <a:round/>
              <a:headEnd/>
              <a:tailEnd/>
            </a:ln>
          </p:spPr>
        </p:cxnSp>
        <p:cxnSp>
          <p:nvCxnSpPr>
            <p:cNvPr id="54327" name="AutoShape 55"/>
            <p:cNvCxnSpPr>
              <a:cxnSpLocks noChangeShapeType="1"/>
              <a:stCxn id="54307" idx="0"/>
              <a:endCxn id="54308" idx="0"/>
            </p:cNvCxnSpPr>
            <p:nvPr/>
          </p:nvCxnSpPr>
          <p:spPr bwMode="auto">
            <a:xfrm rot="5400000" flipV="1">
              <a:off x="4659" y="3514"/>
              <a:ext cx="1" cy="432"/>
            </a:xfrm>
            <a:prstGeom prst="curvedConnector3">
              <a:avLst>
                <a:gd name="adj1" fmla="val -13200005"/>
              </a:avLst>
            </a:prstGeom>
            <a:noFill/>
            <a:ln w="28575">
              <a:solidFill>
                <a:schemeClr val="tx2"/>
              </a:solidFill>
              <a:round/>
              <a:headEnd/>
              <a:tailEnd type="triangle" w="med" len="med"/>
            </a:ln>
          </p:spPr>
        </p:cxnSp>
      </p:grpSp>
      <p:sp>
        <p:nvSpPr>
          <p:cNvPr id="54277" name="Text Box 56"/>
          <p:cNvSpPr txBox="1">
            <a:spLocks noChangeArrowheads="1"/>
          </p:cNvSpPr>
          <p:nvPr/>
        </p:nvSpPr>
        <p:spPr bwMode="auto">
          <a:xfrm>
            <a:off x="5029201" y="1981201"/>
            <a:ext cx="2100263" cy="519113"/>
          </a:xfrm>
          <a:prstGeom prst="rect">
            <a:avLst/>
          </a:prstGeom>
          <a:noFill/>
          <a:ln w="9525">
            <a:noFill/>
            <a:miter lim="800000"/>
            <a:headEnd/>
            <a:tailEnd/>
          </a:ln>
        </p:spPr>
        <p:txBody>
          <a:bodyPr wrap="none">
            <a:spAutoFit/>
          </a:bodyPr>
          <a:lstStyle/>
          <a:p>
            <a:r>
              <a:rPr lang="en-US" altLang="zh-TW" sz="2800" dirty="0"/>
              <a:t>Search for 78</a:t>
            </a:r>
          </a:p>
        </p:txBody>
      </p:sp>
    </p:spTree>
    <p:extLst>
      <p:ext uri="{BB962C8B-B14F-4D97-AF65-F5344CB8AC3E}">
        <p14:creationId xmlns:p14="http://schemas.microsoft.com/office/powerpoint/2010/main" val="418877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p:spPr>
        <p:txBody>
          <a:bodyPr/>
          <a:lstStyle/>
          <a:p>
            <a:fld id="{ACAA1C5A-4E6D-4B90-AC9C-DFA39A715A47}" type="slidenum">
              <a:rPr lang="en-US" altLang="zh-TW" smtClean="0">
                <a:latin typeface="Arial" charset="0"/>
              </a:rPr>
              <a:pPr/>
              <a:t>5</a:t>
            </a:fld>
            <a:endParaRPr lang="en-US" altLang="zh-TW">
              <a:latin typeface="Arial" charset="0"/>
            </a:endParaRPr>
          </a:p>
        </p:txBody>
      </p:sp>
      <p:sp>
        <p:nvSpPr>
          <p:cNvPr id="14339" name="Rectangle 2"/>
          <p:cNvSpPr>
            <a:spLocks noGrp="1" noChangeArrowheads="1"/>
          </p:cNvSpPr>
          <p:nvPr>
            <p:ph type="title"/>
          </p:nvPr>
        </p:nvSpPr>
        <p:spPr/>
        <p:txBody>
          <a:bodyPr/>
          <a:lstStyle/>
          <a:p>
            <a:r>
              <a:rPr lang="en-US" altLang="zh-TW" dirty="0">
                <a:ea typeface="新細明體" pitchFamily="18" charset="-120"/>
              </a:rPr>
              <a:t>Example</a:t>
            </a:r>
          </a:p>
        </p:txBody>
      </p:sp>
      <p:sp>
        <p:nvSpPr>
          <p:cNvPr id="2177027" name="Rectangle 3"/>
          <p:cNvSpPr>
            <a:spLocks noGrp="1" noChangeArrowheads="1"/>
          </p:cNvSpPr>
          <p:nvPr>
            <p:ph type="body" idx="1"/>
          </p:nvPr>
        </p:nvSpPr>
        <p:spPr>
          <a:xfrm>
            <a:off x="2783632" y="1854925"/>
            <a:ext cx="7396688" cy="4584711"/>
          </a:xfrm>
        </p:spPr>
        <p:txBody>
          <a:bodyPr>
            <a:normAutofit fontScale="85000" lnSpcReduction="20000"/>
          </a:bodyPr>
          <a:lstStyle/>
          <a:p>
            <a:pPr>
              <a:lnSpc>
                <a:spcPct val="80000"/>
              </a:lnSpc>
              <a:buFontTx/>
              <a:buNone/>
            </a:pPr>
            <a:r>
              <a:rPr lang="en-US" altLang="zh-TW" sz="2200" b="1" i="1" u="sng" dirty="0">
                <a:solidFill>
                  <a:srgbClr val="FF0000"/>
                </a:solidFill>
                <a:ea typeface="新細明體" pitchFamily="18" charset="-120"/>
              </a:rPr>
              <a:t>Operation	Output		Map</a:t>
            </a:r>
          </a:p>
          <a:p>
            <a:pPr>
              <a:lnSpc>
                <a:spcPct val="80000"/>
              </a:lnSpc>
              <a:buFontTx/>
              <a:buNone/>
            </a:pPr>
            <a:r>
              <a:rPr lang="en-US" altLang="zh-TW" sz="2200" dirty="0" err="1">
                <a:ea typeface="新細明體" pitchFamily="18" charset="-120"/>
              </a:rPr>
              <a:t>isEmpty</a:t>
            </a:r>
            <a:r>
              <a:rPr lang="en-US" altLang="zh-TW" sz="2200" dirty="0">
                <a:ea typeface="新細明體" pitchFamily="18" charset="-120"/>
              </a:rPr>
              <a:t>()	</a:t>
            </a:r>
            <a:r>
              <a:rPr lang="en-US" altLang="zh-TW" sz="2200" b="1" dirty="0">
                <a:ea typeface="新細明體" pitchFamily="18" charset="-120"/>
              </a:rPr>
              <a:t>true	</a:t>
            </a:r>
            <a:r>
              <a:rPr lang="en-US" altLang="zh-TW" sz="2200" i="1" dirty="0">
                <a:ea typeface="新細明體" pitchFamily="18" charset="-120"/>
              </a:rPr>
              <a:t>	</a:t>
            </a:r>
            <a:r>
              <a:rPr lang="en-US" altLang="zh-TW" sz="2200" dirty="0">
                <a:latin typeface="Tahoma" pitchFamily="34" charset="0"/>
                <a:ea typeface="新細明體" pitchFamily="18" charset="-120"/>
                <a:cs typeface="Tahoma" pitchFamily="34" charset="0"/>
              </a:rPr>
              <a:t>Ø</a:t>
            </a:r>
            <a:endParaRPr lang="en-US" altLang="zh-TW" sz="2200" dirty="0">
              <a:ea typeface="新細明體" pitchFamily="18" charset="-120"/>
              <a:cs typeface="Tahoma" pitchFamily="34" charset="0"/>
            </a:endParaRPr>
          </a:p>
          <a:p>
            <a:pPr>
              <a:lnSpc>
                <a:spcPct val="80000"/>
              </a:lnSpc>
              <a:buFontTx/>
              <a:buNone/>
            </a:pPr>
            <a:r>
              <a:rPr lang="en-US" altLang="zh-TW" sz="2200" dirty="0">
                <a:ea typeface="新細明體" pitchFamily="18" charset="-120"/>
              </a:rPr>
              <a:t>put(5</a:t>
            </a:r>
            <a:r>
              <a:rPr lang="en-US" altLang="zh-TW" sz="2200" i="1" dirty="0">
                <a:ea typeface="新細明體" pitchFamily="18" charset="-120"/>
              </a:rPr>
              <a:t>,A</a:t>
            </a:r>
            <a:r>
              <a:rPr lang="en-US" altLang="zh-TW" sz="2200" dirty="0">
                <a:ea typeface="新細明體" pitchFamily="18" charset="-120"/>
              </a:rPr>
              <a:t>)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put(7</a:t>
            </a:r>
            <a:r>
              <a:rPr lang="en-US" altLang="zh-TW" sz="2200" i="1" dirty="0">
                <a:ea typeface="新細明體" pitchFamily="18" charset="-120"/>
              </a:rPr>
              <a:t>,B</a:t>
            </a:r>
            <a:r>
              <a:rPr lang="en-US" altLang="zh-TW" sz="2200" dirty="0">
                <a:ea typeface="新細明體" pitchFamily="18" charset="-120"/>
              </a:rPr>
              <a:t>)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put(2</a:t>
            </a:r>
            <a:r>
              <a:rPr lang="en-US" altLang="zh-TW" sz="2200" i="1" dirty="0">
                <a:ea typeface="新細明體" pitchFamily="18" charset="-120"/>
              </a:rPr>
              <a:t>,C</a:t>
            </a:r>
            <a:r>
              <a:rPr lang="en-US" altLang="zh-TW" sz="2200" dirty="0">
                <a:ea typeface="新細明體" pitchFamily="18" charset="-120"/>
              </a:rPr>
              <a:t>)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,C</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put(8</a:t>
            </a:r>
            <a:r>
              <a:rPr lang="en-US" altLang="zh-TW" sz="2200" i="1" dirty="0">
                <a:ea typeface="新細明體" pitchFamily="18" charset="-120"/>
              </a:rPr>
              <a:t>,D</a:t>
            </a:r>
            <a:r>
              <a:rPr lang="en-US" altLang="zh-TW" sz="2200" dirty="0">
                <a:ea typeface="新細明體" pitchFamily="18" charset="-120"/>
              </a:rPr>
              <a:t>)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,C</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solidFill>
                  <a:srgbClr val="FF0000"/>
                </a:solidFill>
                <a:ea typeface="新細明體" pitchFamily="18" charset="-120"/>
              </a:rPr>
              <a:t>put(2</a:t>
            </a:r>
            <a:r>
              <a:rPr lang="en-US" altLang="zh-TW" sz="2200" i="1" dirty="0">
                <a:solidFill>
                  <a:srgbClr val="FF0000"/>
                </a:solidFill>
                <a:ea typeface="新細明體" pitchFamily="18" charset="-120"/>
              </a:rPr>
              <a:t>,E</a:t>
            </a:r>
            <a:r>
              <a:rPr lang="en-US" altLang="zh-TW" sz="2200" dirty="0">
                <a:solidFill>
                  <a:srgbClr val="FF0000"/>
                </a:solidFill>
                <a:ea typeface="新細明體" pitchFamily="18" charset="-120"/>
              </a:rPr>
              <a:t>)		</a:t>
            </a:r>
            <a:r>
              <a:rPr lang="en-US" altLang="zh-TW" sz="2200" i="1" dirty="0">
                <a:solidFill>
                  <a:srgbClr val="FF0000"/>
                </a:solidFill>
                <a:ea typeface="新細明體" pitchFamily="18" charset="-120"/>
              </a:rPr>
              <a:t>C		</a:t>
            </a:r>
            <a:r>
              <a:rPr lang="en-US" altLang="zh-TW" sz="2200" dirty="0">
                <a:solidFill>
                  <a:srgbClr val="FF0000"/>
                </a:solidFill>
                <a:ea typeface="新細明體" pitchFamily="18" charset="-120"/>
              </a:rPr>
              <a:t>(5</a:t>
            </a:r>
            <a:r>
              <a:rPr lang="en-US" altLang="zh-TW" sz="2200" i="1" dirty="0">
                <a:solidFill>
                  <a:srgbClr val="FF0000"/>
                </a:solidFill>
                <a:ea typeface="新細明體" pitchFamily="18" charset="-120"/>
              </a:rPr>
              <a:t>,A</a:t>
            </a:r>
            <a:r>
              <a:rPr lang="en-US" altLang="zh-TW" sz="2200" dirty="0">
                <a:solidFill>
                  <a:srgbClr val="FF0000"/>
                </a:solidFill>
                <a:ea typeface="新細明體" pitchFamily="18" charset="-120"/>
              </a:rPr>
              <a:t>)</a:t>
            </a:r>
            <a:r>
              <a:rPr lang="en-US" altLang="zh-TW" sz="2200" i="1" dirty="0">
                <a:solidFill>
                  <a:srgbClr val="FF0000"/>
                </a:solidFill>
                <a:ea typeface="新細明體" pitchFamily="18" charset="-120"/>
              </a:rPr>
              <a:t>,</a:t>
            </a:r>
            <a:r>
              <a:rPr lang="en-US" altLang="zh-TW" sz="2200" dirty="0">
                <a:solidFill>
                  <a:srgbClr val="FF0000"/>
                </a:solidFill>
                <a:ea typeface="新細明體" pitchFamily="18" charset="-120"/>
              </a:rPr>
              <a:t>(7</a:t>
            </a:r>
            <a:r>
              <a:rPr lang="en-US" altLang="zh-TW" sz="2200" i="1" dirty="0">
                <a:solidFill>
                  <a:srgbClr val="FF0000"/>
                </a:solidFill>
                <a:ea typeface="新細明體" pitchFamily="18" charset="-120"/>
              </a:rPr>
              <a:t>,B</a:t>
            </a:r>
            <a:r>
              <a:rPr lang="en-US" altLang="zh-TW" sz="2200" dirty="0">
                <a:solidFill>
                  <a:srgbClr val="FF0000"/>
                </a:solidFill>
                <a:ea typeface="新細明體" pitchFamily="18" charset="-120"/>
              </a:rPr>
              <a:t>)</a:t>
            </a:r>
            <a:r>
              <a:rPr lang="en-US" altLang="zh-TW" sz="2200" i="1" dirty="0">
                <a:solidFill>
                  <a:srgbClr val="FF0000"/>
                </a:solidFill>
                <a:ea typeface="新細明體" pitchFamily="18" charset="-120"/>
              </a:rPr>
              <a:t>,</a:t>
            </a:r>
            <a:r>
              <a:rPr lang="en-US" altLang="zh-TW" sz="2200" dirty="0">
                <a:solidFill>
                  <a:srgbClr val="FF0000"/>
                </a:solidFill>
                <a:ea typeface="新細明體" pitchFamily="18" charset="-120"/>
              </a:rPr>
              <a:t>(2</a:t>
            </a:r>
            <a:r>
              <a:rPr lang="en-US" altLang="zh-TW" sz="2200" i="1" dirty="0">
                <a:solidFill>
                  <a:srgbClr val="FF0000"/>
                </a:solidFill>
                <a:ea typeface="新細明體" pitchFamily="18" charset="-120"/>
              </a:rPr>
              <a:t>,E</a:t>
            </a:r>
            <a:r>
              <a:rPr lang="en-US" altLang="zh-TW" sz="2200" dirty="0">
                <a:solidFill>
                  <a:srgbClr val="FF0000"/>
                </a:solidFill>
                <a:ea typeface="新細明體" pitchFamily="18" charset="-120"/>
              </a:rPr>
              <a:t>)</a:t>
            </a:r>
            <a:r>
              <a:rPr lang="en-US" altLang="zh-TW" sz="2200" i="1" dirty="0">
                <a:solidFill>
                  <a:srgbClr val="FF0000"/>
                </a:solidFill>
                <a:ea typeface="新細明體" pitchFamily="18" charset="-120"/>
              </a:rPr>
              <a:t>,</a:t>
            </a:r>
            <a:r>
              <a:rPr lang="en-US" altLang="zh-TW" sz="2200" dirty="0">
                <a:solidFill>
                  <a:srgbClr val="FF0000"/>
                </a:solidFill>
                <a:ea typeface="新細明體" pitchFamily="18" charset="-120"/>
              </a:rPr>
              <a:t>(8</a:t>
            </a:r>
            <a:r>
              <a:rPr lang="en-US" altLang="zh-TW" sz="2200" i="1" dirty="0">
                <a:solidFill>
                  <a:srgbClr val="FF0000"/>
                </a:solidFill>
                <a:ea typeface="新細明體" pitchFamily="18" charset="-120"/>
              </a:rPr>
              <a:t>,D</a:t>
            </a:r>
            <a:r>
              <a:rPr lang="en-US" altLang="zh-TW" sz="2200" dirty="0">
                <a:solidFill>
                  <a:srgbClr val="FF0000"/>
                </a:solidFill>
                <a:ea typeface="新細明體" pitchFamily="18" charset="-120"/>
              </a:rPr>
              <a:t>)</a:t>
            </a:r>
            <a:r>
              <a:rPr lang="en-US" altLang="zh-TW" sz="2200" i="1" dirty="0">
                <a:solidFill>
                  <a:schemeClr val="folHlink"/>
                </a:solidFill>
                <a:ea typeface="新細明體" pitchFamily="18" charset="-120"/>
              </a:rPr>
              <a:t>	</a:t>
            </a:r>
          </a:p>
          <a:p>
            <a:pPr>
              <a:lnSpc>
                <a:spcPct val="80000"/>
              </a:lnSpc>
              <a:buFontTx/>
              <a:buNone/>
            </a:pPr>
            <a:r>
              <a:rPr lang="en-US" altLang="zh-TW" sz="2200" dirty="0">
                <a:ea typeface="新細明體" pitchFamily="18" charset="-120"/>
              </a:rPr>
              <a:t>get(7)		</a:t>
            </a:r>
            <a:r>
              <a:rPr lang="en-US" altLang="zh-TW" sz="2200" i="1" dirty="0">
                <a:ea typeface="新細明體" pitchFamily="18" charset="-120"/>
              </a:rPr>
              <a:t>B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get(4)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get(2)		</a:t>
            </a:r>
            <a:r>
              <a:rPr lang="en-US" altLang="zh-TW" sz="2200" i="1" dirty="0">
                <a:ea typeface="新細明體" pitchFamily="18" charset="-120"/>
              </a:rPr>
              <a:t>E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size()		4		(5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remove(5)	</a:t>
            </a:r>
            <a:r>
              <a:rPr lang="en-US" altLang="zh-TW" sz="2200" i="1" dirty="0">
                <a:ea typeface="新細明體" pitchFamily="18" charset="-120"/>
              </a:rPr>
              <a:t>A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remove(2)	</a:t>
            </a:r>
            <a:r>
              <a:rPr lang="en-US" altLang="zh-TW" sz="2200" i="1" dirty="0">
                <a:ea typeface="新細明體" pitchFamily="18" charset="-120"/>
              </a:rPr>
              <a:t>E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get(2)		</a:t>
            </a:r>
            <a:r>
              <a:rPr lang="en-US" altLang="zh-TW" sz="2200" b="1" dirty="0">
                <a:ea typeface="新細明體" pitchFamily="18" charset="-120"/>
              </a:rPr>
              <a:t>null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err="1">
                <a:ea typeface="新細明體" pitchFamily="18" charset="-120"/>
              </a:rPr>
              <a:t>isEmpty</a:t>
            </a:r>
            <a:r>
              <a:rPr lang="en-US" altLang="zh-TW" sz="2200" dirty="0">
                <a:ea typeface="新細明體" pitchFamily="18" charset="-120"/>
              </a:rPr>
              <a:t>()	</a:t>
            </a:r>
            <a:r>
              <a:rPr lang="en-US" altLang="zh-TW" sz="2200" b="1" dirty="0">
                <a:ea typeface="新細明體" pitchFamily="18" charset="-120"/>
              </a:rPr>
              <a:t>false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p>
        </p:txBody>
      </p:sp>
    </p:spTree>
    <p:extLst>
      <p:ext uri="{BB962C8B-B14F-4D97-AF65-F5344CB8AC3E}">
        <p14:creationId xmlns:p14="http://schemas.microsoft.com/office/powerpoint/2010/main" val="239362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7027">
                                            <p:txEl>
                                              <p:pRg st="1" end="1"/>
                                            </p:txEl>
                                          </p:spTgt>
                                        </p:tgtEl>
                                        <p:attrNameLst>
                                          <p:attrName>style.visibility</p:attrName>
                                        </p:attrNameLst>
                                      </p:cBhvr>
                                      <p:to>
                                        <p:strVal val="visible"/>
                                      </p:to>
                                    </p:set>
                                    <p:animEffect transition="in" filter="blinds(horizontal)">
                                      <p:cBhvr>
                                        <p:cTn id="7" dur="500"/>
                                        <p:tgtEl>
                                          <p:spTgt spid="21770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77027">
                                            <p:txEl>
                                              <p:pRg st="2" end="2"/>
                                            </p:txEl>
                                          </p:spTgt>
                                        </p:tgtEl>
                                        <p:attrNameLst>
                                          <p:attrName>style.visibility</p:attrName>
                                        </p:attrNameLst>
                                      </p:cBhvr>
                                      <p:to>
                                        <p:strVal val="visible"/>
                                      </p:to>
                                    </p:set>
                                    <p:animEffect transition="in" filter="blinds(horizontal)">
                                      <p:cBhvr>
                                        <p:cTn id="12" dur="500"/>
                                        <p:tgtEl>
                                          <p:spTgt spid="21770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77027">
                                            <p:txEl>
                                              <p:pRg st="3" end="3"/>
                                            </p:txEl>
                                          </p:spTgt>
                                        </p:tgtEl>
                                        <p:attrNameLst>
                                          <p:attrName>style.visibility</p:attrName>
                                        </p:attrNameLst>
                                      </p:cBhvr>
                                      <p:to>
                                        <p:strVal val="visible"/>
                                      </p:to>
                                    </p:set>
                                    <p:animEffect transition="in" filter="blinds(horizontal)">
                                      <p:cBhvr>
                                        <p:cTn id="17" dur="500"/>
                                        <p:tgtEl>
                                          <p:spTgt spid="21770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77027">
                                            <p:txEl>
                                              <p:pRg st="4" end="4"/>
                                            </p:txEl>
                                          </p:spTgt>
                                        </p:tgtEl>
                                        <p:attrNameLst>
                                          <p:attrName>style.visibility</p:attrName>
                                        </p:attrNameLst>
                                      </p:cBhvr>
                                      <p:to>
                                        <p:strVal val="visible"/>
                                      </p:to>
                                    </p:set>
                                    <p:animEffect transition="in" filter="blinds(horizontal)">
                                      <p:cBhvr>
                                        <p:cTn id="22" dur="500"/>
                                        <p:tgtEl>
                                          <p:spTgt spid="21770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77027">
                                            <p:txEl>
                                              <p:pRg st="5" end="5"/>
                                            </p:txEl>
                                          </p:spTgt>
                                        </p:tgtEl>
                                        <p:attrNameLst>
                                          <p:attrName>style.visibility</p:attrName>
                                        </p:attrNameLst>
                                      </p:cBhvr>
                                      <p:to>
                                        <p:strVal val="visible"/>
                                      </p:to>
                                    </p:set>
                                    <p:animEffect transition="in" filter="blinds(horizontal)">
                                      <p:cBhvr>
                                        <p:cTn id="27" dur="500"/>
                                        <p:tgtEl>
                                          <p:spTgt spid="21770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77027">
                                            <p:txEl>
                                              <p:pRg st="6" end="6"/>
                                            </p:txEl>
                                          </p:spTgt>
                                        </p:tgtEl>
                                        <p:attrNameLst>
                                          <p:attrName>style.visibility</p:attrName>
                                        </p:attrNameLst>
                                      </p:cBhvr>
                                      <p:to>
                                        <p:strVal val="visible"/>
                                      </p:to>
                                    </p:set>
                                    <p:animEffect transition="in" filter="blinds(horizontal)">
                                      <p:cBhvr>
                                        <p:cTn id="32" dur="500"/>
                                        <p:tgtEl>
                                          <p:spTgt spid="21770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77027">
                                            <p:txEl>
                                              <p:pRg st="7" end="7"/>
                                            </p:txEl>
                                          </p:spTgt>
                                        </p:tgtEl>
                                        <p:attrNameLst>
                                          <p:attrName>style.visibility</p:attrName>
                                        </p:attrNameLst>
                                      </p:cBhvr>
                                      <p:to>
                                        <p:strVal val="visible"/>
                                      </p:to>
                                    </p:set>
                                    <p:animEffect transition="in" filter="blinds(horizontal)">
                                      <p:cBhvr>
                                        <p:cTn id="37" dur="500"/>
                                        <p:tgtEl>
                                          <p:spTgt spid="21770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77027">
                                            <p:txEl>
                                              <p:pRg st="8" end="8"/>
                                            </p:txEl>
                                          </p:spTgt>
                                        </p:tgtEl>
                                        <p:attrNameLst>
                                          <p:attrName>style.visibility</p:attrName>
                                        </p:attrNameLst>
                                      </p:cBhvr>
                                      <p:to>
                                        <p:strVal val="visible"/>
                                      </p:to>
                                    </p:set>
                                    <p:animEffect transition="in" filter="blinds(horizontal)">
                                      <p:cBhvr>
                                        <p:cTn id="42" dur="500"/>
                                        <p:tgtEl>
                                          <p:spTgt spid="217702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77027">
                                            <p:txEl>
                                              <p:pRg st="9" end="9"/>
                                            </p:txEl>
                                          </p:spTgt>
                                        </p:tgtEl>
                                        <p:attrNameLst>
                                          <p:attrName>style.visibility</p:attrName>
                                        </p:attrNameLst>
                                      </p:cBhvr>
                                      <p:to>
                                        <p:strVal val="visible"/>
                                      </p:to>
                                    </p:set>
                                    <p:animEffect transition="in" filter="blinds(horizontal)">
                                      <p:cBhvr>
                                        <p:cTn id="47" dur="500"/>
                                        <p:tgtEl>
                                          <p:spTgt spid="217702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77027">
                                            <p:txEl>
                                              <p:pRg st="10" end="10"/>
                                            </p:txEl>
                                          </p:spTgt>
                                        </p:tgtEl>
                                        <p:attrNameLst>
                                          <p:attrName>style.visibility</p:attrName>
                                        </p:attrNameLst>
                                      </p:cBhvr>
                                      <p:to>
                                        <p:strVal val="visible"/>
                                      </p:to>
                                    </p:set>
                                    <p:animEffect transition="in" filter="blinds(horizontal)">
                                      <p:cBhvr>
                                        <p:cTn id="52" dur="500"/>
                                        <p:tgtEl>
                                          <p:spTgt spid="217702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77027">
                                            <p:txEl>
                                              <p:pRg st="11" end="11"/>
                                            </p:txEl>
                                          </p:spTgt>
                                        </p:tgtEl>
                                        <p:attrNameLst>
                                          <p:attrName>style.visibility</p:attrName>
                                        </p:attrNameLst>
                                      </p:cBhvr>
                                      <p:to>
                                        <p:strVal val="visible"/>
                                      </p:to>
                                    </p:set>
                                    <p:animEffect transition="in" filter="blinds(horizontal)">
                                      <p:cBhvr>
                                        <p:cTn id="57" dur="500"/>
                                        <p:tgtEl>
                                          <p:spTgt spid="217702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77027">
                                            <p:txEl>
                                              <p:pRg st="12" end="12"/>
                                            </p:txEl>
                                          </p:spTgt>
                                        </p:tgtEl>
                                        <p:attrNameLst>
                                          <p:attrName>style.visibility</p:attrName>
                                        </p:attrNameLst>
                                      </p:cBhvr>
                                      <p:to>
                                        <p:strVal val="visible"/>
                                      </p:to>
                                    </p:set>
                                    <p:animEffect transition="in" filter="blinds(horizontal)">
                                      <p:cBhvr>
                                        <p:cTn id="62" dur="500"/>
                                        <p:tgtEl>
                                          <p:spTgt spid="217702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177027">
                                            <p:txEl>
                                              <p:pRg st="13" end="13"/>
                                            </p:txEl>
                                          </p:spTgt>
                                        </p:tgtEl>
                                        <p:attrNameLst>
                                          <p:attrName>style.visibility</p:attrName>
                                        </p:attrNameLst>
                                      </p:cBhvr>
                                      <p:to>
                                        <p:strVal val="visible"/>
                                      </p:to>
                                    </p:set>
                                    <p:animEffect transition="in" filter="blinds(horizontal)">
                                      <p:cBhvr>
                                        <p:cTn id="67" dur="500"/>
                                        <p:tgtEl>
                                          <p:spTgt spid="217702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177027">
                                            <p:txEl>
                                              <p:pRg st="14" end="14"/>
                                            </p:txEl>
                                          </p:spTgt>
                                        </p:tgtEl>
                                        <p:attrNameLst>
                                          <p:attrName>style.visibility</p:attrName>
                                        </p:attrNameLst>
                                      </p:cBhvr>
                                      <p:to>
                                        <p:strVal val="visible"/>
                                      </p:to>
                                    </p:set>
                                    <p:animEffect transition="in" filter="blinds(horizontal)">
                                      <p:cBhvr>
                                        <p:cTn id="72" dur="500"/>
                                        <p:tgtEl>
                                          <p:spTgt spid="217702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TW">
                <a:ea typeface="新細明體" pitchFamily="18" charset="-120"/>
              </a:rPr>
              <a:t>Randomized Algorithms</a:t>
            </a:r>
          </a:p>
        </p:txBody>
      </p:sp>
      <p:sp>
        <p:nvSpPr>
          <p:cNvPr id="55298" name="投影片編號版面配置區 6"/>
          <p:cNvSpPr>
            <a:spLocks noGrp="1"/>
          </p:cNvSpPr>
          <p:nvPr>
            <p:ph type="sldNum" sz="quarter" idx="12"/>
          </p:nvPr>
        </p:nvSpPr>
        <p:spPr>
          <a:noFill/>
        </p:spPr>
        <p:txBody>
          <a:bodyPr/>
          <a:lstStyle/>
          <a:p>
            <a:fld id="{E7604C75-5F0A-484F-B995-39608E73716A}" type="slidenum">
              <a:rPr lang="en-US" altLang="zh-TW" smtClean="0">
                <a:latin typeface="Arial" charset="0"/>
              </a:rPr>
              <a:pPr/>
              <a:t>50</a:t>
            </a:fld>
            <a:endParaRPr lang="en-US" altLang="zh-TW">
              <a:latin typeface="Arial" charset="0"/>
            </a:endParaRPr>
          </a:p>
        </p:txBody>
      </p:sp>
      <p:sp>
        <p:nvSpPr>
          <p:cNvPr id="2225155" name="Rectangle 3"/>
          <p:cNvSpPr>
            <a:spLocks noGrp="1" noChangeArrowheads="1"/>
          </p:cNvSpPr>
          <p:nvPr>
            <p:ph type="body" sz="half" idx="4294967295"/>
          </p:nvPr>
        </p:nvSpPr>
        <p:spPr>
          <a:xfrm>
            <a:off x="1390106" y="1712459"/>
            <a:ext cx="3962400" cy="5181600"/>
          </a:xfrm>
        </p:spPr>
        <p:txBody>
          <a:bodyPr>
            <a:normAutofit lnSpcReduction="10000"/>
          </a:bodyPr>
          <a:lstStyle/>
          <a:p>
            <a:pPr>
              <a:lnSpc>
                <a:spcPct val="90000"/>
              </a:lnSpc>
            </a:pPr>
            <a:r>
              <a:rPr lang="en-US" altLang="zh-TW" sz="2400" dirty="0">
                <a:ea typeface="新細明體" pitchFamily="18" charset="-120"/>
              </a:rPr>
              <a:t>A </a:t>
            </a:r>
            <a:r>
              <a:rPr lang="en-US" altLang="zh-TW" sz="2400" b="1" i="1" dirty="0">
                <a:solidFill>
                  <a:srgbClr val="FF0000"/>
                </a:solidFill>
                <a:ea typeface="新細明體" pitchFamily="18" charset="-120"/>
              </a:rPr>
              <a:t>randomized algorithm</a:t>
            </a:r>
            <a:r>
              <a:rPr lang="en-US" altLang="zh-TW" sz="2400" dirty="0">
                <a:solidFill>
                  <a:srgbClr val="FF0000"/>
                </a:solidFill>
                <a:ea typeface="新細明體" pitchFamily="18" charset="-120"/>
              </a:rPr>
              <a:t> </a:t>
            </a:r>
            <a:r>
              <a:rPr lang="en-US" altLang="zh-TW" sz="2400" dirty="0">
                <a:ea typeface="新細明體" pitchFamily="18" charset="-120"/>
              </a:rPr>
              <a:t>performs coin tosses (</a:t>
            </a:r>
            <a:r>
              <a:rPr lang="en-US" altLang="zh-TW" sz="2400" i="1" dirty="0">
                <a:ea typeface="新細明體" pitchFamily="18" charset="-120"/>
              </a:rPr>
              <a:t>i.e.</a:t>
            </a:r>
            <a:r>
              <a:rPr lang="en-US" altLang="zh-TW" sz="2400" dirty="0">
                <a:ea typeface="新細明體" pitchFamily="18" charset="-120"/>
              </a:rPr>
              <a:t>, uses random bits) to control its execution</a:t>
            </a:r>
          </a:p>
          <a:p>
            <a:pPr>
              <a:lnSpc>
                <a:spcPct val="90000"/>
              </a:lnSpc>
            </a:pPr>
            <a:r>
              <a:rPr lang="en-US" altLang="zh-TW" sz="2400" dirty="0">
                <a:ea typeface="新細明體" pitchFamily="18" charset="-120"/>
              </a:rPr>
              <a:t>It contains statements of the type</a:t>
            </a:r>
          </a:p>
          <a:p>
            <a:pPr lvl="1">
              <a:lnSpc>
                <a:spcPct val="90000"/>
              </a:lnSpc>
              <a:buFontTx/>
              <a:buNone/>
            </a:pPr>
            <a:r>
              <a:rPr lang="en-US" altLang="zh-TW" dirty="0">
                <a:ea typeface="新細明體" pitchFamily="18" charset="-120"/>
              </a:rPr>
              <a:t>	</a:t>
            </a:r>
            <a:r>
              <a:rPr lang="en-US" altLang="zh-TW" b="1" i="1" dirty="0">
                <a:solidFill>
                  <a:schemeClr val="accent2"/>
                </a:solidFill>
                <a:ea typeface="新細明體" pitchFamily="18" charset="-120"/>
              </a:rPr>
              <a:t>b</a:t>
            </a:r>
            <a:r>
              <a:rPr lang="en-US" altLang="zh-TW" dirty="0">
                <a:solidFill>
                  <a:schemeClr val="accent2"/>
                </a:solidFill>
                <a:ea typeface="新細明體" pitchFamily="18" charset="-120"/>
              </a:rPr>
              <a:t> </a:t>
            </a:r>
            <a:r>
              <a:rPr lang="en-US" altLang="zh-TW" dirty="0">
                <a:solidFill>
                  <a:schemeClr val="accent2"/>
                </a:solidFill>
                <a:latin typeface="Symbol" pitchFamily="18" charset="2"/>
                <a:ea typeface="新細明體" pitchFamily="18" charset="-120"/>
                <a:sym typeface="Symbol" pitchFamily="18" charset="2"/>
              </a:rPr>
              <a:t> </a:t>
            </a:r>
            <a:r>
              <a:rPr lang="en-US" altLang="zh-TW" b="1" i="1" dirty="0">
                <a:solidFill>
                  <a:schemeClr val="accent2"/>
                </a:solidFill>
                <a:ea typeface="新細明體" pitchFamily="18" charset="-120"/>
              </a:rPr>
              <a:t>random</a:t>
            </a:r>
            <a:r>
              <a:rPr lang="en-US" altLang="zh-TW" dirty="0">
                <a:solidFill>
                  <a:schemeClr val="accent2"/>
                </a:solidFill>
                <a:ea typeface="新細明體" pitchFamily="18" charset="-120"/>
              </a:rPr>
              <a:t>()</a:t>
            </a:r>
          </a:p>
          <a:p>
            <a:pPr lvl="1">
              <a:lnSpc>
                <a:spcPct val="90000"/>
              </a:lnSpc>
              <a:buFontTx/>
              <a:buNone/>
            </a:pPr>
            <a:r>
              <a:rPr lang="en-US" altLang="zh-TW" dirty="0">
                <a:ea typeface="新細明體" pitchFamily="18" charset="-120"/>
              </a:rPr>
              <a:t>	</a:t>
            </a:r>
            <a:r>
              <a:rPr lang="en-US" altLang="zh-TW" b="1" dirty="0">
                <a:ea typeface="新細明體" pitchFamily="18" charset="-120"/>
              </a:rPr>
              <a:t>if</a:t>
            </a:r>
            <a:r>
              <a:rPr lang="en-US" altLang="zh-TW" b="1" dirty="0">
                <a:solidFill>
                  <a:srgbClr val="FFFF00"/>
                </a:solidFill>
                <a:ea typeface="新細明體" pitchFamily="18" charset="-120"/>
              </a:rPr>
              <a:t> </a:t>
            </a:r>
            <a:r>
              <a:rPr lang="en-US" altLang="zh-TW" dirty="0">
                <a:ea typeface="新細明體" pitchFamily="18" charset="-120"/>
              </a:rPr>
              <a:t> </a:t>
            </a:r>
            <a:r>
              <a:rPr lang="en-US" altLang="zh-TW" b="1" i="1" dirty="0">
                <a:solidFill>
                  <a:schemeClr val="accent2"/>
                </a:solidFill>
                <a:ea typeface="新細明體" pitchFamily="18" charset="-120"/>
              </a:rPr>
              <a:t>b</a:t>
            </a:r>
            <a:r>
              <a:rPr lang="en-US" altLang="zh-TW" dirty="0">
                <a:solidFill>
                  <a:schemeClr val="accent2"/>
                </a:solidFill>
                <a:ea typeface="新細明體" pitchFamily="18" charset="-120"/>
              </a:rPr>
              <a:t> </a:t>
            </a:r>
            <a:r>
              <a:rPr lang="en-US" altLang="zh-TW" dirty="0">
                <a:solidFill>
                  <a:schemeClr val="accent2"/>
                </a:solidFill>
                <a:latin typeface="Symbol" pitchFamily="18" charset="2"/>
                <a:ea typeface="新細明體" pitchFamily="18" charset="-120"/>
              </a:rPr>
              <a:t>=</a:t>
            </a:r>
            <a:r>
              <a:rPr lang="en-US" altLang="zh-TW" dirty="0">
                <a:solidFill>
                  <a:schemeClr val="accent2"/>
                </a:solidFill>
                <a:ea typeface="新細明體" pitchFamily="18" charset="-120"/>
              </a:rPr>
              <a:t> 0</a:t>
            </a:r>
          </a:p>
          <a:p>
            <a:pPr lvl="1">
              <a:lnSpc>
                <a:spcPct val="90000"/>
              </a:lnSpc>
              <a:buFontTx/>
              <a:buNone/>
            </a:pPr>
            <a:r>
              <a:rPr lang="en-US" altLang="zh-TW" dirty="0">
                <a:solidFill>
                  <a:schemeClr val="accent2"/>
                </a:solidFill>
                <a:ea typeface="新細明體" pitchFamily="18" charset="-120"/>
              </a:rPr>
              <a:t>		do A …</a:t>
            </a:r>
          </a:p>
          <a:p>
            <a:pPr lvl="1">
              <a:lnSpc>
                <a:spcPct val="90000"/>
              </a:lnSpc>
              <a:buFontTx/>
              <a:buNone/>
            </a:pPr>
            <a:r>
              <a:rPr lang="en-US" altLang="zh-TW" dirty="0">
                <a:ea typeface="新細明體" pitchFamily="18" charset="-120"/>
              </a:rPr>
              <a:t>	</a:t>
            </a:r>
            <a:r>
              <a:rPr lang="en-US" altLang="zh-TW" b="1" dirty="0">
                <a:ea typeface="新細明體" pitchFamily="18" charset="-120"/>
              </a:rPr>
              <a:t>else</a:t>
            </a:r>
            <a:r>
              <a:rPr lang="en-US" altLang="zh-TW" dirty="0">
                <a:ea typeface="新細明體" pitchFamily="18" charset="-120"/>
              </a:rPr>
              <a:t> { </a:t>
            </a:r>
            <a:r>
              <a:rPr lang="en-US" altLang="zh-TW" b="1" i="1" dirty="0">
                <a:ea typeface="新細明體" pitchFamily="18" charset="-120"/>
              </a:rPr>
              <a:t>b</a:t>
            </a:r>
            <a:r>
              <a:rPr lang="en-US" altLang="zh-TW" dirty="0">
                <a:ea typeface="新細明體" pitchFamily="18" charset="-120"/>
              </a:rPr>
              <a:t> </a:t>
            </a:r>
            <a:r>
              <a:rPr lang="en-US" altLang="zh-TW" dirty="0">
                <a:latin typeface="Symbol" pitchFamily="18" charset="2"/>
                <a:ea typeface="新細明體" pitchFamily="18" charset="-120"/>
              </a:rPr>
              <a:t>=</a:t>
            </a:r>
            <a:r>
              <a:rPr lang="en-US" altLang="zh-TW" dirty="0">
                <a:ea typeface="新細明體" pitchFamily="18" charset="-120"/>
              </a:rPr>
              <a:t> 1}</a:t>
            </a:r>
          </a:p>
          <a:p>
            <a:pPr lvl="1">
              <a:lnSpc>
                <a:spcPct val="90000"/>
              </a:lnSpc>
              <a:buFontTx/>
              <a:buNone/>
            </a:pPr>
            <a:r>
              <a:rPr lang="en-US" altLang="zh-TW" dirty="0">
                <a:solidFill>
                  <a:schemeClr val="accent2"/>
                </a:solidFill>
                <a:ea typeface="新細明體" pitchFamily="18" charset="-120"/>
              </a:rPr>
              <a:t>		do  B … </a:t>
            </a:r>
          </a:p>
          <a:p>
            <a:pPr>
              <a:lnSpc>
                <a:spcPct val="90000"/>
              </a:lnSpc>
            </a:pPr>
            <a:r>
              <a:rPr lang="en-US" altLang="zh-TW" sz="2400" dirty="0">
                <a:ea typeface="新細明體" pitchFamily="18" charset="-120"/>
              </a:rPr>
              <a:t>Its running time depends on the outcomes of the coin tosses</a:t>
            </a:r>
          </a:p>
        </p:txBody>
      </p:sp>
      <p:sp>
        <p:nvSpPr>
          <p:cNvPr id="2225156" name="Rectangle 4"/>
          <p:cNvSpPr>
            <a:spLocks noGrp="1" noChangeArrowheads="1"/>
          </p:cNvSpPr>
          <p:nvPr>
            <p:ph type="body" sz="half" idx="4294967295"/>
          </p:nvPr>
        </p:nvSpPr>
        <p:spPr>
          <a:xfrm>
            <a:off x="6324600" y="1676400"/>
            <a:ext cx="4572000" cy="5181600"/>
          </a:xfrm>
        </p:spPr>
        <p:txBody>
          <a:bodyPr/>
          <a:lstStyle/>
          <a:p>
            <a:pPr>
              <a:lnSpc>
                <a:spcPct val="90000"/>
              </a:lnSpc>
            </a:pPr>
            <a:r>
              <a:rPr lang="en-US" altLang="zh-TW" sz="2400" dirty="0">
                <a:ea typeface="新細明體" pitchFamily="18" charset="-120"/>
              </a:rPr>
              <a:t>We analyze the expected running time of a randomized algorithm under the following assumptions</a:t>
            </a:r>
          </a:p>
          <a:p>
            <a:pPr lvl="1">
              <a:lnSpc>
                <a:spcPct val="90000"/>
              </a:lnSpc>
            </a:pPr>
            <a:r>
              <a:rPr lang="en-US" altLang="zh-TW" dirty="0">
                <a:ea typeface="新細明體" pitchFamily="18" charset="-120"/>
              </a:rPr>
              <a:t>the coins are unbiased, and </a:t>
            </a:r>
          </a:p>
          <a:p>
            <a:pPr lvl="1">
              <a:lnSpc>
                <a:spcPct val="90000"/>
              </a:lnSpc>
            </a:pPr>
            <a:r>
              <a:rPr lang="en-US" altLang="zh-TW" dirty="0">
                <a:ea typeface="新細明體" pitchFamily="18" charset="-120"/>
              </a:rPr>
              <a:t>the coin tosses are independent</a:t>
            </a:r>
          </a:p>
          <a:p>
            <a:pPr>
              <a:lnSpc>
                <a:spcPct val="90000"/>
              </a:lnSpc>
            </a:pPr>
            <a:r>
              <a:rPr lang="en-US" altLang="zh-TW" sz="2400" dirty="0">
                <a:ea typeface="新細明體" pitchFamily="18" charset="-120"/>
              </a:rPr>
              <a:t>The worst-case running time of a randomized algorithm is often large but has very low probability (e.g., it occurs when all the coin tosses give </a:t>
            </a:r>
            <a:r>
              <a:rPr lang="en-US" altLang="zh-TW" sz="2400" dirty="0">
                <a:latin typeface="Tahoma" pitchFamily="34" charset="0"/>
                <a:ea typeface="新細明體" pitchFamily="18" charset="-120"/>
              </a:rPr>
              <a:t>“</a:t>
            </a:r>
            <a:r>
              <a:rPr lang="en-US" altLang="zh-TW" sz="2400" dirty="0">
                <a:ea typeface="新細明體" pitchFamily="18" charset="-120"/>
              </a:rPr>
              <a:t>heads</a:t>
            </a:r>
            <a:r>
              <a:rPr lang="en-US" altLang="zh-TW" sz="2400" dirty="0">
                <a:latin typeface="Tahoma" pitchFamily="34" charset="0"/>
                <a:ea typeface="新細明體" pitchFamily="18" charset="-120"/>
              </a:rPr>
              <a:t>”</a:t>
            </a:r>
            <a:r>
              <a:rPr lang="en-US" altLang="zh-TW" sz="2400" dirty="0">
                <a:ea typeface="新細明體" pitchFamily="18" charset="-120"/>
              </a:rPr>
              <a:t>)</a:t>
            </a:r>
          </a:p>
          <a:p>
            <a:pPr>
              <a:lnSpc>
                <a:spcPct val="90000"/>
              </a:lnSpc>
            </a:pPr>
            <a:r>
              <a:rPr lang="en-US" altLang="zh-TW" sz="2400" dirty="0">
                <a:ea typeface="新細明體" pitchFamily="18" charset="-120"/>
              </a:rPr>
              <a:t>We use a randomized algorithm to insert items into a skip list</a:t>
            </a:r>
          </a:p>
          <a:p>
            <a:pPr lvl="1">
              <a:lnSpc>
                <a:spcPct val="90000"/>
              </a:lnSpc>
            </a:pPr>
            <a:endParaRPr lang="en-US" altLang="zh-TW" dirty="0">
              <a:ea typeface="新細明體" pitchFamily="18" charset="-120"/>
            </a:endParaRPr>
          </a:p>
        </p:txBody>
      </p:sp>
    </p:spTree>
    <p:extLst>
      <p:ext uri="{BB962C8B-B14F-4D97-AF65-F5344CB8AC3E}">
        <p14:creationId xmlns:p14="http://schemas.microsoft.com/office/powerpoint/2010/main" val="240459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25155">
                                            <p:txEl>
                                              <p:pRg st="0" end="0"/>
                                            </p:txEl>
                                          </p:spTgt>
                                        </p:tgtEl>
                                        <p:attrNameLst>
                                          <p:attrName>style.visibility</p:attrName>
                                        </p:attrNameLst>
                                      </p:cBhvr>
                                      <p:to>
                                        <p:strVal val="visible"/>
                                      </p:to>
                                    </p:set>
                                    <p:animEffect transition="in" filter="box(in)">
                                      <p:cBhvr>
                                        <p:cTn id="7" dur="500"/>
                                        <p:tgtEl>
                                          <p:spTgt spid="222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25155">
                                            <p:txEl>
                                              <p:pRg st="1" end="1"/>
                                            </p:txEl>
                                          </p:spTgt>
                                        </p:tgtEl>
                                        <p:attrNameLst>
                                          <p:attrName>style.visibility</p:attrName>
                                        </p:attrNameLst>
                                      </p:cBhvr>
                                      <p:to>
                                        <p:strVal val="visible"/>
                                      </p:to>
                                    </p:set>
                                    <p:animEffect transition="in" filter="box(in)">
                                      <p:cBhvr>
                                        <p:cTn id="12" dur="500"/>
                                        <p:tgtEl>
                                          <p:spTgt spid="222515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225155">
                                            <p:txEl>
                                              <p:pRg st="2" end="2"/>
                                            </p:txEl>
                                          </p:spTgt>
                                        </p:tgtEl>
                                        <p:attrNameLst>
                                          <p:attrName>style.visibility</p:attrName>
                                        </p:attrNameLst>
                                      </p:cBhvr>
                                      <p:to>
                                        <p:strVal val="visible"/>
                                      </p:to>
                                    </p:set>
                                    <p:animEffect transition="in" filter="box(in)">
                                      <p:cBhvr>
                                        <p:cTn id="15" dur="500"/>
                                        <p:tgtEl>
                                          <p:spTgt spid="222515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225155">
                                            <p:txEl>
                                              <p:pRg st="3" end="3"/>
                                            </p:txEl>
                                          </p:spTgt>
                                        </p:tgtEl>
                                        <p:attrNameLst>
                                          <p:attrName>style.visibility</p:attrName>
                                        </p:attrNameLst>
                                      </p:cBhvr>
                                      <p:to>
                                        <p:strVal val="visible"/>
                                      </p:to>
                                    </p:set>
                                    <p:animEffect transition="in" filter="box(in)">
                                      <p:cBhvr>
                                        <p:cTn id="18" dur="500"/>
                                        <p:tgtEl>
                                          <p:spTgt spid="2225155">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225155">
                                            <p:txEl>
                                              <p:pRg st="4" end="4"/>
                                            </p:txEl>
                                          </p:spTgt>
                                        </p:tgtEl>
                                        <p:attrNameLst>
                                          <p:attrName>style.visibility</p:attrName>
                                        </p:attrNameLst>
                                      </p:cBhvr>
                                      <p:to>
                                        <p:strVal val="visible"/>
                                      </p:to>
                                    </p:set>
                                    <p:animEffect transition="in" filter="box(in)">
                                      <p:cBhvr>
                                        <p:cTn id="21" dur="500"/>
                                        <p:tgtEl>
                                          <p:spTgt spid="2225155">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225155">
                                            <p:txEl>
                                              <p:pRg st="5" end="5"/>
                                            </p:txEl>
                                          </p:spTgt>
                                        </p:tgtEl>
                                        <p:attrNameLst>
                                          <p:attrName>style.visibility</p:attrName>
                                        </p:attrNameLst>
                                      </p:cBhvr>
                                      <p:to>
                                        <p:strVal val="visible"/>
                                      </p:to>
                                    </p:set>
                                    <p:animEffect transition="in" filter="box(in)">
                                      <p:cBhvr>
                                        <p:cTn id="24" dur="500"/>
                                        <p:tgtEl>
                                          <p:spTgt spid="2225155">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225155">
                                            <p:txEl>
                                              <p:pRg st="6" end="6"/>
                                            </p:txEl>
                                          </p:spTgt>
                                        </p:tgtEl>
                                        <p:attrNameLst>
                                          <p:attrName>style.visibility</p:attrName>
                                        </p:attrNameLst>
                                      </p:cBhvr>
                                      <p:to>
                                        <p:strVal val="visible"/>
                                      </p:to>
                                    </p:set>
                                    <p:animEffect transition="in" filter="box(in)">
                                      <p:cBhvr>
                                        <p:cTn id="27" dur="500"/>
                                        <p:tgtEl>
                                          <p:spTgt spid="22251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25155">
                                            <p:txEl>
                                              <p:pRg st="7" end="7"/>
                                            </p:txEl>
                                          </p:spTgt>
                                        </p:tgtEl>
                                        <p:attrNameLst>
                                          <p:attrName>style.visibility</p:attrName>
                                        </p:attrNameLst>
                                      </p:cBhvr>
                                      <p:to>
                                        <p:strVal val="visible"/>
                                      </p:to>
                                    </p:set>
                                    <p:animEffect transition="in" filter="box(in)">
                                      <p:cBhvr>
                                        <p:cTn id="32" dur="500"/>
                                        <p:tgtEl>
                                          <p:spTgt spid="222515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25156">
                                            <p:txEl>
                                              <p:pRg st="0" end="0"/>
                                            </p:txEl>
                                          </p:spTgt>
                                        </p:tgtEl>
                                        <p:attrNameLst>
                                          <p:attrName>style.visibility</p:attrName>
                                        </p:attrNameLst>
                                      </p:cBhvr>
                                      <p:to>
                                        <p:strVal val="visible"/>
                                      </p:to>
                                    </p:set>
                                    <p:animEffect transition="in" filter="box(in)">
                                      <p:cBhvr>
                                        <p:cTn id="37" dur="500"/>
                                        <p:tgtEl>
                                          <p:spTgt spid="222515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25156">
                                            <p:txEl>
                                              <p:pRg st="1" end="1"/>
                                            </p:txEl>
                                          </p:spTgt>
                                        </p:tgtEl>
                                        <p:attrNameLst>
                                          <p:attrName>style.visibility</p:attrName>
                                        </p:attrNameLst>
                                      </p:cBhvr>
                                      <p:to>
                                        <p:strVal val="visible"/>
                                      </p:to>
                                    </p:set>
                                    <p:animEffect transition="in" filter="box(in)">
                                      <p:cBhvr>
                                        <p:cTn id="42" dur="500"/>
                                        <p:tgtEl>
                                          <p:spTgt spid="222515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25156">
                                            <p:txEl>
                                              <p:pRg st="2" end="2"/>
                                            </p:txEl>
                                          </p:spTgt>
                                        </p:tgtEl>
                                        <p:attrNameLst>
                                          <p:attrName>style.visibility</p:attrName>
                                        </p:attrNameLst>
                                      </p:cBhvr>
                                      <p:to>
                                        <p:strVal val="visible"/>
                                      </p:to>
                                    </p:set>
                                    <p:animEffect transition="in" filter="box(in)">
                                      <p:cBhvr>
                                        <p:cTn id="47" dur="500"/>
                                        <p:tgtEl>
                                          <p:spTgt spid="222515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25156">
                                            <p:txEl>
                                              <p:pRg st="3" end="3"/>
                                            </p:txEl>
                                          </p:spTgt>
                                        </p:tgtEl>
                                        <p:attrNameLst>
                                          <p:attrName>style.visibility</p:attrName>
                                        </p:attrNameLst>
                                      </p:cBhvr>
                                      <p:to>
                                        <p:strVal val="visible"/>
                                      </p:to>
                                    </p:set>
                                    <p:animEffect transition="in" filter="box(in)">
                                      <p:cBhvr>
                                        <p:cTn id="52" dur="500"/>
                                        <p:tgtEl>
                                          <p:spTgt spid="222515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225156">
                                            <p:txEl>
                                              <p:pRg st="4" end="4"/>
                                            </p:txEl>
                                          </p:spTgt>
                                        </p:tgtEl>
                                        <p:attrNameLst>
                                          <p:attrName>style.visibility</p:attrName>
                                        </p:attrNameLst>
                                      </p:cBhvr>
                                      <p:to>
                                        <p:strVal val="visible"/>
                                      </p:to>
                                    </p:set>
                                    <p:animEffect transition="in" filter="box(in)">
                                      <p:cBhvr>
                                        <p:cTn id="57" dur="500"/>
                                        <p:tgtEl>
                                          <p:spTgt spid="22251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5155" grpId="0" build="p"/>
      <p:bldP spid="222515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5"/>
          <p:cNvSpPr>
            <a:spLocks noGrp="1"/>
          </p:cNvSpPr>
          <p:nvPr>
            <p:ph type="sldNum" sz="quarter" idx="12"/>
          </p:nvPr>
        </p:nvSpPr>
        <p:spPr>
          <a:noFill/>
        </p:spPr>
        <p:txBody>
          <a:bodyPr/>
          <a:lstStyle/>
          <a:p>
            <a:fld id="{2AEB77B5-E0F0-4FF3-86B8-B5FE3BD2B394}" type="slidenum">
              <a:rPr lang="en-US" altLang="zh-TW" smtClean="0">
                <a:latin typeface="Arial" charset="0"/>
              </a:rPr>
              <a:pPr/>
              <a:t>51</a:t>
            </a:fld>
            <a:endParaRPr lang="en-US" altLang="zh-TW">
              <a:latin typeface="Arial" charset="0"/>
            </a:endParaRPr>
          </a:p>
        </p:txBody>
      </p:sp>
      <p:sp>
        <p:nvSpPr>
          <p:cNvPr id="56323" name="Rectangle 2"/>
          <p:cNvSpPr>
            <a:spLocks noGrp="1" noChangeArrowheads="1"/>
          </p:cNvSpPr>
          <p:nvPr>
            <p:ph type="title"/>
          </p:nvPr>
        </p:nvSpPr>
        <p:spPr/>
        <p:txBody>
          <a:bodyPr/>
          <a:lstStyle/>
          <a:p>
            <a:r>
              <a:rPr lang="en-US" altLang="zh-TW">
                <a:ea typeface="新細明體" pitchFamily="18" charset="-120"/>
              </a:rPr>
              <a:t>Insertion</a:t>
            </a:r>
          </a:p>
        </p:txBody>
      </p:sp>
      <p:sp>
        <p:nvSpPr>
          <p:cNvPr id="56324" name="Rectangle 3"/>
          <p:cNvSpPr>
            <a:spLocks noGrp="1" noChangeArrowheads="1"/>
          </p:cNvSpPr>
          <p:nvPr>
            <p:ph type="body" idx="1"/>
          </p:nvPr>
        </p:nvSpPr>
        <p:spPr/>
        <p:txBody>
          <a:bodyPr/>
          <a:lstStyle/>
          <a:p>
            <a:r>
              <a:rPr lang="en-US" altLang="zh-TW">
                <a:ea typeface="新細明體" pitchFamily="18" charset="-120"/>
              </a:rPr>
              <a:t>To insert an entry (</a:t>
            </a:r>
            <a:r>
              <a:rPr lang="en-US" altLang="zh-TW" b="1" i="1">
                <a:ea typeface="新細明體" pitchFamily="18" charset="-120"/>
              </a:rPr>
              <a:t>x</a:t>
            </a:r>
            <a:r>
              <a:rPr lang="en-US" altLang="zh-TW">
                <a:ea typeface="新細明體" pitchFamily="18" charset="-120"/>
              </a:rPr>
              <a:t>, </a:t>
            </a:r>
            <a:r>
              <a:rPr lang="en-US" altLang="zh-TW" b="1" i="1">
                <a:ea typeface="新細明體" pitchFamily="18" charset="-120"/>
              </a:rPr>
              <a:t>o</a:t>
            </a:r>
            <a:r>
              <a:rPr lang="en-US" altLang="zh-TW">
                <a:ea typeface="新細明體" pitchFamily="18" charset="-120"/>
              </a:rPr>
              <a:t>) into a skip list, we use a randomized algorithm:</a:t>
            </a:r>
          </a:p>
          <a:p>
            <a:pPr lvl="1"/>
            <a:r>
              <a:rPr lang="en-US" altLang="zh-TW">
                <a:ea typeface="新細明體" pitchFamily="18" charset="-120"/>
              </a:rPr>
              <a:t>repeatedly toss a coin until we get tails, and we denote with </a:t>
            </a:r>
            <a:r>
              <a:rPr lang="en-US" altLang="zh-TW" b="1" i="1">
                <a:ea typeface="新細明體" pitchFamily="18" charset="-120"/>
              </a:rPr>
              <a:t>i </a:t>
            </a:r>
            <a:r>
              <a:rPr lang="en-US" altLang="zh-TW">
                <a:ea typeface="新細明體" pitchFamily="18" charset="-120"/>
              </a:rPr>
              <a:t>the number of times the coin came up heads</a:t>
            </a:r>
          </a:p>
          <a:p>
            <a:pPr lvl="1"/>
            <a:r>
              <a:rPr lang="en-US" altLang="zh-TW">
                <a:ea typeface="新細明體" pitchFamily="18" charset="-120"/>
              </a:rPr>
              <a:t>If </a:t>
            </a:r>
            <a:r>
              <a:rPr lang="en-US" altLang="zh-TW" b="1" i="1">
                <a:ea typeface="新細明體" pitchFamily="18" charset="-120"/>
              </a:rPr>
              <a:t>i </a:t>
            </a:r>
            <a:r>
              <a:rPr lang="en-US" altLang="zh-TW">
                <a:latin typeface="Symbol" pitchFamily="18" charset="2"/>
                <a:ea typeface="新細明體" pitchFamily="18" charset="-120"/>
                <a:sym typeface="Symbol" pitchFamily="18" charset="2"/>
              </a:rPr>
              <a:t></a:t>
            </a:r>
            <a:r>
              <a:rPr lang="en-US" altLang="zh-TW" b="1" i="1">
                <a:ea typeface="新細明體" pitchFamily="18" charset="-120"/>
              </a:rPr>
              <a:t> h</a:t>
            </a:r>
            <a:r>
              <a:rPr lang="en-US" altLang="zh-TW">
                <a:ea typeface="新細明體" pitchFamily="18" charset="-120"/>
              </a:rPr>
              <a:t>, we add to the skip list new lists </a:t>
            </a:r>
            <a:r>
              <a:rPr lang="en-US" altLang="zh-TW" b="1" i="1">
                <a:ea typeface="新細明體" pitchFamily="18" charset="-120"/>
              </a:rPr>
              <a:t>S</a:t>
            </a:r>
            <a:r>
              <a:rPr lang="en-US" altLang="zh-TW" b="1" i="1" baseline="-25000">
                <a:ea typeface="新細明體" pitchFamily="18" charset="-120"/>
              </a:rPr>
              <a:t>h</a:t>
            </a:r>
            <a:r>
              <a:rPr lang="en-US" altLang="zh-TW" baseline="-25000">
                <a:latin typeface="Symbol" pitchFamily="18" charset="2"/>
                <a:ea typeface="新細明體" pitchFamily="18" charset="-120"/>
              </a:rPr>
              <a:t>+</a:t>
            </a:r>
            <a:r>
              <a:rPr lang="en-US" altLang="zh-TW" baseline="-25000">
                <a:ea typeface="新細明體" pitchFamily="18" charset="-120"/>
              </a:rPr>
              <a:t>1</a:t>
            </a:r>
            <a:r>
              <a:rPr lang="en-US" altLang="zh-TW">
                <a:ea typeface="新細明體" pitchFamily="18" charset="-120"/>
              </a:rPr>
              <a:t>, … , </a:t>
            </a:r>
            <a:r>
              <a:rPr lang="en-US" altLang="zh-TW" b="1" i="1">
                <a:ea typeface="新細明體" pitchFamily="18" charset="-120"/>
              </a:rPr>
              <a:t>S</a:t>
            </a:r>
            <a:r>
              <a:rPr lang="en-US" altLang="zh-TW" b="1" i="1" baseline="-25000">
                <a:ea typeface="新細明體" pitchFamily="18" charset="-120"/>
              </a:rPr>
              <a:t>i </a:t>
            </a:r>
            <a:r>
              <a:rPr lang="en-US" altLang="zh-TW" baseline="-25000">
                <a:latin typeface="Symbol" pitchFamily="18" charset="2"/>
                <a:ea typeface="新細明體" pitchFamily="18" charset="-120"/>
              </a:rPr>
              <a:t>+</a:t>
            </a:r>
            <a:r>
              <a:rPr lang="en-US" altLang="zh-TW" baseline="-25000">
                <a:ea typeface="新細明體" pitchFamily="18" charset="-120"/>
              </a:rPr>
              <a:t>1</a:t>
            </a:r>
            <a:r>
              <a:rPr lang="en-US" altLang="zh-TW">
                <a:ea typeface="新細明體" pitchFamily="18" charset="-120"/>
              </a:rPr>
              <a:t>, each containing only the two special keys</a:t>
            </a:r>
          </a:p>
          <a:p>
            <a:pPr lvl="1"/>
            <a:r>
              <a:rPr lang="en-US" altLang="zh-TW">
                <a:ea typeface="新細明體" pitchFamily="18" charset="-120"/>
              </a:rPr>
              <a:t>search for </a:t>
            </a:r>
            <a:r>
              <a:rPr lang="en-US" altLang="zh-TW" b="1" i="1">
                <a:ea typeface="新細明體" pitchFamily="18" charset="-120"/>
              </a:rPr>
              <a:t>x </a:t>
            </a:r>
            <a:r>
              <a:rPr lang="en-US" altLang="zh-TW">
                <a:ea typeface="新細明體" pitchFamily="18" charset="-120"/>
              </a:rPr>
              <a:t>in the skip list and find the positions </a:t>
            </a:r>
            <a:r>
              <a:rPr lang="en-US" altLang="zh-TW" b="1" i="1">
                <a:ea typeface="新細明體" pitchFamily="18" charset="-120"/>
              </a:rPr>
              <a:t>p</a:t>
            </a:r>
            <a:r>
              <a:rPr lang="en-US" altLang="zh-TW" baseline="-25000">
                <a:ea typeface="新細明體" pitchFamily="18" charset="-120"/>
              </a:rPr>
              <a:t>0</a:t>
            </a:r>
            <a:r>
              <a:rPr lang="en-US" altLang="zh-TW">
                <a:ea typeface="新細明體" pitchFamily="18" charset="-120"/>
              </a:rPr>
              <a:t>, </a:t>
            </a:r>
            <a:r>
              <a:rPr lang="en-US" altLang="zh-TW" baseline="-25000">
                <a:ea typeface="新細明體" pitchFamily="18" charset="-120"/>
              </a:rPr>
              <a:t> </a:t>
            </a:r>
            <a:r>
              <a:rPr lang="en-US" altLang="zh-TW" b="1" i="1">
                <a:ea typeface="新細明體" pitchFamily="18" charset="-120"/>
              </a:rPr>
              <a:t>p</a:t>
            </a:r>
            <a:r>
              <a:rPr lang="en-US" altLang="zh-TW" baseline="-25000">
                <a:ea typeface="新細明體" pitchFamily="18" charset="-120"/>
              </a:rPr>
              <a:t>1 </a:t>
            </a:r>
            <a:r>
              <a:rPr lang="en-US" altLang="zh-TW">
                <a:ea typeface="新細明體" pitchFamily="18" charset="-120"/>
              </a:rPr>
              <a:t>, …, </a:t>
            </a:r>
            <a:r>
              <a:rPr lang="en-US" altLang="zh-TW" b="1" i="1">
                <a:ea typeface="新細明體" pitchFamily="18" charset="-120"/>
              </a:rPr>
              <a:t>p</a:t>
            </a:r>
            <a:r>
              <a:rPr lang="en-US" altLang="zh-TW" b="1" i="1" baseline="-25000">
                <a:ea typeface="新細明體" pitchFamily="18" charset="-120"/>
              </a:rPr>
              <a:t>i </a:t>
            </a:r>
            <a:r>
              <a:rPr lang="en-US" altLang="zh-TW">
                <a:ea typeface="新細明體" pitchFamily="18" charset="-120"/>
              </a:rPr>
              <a:t>of the items with largest key less than </a:t>
            </a:r>
            <a:r>
              <a:rPr lang="en-US" altLang="zh-TW" b="1" i="1">
                <a:ea typeface="新細明體" pitchFamily="18" charset="-120"/>
              </a:rPr>
              <a:t>x</a:t>
            </a:r>
            <a:r>
              <a:rPr lang="en-US" altLang="zh-TW">
                <a:ea typeface="新細明體" pitchFamily="18" charset="-120"/>
              </a:rPr>
              <a:t> in each list </a:t>
            </a:r>
            <a:r>
              <a:rPr lang="en-US" altLang="zh-TW" b="1" i="1">
                <a:ea typeface="新細明體" pitchFamily="18" charset="-120"/>
              </a:rPr>
              <a:t>S</a:t>
            </a:r>
            <a:r>
              <a:rPr lang="en-US" altLang="zh-TW" baseline="-25000">
                <a:ea typeface="新細明體" pitchFamily="18" charset="-120"/>
              </a:rPr>
              <a:t>0</a:t>
            </a:r>
            <a:r>
              <a:rPr lang="en-US" altLang="zh-TW">
                <a:ea typeface="新細明體" pitchFamily="18" charset="-120"/>
              </a:rPr>
              <a:t>, </a:t>
            </a:r>
            <a:r>
              <a:rPr lang="en-US" altLang="zh-TW" b="1" i="1">
                <a:ea typeface="新細明體" pitchFamily="18" charset="-120"/>
              </a:rPr>
              <a:t>S</a:t>
            </a:r>
            <a:r>
              <a:rPr lang="en-US" altLang="zh-TW" baseline="-25000">
                <a:ea typeface="新細明體" pitchFamily="18" charset="-120"/>
              </a:rPr>
              <a:t>1</a:t>
            </a:r>
            <a:r>
              <a:rPr lang="en-US" altLang="zh-TW">
                <a:ea typeface="新細明體" pitchFamily="18" charset="-120"/>
              </a:rPr>
              <a:t>, … , </a:t>
            </a:r>
            <a:r>
              <a:rPr lang="en-US" altLang="zh-TW" b="1" i="1">
                <a:ea typeface="新細明體" pitchFamily="18" charset="-120"/>
              </a:rPr>
              <a:t>S</a:t>
            </a:r>
            <a:r>
              <a:rPr lang="en-US" altLang="zh-TW" b="1" i="1" baseline="-25000">
                <a:ea typeface="新細明體" pitchFamily="18" charset="-120"/>
              </a:rPr>
              <a:t>i</a:t>
            </a:r>
            <a:endParaRPr lang="en-US" altLang="zh-TW">
              <a:ea typeface="新細明體" pitchFamily="18" charset="-120"/>
            </a:endParaRPr>
          </a:p>
          <a:p>
            <a:pPr lvl="1"/>
            <a:r>
              <a:rPr lang="en-US" altLang="zh-TW">
                <a:ea typeface="新細明體" pitchFamily="18" charset="-120"/>
              </a:rPr>
              <a:t>For </a:t>
            </a:r>
            <a:r>
              <a:rPr lang="en-US" altLang="zh-TW" b="1" i="1">
                <a:ea typeface="新細明體" pitchFamily="18" charset="-120"/>
              </a:rPr>
              <a:t>j</a:t>
            </a:r>
            <a:r>
              <a:rPr lang="en-US" altLang="zh-TW">
                <a:ea typeface="新細明體" pitchFamily="18" charset="-120"/>
              </a:rPr>
              <a:t> </a:t>
            </a:r>
            <a:r>
              <a:rPr lang="en-US" altLang="zh-TW">
                <a:latin typeface="Symbol" pitchFamily="18" charset="2"/>
                <a:ea typeface="新細明體" pitchFamily="18" charset="-120"/>
                <a:sym typeface="Symbol" pitchFamily="18" charset="2"/>
              </a:rPr>
              <a:t></a:t>
            </a:r>
            <a:r>
              <a:rPr lang="en-US" altLang="zh-TW">
                <a:ea typeface="新細明體" pitchFamily="18" charset="-120"/>
              </a:rPr>
              <a:t> 0, …, </a:t>
            </a:r>
            <a:r>
              <a:rPr lang="en-US" altLang="zh-TW" b="1" i="1">
                <a:ea typeface="新細明體" pitchFamily="18" charset="-120"/>
              </a:rPr>
              <a:t>i</a:t>
            </a:r>
            <a:r>
              <a:rPr lang="en-US" altLang="zh-TW">
                <a:ea typeface="新細明體" pitchFamily="18" charset="-120"/>
              </a:rPr>
              <a:t>, we insert item (</a:t>
            </a:r>
            <a:r>
              <a:rPr lang="en-US" altLang="zh-TW" b="1" i="1">
                <a:ea typeface="新細明體" pitchFamily="18" charset="-120"/>
              </a:rPr>
              <a:t>x</a:t>
            </a:r>
            <a:r>
              <a:rPr lang="en-US" altLang="zh-TW">
                <a:ea typeface="新細明體" pitchFamily="18" charset="-120"/>
              </a:rPr>
              <a:t>, </a:t>
            </a:r>
            <a:r>
              <a:rPr lang="en-US" altLang="zh-TW" b="1" i="1">
                <a:ea typeface="新細明體" pitchFamily="18" charset="-120"/>
              </a:rPr>
              <a:t>o</a:t>
            </a:r>
            <a:r>
              <a:rPr lang="en-US" altLang="zh-TW">
                <a:ea typeface="新細明體" pitchFamily="18" charset="-120"/>
              </a:rPr>
              <a:t>) into list </a:t>
            </a:r>
            <a:r>
              <a:rPr lang="en-US" altLang="zh-TW" b="1" i="1">
                <a:ea typeface="新細明體" pitchFamily="18" charset="-120"/>
              </a:rPr>
              <a:t>S</a:t>
            </a:r>
            <a:r>
              <a:rPr lang="en-US" altLang="zh-TW" b="1" i="1" baseline="-25000">
                <a:ea typeface="新細明體" pitchFamily="18" charset="-120"/>
              </a:rPr>
              <a:t>j</a:t>
            </a:r>
            <a:r>
              <a:rPr lang="en-US" altLang="zh-TW">
                <a:ea typeface="新細明體" pitchFamily="18" charset="-120"/>
              </a:rPr>
              <a:t> after position </a:t>
            </a:r>
            <a:r>
              <a:rPr lang="en-US" altLang="zh-TW" b="1" i="1">
                <a:ea typeface="新細明體" pitchFamily="18" charset="-120"/>
              </a:rPr>
              <a:t>p</a:t>
            </a:r>
            <a:r>
              <a:rPr lang="en-US" altLang="zh-TW" b="1" i="1" baseline="-25000">
                <a:ea typeface="新細明體" pitchFamily="18" charset="-120"/>
              </a:rPr>
              <a:t>j</a:t>
            </a:r>
          </a:p>
        </p:txBody>
      </p:sp>
    </p:spTree>
    <p:extLst>
      <p:ext uri="{BB962C8B-B14F-4D97-AF65-F5344CB8AC3E}">
        <p14:creationId xmlns:p14="http://schemas.microsoft.com/office/powerpoint/2010/main" val="2588369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4"/>
          <p:cNvSpPr>
            <a:spLocks noGrp="1"/>
          </p:cNvSpPr>
          <p:nvPr>
            <p:ph type="sldNum" sz="quarter" idx="12"/>
          </p:nvPr>
        </p:nvSpPr>
        <p:spPr>
          <a:noFill/>
        </p:spPr>
        <p:txBody>
          <a:bodyPr/>
          <a:lstStyle/>
          <a:p>
            <a:fld id="{3AA34B11-3B14-4BA3-9666-00DB92C101DA}" type="slidenum">
              <a:rPr lang="en-US" altLang="zh-TW" smtClean="0">
                <a:latin typeface="Arial" charset="0"/>
              </a:rPr>
              <a:pPr/>
              <a:t>52</a:t>
            </a:fld>
            <a:endParaRPr lang="en-US" altLang="zh-TW">
              <a:latin typeface="Arial" charset="0"/>
            </a:endParaRPr>
          </a:p>
        </p:txBody>
      </p:sp>
      <p:sp>
        <p:nvSpPr>
          <p:cNvPr id="57347" name="Rectangle 2"/>
          <p:cNvSpPr>
            <a:spLocks noGrp="1" noChangeArrowheads="1"/>
          </p:cNvSpPr>
          <p:nvPr>
            <p:ph type="title"/>
          </p:nvPr>
        </p:nvSpPr>
        <p:spPr/>
        <p:txBody>
          <a:bodyPr/>
          <a:lstStyle/>
          <a:p>
            <a:r>
              <a:rPr lang="en-US" altLang="zh-TW">
                <a:ea typeface="新細明體" pitchFamily="18" charset="-120"/>
              </a:rPr>
              <a:t>Example </a:t>
            </a:r>
            <a:r>
              <a:rPr lang="en-US" altLang="zh-TW">
                <a:latin typeface="Tahoma" pitchFamily="34" charset="0"/>
                <a:ea typeface="新細明體" pitchFamily="18" charset="-120"/>
              </a:rPr>
              <a:t>–</a:t>
            </a:r>
            <a:r>
              <a:rPr lang="en-US" altLang="zh-TW">
                <a:ea typeface="新細明體" pitchFamily="18" charset="-120"/>
              </a:rPr>
              <a:t> Insertion</a:t>
            </a:r>
          </a:p>
        </p:txBody>
      </p:sp>
      <p:grpSp>
        <p:nvGrpSpPr>
          <p:cNvPr id="2" name="Group 4"/>
          <p:cNvGrpSpPr>
            <a:grpSpLocks/>
          </p:cNvGrpSpPr>
          <p:nvPr/>
        </p:nvGrpSpPr>
        <p:grpSpPr bwMode="auto">
          <a:xfrm>
            <a:off x="4102391" y="4375487"/>
            <a:ext cx="4094162" cy="244475"/>
            <a:chOff x="3154" y="2834"/>
            <a:chExt cx="2180" cy="136"/>
          </a:xfrm>
        </p:grpSpPr>
        <p:sp>
          <p:nvSpPr>
            <p:cNvPr id="57408" name="Rectangle 5"/>
            <p:cNvSpPr>
              <a:spLocks noChangeArrowheads="1"/>
            </p:cNvSpPr>
            <p:nvPr/>
          </p:nvSpPr>
          <p:spPr bwMode="auto">
            <a:xfrm>
              <a:off x="5106" y="283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409" name="Rectangle 6"/>
            <p:cNvSpPr>
              <a:spLocks noChangeArrowheads="1"/>
            </p:cNvSpPr>
            <p:nvPr/>
          </p:nvSpPr>
          <p:spPr bwMode="auto">
            <a:xfrm>
              <a:off x="3154" y="283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7410" name="AutoShape 7"/>
            <p:cNvCxnSpPr>
              <a:cxnSpLocks noChangeShapeType="1"/>
              <a:stCxn id="57409" idx="3"/>
              <a:endCxn id="57408" idx="1"/>
            </p:cNvCxnSpPr>
            <p:nvPr/>
          </p:nvCxnSpPr>
          <p:spPr bwMode="auto">
            <a:xfrm>
              <a:off x="3389" y="2902"/>
              <a:ext cx="1711" cy="0"/>
            </a:xfrm>
            <a:prstGeom prst="straightConnector1">
              <a:avLst/>
            </a:prstGeom>
            <a:noFill/>
            <a:ln w="19050">
              <a:solidFill>
                <a:schemeClr val="tx1"/>
              </a:solidFill>
              <a:round/>
              <a:headEnd/>
              <a:tailEnd/>
            </a:ln>
          </p:spPr>
        </p:cxnSp>
      </p:grpSp>
      <p:sp>
        <p:nvSpPr>
          <p:cNvPr id="2228232" name="Text Box 8"/>
          <p:cNvSpPr txBox="1">
            <a:spLocks noChangeArrowheads="1"/>
          </p:cNvSpPr>
          <p:nvPr/>
        </p:nvSpPr>
        <p:spPr bwMode="auto">
          <a:xfrm>
            <a:off x="3734428" y="6007436"/>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0</a:t>
            </a:r>
          </a:p>
        </p:txBody>
      </p:sp>
      <p:sp>
        <p:nvSpPr>
          <p:cNvPr id="2228233" name="Text Box 9"/>
          <p:cNvSpPr txBox="1">
            <a:spLocks noChangeArrowheads="1"/>
          </p:cNvSpPr>
          <p:nvPr/>
        </p:nvSpPr>
        <p:spPr bwMode="auto">
          <a:xfrm>
            <a:off x="3734428" y="5432761"/>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1</a:t>
            </a:r>
          </a:p>
        </p:txBody>
      </p:sp>
      <p:sp>
        <p:nvSpPr>
          <p:cNvPr id="2228234" name="Text Box 10"/>
          <p:cNvSpPr txBox="1">
            <a:spLocks noChangeArrowheads="1"/>
          </p:cNvSpPr>
          <p:nvPr/>
        </p:nvSpPr>
        <p:spPr bwMode="auto">
          <a:xfrm>
            <a:off x="3734428" y="4859674"/>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2</a:t>
            </a:r>
          </a:p>
        </p:txBody>
      </p:sp>
      <p:sp>
        <p:nvSpPr>
          <p:cNvPr id="2228235" name="Text Box 11"/>
          <p:cNvSpPr txBox="1">
            <a:spLocks noChangeArrowheads="1"/>
          </p:cNvSpPr>
          <p:nvPr/>
        </p:nvSpPr>
        <p:spPr bwMode="auto">
          <a:xfrm>
            <a:off x="3734428" y="4286586"/>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3</a:t>
            </a:r>
          </a:p>
        </p:txBody>
      </p:sp>
      <p:grpSp>
        <p:nvGrpSpPr>
          <p:cNvPr id="3" name="Group 12"/>
          <p:cNvGrpSpPr>
            <a:grpSpLocks/>
          </p:cNvGrpSpPr>
          <p:nvPr/>
        </p:nvGrpSpPr>
        <p:grpSpPr bwMode="auto">
          <a:xfrm>
            <a:off x="4102391" y="6091575"/>
            <a:ext cx="4094162" cy="244475"/>
            <a:chOff x="3154" y="3791"/>
            <a:chExt cx="2180" cy="137"/>
          </a:xfrm>
        </p:grpSpPr>
        <p:sp>
          <p:nvSpPr>
            <p:cNvPr id="57397" name="Rectangle 13"/>
            <p:cNvSpPr>
              <a:spLocks noChangeArrowheads="1"/>
            </p:cNvSpPr>
            <p:nvPr/>
          </p:nvSpPr>
          <p:spPr bwMode="auto">
            <a:xfrm>
              <a:off x="5106" y="379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7398" name="Rectangle 14"/>
            <p:cNvSpPr>
              <a:spLocks noChangeArrowheads="1"/>
            </p:cNvSpPr>
            <p:nvPr/>
          </p:nvSpPr>
          <p:spPr bwMode="auto">
            <a:xfrm>
              <a:off x="3154"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7399" name="Rectangle 15"/>
            <p:cNvSpPr>
              <a:spLocks noChangeArrowheads="1"/>
            </p:cNvSpPr>
            <p:nvPr/>
          </p:nvSpPr>
          <p:spPr bwMode="auto">
            <a:xfrm>
              <a:off x="3544"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10</a:t>
              </a:r>
            </a:p>
          </p:txBody>
        </p:sp>
        <p:sp>
          <p:nvSpPr>
            <p:cNvPr id="57400" name="Rectangle 16"/>
            <p:cNvSpPr>
              <a:spLocks noChangeArrowheads="1"/>
            </p:cNvSpPr>
            <p:nvPr/>
          </p:nvSpPr>
          <p:spPr bwMode="auto">
            <a:xfrm>
              <a:off x="4715"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36</a:t>
              </a:r>
            </a:p>
          </p:txBody>
        </p:sp>
        <p:cxnSp>
          <p:nvCxnSpPr>
            <p:cNvPr id="57401" name="AutoShape 17"/>
            <p:cNvCxnSpPr>
              <a:cxnSpLocks noChangeShapeType="1"/>
              <a:stCxn id="57398" idx="3"/>
              <a:endCxn id="57399" idx="1"/>
            </p:cNvCxnSpPr>
            <p:nvPr/>
          </p:nvCxnSpPr>
          <p:spPr bwMode="auto">
            <a:xfrm>
              <a:off x="3389" y="3859"/>
              <a:ext cx="149" cy="0"/>
            </a:xfrm>
            <a:prstGeom prst="straightConnector1">
              <a:avLst/>
            </a:prstGeom>
            <a:noFill/>
            <a:ln w="19050">
              <a:solidFill>
                <a:schemeClr val="tx1"/>
              </a:solidFill>
              <a:round/>
              <a:headEnd/>
              <a:tailEnd/>
            </a:ln>
          </p:spPr>
        </p:cxnSp>
        <p:cxnSp>
          <p:nvCxnSpPr>
            <p:cNvPr id="57402" name="AutoShape 18"/>
            <p:cNvCxnSpPr>
              <a:cxnSpLocks noChangeShapeType="1"/>
              <a:stCxn id="57405" idx="3"/>
              <a:endCxn id="57400" idx="1"/>
            </p:cNvCxnSpPr>
            <p:nvPr/>
          </p:nvCxnSpPr>
          <p:spPr bwMode="auto">
            <a:xfrm>
              <a:off x="4559" y="3859"/>
              <a:ext cx="150" cy="0"/>
            </a:xfrm>
            <a:prstGeom prst="straightConnector1">
              <a:avLst/>
            </a:prstGeom>
            <a:noFill/>
            <a:ln w="19050">
              <a:solidFill>
                <a:schemeClr val="tx1"/>
              </a:solidFill>
              <a:round/>
              <a:headEnd/>
              <a:tailEnd/>
            </a:ln>
          </p:spPr>
        </p:cxnSp>
        <p:cxnSp>
          <p:nvCxnSpPr>
            <p:cNvPr id="57403" name="AutoShape 19"/>
            <p:cNvCxnSpPr>
              <a:cxnSpLocks noChangeShapeType="1"/>
              <a:stCxn id="57399" idx="3"/>
              <a:endCxn id="57406" idx="1"/>
            </p:cNvCxnSpPr>
            <p:nvPr/>
          </p:nvCxnSpPr>
          <p:spPr bwMode="auto">
            <a:xfrm>
              <a:off x="3779" y="3859"/>
              <a:ext cx="151" cy="1"/>
            </a:xfrm>
            <a:prstGeom prst="straightConnector1">
              <a:avLst/>
            </a:prstGeom>
            <a:noFill/>
            <a:ln w="19050">
              <a:solidFill>
                <a:schemeClr val="tx1"/>
              </a:solidFill>
              <a:round/>
              <a:headEnd/>
              <a:tailEnd/>
            </a:ln>
          </p:spPr>
        </p:cxnSp>
        <p:cxnSp>
          <p:nvCxnSpPr>
            <p:cNvPr id="57404" name="AutoShape 20"/>
            <p:cNvCxnSpPr>
              <a:cxnSpLocks noChangeShapeType="1"/>
              <a:stCxn id="57400" idx="3"/>
              <a:endCxn id="57397" idx="1"/>
            </p:cNvCxnSpPr>
            <p:nvPr/>
          </p:nvCxnSpPr>
          <p:spPr bwMode="auto">
            <a:xfrm>
              <a:off x="4950" y="3859"/>
              <a:ext cx="150" cy="0"/>
            </a:xfrm>
            <a:prstGeom prst="straightConnector1">
              <a:avLst/>
            </a:prstGeom>
            <a:noFill/>
            <a:ln w="19050">
              <a:solidFill>
                <a:schemeClr val="tx1"/>
              </a:solidFill>
              <a:round/>
              <a:headEnd/>
              <a:tailEnd/>
            </a:ln>
          </p:spPr>
        </p:cxnSp>
        <p:sp>
          <p:nvSpPr>
            <p:cNvPr id="57405" name="Rectangle 21"/>
            <p:cNvSpPr>
              <a:spLocks noChangeArrowheads="1"/>
            </p:cNvSpPr>
            <p:nvPr/>
          </p:nvSpPr>
          <p:spPr bwMode="auto">
            <a:xfrm>
              <a:off x="4324"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7406" name="Rectangle 22"/>
            <p:cNvSpPr>
              <a:spLocks noChangeArrowheads="1"/>
            </p:cNvSpPr>
            <p:nvPr/>
          </p:nvSpPr>
          <p:spPr bwMode="auto">
            <a:xfrm>
              <a:off x="3936" y="3792"/>
              <a:ext cx="229" cy="136"/>
            </a:xfrm>
            <a:prstGeom prst="rect">
              <a:avLst/>
            </a:prstGeom>
            <a:solidFill>
              <a:schemeClr val="bg2"/>
            </a:solidFill>
            <a:ln w="19050">
              <a:solidFill>
                <a:schemeClr val="tx1"/>
              </a:solidFill>
              <a:miter lim="800000"/>
              <a:headEnd/>
              <a:tailEnd/>
            </a:ln>
          </p:spPr>
          <p:txBody>
            <a:bodyPr wrap="none" anchor="ctr"/>
            <a:lstStyle/>
            <a:p>
              <a:pPr algn="ctr" eaLnBrk="1" hangingPunct="1"/>
              <a:r>
                <a:rPr lang="en-US" altLang="zh-TW" sz="1500"/>
                <a:t>15</a:t>
              </a:r>
            </a:p>
          </p:txBody>
        </p:sp>
        <p:cxnSp>
          <p:nvCxnSpPr>
            <p:cNvPr id="57407" name="AutoShape 23"/>
            <p:cNvCxnSpPr>
              <a:cxnSpLocks noChangeShapeType="1"/>
              <a:stCxn id="57406" idx="3"/>
              <a:endCxn id="57405" idx="1"/>
            </p:cNvCxnSpPr>
            <p:nvPr/>
          </p:nvCxnSpPr>
          <p:spPr bwMode="auto">
            <a:xfrm flipV="1">
              <a:off x="4171" y="3859"/>
              <a:ext cx="147" cy="1"/>
            </a:xfrm>
            <a:prstGeom prst="straightConnector1">
              <a:avLst/>
            </a:prstGeom>
            <a:noFill/>
            <a:ln w="19050">
              <a:solidFill>
                <a:schemeClr val="tx1"/>
              </a:solidFill>
              <a:round/>
              <a:headEnd/>
              <a:tailEnd/>
            </a:ln>
          </p:spPr>
        </p:cxnSp>
      </p:grpSp>
      <p:grpSp>
        <p:nvGrpSpPr>
          <p:cNvPr id="4" name="Group 24"/>
          <p:cNvGrpSpPr>
            <a:grpSpLocks/>
          </p:cNvGrpSpPr>
          <p:nvPr/>
        </p:nvGrpSpPr>
        <p:grpSpPr bwMode="auto">
          <a:xfrm>
            <a:off x="4102391" y="4948575"/>
            <a:ext cx="4094162" cy="242887"/>
            <a:chOff x="3154" y="3173"/>
            <a:chExt cx="2180" cy="136"/>
          </a:xfrm>
        </p:grpSpPr>
        <p:sp>
          <p:nvSpPr>
            <p:cNvPr id="57392" name="Rectangle 25"/>
            <p:cNvSpPr>
              <a:spLocks noChangeArrowheads="1"/>
            </p:cNvSpPr>
            <p:nvPr/>
          </p:nvSpPr>
          <p:spPr bwMode="auto">
            <a:xfrm>
              <a:off x="5106" y="317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93" name="Rectangle 26"/>
            <p:cNvSpPr>
              <a:spLocks noChangeArrowheads="1"/>
            </p:cNvSpPr>
            <p:nvPr/>
          </p:nvSpPr>
          <p:spPr bwMode="auto">
            <a:xfrm>
              <a:off x="3154" y="317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7394" name="AutoShape 27"/>
            <p:cNvCxnSpPr>
              <a:cxnSpLocks noChangeShapeType="1"/>
              <a:stCxn id="57393" idx="3"/>
              <a:endCxn id="57395" idx="1"/>
            </p:cNvCxnSpPr>
            <p:nvPr/>
          </p:nvCxnSpPr>
          <p:spPr bwMode="auto">
            <a:xfrm>
              <a:off x="3389" y="3241"/>
              <a:ext cx="541" cy="0"/>
            </a:xfrm>
            <a:prstGeom prst="straightConnector1">
              <a:avLst/>
            </a:prstGeom>
            <a:noFill/>
            <a:ln w="19050">
              <a:solidFill>
                <a:schemeClr val="tx1"/>
              </a:solidFill>
              <a:round/>
              <a:headEnd/>
              <a:tailEnd/>
            </a:ln>
          </p:spPr>
        </p:cxnSp>
        <p:sp>
          <p:nvSpPr>
            <p:cNvPr id="57395" name="Rectangle 28"/>
            <p:cNvSpPr>
              <a:spLocks noChangeArrowheads="1"/>
            </p:cNvSpPr>
            <p:nvPr/>
          </p:nvSpPr>
          <p:spPr bwMode="auto">
            <a:xfrm>
              <a:off x="3936" y="3173"/>
              <a:ext cx="229" cy="136"/>
            </a:xfrm>
            <a:prstGeom prst="rect">
              <a:avLst/>
            </a:prstGeom>
            <a:solidFill>
              <a:schemeClr val="bg2"/>
            </a:solidFill>
            <a:ln w="19050">
              <a:solidFill>
                <a:schemeClr val="tx1"/>
              </a:solidFill>
              <a:miter lim="800000"/>
              <a:headEnd/>
              <a:tailEnd/>
            </a:ln>
          </p:spPr>
          <p:txBody>
            <a:bodyPr wrap="none" anchor="ctr"/>
            <a:lstStyle/>
            <a:p>
              <a:pPr algn="ctr" eaLnBrk="1" hangingPunct="1"/>
              <a:r>
                <a:rPr lang="en-US" altLang="zh-TW" sz="1500"/>
                <a:t>15</a:t>
              </a:r>
            </a:p>
          </p:txBody>
        </p:sp>
        <p:cxnSp>
          <p:nvCxnSpPr>
            <p:cNvPr id="57396" name="AutoShape 29"/>
            <p:cNvCxnSpPr>
              <a:cxnSpLocks noChangeShapeType="1"/>
              <a:stCxn id="57395" idx="3"/>
              <a:endCxn id="57392" idx="1"/>
            </p:cNvCxnSpPr>
            <p:nvPr/>
          </p:nvCxnSpPr>
          <p:spPr bwMode="auto">
            <a:xfrm>
              <a:off x="4171" y="3241"/>
              <a:ext cx="929" cy="0"/>
            </a:xfrm>
            <a:prstGeom prst="straightConnector1">
              <a:avLst/>
            </a:prstGeom>
            <a:noFill/>
            <a:ln w="19050">
              <a:solidFill>
                <a:schemeClr val="tx1"/>
              </a:solidFill>
              <a:round/>
              <a:headEnd/>
              <a:tailEnd/>
            </a:ln>
          </p:spPr>
        </p:cxnSp>
      </p:grpSp>
      <p:grpSp>
        <p:nvGrpSpPr>
          <p:cNvPr id="5" name="Group 30"/>
          <p:cNvGrpSpPr>
            <a:grpSpLocks/>
          </p:cNvGrpSpPr>
          <p:nvPr/>
        </p:nvGrpSpPr>
        <p:grpSpPr bwMode="auto">
          <a:xfrm>
            <a:off x="4102391" y="5520075"/>
            <a:ext cx="4094162" cy="242887"/>
            <a:chOff x="3154" y="3504"/>
            <a:chExt cx="2180" cy="136"/>
          </a:xfrm>
        </p:grpSpPr>
        <p:sp>
          <p:nvSpPr>
            <p:cNvPr id="57385" name="Rectangle 31"/>
            <p:cNvSpPr>
              <a:spLocks noChangeArrowheads="1"/>
            </p:cNvSpPr>
            <p:nvPr/>
          </p:nvSpPr>
          <p:spPr bwMode="auto">
            <a:xfrm>
              <a:off x="5106" y="350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86" name="Rectangle 32"/>
            <p:cNvSpPr>
              <a:spLocks noChangeArrowheads="1"/>
            </p:cNvSpPr>
            <p:nvPr/>
          </p:nvSpPr>
          <p:spPr bwMode="auto">
            <a:xfrm>
              <a:off x="3154" y="350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87" name="Rectangle 33"/>
            <p:cNvSpPr>
              <a:spLocks noChangeArrowheads="1"/>
            </p:cNvSpPr>
            <p:nvPr/>
          </p:nvSpPr>
          <p:spPr bwMode="auto">
            <a:xfrm>
              <a:off x="4325" y="350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cxnSp>
          <p:nvCxnSpPr>
            <p:cNvPr id="57388" name="AutoShape 34"/>
            <p:cNvCxnSpPr>
              <a:cxnSpLocks noChangeShapeType="1"/>
              <a:stCxn id="57386" idx="3"/>
              <a:endCxn id="57390" idx="1"/>
            </p:cNvCxnSpPr>
            <p:nvPr/>
          </p:nvCxnSpPr>
          <p:spPr bwMode="auto">
            <a:xfrm>
              <a:off x="3389" y="3572"/>
              <a:ext cx="541" cy="0"/>
            </a:xfrm>
            <a:prstGeom prst="straightConnector1">
              <a:avLst/>
            </a:prstGeom>
            <a:noFill/>
            <a:ln w="19050">
              <a:solidFill>
                <a:schemeClr val="tx1"/>
              </a:solidFill>
              <a:round/>
              <a:headEnd/>
              <a:tailEnd/>
            </a:ln>
          </p:spPr>
        </p:cxnSp>
        <p:cxnSp>
          <p:nvCxnSpPr>
            <p:cNvPr id="57389" name="AutoShape 35"/>
            <p:cNvCxnSpPr>
              <a:cxnSpLocks noChangeShapeType="1"/>
              <a:stCxn id="57387" idx="3"/>
              <a:endCxn id="57385" idx="1"/>
            </p:cNvCxnSpPr>
            <p:nvPr/>
          </p:nvCxnSpPr>
          <p:spPr bwMode="auto">
            <a:xfrm>
              <a:off x="4560" y="3572"/>
              <a:ext cx="540" cy="0"/>
            </a:xfrm>
            <a:prstGeom prst="straightConnector1">
              <a:avLst/>
            </a:prstGeom>
            <a:noFill/>
            <a:ln w="19050">
              <a:solidFill>
                <a:schemeClr val="tx1"/>
              </a:solidFill>
              <a:round/>
              <a:headEnd/>
              <a:tailEnd/>
            </a:ln>
          </p:spPr>
        </p:cxnSp>
        <p:sp>
          <p:nvSpPr>
            <p:cNvPr id="57390" name="Rectangle 36"/>
            <p:cNvSpPr>
              <a:spLocks noChangeArrowheads="1"/>
            </p:cNvSpPr>
            <p:nvPr/>
          </p:nvSpPr>
          <p:spPr bwMode="auto">
            <a:xfrm>
              <a:off x="3936" y="3504"/>
              <a:ext cx="229" cy="136"/>
            </a:xfrm>
            <a:prstGeom prst="rect">
              <a:avLst/>
            </a:prstGeom>
            <a:solidFill>
              <a:schemeClr val="bg2"/>
            </a:solidFill>
            <a:ln w="19050">
              <a:solidFill>
                <a:schemeClr val="tx1"/>
              </a:solidFill>
              <a:miter lim="800000"/>
              <a:headEnd/>
              <a:tailEnd/>
            </a:ln>
          </p:spPr>
          <p:txBody>
            <a:bodyPr wrap="none" anchor="ctr"/>
            <a:lstStyle/>
            <a:p>
              <a:pPr algn="ctr" eaLnBrk="1" hangingPunct="1"/>
              <a:r>
                <a:rPr lang="en-US" altLang="zh-TW" sz="1500"/>
                <a:t>15</a:t>
              </a:r>
            </a:p>
          </p:txBody>
        </p:sp>
        <p:cxnSp>
          <p:nvCxnSpPr>
            <p:cNvPr id="57391" name="AutoShape 37"/>
            <p:cNvCxnSpPr>
              <a:cxnSpLocks noChangeShapeType="1"/>
              <a:stCxn id="57390" idx="3"/>
              <a:endCxn id="57387" idx="1"/>
            </p:cNvCxnSpPr>
            <p:nvPr/>
          </p:nvCxnSpPr>
          <p:spPr bwMode="auto">
            <a:xfrm>
              <a:off x="4171" y="3572"/>
              <a:ext cx="148" cy="0"/>
            </a:xfrm>
            <a:prstGeom prst="straightConnector1">
              <a:avLst/>
            </a:prstGeom>
            <a:noFill/>
            <a:ln w="19050">
              <a:solidFill>
                <a:schemeClr val="tx1"/>
              </a:solidFill>
              <a:round/>
              <a:headEnd/>
              <a:tailEnd/>
            </a:ln>
          </p:spPr>
        </p:cxnSp>
      </p:grpSp>
      <p:sp>
        <p:nvSpPr>
          <p:cNvPr id="2228262" name="AutoShape 38"/>
          <p:cNvSpPr>
            <a:spLocks noChangeArrowheads="1"/>
          </p:cNvSpPr>
          <p:nvPr/>
        </p:nvSpPr>
        <p:spPr bwMode="auto">
          <a:xfrm>
            <a:off x="2592678" y="4438987"/>
            <a:ext cx="609600" cy="303213"/>
          </a:xfrm>
          <a:prstGeom prst="rightArrow">
            <a:avLst>
              <a:gd name="adj1" fmla="val 50000"/>
              <a:gd name="adj2" fmla="val 50262"/>
            </a:avLst>
          </a:prstGeom>
          <a:noFill/>
          <a:ln w="19050">
            <a:solidFill>
              <a:schemeClr val="tx1"/>
            </a:solidFill>
            <a:miter lim="800000"/>
            <a:headEnd/>
            <a:tailEnd/>
          </a:ln>
        </p:spPr>
        <p:txBody>
          <a:bodyPr wrap="none" anchor="ctr"/>
          <a:lstStyle/>
          <a:p>
            <a:endParaRPr lang="zh-TW" altLang="en-US"/>
          </a:p>
        </p:txBody>
      </p:sp>
      <p:sp>
        <p:nvSpPr>
          <p:cNvPr id="57357" name="Rectangle 40"/>
          <p:cNvSpPr>
            <a:spLocks noChangeArrowheads="1"/>
          </p:cNvSpPr>
          <p:nvPr/>
        </p:nvSpPr>
        <p:spPr bwMode="auto">
          <a:xfrm>
            <a:off x="7459954" y="3745250"/>
            <a:ext cx="430213" cy="287337"/>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7358" name="Rectangle 41"/>
          <p:cNvSpPr>
            <a:spLocks noChangeArrowheads="1"/>
          </p:cNvSpPr>
          <p:nvPr/>
        </p:nvSpPr>
        <p:spPr bwMode="auto">
          <a:xfrm>
            <a:off x="4507203" y="3745250"/>
            <a:ext cx="433388"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7359" name="Rectangle 42"/>
          <p:cNvSpPr>
            <a:spLocks noChangeArrowheads="1"/>
          </p:cNvSpPr>
          <p:nvPr/>
        </p:nvSpPr>
        <p:spPr bwMode="auto">
          <a:xfrm>
            <a:off x="5245391" y="3745250"/>
            <a:ext cx="431800"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10</a:t>
            </a:r>
          </a:p>
        </p:txBody>
      </p:sp>
      <p:sp>
        <p:nvSpPr>
          <p:cNvPr id="57360" name="Rectangle 43"/>
          <p:cNvSpPr>
            <a:spLocks noChangeArrowheads="1"/>
          </p:cNvSpPr>
          <p:nvPr/>
        </p:nvSpPr>
        <p:spPr bwMode="auto">
          <a:xfrm>
            <a:off x="6720178" y="3745250"/>
            <a:ext cx="433388" cy="287337"/>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36</a:t>
            </a:r>
          </a:p>
        </p:txBody>
      </p:sp>
      <p:cxnSp>
        <p:nvCxnSpPr>
          <p:cNvPr id="57361" name="AutoShape 44"/>
          <p:cNvCxnSpPr>
            <a:cxnSpLocks noChangeShapeType="1"/>
            <a:stCxn id="57358" idx="3"/>
            <a:endCxn id="57359" idx="1"/>
          </p:cNvCxnSpPr>
          <p:nvPr/>
        </p:nvCxnSpPr>
        <p:spPr bwMode="auto">
          <a:xfrm>
            <a:off x="4962816" y="3888124"/>
            <a:ext cx="258762" cy="0"/>
          </a:xfrm>
          <a:prstGeom prst="straightConnector1">
            <a:avLst/>
          </a:prstGeom>
          <a:noFill/>
          <a:ln w="19050">
            <a:solidFill>
              <a:schemeClr val="tx1"/>
            </a:solidFill>
            <a:round/>
            <a:headEnd/>
            <a:tailEnd/>
          </a:ln>
        </p:spPr>
      </p:cxnSp>
      <p:cxnSp>
        <p:nvCxnSpPr>
          <p:cNvPr id="57362" name="AutoShape 45"/>
          <p:cNvCxnSpPr>
            <a:cxnSpLocks noChangeShapeType="1"/>
            <a:stCxn id="57368" idx="3"/>
            <a:endCxn id="57360" idx="1"/>
          </p:cNvCxnSpPr>
          <p:nvPr/>
        </p:nvCxnSpPr>
        <p:spPr bwMode="auto">
          <a:xfrm>
            <a:off x="6437604" y="3888124"/>
            <a:ext cx="271463" cy="0"/>
          </a:xfrm>
          <a:prstGeom prst="straightConnector1">
            <a:avLst/>
          </a:prstGeom>
          <a:noFill/>
          <a:ln w="19050">
            <a:solidFill>
              <a:schemeClr val="tx1"/>
            </a:solidFill>
            <a:round/>
            <a:headEnd/>
            <a:tailEnd/>
          </a:ln>
        </p:spPr>
      </p:cxnSp>
      <p:cxnSp>
        <p:nvCxnSpPr>
          <p:cNvPr id="57363" name="AutoShape 46"/>
          <p:cNvCxnSpPr>
            <a:cxnSpLocks noChangeShapeType="1"/>
            <a:stCxn id="57359" idx="3"/>
            <a:endCxn id="57368" idx="1"/>
          </p:cNvCxnSpPr>
          <p:nvPr/>
        </p:nvCxnSpPr>
        <p:spPr bwMode="auto">
          <a:xfrm>
            <a:off x="5699416" y="3888124"/>
            <a:ext cx="260350" cy="0"/>
          </a:xfrm>
          <a:prstGeom prst="straightConnector1">
            <a:avLst/>
          </a:prstGeom>
          <a:noFill/>
          <a:ln w="19050">
            <a:solidFill>
              <a:schemeClr val="tx1"/>
            </a:solidFill>
            <a:round/>
            <a:headEnd/>
            <a:tailEnd/>
          </a:ln>
        </p:spPr>
      </p:cxnSp>
      <p:cxnSp>
        <p:nvCxnSpPr>
          <p:cNvPr id="57364" name="AutoShape 47"/>
          <p:cNvCxnSpPr>
            <a:cxnSpLocks noChangeShapeType="1"/>
            <a:stCxn id="57360" idx="3"/>
            <a:endCxn id="57357" idx="1"/>
          </p:cNvCxnSpPr>
          <p:nvPr/>
        </p:nvCxnSpPr>
        <p:spPr bwMode="auto">
          <a:xfrm>
            <a:off x="7164679" y="3888124"/>
            <a:ext cx="282575" cy="0"/>
          </a:xfrm>
          <a:prstGeom prst="straightConnector1">
            <a:avLst/>
          </a:prstGeom>
          <a:noFill/>
          <a:ln w="19050">
            <a:solidFill>
              <a:schemeClr val="tx1"/>
            </a:solidFill>
            <a:round/>
            <a:headEnd/>
            <a:tailEnd/>
          </a:ln>
        </p:spPr>
      </p:cxnSp>
      <p:sp>
        <p:nvSpPr>
          <p:cNvPr id="57365" name="Rectangle 48"/>
          <p:cNvSpPr>
            <a:spLocks noChangeArrowheads="1"/>
          </p:cNvSpPr>
          <p:nvPr/>
        </p:nvSpPr>
        <p:spPr bwMode="auto">
          <a:xfrm>
            <a:off x="7459954" y="2395875"/>
            <a:ext cx="430213"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66" name="Rectangle 49"/>
          <p:cNvSpPr>
            <a:spLocks noChangeArrowheads="1"/>
          </p:cNvSpPr>
          <p:nvPr/>
        </p:nvSpPr>
        <p:spPr bwMode="auto">
          <a:xfrm>
            <a:off x="4507203" y="2395875"/>
            <a:ext cx="433388"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7367" name="AutoShape 50"/>
          <p:cNvCxnSpPr>
            <a:cxnSpLocks noChangeShapeType="1"/>
            <a:stCxn id="57366" idx="3"/>
            <a:endCxn id="57365" idx="1"/>
          </p:cNvCxnSpPr>
          <p:nvPr/>
        </p:nvCxnSpPr>
        <p:spPr bwMode="auto">
          <a:xfrm>
            <a:off x="4962817" y="2540336"/>
            <a:ext cx="2473325" cy="0"/>
          </a:xfrm>
          <a:prstGeom prst="straightConnector1">
            <a:avLst/>
          </a:prstGeom>
          <a:noFill/>
          <a:ln w="19050">
            <a:solidFill>
              <a:schemeClr val="tx1"/>
            </a:solidFill>
            <a:round/>
            <a:headEnd/>
            <a:tailEnd/>
          </a:ln>
        </p:spPr>
      </p:cxnSp>
      <p:sp>
        <p:nvSpPr>
          <p:cNvPr id="57368" name="Rectangle 51"/>
          <p:cNvSpPr>
            <a:spLocks noChangeArrowheads="1"/>
          </p:cNvSpPr>
          <p:nvPr/>
        </p:nvSpPr>
        <p:spPr bwMode="auto">
          <a:xfrm>
            <a:off x="5981991" y="3745250"/>
            <a:ext cx="431800"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23</a:t>
            </a:r>
          </a:p>
        </p:txBody>
      </p:sp>
      <p:sp>
        <p:nvSpPr>
          <p:cNvPr id="57369" name="Rectangle 52"/>
          <p:cNvSpPr>
            <a:spLocks noChangeArrowheads="1"/>
          </p:cNvSpPr>
          <p:nvPr/>
        </p:nvSpPr>
        <p:spPr bwMode="auto">
          <a:xfrm>
            <a:off x="5983578" y="3078500"/>
            <a:ext cx="433388"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23</a:t>
            </a:r>
          </a:p>
        </p:txBody>
      </p:sp>
      <p:sp>
        <p:nvSpPr>
          <p:cNvPr id="57370" name="Rectangle 53"/>
          <p:cNvSpPr>
            <a:spLocks noChangeArrowheads="1"/>
          </p:cNvSpPr>
          <p:nvPr/>
        </p:nvSpPr>
        <p:spPr bwMode="auto">
          <a:xfrm>
            <a:off x="7459954" y="3070561"/>
            <a:ext cx="430213" cy="287338"/>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71" name="Rectangle 54"/>
          <p:cNvSpPr>
            <a:spLocks noChangeArrowheads="1"/>
          </p:cNvSpPr>
          <p:nvPr/>
        </p:nvSpPr>
        <p:spPr bwMode="auto">
          <a:xfrm>
            <a:off x="4507203" y="3070561"/>
            <a:ext cx="433388" cy="287338"/>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7372" name="AutoShape 55"/>
          <p:cNvCxnSpPr>
            <a:cxnSpLocks noChangeShapeType="1"/>
            <a:stCxn id="57371" idx="3"/>
            <a:endCxn id="57369" idx="1"/>
          </p:cNvCxnSpPr>
          <p:nvPr/>
        </p:nvCxnSpPr>
        <p:spPr bwMode="auto">
          <a:xfrm>
            <a:off x="4962817" y="3215025"/>
            <a:ext cx="998537" cy="7937"/>
          </a:xfrm>
          <a:prstGeom prst="straightConnector1">
            <a:avLst/>
          </a:prstGeom>
          <a:noFill/>
          <a:ln w="19050">
            <a:solidFill>
              <a:schemeClr val="tx1"/>
            </a:solidFill>
            <a:round/>
            <a:headEnd/>
            <a:tailEnd/>
          </a:ln>
        </p:spPr>
      </p:cxnSp>
      <p:cxnSp>
        <p:nvCxnSpPr>
          <p:cNvPr id="57373" name="AutoShape 56"/>
          <p:cNvCxnSpPr>
            <a:cxnSpLocks noChangeShapeType="1"/>
            <a:stCxn id="57369" idx="3"/>
            <a:endCxn id="57370" idx="1"/>
          </p:cNvCxnSpPr>
          <p:nvPr/>
        </p:nvCxnSpPr>
        <p:spPr bwMode="auto">
          <a:xfrm flipV="1">
            <a:off x="6439191" y="3215025"/>
            <a:ext cx="1008062" cy="7937"/>
          </a:xfrm>
          <a:prstGeom prst="straightConnector1">
            <a:avLst/>
          </a:prstGeom>
          <a:noFill/>
          <a:ln w="19050">
            <a:solidFill>
              <a:schemeClr val="tx1"/>
            </a:solidFill>
            <a:round/>
            <a:headEnd/>
            <a:tailEnd/>
          </a:ln>
        </p:spPr>
      </p:cxnSp>
      <p:sp>
        <p:nvSpPr>
          <p:cNvPr id="57374" name="Text Box 57"/>
          <p:cNvSpPr txBox="1">
            <a:spLocks noChangeArrowheads="1"/>
          </p:cNvSpPr>
          <p:nvPr/>
        </p:nvSpPr>
        <p:spPr bwMode="auto">
          <a:xfrm>
            <a:off x="4115428" y="3645236"/>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0</a:t>
            </a:r>
          </a:p>
        </p:txBody>
      </p:sp>
      <p:sp>
        <p:nvSpPr>
          <p:cNvPr id="57375" name="Text Box 58"/>
          <p:cNvSpPr txBox="1">
            <a:spLocks noChangeArrowheads="1"/>
          </p:cNvSpPr>
          <p:nvPr/>
        </p:nvSpPr>
        <p:spPr bwMode="auto">
          <a:xfrm>
            <a:off x="4115428" y="2968961"/>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1</a:t>
            </a:r>
          </a:p>
        </p:txBody>
      </p:sp>
      <p:sp>
        <p:nvSpPr>
          <p:cNvPr id="57376" name="Text Box 59"/>
          <p:cNvSpPr txBox="1">
            <a:spLocks noChangeArrowheads="1"/>
          </p:cNvSpPr>
          <p:nvPr/>
        </p:nvSpPr>
        <p:spPr bwMode="auto">
          <a:xfrm>
            <a:off x="4115428" y="2292686"/>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2</a:t>
            </a:r>
          </a:p>
        </p:txBody>
      </p:sp>
      <p:cxnSp>
        <p:nvCxnSpPr>
          <p:cNvPr id="2228284" name="AutoShape 60"/>
          <p:cNvCxnSpPr>
            <a:cxnSpLocks noChangeShapeType="1"/>
          </p:cNvCxnSpPr>
          <p:nvPr/>
        </p:nvCxnSpPr>
        <p:spPr bwMode="auto">
          <a:xfrm>
            <a:off x="4726278" y="2686386"/>
            <a:ext cx="0" cy="336550"/>
          </a:xfrm>
          <a:prstGeom prst="straightConnector1">
            <a:avLst/>
          </a:prstGeom>
          <a:noFill/>
          <a:ln w="38100">
            <a:solidFill>
              <a:schemeClr val="tx2"/>
            </a:solidFill>
            <a:round/>
            <a:headEnd/>
            <a:tailEnd type="triangle" w="med" len="med"/>
          </a:ln>
        </p:spPr>
      </p:cxnSp>
      <p:cxnSp>
        <p:nvCxnSpPr>
          <p:cNvPr id="2228285" name="AutoShape 61"/>
          <p:cNvCxnSpPr>
            <a:cxnSpLocks noChangeShapeType="1"/>
            <a:stCxn id="57358" idx="0"/>
            <a:endCxn id="57359" idx="0"/>
          </p:cNvCxnSpPr>
          <p:nvPr/>
        </p:nvCxnSpPr>
        <p:spPr bwMode="auto">
          <a:xfrm rot="5400000" flipV="1">
            <a:off x="5092198" y="3352343"/>
            <a:ext cx="1587" cy="736600"/>
          </a:xfrm>
          <a:prstGeom prst="curvedConnector3">
            <a:avLst>
              <a:gd name="adj1" fmla="val -13200005"/>
            </a:avLst>
          </a:prstGeom>
          <a:noFill/>
          <a:ln w="38100">
            <a:solidFill>
              <a:schemeClr val="tx2"/>
            </a:solidFill>
            <a:round/>
            <a:headEnd/>
            <a:tailEnd type="triangle" w="med" len="med"/>
          </a:ln>
        </p:spPr>
      </p:cxnSp>
      <p:cxnSp>
        <p:nvCxnSpPr>
          <p:cNvPr id="2228286" name="AutoShape 62"/>
          <p:cNvCxnSpPr>
            <a:cxnSpLocks noChangeShapeType="1"/>
            <a:stCxn id="57371" idx="2"/>
            <a:endCxn id="57358" idx="0"/>
          </p:cNvCxnSpPr>
          <p:nvPr/>
        </p:nvCxnSpPr>
        <p:spPr bwMode="auto">
          <a:xfrm>
            <a:off x="4724691" y="3383299"/>
            <a:ext cx="0" cy="336550"/>
          </a:xfrm>
          <a:prstGeom prst="straightConnector1">
            <a:avLst/>
          </a:prstGeom>
          <a:noFill/>
          <a:ln w="38100">
            <a:solidFill>
              <a:schemeClr val="tx2"/>
            </a:solidFill>
            <a:round/>
            <a:headEnd/>
            <a:tailEnd type="triangle" w="med" len="med"/>
          </a:ln>
        </p:spPr>
      </p:cxnSp>
      <p:sp>
        <p:nvSpPr>
          <p:cNvPr id="57380" name="Text Box 63"/>
          <p:cNvSpPr txBox="1">
            <a:spLocks noChangeArrowheads="1"/>
          </p:cNvSpPr>
          <p:nvPr/>
        </p:nvSpPr>
        <p:spPr bwMode="auto">
          <a:xfrm>
            <a:off x="5417969" y="3316625"/>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0</a:t>
            </a:r>
          </a:p>
        </p:txBody>
      </p:sp>
      <p:sp>
        <p:nvSpPr>
          <p:cNvPr id="57381" name="Text Box 64"/>
          <p:cNvSpPr txBox="1">
            <a:spLocks noChangeArrowheads="1"/>
          </p:cNvSpPr>
          <p:nvPr/>
        </p:nvSpPr>
        <p:spPr bwMode="auto">
          <a:xfrm>
            <a:off x="4782640" y="2673421"/>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1</a:t>
            </a:r>
          </a:p>
        </p:txBody>
      </p:sp>
      <p:sp>
        <p:nvSpPr>
          <p:cNvPr id="57382" name="Text Box 65"/>
          <p:cNvSpPr txBox="1">
            <a:spLocks noChangeArrowheads="1"/>
          </p:cNvSpPr>
          <p:nvPr/>
        </p:nvSpPr>
        <p:spPr bwMode="auto">
          <a:xfrm>
            <a:off x="4543734" y="2024738"/>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2</a:t>
            </a:r>
          </a:p>
        </p:txBody>
      </p:sp>
      <p:sp>
        <p:nvSpPr>
          <p:cNvPr id="57383" name="Text Box 66"/>
          <p:cNvSpPr txBox="1">
            <a:spLocks noChangeArrowheads="1"/>
          </p:cNvSpPr>
          <p:nvPr/>
        </p:nvSpPr>
        <p:spPr bwMode="auto">
          <a:xfrm>
            <a:off x="2399797" y="1653955"/>
            <a:ext cx="6554788" cy="579438"/>
          </a:xfrm>
          <a:prstGeom prst="rect">
            <a:avLst/>
          </a:prstGeom>
          <a:noFill/>
          <a:ln w="9525">
            <a:noFill/>
            <a:miter lim="800000"/>
            <a:headEnd/>
            <a:tailEnd/>
          </a:ln>
        </p:spPr>
        <p:txBody>
          <a:bodyPr wrap="none">
            <a:spAutoFit/>
          </a:bodyPr>
          <a:lstStyle/>
          <a:p>
            <a:pPr eaLnBrk="1" hangingPunct="1">
              <a:spcBef>
                <a:spcPct val="20000"/>
              </a:spcBef>
            </a:pPr>
            <a:r>
              <a:rPr kumimoji="1" lang="en-US" altLang="zh-TW" sz="3200" dirty="0"/>
              <a:t>insert 15, with </a:t>
            </a:r>
            <a:r>
              <a:rPr kumimoji="1" lang="en-US" altLang="zh-TW" sz="3200" i="1" dirty="0"/>
              <a:t>i</a:t>
            </a:r>
            <a:r>
              <a:rPr kumimoji="1" lang="en-US" altLang="zh-TW" sz="3200" dirty="0"/>
              <a:t> </a:t>
            </a:r>
            <a:r>
              <a:rPr kumimoji="1" lang="en-US" altLang="zh-TW" sz="3200" dirty="0">
                <a:sym typeface="Symbol" pitchFamily="18" charset="2"/>
              </a:rPr>
              <a:t>=</a:t>
            </a:r>
            <a:r>
              <a:rPr kumimoji="1" lang="en-US" altLang="zh-TW" sz="3200" dirty="0"/>
              <a:t> 2 after tossing a coin</a:t>
            </a:r>
            <a:endParaRPr lang="en-US" altLang="zh-TW" sz="3200" dirty="0"/>
          </a:p>
        </p:txBody>
      </p:sp>
    </p:spTree>
    <p:extLst>
      <p:ext uri="{BB962C8B-B14F-4D97-AF65-F5344CB8AC3E}">
        <p14:creationId xmlns:p14="http://schemas.microsoft.com/office/powerpoint/2010/main" val="400869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28284"/>
                                        </p:tgtEl>
                                        <p:attrNameLst>
                                          <p:attrName>style.visibility</p:attrName>
                                        </p:attrNameLst>
                                      </p:cBhvr>
                                      <p:to>
                                        <p:strVal val="visible"/>
                                      </p:to>
                                    </p:set>
                                    <p:animEffect transition="in" filter="box(in)">
                                      <p:cBhvr>
                                        <p:cTn id="7" dur="500"/>
                                        <p:tgtEl>
                                          <p:spTgt spid="22282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28286"/>
                                        </p:tgtEl>
                                        <p:attrNameLst>
                                          <p:attrName>style.visibility</p:attrName>
                                        </p:attrNameLst>
                                      </p:cBhvr>
                                      <p:to>
                                        <p:strVal val="visible"/>
                                      </p:to>
                                    </p:set>
                                    <p:animEffect transition="in" filter="box(in)">
                                      <p:cBhvr>
                                        <p:cTn id="12" dur="500"/>
                                        <p:tgtEl>
                                          <p:spTgt spid="22282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28285"/>
                                        </p:tgtEl>
                                        <p:attrNameLst>
                                          <p:attrName>style.visibility</p:attrName>
                                        </p:attrNameLst>
                                      </p:cBhvr>
                                      <p:to>
                                        <p:strVal val="visible"/>
                                      </p:to>
                                    </p:set>
                                    <p:animEffect transition="in" filter="box(in)">
                                      <p:cBhvr>
                                        <p:cTn id="17" dur="500"/>
                                        <p:tgtEl>
                                          <p:spTgt spid="2228285"/>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228262"/>
                                        </p:tgtEl>
                                        <p:attrNameLst>
                                          <p:attrName>style.visibility</p:attrName>
                                        </p:attrNameLst>
                                      </p:cBhvr>
                                      <p:to>
                                        <p:strVal val="visible"/>
                                      </p:to>
                                    </p:set>
                                    <p:anim calcmode="lin" valueType="num">
                                      <p:cBhvr>
                                        <p:cTn id="22" dur="1000" fill="hold"/>
                                        <p:tgtEl>
                                          <p:spTgt spid="2228262"/>
                                        </p:tgtEl>
                                        <p:attrNameLst>
                                          <p:attrName>ppt_w</p:attrName>
                                        </p:attrNameLst>
                                      </p:cBhvr>
                                      <p:tavLst>
                                        <p:tav tm="0">
                                          <p:val>
                                            <p:strVal val="#ppt_w*0.70"/>
                                          </p:val>
                                        </p:tav>
                                        <p:tav tm="100000">
                                          <p:val>
                                            <p:strVal val="#ppt_w"/>
                                          </p:val>
                                        </p:tav>
                                      </p:tavLst>
                                    </p:anim>
                                    <p:anim calcmode="lin" valueType="num">
                                      <p:cBhvr>
                                        <p:cTn id="23" dur="1000" fill="hold"/>
                                        <p:tgtEl>
                                          <p:spTgt spid="2228262"/>
                                        </p:tgtEl>
                                        <p:attrNameLst>
                                          <p:attrName>ppt_h</p:attrName>
                                        </p:attrNameLst>
                                      </p:cBhvr>
                                      <p:tavLst>
                                        <p:tav tm="0">
                                          <p:val>
                                            <p:strVal val="#ppt_h"/>
                                          </p:val>
                                        </p:tav>
                                        <p:tav tm="100000">
                                          <p:val>
                                            <p:strVal val="#ppt_h"/>
                                          </p:val>
                                        </p:tav>
                                      </p:tavLst>
                                    </p:anim>
                                    <p:animEffect transition="in" filter="fade">
                                      <p:cBhvr>
                                        <p:cTn id="24" dur="1000"/>
                                        <p:tgtEl>
                                          <p:spTgt spid="222826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228232"/>
                                        </p:tgtEl>
                                        <p:attrNameLst>
                                          <p:attrName>style.visibility</p:attrName>
                                        </p:attrNameLst>
                                      </p:cBhvr>
                                      <p:to>
                                        <p:strVal val="visible"/>
                                      </p:to>
                                    </p:set>
                                    <p:animEffect transition="in" filter="checkerboard(across)">
                                      <p:cBhvr>
                                        <p:cTn id="29" dur="500"/>
                                        <p:tgtEl>
                                          <p:spTgt spid="2228232"/>
                                        </p:tgtEl>
                                      </p:cBhvr>
                                    </p:animEffect>
                                  </p:childTnLst>
                                </p:cTn>
                              </p:par>
                              <p:par>
                                <p:cTn id="30" presetID="5" presetClass="entr" presetSubtype="1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228233"/>
                                        </p:tgtEl>
                                        <p:attrNameLst>
                                          <p:attrName>style.visibility</p:attrName>
                                        </p:attrNameLst>
                                      </p:cBhvr>
                                      <p:to>
                                        <p:strVal val="visible"/>
                                      </p:to>
                                    </p:set>
                                    <p:animEffect transition="in" filter="checkerboard(across)">
                                      <p:cBhvr>
                                        <p:cTn id="37" dur="500"/>
                                        <p:tgtEl>
                                          <p:spTgt spid="2228233"/>
                                        </p:tgtEl>
                                      </p:cBhvr>
                                    </p:animEffect>
                                  </p:childTnLst>
                                </p:cTn>
                              </p:par>
                              <p:par>
                                <p:cTn id="38" presetID="5" presetClass="entr" presetSubtype="1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heckerboard(across)">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228234"/>
                                        </p:tgtEl>
                                        <p:attrNameLst>
                                          <p:attrName>style.visibility</p:attrName>
                                        </p:attrNameLst>
                                      </p:cBhvr>
                                      <p:to>
                                        <p:strVal val="visible"/>
                                      </p:to>
                                    </p:set>
                                    <p:animEffect transition="in" filter="checkerboard(across)">
                                      <p:cBhvr>
                                        <p:cTn id="45" dur="500"/>
                                        <p:tgtEl>
                                          <p:spTgt spid="2228234"/>
                                        </p:tgtEl>
                                      </p:cBhvr>
                                    </p:animEffect>
                                  </p:childTnLst>
                                </p:cTn>
                              </p:par>
                              <p:par>
                                <p:cTn id="46" presetID="5" presetClass="entr" presetSubtype="1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checkerboard(across)">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checkerboard(across)">
                                      <p:cBhvr>
                                        <p:cTn id="53" dur="500"/>
                                        <p:tgtEl>
                                          <p:spTgt spid="2"/>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228235"/>
                                        </p:tgtEl>
                                        <p:attrNameLst>
                                          <p:attrName>style.visibility</p:attrName>
                                        </p:attrNameLst>
                                      </p:cBhvr>
                                      <p:to>
                                        <p:strVal val="visible"/>
                                      </p:to>
                                    </p:set>
                                    <p:animEffect transition="in" filter="checkerboard(across)">
                                      <p:cBhvr>
                                        <p:cTn id="56" dur="500"/>
                                        <p:tgtEl>
                                          <p:spTgt spid="2228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32" grpId="0"/>
      <p:bldP spid="2228233" grpId="0"/>
      <p:bldP spid="2228234" grpId="0"/>
      <p:bldP spid="2228235" grpId="0"/>
      <p:bldP spid="22282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5"/>
          <p:cNvSpPr>
            <a:spLocks noGrp="1"/>
          </p:cNvSpPr>
          <p:nvPr>
            <p:ph type="sldNum" sz="quarter" idx="12"/>
          </p:nvPr>
        </p:nvSpPr>
        <p:spPr>
          <a:noFill/>
        </p:spPr>
        <p:txBody>
          <a:bodyPr/>
          <a:lstStyle/>
          <a:p>
            <a:fld id="{84D237B7-2D00-4C71-A24D-A22D307E05DE}" type="slidenum">
              <a:rPr lang="en-US" altLang="zh-TW" smtClean="0">
                <a:latin typeface="Arial" charset="0"/>
              </a:rPr>
              <a:pPr/>
              <a:t>53</a:t>
            </a:fld>
            <a:endParaRPr lang="en-US" altLang="zh-TW">
              <a:latin typeface="Arial" charset="0"/>
            </a:endParaRPr>
          </a:p>
        </p:txBody>
      </p:sp>
      <p:sp>
        <p:nvSpPr>
          <p:cNvPr id="58371" name="Rectangle 2"/>
          <p:cNvSpPr>
            <a:spLocks noGrp="1" noChangeArrowheads="1"/>
          </p:cNvSpPr>
          <p:nvPr>
            <p:ph type="title"/>
          </p:nvPr>
        </p:nvSpPr>
        <p:spPr/>
        <p:txBody>
          <a:bodyPr/>
          <a:lstStyle/>
          <a:p>
            <a:r>
              <a:rPr lang="en-US" altLang="zh-TW">
                <a:ea typeface="新細明體" pitchFamily="18" charset="-120"/>
              </a:rPr>
              <a:t>Removal</a:t>
            </a:r>
          </a:p>
        </p:txBody>
      </p:sp>
      <p:sp>
        <p:nvSpPr>
          <p:cNvPr id="58372" name="Rectangle 3"/>
          <p:cNvSpPr>
            <a:spLocks noGrp="1" noChangeArrowheads="1"/>
          </p:cNvSpPr>
          <p:nvPr>
            <p:ph type="body" idx="1"/>
          </p:nvPr>
        </p:nvSpPr>
        <p:spPr/>
        <p:txBody>
          <a:bodyPr/>
          <a:lstStyle/>
          <a:p>
            <a:r>
              <a:rPr lang="en-US" altLang="zh-TW">
                <a:ea typeface="新細明體" pitchFamily="18" charset="-120"/>
              </a:rPr>
              <a:t>To remove an entry with key </a:t>
            </a:r>
            <a:r>
              <a:rPr lang="en-US" altLang="zh-TW" b="1" i="1">
                <a:ea typeface="新細明體" pitchFamily="18" charset="-120"/>
              </a:rPr>
              <a:t>x</a:t>
            </a:r>
            <a:r>
              <a:rPr lang="en-US" altLang="zh-TW">
                <a:ea typeface="新細明體" pitchFamily="18" charset="-120"/>
              </a:rPr>
              <a:t> from a skip list, we proceed as follows:</a:t>
            </a:r>
          </a:p>
          <a:p>
            <a:pPr lvl="1"/>
            <a:r>
              <a:rPr lang="en-US" altLang="zh-TW">
                <a:ea typeface="新細明體" pitchFamily="18" charset="-120"/>
              </a:rPr>
              <a:t>We search for </a:t>
            </a:r>
            <a:r>
              <a:rPr lang="en-US" altLang="zh-TW" b="1" i="1">
                <a:ea typeface="新細明體" pitchFamily="18" charset="-120"/>
              </a:rPr>
              <a:t>x </a:t>
            </a:r>
            <a:r>
              <a:rPr lang="en-US" altLang="zh-TW">
                <a:ea typeface="新細明體" pitchFamily="18" charset="-120"/>
              </a:rPr>
              <a:t>in the skip list and find the positions </a:t>
            </a:r>
            <a:r>
              <a:rPr lang="en-US" altLang="zh-TW" b="1" i="1">
                <a:ea typeface="新細明體" pitchFamily="18" charset="-120"/>
              </a:rPr>
              <a:t>p</a:t>
            </a:r>
            <a:r>
              <a:rPr lang="en-US" altLang="zh-TW" baseline="-25000">
                <a:ea typeface="新細明體" pitchFamily="18" charset="-120"/>
              </a:rPr>
              <a:t>0</a:t>
            </a:r>
            <a:r>
              <a:rPr lang="en-US" altLang="zh-TW">
                <a:ea typeface="新細明體" pitchFamily="18" charset="-120"/>
              </a:rPr>
              <a:t>, </a:t>
            </a:r>
            <a:r>
              <a:rPr lang="en-US" altLang="zh-TW" baseline="-25000">
                <a:ea typeface="新細明體" pitchFamily="18" charset="-120"/>
              </a:rPr>
              <a:t> </a:t>
            </a:r>
            <a:r>
              <a:rPr lang="en-US" altLang="zh-TW" b="1" i="1">
                <a:ea typeface="新細明體" pitchFamily="18" charset="-120"/>
              </a:rPr>
              <a:t>p</a:t>
            </a:r>
            <a:r>
              <a:rPr lang="en-US" altLang="zh-TW" baseline="-25000">
                <a:ea typeface="新細明體" pitchFamily="18" charset="-120"/>
              </a:rPr>
              <a:t>1 </a:t>
            </a:r>
            <a:r>
              <a:rPr lang="en-US" altLang="zh-TW">
                <a:ea typeface="新細明體" pitchFamily="18" charset="-120"/>
              </a:rPr>
              <a:t>, …, </a:t>
            </a:r>
            <a:r>
              <a:rPr lang="en-US" altLang="zh-TW" b="1" i="1">
                <a:ea typeface="新細明體" pitchFamily="18" charset="-120"/>
              </a:rPr>
              <a:t>p</a:t>
            </a:r>
            <a:r>
              <a:rPr lang="en-US" altLang="zh-TW" b="1" i="1" baseline="-25000">
                <a:ea typeface="新細明體" pitchFamily="18" charset="-120"/>
              </a:rPr>
              <a:t>i </a:t>
            </a:r>
            <a:r>
              <a:rPr lang="en-US" altLang="zh-TW">
                <a:ea typeface="新細明體" pitchFamily="18" charset="-120"/>
              </a:rPr>
              <a:t>of the items with key </a:t>
            </a:r>
            <a:r>
              <a:rPr lang="en-US" altLang="zh-TW" b="1" i="1">
                <a:ea typeface="新細明體" pitchFamily="18" charset="-120"/>
              </a:rPr>
              <a:t>x</a:t>
            </a:r>
            <a:r>
              <a:rPr lang="en-US" altLang="zh-TW">
                <a:ea typeface="新細明體" pitchFamily="18" charset="-120"/>
              </a:rPr>
              <a:t>, where position </a:t>
            </a:r>
            <a:r>
              <a:rPr lang="en-US" altLang="zh-TW" b="1" i="1">
                <a:ea typeface="新細明體" pitchFamily="18" charset="-120"/>
              </a:rPr>
              <a:t>p</a:t>
            </a:r>
            <a:r>
              <a:rPr lang="en-US" altLang="zh-TW" b="1" i="1" baseline="-25000">
                <a:ea typeface="新細明體" pitchFamily="18" charset="-120"/>
              </a:rPr>
              <a:t>j</a:t>
            </a:r>
            <a:r>
              <a:rPr lang="en-US" altLang="zh-TW">
                <a:ea typeface="新細明體" pitchFamily="18" charset="-120"/>
              </a:rPr>
              <a:t> is in list </a:t>
            </a:r>
            <a:r>
              <a:rPr lang="en-US" altLang="zh-TW" b="1" i="1">
                <a:ea typeface="新細明體" pitchFamily="18" charset="-120"/>
              </a:rPr>
              <a:t>S</a:t>
            </a:r>
            <a:r>
              <a:rPr lang="en-US" altLang="zh-TW" b="1" i="1" baseline="-25000">
                <a:ea typeface="新細明體" pitchFamily="18" charset="-120"/>
              </a:rPr>
              <a:t>j</a:t>
            </a:r>
          </a:p>
          <a:p>
            <a:pPr lvl="1"/>
            <a:r>
              <a:rPr lang="en-US" altLang="zh-TW">
                <a:ea typeface="新細明體" pitchFamily="18" charset="-120"/>
              </a:rPr>
              <a:t>We remove positions </a:t>
            </a:r>
            <a:r>
              <a:rPr lang="en-US" altLang="zh-TW" b="1" i="1">
                <a:ea typeface="新細明體" pitchFamily="18" charset="-120"/>
              </a:rPr>
              <a:t>p</a:t>
            </a:r>
            <a:r>
              <a:rPr lang="en-US" altLang="zh-TW" baseline="-25000">
                <a:ea typeface="新細明體" pitchFamily="18" charset="-120"/>
              </a:rPr>
              <a:t>0</a:t>
            </a:r>
            <a:r>
              <a:rPr lang="en-US" altLang="zh-TW">
                <a:ea typeface="新細明體" pitchFamily="18" charset="-120"/>
              </a:rPr>
              <a:t>, </a:t>
            </a:r>
            <a:r>
              <a:rPr lang="en-US" altLang="zh-TW" baseline="-25000">
                <a:ea typeface="新細明體" pitchFamily="18" charset="-120"/>
              </a:rPr>
              <a:t> </a:t>
            </a:r>
            <a:r>
              <a:rPr lang="en-US" altLang="zh-TW" b="1" i="1">
                <a:ea typeface="新細明體" pitchFamily="18" charset="-120"/>
              </a:rPr>
              <a:t>p</a:t>
            </a:r>
            <a:r>
              <a:rPr lang="en-US" altLang="zh-TW" baseline="-25000">
                <a:ea typeface="新細明體" pitchFamily="18" charset="-120"/>
              </a:rPr>
              <a:t>1 </a:t>
            </a:r>
            <a:r>
              <a:rPr lang="en-US" altLang="zh-TW">
                <a:ea typeface="新細明體" pitchFamily="18" charset="-120"/>
              </a:rPr>
              <a:t>, …, </a:t>
            </a:r>
            <a:r>
              <a:rPr lang="en-US" altLang="zh-TW" b="1" i="1">
                <a:ea typeface="新細明體" pitchFamily="18" charset="-120"/>
              </a:rPr>
              <a:t>p</a:t>
            </a:r>
            <a:r>
              <a:rPr lang="en-US" altLang="zh-TW" b="1" i="1" baseline="-25000">
                <a:ea typeface="新細明體" pitchFamily="18" charset="-120"/>
              </a:rPr>
              <a:t>i</a:t>
            </a:r>
            <a:r>
              <a:rPr lang="en-US" altLang="zh-TW">
                <a:ea typeface="新細明體" pitchFamily="18" charset="-120"/>
              </a:rPr>
              <a:t> from the lists </a:t>
            </a:r>
            <a:r>
              <a:rPr lang="en-US" altLang="zh-TW" b="1" i="1">
                <a:ea typeface="新細明體" pitchFamily="18" charset="-120"/>
              </a:rPr>
              <a:t>S</a:t>
            </a:r>
            <a:r>
              <a:rPr lang="en-US" altLang="zh-TW" baseline="-25000">
                <a:ea typeface="新細明體" pitchFamily="18" charset="-120"/>
              </a:rPr>
              <a:t>0</a:t>
            </a:r>
            <a:r>
              <a:rPr lang="en-US" altLang="zh-TW">
                <a:ea typeface="新細明體" pitchFamily="18" charset="-120"/>
              </a:rPr>
              <a:t>, </a:t>
            </a:r>
            <a:r>
              <a:rPr lang="en-US" altLang="zh-TW" b="1" i="1">
                <a:ea typeface="新細明體" pitchFamily="18" charset="-120"/>
              </a:rPr>
              <a:t>S</a:t>
            </a:r>
            <a:r>
              <a:rPr lang="en-US" altLang="zh-TW" baseline="-25000">
                <a:ea typeface="新細明體" pitchFamily="18" charset="-120"/>
              </a:rPr>
              <a:t>1</a:t>
            </a:r>
            <a:r>
              <a:rPr lang="en-US" altLang="zh-TW">
                <a:ea typeface="新細明體" pitchFamily="18" charset="-120"/>
              </a:rPr>
              <a:t>, … , </a:t>
            </a:r>
            <a:r>
              <a:rPr lang="en-US" altLang="zh-TW" b="1" i="1">
                <a:ea typeface="新細明體" pitchFamily="18" charset="-120"/>
              </a:rPr>
              <a:t>S</a:t>
            </a:r>
            <a:r>
              <a:rPr lang="en-US" altLang="zh-TW" b="1" i="1" baseline="-25000">
                <a:ea typeface="新細明體" pitchFamily="18" charset="-120"/>
              </a:rPr>
              <a:t>i</a:t>
            </a:r>
            <a:endParaRPr lang="en-US" altLang="zh-TW">
              <a:ea typeface="新細明體" pitchFamily="18" charset="-120"/>
            </a:endParaRPr>
          </a:p>
          <a:p>
            <a:pPr lvl="1"/>
            <a:r>
              <a:rPr lang="en-US" altLang="zh-TW">
                <a:ea typeface="新細明體" pitchFamily="18" charset="-120"/>
              </a:rPr>
              <a:t>We remove all but one list containing only the two special keys</a:t>
            </a:r>
          </a:p>
        </p:txBody>
      </p:sp>
    </p:spTree>
    <p:extLst>
      <p:ext uri="{BB962C8B-B14F-4D97-AF65-F5344CB8AC3E}">
        <p14:creationId xmlns:p14="http://schemas.microsoft.com/office/powerpoint/2010/main" val="2771575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5"/>
          <p:cNvSpPr>
            <a:spLocks noGrp="1"/>
          </p:cNvSpPr>
          <p:nvPr>
            <p:ph type="sldNum" sz="quarter" idx="12"/>
          </p:nvPr>
        </p:nvSpPr>
        <p:spPr>
          <a:noFill/>
        </p:spPr>
        <p:txBody>
          <a:bodyPr/>
          <a:lstStyle/>
          <a:p>
            <a:fld id="{9A7A067C-3534-4F9A-AE10-C5483FC912E0}" type="slidenum">
              <a:rPr lang="en-US" altLang="zh-TW" smtClean="0">
                <a:latin typeface="Arial" charset="0"/>
              </a:rPr>
              <a:pPr/>
              <a:t>54</a:t>
            </a:fld>
            <a:endParaRPr lang="en-US" altLang="zh-TW">
              <a:latin typeface="Arial" charset="0"/>
            </a:endParaRPr>
          </a:p>
        </p:txBody>
      </p:sp>
      <p:sp>
        <p:nvSpPr>
          <p:cNvPr id="59395" name="Rectangle 2"/>
          <p:cNvSpPr>
            <a:spLocks noGrp="1" noChangeArrowheads="1"/>
          </p:cNvSpPr>
          <p:nvPr>
            <p:ph type="title"/>
          </p:nvPr>
        </p:nvSpPr>
        <p:spPr/>
        <p:txBody>
          <a:bodyPr/>
          <a:lstStyle/>
          <a:p>
            <a:r>
              <a:rPr lang="en-US" altLang="zh-TW">
                <a:ea typeface="新細明體" pitchFamily="18" charset="-120"/>
              </a:rPr>
              <a:t>Example </a:t>
            </a:r>
            <a:r>
              <a:rPr lang="en-US" altLang="zh-TW">
                <a:latin typeface="Tahoma" pitchFamily="34" charset="0"/>
                <a:ea typeface="新細明體" pitchFamily="18" charset="-120"/>
              </a:rPr>
              <a:t>–</a:t>
            </a:r>
            <a:r>
              <a:rPr lang="en-US" altLang="zh-TW">
                <a:ea typeface="新細明體" pitchFamily="18" charset="-120"/>
              </a:rPr>
              <a:t> Removal </a:t>
            </a:r>
          </a:p>
        </p:txBody>
      </p:sp>
      <p:grpSp>
        <p:nvGrpSpPr>
          <p:cNvPr id="2" name="Group 3"/>
          <p:cNvGrpSpPr>
            <a:grpSpLocks/>
          </p:cNvGrpSpPr>
          <p:nvPr/>
        </p:nvGrpSpPr>
        <p:grpSpPr bwMode="auto">
          <a:xfrm>
            <a:off x="6808625" y="2879650"/>
            <a:ext cx="3776952" cy="1944688"/>
            <a:chOff x="3534" y="3054"/>
            <a:chExt cx="2012" cy="823"/>
          </a:xfrm>
        </p:grpSpPr>
        <p:sp>
          <p:nvSpPr>
            <p:cNvPr id="59437" name="Rectangle 4"/>
            <p:cNvSpPr>
              <a:spLocks noChangeArrowheads="1"/>
            </p:cNvSpPr>
            <p:nvPr/>
          </p:nvSpPr>
          <p:spPr bwMode="auto">
            <a:xfrm flipH="1">
              <a:off x="3756" y="374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9438" name="Rectangle 5"/>
            <p:cNvSpPr>
              <a:spLocks noChangeArrowheads="1"/>
            </p:cNvSpPr>
            <p:nvPr/>
          </p:nvSpPr>
          <p:spPr bwMode="auto">
            <a:xfrm flipH="1">
              <a:off x="5317"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9439" name="Rectangle 6"/>
            <p:cNvSpPr>
              <a:spLocks noChangeArrowheads="1"/>
            </p:cNvSpPr>
            <p:nvPr/>
          </p:nvSpPr>
          <p:spPr bwMode="auto">
            <a:xfrm flipH="1">
              <a:off x="4927"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45</a:t>
              </a:r>
            </a:p>
          </p:txBody>
        </p:sp>
        <p:sp>
          <p:nvSpPr>
            <p:cNvPr id="59440" name="Rectangle 7"/>
            <p:cNvSpPr>
              <a:spLocks noChangeArrowheads="1"/>
            </p:cNvSpPr>
            <p:nvPr/>
          </p:nvSpPr>
          <p:spPr bwMode="auto">
            <a:xfrm flipH="1">
              <a:off x="4146"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cxnSp>
          <p:nvCxnSpPr>
            <p:cNvPr id="59441" name="AutoShape 8"/>
            <p:cNvCxnSpPr>
              <a:cxnSpLocks noChangeShapeType="1"/>
              <a:stCxn id="59438" idx="3"/>
              <a:endCxn id="59439" idx="1"/>
            </p:cNvCxnSpPr>
            <p:nvPr/>
          </p:nvCxnSpPr>
          <p:spPr bwMode="auto">
            <a:xfrm flipH="1">
              <a:off x="5163" y="3808"/>
              <a:ext cx="149" cy="0"/>
            </a:xfrm>
            <a:prstGeom prst="straightConnector1">
              <a:avLst/>
            </a:prstGeom>
            <a:noFill/>
            <a:ln w="19050">
              <a:solidFill>
                <a:schemeClr val="tx1"/>
              </a:solidFill>
              <a:round/>
              <a:headEnd/>
              <a:tailEnd/>
            </a:ln>
          </p:spPr>
        </p:cxnSp>
        <p:cxnSp>
          <p:nvCxnSpPr>
            <p:cNvPr id="59442" name="AutoShape 9"/>
            <p:cNvCxnSpPr>
              <a:cxnSpLocks noChangeShapeType="1"/>
              <a:stCxn id="59448" idx="3"/>
              <a:endCxn id="59440" idx="1"/>
            </p:cNvCxnSpPr>
            <p:nvPr/>
          </p:nvCxnSpPr>
          <p:spPr bwMode="auto">
            <a:xfrm flipH="1">
              <a:off x="4382" y="3808"/>
              <a:ext cx="150" cy="0"/>
            </a:xfrm>
            <a:prstGeom prst="straightConnector1">
              <a:avLst/>
            </a:prstGeom>
            <a:noFill/>
            <a:ln w="19050">
              <a:solidFill>
                <a:schemeClr val="tx1"/>
              </a:solidFill>
              <a:round/>
              <a:headEnd/>
              <a:tailEnd/>
            </a:ln>
          </p:spPr>
        </p:cxnSp>
        <p:cxnSp>
          <p:nvCxnSpPr>
            <p:cNvPr id="59443" name="AutoShape 10"/>
            <p:cNvCxnSpPr>
              <a:cxnSpLocks noChangeShapeType="1"/>
              <a:stCxn id="59439" idx="3"/>
              <a:endCxn id="59448" idx="1"/>
            </p:cNvCxnSpPr>
            <p:nvPr/>
          </p:nvCxnSpPr>
          <p:spPr bwMode="auto">
            <a:xfrm flipH="1">
              <a:off x="4773" y="3808"/>
              <a:ext cx="149" cy="0"/>
            </a:xfrm>
            <a:prstGeom prst="straightConnector1">
              <a:avLst/>
            </a:prstGeom>
            <a:noFill/>
            <a:ln w="19050">
              <a:solidFill>
                <a:schemeClr val="tx1"/>
              </a:solidFill>
              <a:round/>
              <a:headEnd/>
              <a:tailEnd/>
            </a:ln>
          </p:spPr>
        </p:cxnSp>
        <p:cxnSp>
          <p:nvCxnSpPr>
            <p:cNvPr id="59444" name="AutoShape 11"/>
            <p:cNvCxnSpPr>
              <a:cxnSpLocks noChangeShapeType="1"/>
              <a:stCxn id="59440" idx="3"/>
              <a:endCxn id="59437" idx="1"/>
            </p:cNvCxnSpPr>
            <p:nvPr/>
          </p:nvCxnSpPr>
          <p:spPr bwMode="auto">
            <a:xfrm flipH="1">
              <a:off x="3990" y="3808"/>
              <a:ext cx="151" cy="0"/>
            </a:xfrm>
            <a:prstGeom prst="straightConnector1">
              <a:avLst/>
            </a:prstGeom>
            <a:noFill/>
            <a:ln w="19050">
              <a:solidFill>
                <a:schemeClr val="tx1"/>
              </a:solidFill>
              <a:round/>
              <a:headEnd/>
              <a:tailEnd/>
            </a:ln>
          </p:spPr>
        </p:cxnSp>
        <p:sp>
          <p:nvSpPr>
            <p:cNvPr id="59445" name="Rectangle 12"/>
            <p:cNvSpPr>
              <a:spLocks noChangeArrowheads="1"/>
            </p:cNvSpPr>
            <p:nvPr/>
          </p:nvSpPr>
          <p:spPr bwMode="auto">
            <a:xfrm flipH="1">
              <a:off x="3756" y="310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46" name="Rectangle 13"/>
            <p:cNvSpPr>
              <a:spLocks noChangeArrowheads="1"/>
            </p:cNvSpPr>
            <p:nvPr/>
          </p:nvSpPr>
          <p:spPr bwMode="auto">
            <a:xfrm flipH="1">
              <a:off x="5317" y="310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47" name="AutoShape 14"/>
            <p:cNvCxnSpPr>
              <a:cxnSpLocks noChangeShapeType="1"/>
              <a:stCxn id="59446" idx="3"/>
              <a:endCxn id="59445" idx="1"/>
            </p:cNvCxnSpPr>
            <p:nvPr/>
          </p:nvCxnSpPr>
          <p:spPr bwMode="auto">
            <a:xfrm flipH="1">
              <a:off x="3990" y="3170"/>
              <a:ext cx="1322" cy="0"/>
            </a:xfrm>
            <a:prstGeom prst="straightConnector1">
              <a:avLst/>
            </a:prstGeom>
            <a:noFill/>
            <a:ln w="19050">
              <a:solidFill>
                <a:schemeClr val="tx1"/>
              </a:solidFill>
              <a:round/>
              <a:headEnd/>
              <a:tailEnd/>
            </a:ln>
          </p:spPr>
        </p:cxnSp>
        <p:sp>
          <p:nvSpPr>
            <p:cNvPr id="59448" name="Rectangle 15"/>
            <p:cNvSpPr>
              <a:spLocks noChangeArrowheads="1"/>
            </p:cNvSpPr>
            <p:nvPr/>
          </p:nvSpPr>
          <p:spPr bwMode="auto">
            <a:xfrm flipH="1">
              <a:off x="4537"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9449" name="Rectangle 16"/>
            <p:cNvSpPr>
              <a:spLocks noChangeArrowheads="1"/>
            </p:cNvSpPr>
            <p:nvPr/>
          </p:nvSpPr>
          <p:spPr bwMode="auto">
            <a:xfrm flipH="1">
              <a:off x="4536" y="3426"/>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9450" name="Rectangle 17"/>
            <p:cNvSpPr>
              <a:spLocks noChangeArrowheads="1"/>
            </p:cNvSpPr>
            <p:nvPr/>
          </p:nvSpPr>
          <p:spPr bwMode="auto">
            <a:xfrm flipH="1">
              <a:off x="3756" y="3422"/>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51" name="Rectangle 18"/>
            <p:cNvSpPr>
              <a:spLocks noChangeArrowheads="1"/>
            </p:cNvSpPr>
            <p:nvPr/>
          </p:nvSpPr>
          <p:spPr bwMode="auto">
            <a:xfrm flipH="1">
              <a:off x="5317" y="3422"/>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52" name="AutoShape 19"/>
            <p:cNvCxnSpPr>
              <a:cxnSpLocks noChangeShapeType="1"/>
              <a:stCxn id="59451" idx="3"/>
              <a:endCxn id="59449" idx="1"/>
            </p:cNvCxnSpPr>
            <p:nvPr/>
          </p:nvCxnSpPr>
          <p:spPr bwMode="auto">
            <a:xfrm flipH="1">
              <a:off x="4772" y="3489"/>
              <a:ext cx="540" cy="4"/>
            </a:xfrm>
            <a:prstGeom prst="straightConnector1">
              <a:avLst/>
            </a:prstGeom>
            <a:noFill/>
            <a:ln w="19050">
              <a:solidFill>
                <a:schemeClr val="tx1"/>
              </a:solidFill>
              <a:round/>
              <a:headEnd/>
              <a:tailEnd/>
            </a:ln>
          </p:spPr>
        </p:cxnSp>
        <p:cxnSp>
          <p:nvCxnSpPr>
            <p:cNvPr id="59453" name="AutoShape 20"/>
            <p:cNvCxnSpPr>
              <a:cxnSpLocks noChangeShapeType="1"/>
              <a:stCxn id="59449" idx="3"/>
              <a:endCxn id="59450" idx="1"/>
            </p:cNvCxnSpPr>
            <p:nvPr/>
          </p:nvCxnSpPr>
          <p:spPr bwMode="auto">
            <a:xfrm flipH="1" flipV="1">
              <a:off x="3990" y="3489"/>
              <a:ext cx="541" cy="4"/>
            </a:xfrm>
            <a:prstGeom prst="straightConnector1">
              <a:avLst/>
            </a:prstGeom>
            <a:noFill/>
            <a:ln w="19050">
              <a:solidFill>
                <a:schemeClr val="tx1"/>
              </a:solidFill>
              <a:round/>
              <a:headEnd/>
              <a:tailEnd/>
            </a:ln>
          </p:spPr>
        </p:cxnSp>
        <p:sp>
          <p:nvSpPr>
            <p:cNvPr id="59454" name="Text Box 21"/>
            <p:cNvSpPr txBox="1">
              <a:spLocks noChangeArrowheads="1"/>
            </p:cNvSpPr>
            <p:nvPr/>
          </p:nvSpPr>
          <p:spPr bwMode="auto">
            <a:xfrm flipH="1">
              <a:off x="3534" y="3694"/>
              <a:ext cx="208" cy="156"/>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0</a:t>
              </a:r>
            </a:p>
          </p:txBody>
        </p:sp>
        <p:sp>
          <p:nvSpPr>
            <p:cNvPr id="59455" name="Text Box 22"/>
            <p:cNvSpPr txBox="1">
              <a:spLocks noChangeArrowheads="1"/>
            </p:cNvSpPr>
            <p:nvPr/>
          </p:nvSpPr>
          <p:spPr bwMode="auto">
            <a:xfrm flipH="1">
              <a:off x="3534" y="3374"/>
              <a:ext cx="208" cy="156"/>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1</a:t>
              </a:r>
            </a:p>
          </p:txBody>
        </p:sp>
        <p:sp>
          <p:nvSpPr>
            <p:cNvPr id="59456" name="Text Box 23"/>
            <p:cNvSpPr txBox="1">
              <a:spLocks noChangeArrowheads="1"/>
            </p:cNvSpPr>
            <p:nvPr/>
          </p:nvSpPr>
          <p:spPr bwMode="auto">
            <a:xfrm flipH="1">
              <a:off x="3534" y="3054"/>
              <a:ext cx="208" cy="156"/>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2</a:t>
              </a:r>
            </a:p>
          </p:txBody>
        </p:sp>
      </p:grpSp>
      <p:sp>
        <p:nvSpPr>
          <p:cNvPr id="2230296" name="AutoShape 24"/>
          <p:cNvSpPr>
            <a:spLocks noChangeArrowheads="1"/>
          </p:cNvSpPr>
          <p:nvPr/>
        </p:nvSpPr>
        <p:spPr bwMode="auto">
          <a:xfrm>
            <a:off x="5848188" y="3522586"/>
            <a:ext cx="609600" cy="303213"/>
          </a:xfrm>
          <a:prstGeom prst="rightArrow">
            <a:avLst>
              <a:gd name="adj1" fmla="val 50000"/>
              <a:gd name="adj2" fmla="val 50262"/>
            </a:avLst>
          </a:prstGeom>
          <a:noFill/>
          <a:ln w="19050">
            <a:solidFill>
              <a:schemeClr val="tx1"/>
            </a:solidFill>
            <a:miter lim="800000"/>
            <a:headEnd/>
            <a:tailEnd/>
          </a:ln>
        </p:spPr>
        <p:txBody>
          <a:bodyPr wrap="none" anchor="ctr"/>
          <a:lstStyle/>
          <a:p>
            <a:endParaRPr lang="zh-TW" altLang="en-US"/>
          </a:p>
        </p:txBody>
      </p:sp>
      <p:sp>
        <p:nvSpPr>
          <p:cNvPr id="59398" name="Rectangle 26"/>
          <p:cNvSpPr>
            <a:spLocks noChangeArrowheads="1"/>
          </p:cNvSpPr>
          <p:nvPr/>
        </p:nvSpPr>
        <p:spPr bwMode="auto">
          <a:xfrm flipH="1">
            <a:off x="1712750" y="2654225"/>
            <a:ext cx="395288" cy="269875"/>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399" name="Rectangle 27"/>
          <p:cNvSpPr>
            <a:spLocks noChangeArrowheads="1"/>
          </p:cNvSpPr>
          <p:nvPr/>
        </p:nvSpPr>
        <p:spPr bwMode="auto">
          <a:xfrm flipH="1">
            <a:off x="5100476" y="2654225"/>
            <a:ext cx="396875" cy="269875"/>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00" name="AutoShape 28"/>
          <p:cNvCxnSpPr>
            <a:cxnSpLocks noChangeShapeType="1"/>
            <a:stCxn id="59399" idx="3"/>
            <a:endCxn id="59398" idx="1"/>
          </p:cNvCxnSpPr>
          <p:nvPr/>
        </p:nvCxnSpPr>
        <p:spPr bwMode="auto">
          <a:xfrm flipH="1">
            <a:off x="2128675" y="2787574"/>
            <a:ext cx="2952750" cy="0"/>
          </a:xfrm>
          <a:prstGeom prst="straightConnector1">
            <a:avLst/>
          </a:prstGeom>
          <a:noFill/>
          <a:ln w="19050">
            <a:solidFill>
              <a:schemeClr val="tx1"/>
            </a:solidFill>
            <a:round/>
            <a:headEnd/>
            <a:tailEnd/>
          </a:ln>
        </p:spPr>
      </p:cxnSp>
      <p:sp>
        <p:nvSpPr>
          <p:cNvPr id="59401" name="Text Box 29"/>
          <p:cNvSpPr txBox="1">
            <a:spLocks noChangeArrowheads="1"/>
          </p:cNvSpPr>
          <p:nvPr/>
        </p:nvSpPr>
        <p:spPr bwMode="auto">
          <a:xfrm flipH="1">
            <a:off x="1324150" y="4460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0</a:t>
            </a:r>
          </a:p>
        </p:txBody>
      </p:sp>
      <p:sp>
        <p:nvSpPr>
          <p:cNvPr id="59402" name="Text Box 30"/>
          <p:cNvSpPr txBox="1">
            <a:spLocks noChangeArrowheads="1"/>
          </p:cNvSpPr>
          <p:nvPr/>
        </p:nvSpPr>
        <p:spPr bwMode="auto">
          <a:xfrm flipH="1">
            <a:off x="1324150" y="3825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1</a:t>
            </a:r>
          </a:p>
        </p:txBody>
      </p:sp>
      <p:sp>
        <p:nvSpPr>
          <p:cNvPr id="59403" name="Text Box 31"/>
          <p:cNvSpPr txBox="1">
            <a:spLocks noChangeArrowheads="1"/>
          </p:cNvSpPr>
          <p:nvPr/>
        </p:nvSpPr>
        <p:spPr bwMode="auto">
          <a:xfrm flipH="1">
            <a:off x="1324150" y="3190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2</a:t>
            </a:r>
          </a:p>
        </p:txBody>
      </p:sp>
      <p:sp>
        <p:nvSpPr>
          <p:cNvPr id="59404" name="Text Box 32"/>
          <p:cNvSpPr txBox="1">
            <a:spLocks noChangeArrowheads="1"/>
          </p:cNvSpPr>
          <p:nvPr/>
        </p:nvSpPr>
        <p:spPr bwMode="auto">
          <a:xfrm flipH="1">
            <a:off x="1324150" y="2555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3</a:t>
            </a:r>
          </a:p>
        </p:txBody>
      </p:sp>
      <p:sp>
        <p:nvSpPr>
          <p:cNvPr id="59405" name="Rectangle 33"/>
          <p:cNvSpPr>
            <a:spLocks noChangeArrowheads="1"/>
          </p:cNvSpPr>
          <p:nvPr/>
        </p:nvSpPr>
        <p:spPr bwMode="auto">
          <a:xfrm flipH="1">
            <a:off x="1712750" y="4554463"/>
            <a:ext cx="395288"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9406" name="Rectangle 34"/>
          <p:cNvSpPr>
            <a:spLocks noChangeArrowheads="1"/>
          </p:cNvSpPr>
          <p:nvPr/>
        </p:nvSpPr>
        <p:spPr bwMode="auto">
          <a:xfrm flipH="1">
            <a:off x="5100476" y="4554463"/>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9407" name="Rectangle 35"/>
          <p:cNvSpPr>
            <a:spLocks noChangeArrowheads="1"/>
          </p:cNvSpPr>
          <p:nvPr/>
        </p:nvSpPr>
        <p:spPr bwMode="auto">
          <a:xfrm flipH="1">
            <a:off x="4422614" y="4554463"/>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45</a:t>
            </a:r>
          </a:p>
        </p:txBody>
      </p:sp>
      <p:sp>
        <p:nvSpPr>
          <p:cNvPr id="59408" name="Rectangle 36"/>
          <p:cNvSpPr>
            <a:spLocks noChangeArrowheads="1"/>
          </p:cNvSpPr>
          <p:nvPr/>
        </p:nvSpPr>
        <p:spPr bwMode="auto">
          <a:xfrm flipH="1">
            <a:off x="2389026" y="4554463"/>
            <a:ext cx="398463"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cxnSp>
        <p:nvCxnSpPr>
          <p:cNvPr id="59409" name="AutoShape 37"/>
          <p:cNvCxnSpPr>
            <a:cxnSpLocks noChangeShapeType="1"/>
            <a:stCxn id="59406" idx="3"/>
            <a:endCxn id="59407" idx="1"/>
          </p:cNvCxnSpPr>
          <p:nvPr/>
        </p:nvCxnSpPr>
        <p:spPr bwMode="auto">
          <a:xfrm flipH="1">
            <a:off x="4832188" y="4686224"/>
            <a:ext cx="258762" cy="0"/>
          </a:xfrm>
          <a:prstGeom prst="straightConnector1">
            <a:avLst/>
          </a:prstGeom>
          <a:noFill/>
          <a:ln w="19050">
            <a:solidFill>
              <a:schemeClr val="tx1"/>
            </a:solidFill>
            <a:round/>
            <a:headEnd/>
            <a:tailEnd/>
          </a:ln>
        </p:spPr>
      </p:cxnSp>
      <p:cxnSp>
        <p:nvCxnSpPr>
          <p:cNvPr id="59410" name="AutoShape 38"/>
          <p:cNvCxnSpPr>
            <a:cxnSpLocks noChangeShapeType="1"/>
            <a:stCxn id="59413" idx="3"/>
            <a:endCxn id="59408" idx="1"/>
          </p:cNvCxnSpPr>
          <p:nvPr/>
        </p:nvCxnSpPr>
        <p:spPr bwMode="auto">
          <a:xfrm flipH="1">
            <a:off x="2798600" y="4686224"/>
            <a:ext cx="261938" cy="0"/>
          </a:xfrm>
          <a:prstGeom prst="straightConnector1">
            <a:avLst/>
          </a:prstGeom>
          <a:noFill/>
          <a:ln w="19050">
            <a:solidFill>
              <a:schemeClr val="tx1"/>
            </a:solidFill>
            <a:round/>
            <a:headEnd/>
            <a:tailEnd/>
          </a:ln>
        </p:spPr>
      </p:cxnSp>
      <p:cxnSp>
        <p:nvCxnSpPr>
          <p:cNvPr id="59411" name="AutoShape 39"/>
          <p:cNvCxnSpPr>
            <a:cxnSpLocks noChangeShapeType="1"/>
            <a:stCxn id="59407" idx="3"/>
            <a:endCxn id="59414" idx="1"/>
          </p:cNvCxnSpPr>
          <p:nvPr/>
        </p:nvCxnSpPr>
        <p:spPr bwMode="auto">
          <a:xfrm flipH="1">
            <a:off x="4162263" y="4686225"/>
            <a:ext cx="252412" cy="3175"/>
          </a:xfrm>
          <a:prstGeom prst="straightConnector1">
            <a:avLst/>
          </a:prstGeom>
          <a:noFill/>
          <a:ln w="19050">
            <a:solidFill>
              <a:schemeClr val="tx1"/>
            </a:solidFill>
            <a:round/>
            <a:headEnd/>
            <a:tailEnd/>
          </a:ln>
        </p:spPr>
      </p:cxnSp>
      <p:cxnSp>
        <p:nvCxnSpPr>
          <p:cNvPr id="59412" name="AutoShape 40"/>
          <p:cNvCxnSpPr>
            <a:cxnSpLocks noChangeShapeType="1"/>
            <a:stCxn id="59408" idx="3"/>
            <a:endCxn id="59405" idx="1"/>
          </p:cNvCxnSpPr>
          <p:nvPr/>
        </p:nvCxnSpPr>
        <p:spPr bwMode="auto">
          <a:xfrm flipH="1">
            <a:off x="2119150" y="4686224"/>
            <a:ext cx="261938" cy="0"/>
          </a:xfrm>
          <a:prstGeom prst="straightConnector1">
            <a:avLst/>
          </a:prstGeom>
          <a:noFill/>
          <a:ln w="19050">
            <a:solidFill>
              <a:schemeClr val="tx1"/>
            </a:solidFill>
            <a:round/>
            <a:headEnd/>
            <a:tailEnd/>
          </a:ln>
        </p:spPr>
      </p:cxnSp>
      <p:sp>
        <p:nvSpPr>
          <p:cNvPr id="59413" name="Rectangle 41"/>
          <p:cNvSpPr>
            <a:spLocks noChangeArrowheads="1"/>
          </p:cNvSpPr>
          <p:nvPr/>
        </p:nvSpPr>
        <p:spPr bwMode="auto">
          <a:xfrm flipH="1">
            <a:off x="3068476" y="4554463"/>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9414" name="Rectangle 42"/>
          <p:cNvSpPr>
            <a:spLocks noChangeArrowheads="1"/>
          </p:cNvSpPr>
          <p:nvPr/>
        </p:nvSpPr>
        <p:spPr bwMode="auto">
          <a:xfrm flipH="1">
            <a:off x="3741576" y="4556050"/>
            <a:ext cx="398463" cy="269875"/>
          </a:xfrm>
          <a:prstGeom prst="rect">
            <a:avLst/>
          </a:prstGeom>
          <a:solidFill>
            <a:schemeClr val="bg2"/>
          </a:solidFill>
          <a:ln w="38100">
            <a:solidFill>
              <a:schemeClr val="tx1"/>
            </a:solidFill>
            <a:miter lim="800000"/>
            <a:headEnd/>
            <a:tailEnd/>
          </a:ln>
        </p:spPr>
        <p:txBody>
          <a:bodyPr wrap="none" anchor="ctr"/>
          <a:lstStyle/>
          <a:p>
            <a:pPr algn="ctr" eaLnBrk="1" hangingPunct="1"/>
            <a:r>
              <a:rPr lang="en-US" altLang="zh-TW" sz="1500"/>
              <a:t>34</a:t>
            </a:r>
          </a:p>
        </p:txBody>
      </p:sp>
      <p:cxnSp>
        <p:nvCxnSpPr>
          <p:cNvPr id="59415" name="AutoShape 43"/>
          <p:cNvCxnSpPr>
            <a:cxnSpLocks noChangeShapeType="1"/>
            <a:stCxn id="59414" idx="3"/>
            <a:endCxn id="59413" idx="1"/>
          </p:cNvCxnSpPr>
          <p:nvPr/>
        </p:nvCxnSpPr>
        <p:spPr bwMode="auto">
          <a:xfrm flipH="1" flipV="1">
            <a:off x="3478051" y="4686225"/>
            <a:ext cx="244475" cy="3175"/>
          </a:xfrm>
          <a:prstGeom prst="straightConnector1">
            <a:avLst/>
          </a:prstGeom>
          <a:noFill/>
          <a:ln w="19050">
            <a:solidFill>
              <a:schemeClr val="tx1"/>
            </a:solidFill>
            <a:round/>
            <a:headEnd/>
            <a:tailEnd/>
          </a:ln>
        </p:spPr>
      </p:cxnSp>
      <p:sp>
        <p:nvSpPr>
          <p:cNvPr id="59416" name="Rectangle 44"/>
          <p:cNvSpPr>
            <a:spLocks noChangeArrowheads="1"/>
          </p:cNvSpPr>
          <p:nvPr/>
        </p:nvSpPr>
        <p:spPr bwMode="auto">
          <a:xfrm flipH="1">
            <a:off x="1712750" y="3287638"/>
            <a:ext cx="395288" cy="269875"/>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17" name="Rectangle 45"/>
          <p:cNvSpPr>
            <a:spLocks noChangeArrowheads="1"/>
          </p:cNvSpPr>
          <p:nvPr/>
        </p:nvSpPr>
        <p:spPr bwMode="auto">
          <a:xfrm flipH="1">
            <a:off x="5100476" y="3287638"/>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18" name="AutoShape 46"/>
          <p:cNvCxnSpPr>
            <a:cxnSpLocks noChangeShapeType="1"/>
            <a:stCxn id="59417" idx="3"/>
            <a:endCxn id="59419" idx="1"/>
          </p:cNvCxnSpPr>
          <p:nvPr/>
        </p:nvCxnSpPr>
        <p:spPr bwMode="auto">
          <a:xfrm flipH="1">
            <a:off x="4162264" y="3420987"/>
            <a:ext cx="928687" cy="0"/>
          </a:xfrm>
          <a:prstGeom prst="straightConnector1">
            <a:avLst/>
          </a:prstGeom>
          <a:noFill/>
          <a:ln w="19050">
            <a:solidFill>
              <a:schemeClr val="tx1"/>
            </a:solidFill>
            <a:round/>
            <a:headEnd/>
            <a:tailEnd/>
          </a:ln>
        </p:spPr>
      </p:cxnSp>
      <p:sp>
        <p:nvSpPr>
          <p:cNvPr id="59419" name="Rectangle 47"/>
          <p:cNvSpPr>
            <a:spLocks noChangeArrowheads="1"/>
          </p:cNvSpPr>
          <p:nvPr/>
        </p:nvSpPr>
        <p:spPr bwMode="auto">
          <a:xfrm flipH="1">
            <a:off x="3741576" y="3287638"/>
            <a:ext cx="398463" cy="269875"/>
          </a:xfrm>
          <a:prstGeom prst="rect">
            <a:avLst/>
          </a:prstGeom>
          <a:solidFill>
            <a:schemeClr val="bg2"/>
          </a:solidFill>
          <a:ln w="38100">
            <a:solidFill>
              <a:schemeClr val="tx1"/>
            </a:solidFill>
            <a:miter lim="800000"/>
            <a:headEnd/>
            <a:tailEnd/>
          </a:ln>
        </p:spPr>
        <p:txBody>
          <a:bodyPr wrap="none" anchor="ctr"/>
          <a:lstStyle/>
          <a:p>
            <a:pPr algn="ctr" eaLnBrk="1" hangingPunct="1"/>
            <a:r>
              <a:rPr lang="en-US" altLang="zh-TW" sz="1500"/>
              <a:t>34</a:t>
            </a:r>
          </a:p>
        </p:txBody>
      </p:sp>
      <p:cxnSp>
        <p:nvCxnSpPr>
          <p:cNvPr id="59420" name="AutoShape 48"/>
          <p:cNvCxnSpPr>
            <a:cxnSpLocks noChangeShapeType="1"/>
            <a:stCxn id="59419" idx="3"/>
            <a:endCxn id="59416" idx="1"/>
          </p:cNvCxnSpPr>
          <p:nvPr/>
        </p:nvCxnSpPr>
        <p:spPr bwMode="auto">
          <a:xfrm flipH="1">
            <a:off x="2128675" y="3420987"/>
            <a:ext cx="1593850" cy="0"/>
          </a:xfrm>
          <a:prstGeom prst="straightConnector1">
            <a:avLst/>
          </a:prstGeom>
          <a:noFill/>
          <a:ln w="19050">
            <a:solidFill>
              <a:schemeClr val="tx1"/>
            </a:solidFill>
            <a:round/>
            <a:headEnd/>
            <a:tailEnd/>
          </a:ln>
        </p:spPr>
      </p:cxnSp>
      <p:sp>
        <p:nvSpPr>
          <p:cNvPr id="59421" name="Rectangle 49"/>
          <p:cNvSpPr>
            <a:spLocks noChangeArrowheads="1"/>
          </p:cNvSpPr>
          <p:nvPr/>
        </p:nvSpPr>
        <p:spPr bwMode="auto">
          <a:xfrm flipH="1">
            <a:off x="1712750" y="3921050"/>
            <a:ext cx="395288"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22" name="Rectangle 50"/>
          <p:cNvSpPr>
            <a:spLocks noChangeArrowheads="1"/>
          </p:cNvSpPr>
          <p:nvPr/>
        </p:nvSpPr>
        <p:spPr bwMode="auto">
          <a:xfrm flipH="1">
            <a:off x="5100476" y="3921050"/>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9423" name="Rectangle 51"/>
          <p:cNvSpPr>
            <a:spLocks noChangeArrowheads="1"/>
          </p:cNvSpPr>
          <p:nvPr/>
        </p:nvSpPr>
        <p:spPr bwMode="auto">
          <a:xfrm flipH="1">
            <a:off x="3066889" y="3921050"/>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cxnSp>
        <p:nvCxnSpPr>
          <p:cNvPr id="59424" name="AutoShape 52"/>
          <p:cNvCxnSpPr>
            <a:cxnSpLocks noChangeShapeType="1"/>
            <a:stCxn id="59422" idx="3"/>
            <a:endCxn id="59426" idx="1"/>
          </p:cNvCxnSpPr>
          <p:nvPr/>
        </p:nvCxnSpPr>
        <p:spPr bwMode="auto">
          <a:xfrm flipH="1">
            <a:off x="4162264" y="4054399"/>
            <a:ext cx="928687" cy="0"/>
          </a:xfrm>
          <a:prstGeom prst="straightConnector1">
            <a:avLst/>
          </a:prstGeom>
          <a:noFill/>
          <a:ln w="19050">
            <a:solidFill>
              <a:schemeClr val="tx1"/>
            </a:solidFill>
            <a:round/>
            <a:headEnd/>
            <a:tailEnd/>
          </a:ln>
        </p:spPr>
      </p:cxnSp>
      <p:cxnSp>
        <p:nvCxnSpPr>
          <p:cNvPr id="59425" name="AutoShape 53"/>
          <p:cNvCxnSpPr>
            <a:cxnSpLocks noChangeShapeType="1"/>
            <a:stCxn id="59423" idx="3"/>
            <a:endCxn id="59421" idx="1"/>
          </p:cNvCxnSpPr>
          <p:nvPr/>
        </p:nvCxnSpPr>
        <p:spPr bwMode="auto">
          <a:xfrm flipH="1">
            <a:off x="2119151" y="4054399"/>
            <a:ext cx="938213" cy="0"/>
          </a:xfrm>
          <a:prstGeom prst="straightConnector1">
            <a:avLst/>
          </a:prstGeom>
          <a:noFill/>
          <a:ln w="19050">
            <a:solidFill>
              <a:schemeClr val="tx1"/>
            </a:solidFill>
            <a:round/>
            <a:headEnd/>
            <a:tailEnd/>
          </a:ln>
        </p:spPr>
      </p:cxnSp>
      <p:sp>
        <p:nvSpPr>
          <p:cNvPr id="59426" name="Rectangle 54"/>
          <p:cNvSpPr>
            <a:spLocks noChangeArrowheads="1"/>
          </p:cNvSpPr>
          <p:nvPr/>
        </p:nvSpPr>
        <p:spPr bwMode="auto">
          <a:xfrm flipH="1">
            <a:off x="3741576" y="3921050"/>
            <a:ext cx="398463" cy="269875"/>
          </a:xfrm>
          <a:prstGeom prst="rect">
            <a:avLst/>
          </a:prstGeom>
          <a:solidFill>
            <a:schemeClr val="bg2"/>
          </a:solidFill>
          <a:ln w="38100">
            <a:solidFill>
              <a:schemeClr val="tx1"/>
            </a:solidFill>
            <a:miter lim="800000"/>
            <a:headEnd/>
            <a:tailEnd/>
          </a:ln>
        </p:spPr>
        <p:txBody>
          <a:bodyPr wrap="none" anchor="ctr"/>
          <a:lstStyle/>
          <a:p>
            <a:pPr algn="ctr" eaLnBrk="1" hangingPunct="1"/>
            <a:r>
              <a:rPr lang="en-US" altLang="zh-TW" sz="1500"/>
              <a:t>34</a:t>
            </a:r>
          </a:p>
        </p:txBody>
      </p:sp>
      <p:cxnSp>
        <p:nvCxnSpPr>
          <p:cNvPr id="59427" name="AutoShape 55"/>
          <p:cNvCxnSpPr>
            <a:cxnSpLocks noChangeShapeType="1"/>
            <a:stCxn id="59426" idx="3"/>
            <a:endCxn id="59423" idx="1"/>
          </p:cNvCxnSpPr>
          <p:nvPr/>
        </p:nvCxnSpPr>
        <p:spPr bwMode="auto">
          <a:xfrm flipH="1">
            <a:off x="3476463" y="4054399"/>
            <a:ext cx="246062" cy="0"/>
          </a:xfrm>
          <a:prstGeom prst="straightConnector1">
            <a:avLst/>
          </a:prstGeom>
          <a:noFill/>
          <a:ln w="19050">
            <a:solidFill>
              <a:schemeClr val="tx1"/>
            </a:solidFill>
            <a:round/>
            <a:headEnd/>
            <a:tailEnd/>
          </a:ln>
        </p:spPr>
      </p:cxnSp>
      <p:cxnSp>
        <p:nvCxnSpPr>
          <p:cNvPr id="2230328" name="AutoShape 56"/>
          <p:cNvCxnSpPr>
            <a:cxnSpLocks noChangeShapeType="1"/>
            <a:stCxn id="59416" idx="0"/>
            <a:endCxn id="59419" idx="0"/>
          </p:cNvCxnSpPr>
          <p:nvPr/>
        </p:nvCxnSpPr>
        <p:spPr bwMode="auto">
          <a:xfrm rot="5400000" flipV="1">
            <a:off x="2925600" y="2249412"/>
            <a:ext cx="1588" cy="2030412"/>
          </a:xfrm>
          <a:prstGeom prst="curvedConnector3">
            <a:avLst>
              <a:gd name="adj1" fmla="val -13200005"/>
            </a:avLst>
          </a:prstGeom>
          <a:noFill/>
          <a:ln w="38100">
            <a:solidFill>
              <a:schemeClr val="tx2"/>
            </a:solidFill>
            <a:round/>
            <a:headEnd/>
            <a:tailEnd type="triangle" w="med" len="med"/>
          </a:ln>
        </p:spPr>
      </p:cxnSp>
      <p:cxnSp>
        <p:nvCxnSpPr>
          <p:cNvPr id="2230329" name="AutoShape 57"/>
          <p:cNvCxnSpPr>
            <a:cxnSpLocks noChangeShapeType="1"/>
            <a:stCxn id="59398" idx="2"/>
            <a:endCxn id="59416" idx="0"/>
          </p:cNvCxnSpPr>
          <p:nvPr/>
        </p:nvCxnSpPr>
        <p:spPr bwMode="auto">
          <a:xfrm>
            <a:off x="1911188" y="2946324"/>
            <a:ext cx="0" cy="317500"/>
          </a:xfrm>
          <a:prstGeom prst="straightConnector1">
            <a:avLst/>
          </a:prstGeom>
          <a:noFill/>
          <a:ln w="38100">
            <a:solidFill>
              <a:schemeClr val="tx2"/>
            </a:solidFill>
            <a:round/>
            <a:headEnd/>
            <a:tailEnd type="triangle" w="med" len="med"/>
          </a:ln>
        </p:spPr>
      </p:cxnSp>
      <p:sp>
        <p:nvSpPr>
          <p:cNvPr id="59430" name="Text Box 58"/>
          <p:cNvSpPr txBox="1">
            <a:spLocks noChangeArrowheads="1"/>
          </p:cNvSpPr>
          <p:nvPr/>
        </p:nvSpPr>
        <p:spPr bwMode="auto">
          <a:xfrm flipH="1">
            <a:off x="4013437" y="4079799"/>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0</a:t>
            </a:r>
          </a:p>
        </p:txBody>
      </p:sp>
      <p:sp>
        <p:nvSpPr>
          <p:cNvPr id="59431" name="Text Box 59"/>
          <p:cNvSpPr txBox="1">
            <a:spLocks noChangeArrowheads="1"/>
          </p:cNvSpPr>
          <p:nvPr/>
        </p:nvSpPr>
        <p:spPr bwMode="auto">
          <a:xfrm flipH="1">
            <a:off x="4013437" y="3476549"/>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1</a:t>
            </a:r>
          </a:p>
        </p:txBody>
      </p:sp>
      <p:sp>
        <p:nvSpPr>
          <p:cNvPr id="59432" name="Text Box 60"/>
          <p:cNvSpPr txBox="1">
            <a:spLocks noChangeArrowheads="1"/>
          </p:cNvSpPr>
          <p:nvPr/>
        </p:nvSpPr>
        <p:spPr bwMode="auto">
          <a:xfrm flipH="1">
            <a:off x="3941600" y="2838904"/>
            <a:ext cx="538196" cy="369332"/>
          </a:xfrm>
          <a:prstGeom prst="rect">
            <a:avLst/>
          </a:prstGeom>
          <a:noFill/>
          <a:ln w="19050">
            <a:noFill/>
            <a:miter lim="800000"/>
            <a:headEnd/>
            <a:tailEnd/>
          </a:ln>
        </p:spPr>
        <p:txBody>
          <a:bodyPr wrap="square">
            <a:spAutoFit/>
          </a:bodyPr>
          <a:lstStyle/>
          <a:p>
            <a:pPr algn="ctr" eaLnBrk="1" hangingPunct="1"/>
            <a:r>
              <a:rPr lang="en-US" altLang="zh-TW" dirty="0"/>
              <a:t>p</a:t>
            </a:r>
            <a:r>
              <a:rPr lang="en-US" altLang="zh-TW" baseline="-25000" dirty="0"/>
              <a:t>2</a:t>
            </a:r>
          </a:p>
        </p:txBody>
      </p:sp>
      <p:cxnSp>
        <p:nvCxnSpPr>
          <p:cNvPr id="2230333" name="AutoShape 61"/>
          <p:cNvCxnSpPr>
            <a:cxnSpLocks noChangeShapeType="1"/>
            <a:stCxn id="59419" idx="2"/>
            <a:endCxn id="59426" idx="0"/>
          </p:cNvCxnSpPr>
          <p:nvPr/>
        </p:nvCxnSpPr>
        <p:spPr bwMode="auto">
          <a:xfrm>
            <a:off x="3941600" y="3579737"/>
            <a:ext cx="0" cy="317500"/>
          </a:xfrm>
          <a:prstGeom prst="straightConnector1">
            <a:avLst/>
          </a:prstGeom>
          <a:noFill/>
          <a:ln w="38100">
            <a:solidFill>
              <a:schemeClr val="tx2"/>
            </a:solidFill>
            <a:round/>
            <a:headEnd/>
            <a:tailEnd type="triangle" w="med" len="med"/>
          </a:ln>
        </p:spPr>
      </p:cxnSp>
      <p:cxnSp>
        <p:nvCxnSpPr>
          <p:cNvPr id="2230334" name="AutoShape 62"/>
          <p:cNvCxnSpPr>
            <a:cxnSpLocks noChangeShapeType="1"/>
            <a:stCxn id="59426" idx="2"/>
            <a:endCxn id="59414" idx="0"/>
          </p:cNvCxnSpPr>
          <p:nvPr/>
        </p:nvCxnSpPr>
        <p:spPr bwMode="auto">
          <a:xfrm>
            <a:off x="3941600" y="4213149"/>
            <a:ext cx="0" cy="319088"/>
          </a:xfrm>
          <a:prstGeom prst="straightConnector1">
            <a:avLst/>
          </a:prstGeom>
          <a:noFill/>
          <a:ln w="38100">
            <a:solidFill>
              <a:schemeClr val="tx2"/>
            </a:solidFill>
            <a:round/>
            <a:headEnd/>
            <a:tailEnd type="triangle" w="med" len="med"/>
          </a:ln>
        </p:spPr>
      </p:cxnSp>
      <p:sp>
        <p:nvSpPr>
          <p:cNvPr id="59435" name="Text Box 63"/>
          <p:cNvSpPr txBox="1">
            <a:spLocks noChangeArrowheads="1"/>
          </p:cNvSpPr>
          <p:nvPr/>
        </p:nvSpPr>
        <p:spPr bwMode="auto">
          <a:xfrm>
            <a:off x="4747760" y="1769664"/>
            <a:ext cx="2295525" cy="519113"/>
          </a:xfrm>
          <a:prstGeom prst="rect">
            <a:avLst/>
          </a:prstGeom>
          <a:noFill/>
          <a:ln w="9525">
            <a:noFill/>
            <a:miter lim="800000"/>
            <a:headEnd/>
            <a:tailEnd/>
          </a:ln>
        </p:spPr>
        <p:txBody>
          <a:bodyPr wrap="none">
            <a:spAutoFit/>
          </a:bodyPr>
          <a:lstStyle/>
          <a:p>
            <a:r>
              <a:rPr kumimoji="1" lang="en-US" altLang="zh-TW" sz="2800" dirty="0"/>
              <a:t>remove key 34</a:t>
            </a:r>
          </a:p>
        </p:txBody>
      </p:sp>
    </p:spTree>
    <p:extLst>
      <p:ext uri="{BB962C8B-B14F-4D97-AF65-F5344CB8AC3E}">
        <p14:creationId xmlns:p14="http://schemas.microsoft.com/office/powerpoint/2010/main" val="409316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0329"/>
                                        </p:tgtEl>
                                        <p:attrNameLst>
                                          <p:attrName>style.visibility</p:attrName>
                                        </p:attrNameLst>
                                      </p:cBhvr>
                                      <p:to>
                                        <p:strVal val="visible"/>
                                      </p:to>
                                    </p:set>
                                    <p:animEffect transition="in" filter="blinds(horizontal)">
                                      <p:cBhvr>
                                        <p:cTn id="7" dur="500"/>
                                        <p:tgtEl>
                                          <p:spTgt spid="22303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30328"/>
                                        </p:tgtEl>
                                        <p:attrNameLst>
                                          <p:attrName>style.visibility</p:attrName>
                                        </p:attrNameLst>
                                      </p:cBhvr>
                                      <p:to>
                                        <p:strVal val="visible"/>
                                      </p:to>
                                    </p:set>
                                    <p:animEffect transition="in" filter="blinds(horizontal)">
                                      <p:cBhvr>
                                        <p:cTn id="12" dur="500"/>
                                        <p:tgtEl>
                                          <p:spTgt spid="2230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30333"/>
                                        </p:tgtEl>
                                        <p:attrNameLst>
                                          <p:attrName>style.visibility</p:attrName>
                                        </p:attrNameLst>
                                      </p:cBhvr>
                                      <p:to>
                                        <p:strVal val="visible"/>
                                      </p:to>
                                    </p:set>
                                    <p:animEffect transition="in" filter="blinds(horizontal)">
                                      <p:cBhvr>
                                        <p:cTn id="17" dur="500"/>
                                        <p:tgtEl>
                                          <p:spTgt spid="2230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30334"/>
                                        </p:tgtEl>
                                        <p:attrNameLst>
                                          <p:attrName>style.visibility</p:attrName>
                                        </p:attrNameLst>
                                      </p:cBhvr>
                                      <p:to>
                                        <p:strVal val="visible"/>
                                      </p:to>
                                    </p:set>
                                    <p:animEffect transition="in" filter="blinds(horizontal)">
                                      <p:cBhvr>
                                        <p:cTn id="22" dur="500"/>
                                        <p:tgtEl>
                                          <p:spTgt spid="223033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230296"/>
                                        </p:tgtEl>
                                        <p:attrNameLst>
                                          <p:attrName>style.visibility</p:attrName>
                                        </p:attrNameLst>
                                      </p:cBhvr>
                                      <p:to>
                                        <p:strVal val="visible"/>
                                      </p:to>
                                    </p:set>
                                    <p:animEffect transition="in" filter="checkerboard(across)">
                                      <p:cBhvr>
                                        <p:cTn id="27" dur="500"/>
                                        <p:tgtEl>
                                          <p:spTgt spid="2230296"/>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strVal val="#ppt_w*0.70"/>
                                          </p:val>
                                        </p:tav>
                                        <p:tav tm="100000">
                                          <p:val>
                                            <p:strVal val="#ppt_w"/>
                                          </p:val>
                                        </p:tav>
                                      </p:tavLst>
                                    </p:anim>
                                    <p:anim calcmode="lin" valueType="num">
                                      <p:cBhvr>
                                        <p:cTn id="33" dur="1000" fill="hold"/>
                                        <p:tgtEl>
                                          <p:spTgt spid="2"/>
                                        </p:tgtEl>
                                        <p:attrNameLst>
                                          <p:attrName>ppt_h</p:attrName>
                                        </p:attrNameLst>
                                      </p:cBhvr>
                                      <p:tavLst>
                                        <p:tav tm="0">
                                          <p:val>
                                            <p:strVal val="#ppt_h"/>
                                          </p:val>
                                        </p:tav>
                                        <p:tav tm="100000">
                                          <p:val>
                                            <p:strVal val="#ppt_h"/>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029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TW">
                <a:ea typeface="新細明體" pitchFamily="18" charset="-120"/>
              </a:rPr>
              <a:t>Implementation</a:t>
            </a:r>
          </a:p>
        </p:txBody>
      </p:sp>
      <p:sp>
        <p:nvSpPr>
          <p:cNvPr id="60418" name="投影片編號版面配置區 6"/>
          <p:cNvSpPr>
            <a:spLocks noGrp="1"/>
          </p:cNvSpPr>
          <p:nvPr>
            <p:ph type="sldNum" sz="quarter" idx="12"/>
          </p:nvPr>
        </p:nvSpPr>
        <p:spPr>
          <a:noFill/>
        </p:spPr>
        <p:txBody>
          <a:bodyPr/>
          <a:lstStyle/>
          <a:p>
            <a:fld id="{1B17B703-D63A-4776-A758-BCDF8ECB6303}" type="slidenum">
              <a:rPr lang="en-US" altLang="zh-TW" smtClean="0">
                <a:latin typeface="Arial" charset="0"/>
              </a:rPr>
              <a:pPr/>
              <a:t>55</a:t>
            </a:fld>
            <a:endParaRPr lang="en-US" altLang="zh-TW">
              <a:latin typeface="Arial" charset="0"/>
            </a:endParaRPr>
          </a:p>
        </p:txBody>
      </p:sp>
      <p:sp>
        <p:nvSpPr>
          <p:cNvPr id="60420" name="Rectangle 3"/>
          <p:cNvSpPr>
            <a:spLocks noGrp="1" noChangeArrowheads="1"/>
          </p:cNvSpPr>
          <p:nvPr>
            <p:ph type="body" sz="half" idx="4294967295"/>
          </p:nvPr>
        </p:nvSpPr>
        <p:spPr>
          <a:xfrm>
            <a:off x="1235076" y="1781175"/>
            <a:ext cx="6308724" cy="5181600"/>
          </a:xfrm>
        </p:spPr>
        <p:txBody>
          <a:bodyPr/>
          <a:lstStyle/>
          <a:p>
            <a:r>
              <a:rPr lang="en-US" altLang="zh-TW" sz="2400" dirty="0">
                <a:ea typeface="新細明體" pitchFamily="18" charset="-120"/>
              </a:rPr>
              <a:t>We can implement a skip list with  </a:t>
            </a:r>
            <a:r>
              <a:rPr lang="en-US" altLang="zh-TW" sz="2400" b="1" i="1" dirty="0">
                <a:solidFill>
                  <a:srgbClr val="0000FF"/>
                </a:solidFill>
                <a:ea typeface="新細明體" pitchFamily="18" charset="-120"/>
              </a:rPr>
              <a:t>quad-nodes</a:t>
            </a:r>
          </a:p>
          <a:p>
            <a:r>
              <a:rPr lang="en-US" altLang="zh-TW" sz="2400" dirty="0">
                <a:ea typeface="新細明體" pitchFamily="18" charset="-120"/>
              </a:rPr>
              <a:t>A quad-node stores:</a:t>
            </a:r>
          </a:p>
          <a:p>
            <a:pPr lvl="1"/>
            <a:r>
              <a:rPr lang="en-US" altLang="zh-TW" sz="2000" dirty="0">
                <a:ea typeface="新細明體" pitchFamily="18" charset="-120"/>
              </a:rPr>
              <a:t>entry</a:t>
            </a:r>
          </a:p>
          <a:p>
            <a:pPr lvl="1"/>
            <a:r>
              <a:rPr lang="en-US" altLang="zh-TW" sz="2000" dirty="0">
                <a:ea typeface="新細明體" pitchFamily="18" charset="-120"/>
              </a:rPr>
              <a:t>link to the node </a:t>
            </a:r>
            <a:r>
              <a:rPr lang="en-US" altLang="zh-TW" sz="2000" i="1" dirty="0" err="1">
                <a:ea typeface="新細明體" pitchFamily="18" charset="-120"/>
              </a:rPr>
              <a:t>prev</a:t>
            </a:r>
            <a:endParaRPr lang="en-US" altLang="zh-TW" sz="2000" i="1" dirty="0">
              <a:ea typeface="新細明體" pitchFamily="18" charset="-120"/>
            </a:endParaRPr>
          </a:p>
          <a:p>
            <a:pPr lvl="1"/>
            <a:r>
              <a:rPr lang="en-US" altLang="zh-TW" sz="2000" dirty="0">
                <a:ea typeface="新細明體" pitchFamily="18" charset="-120"/>
              </a:rPr>
              <a:t>link to the node </a:t>
            </a:r>
            <a:r>
              <a:rPr lang="en-US" altLang="zh-TW" sz="2000" i="1" dirty="0">
                <a:ea typeface="新細明體" pitchFamily="18" charset="-120"/>
              </a:rPr>
              <a:t>next</a:t>
            </a:r>
          </a:p>
          <a:p>
            <a:pPr lvl="1"/>
            <a:r>
              <a:rPr lang="en-US" altLang="zh-TW" sz="2000" dirty="0">
                <a:ea typeface="新細明體" pitchFamily="18" charset="-120"/>
              </a:rPr>
              <a:t>link to the node </a:t>
            </a:r>
            <a:r>
              <a:rPr lang="en-US" altLang="zh-TW" sz="2000" i="1" dirty="0">
                <a:ea typeface="新細明體" pitchFamily="18" charset="-120"/>
              </a:rPr>
              <a:t>below</a:t>
            </a:r>
          </a:p>
          <a:p>
            <a:pPr lvl="1"/>
            <a:r>
              <a:rPr lang="en-US" altLang="zh-TW" sz="2000" dirty="0">
                <a:ea typeface="新細明體" pitchFamily="18" charset="-120"/>
              </a:rPr>
              <a:t>link to the node </a:t>
            </a:r>
            <a:r>
              <a:rPr lang="en-US" altLang="zh-TW" sz="2000" i="1" dirty="0">
                <a:ea typeface="新細明體" pitchFamily="18" charset="-120"/>
              </a:rPr>
              <a:t>above</a:t>
            </a:r>
          </a:p>
          <a:p>
            <a:r>
              <a:rPr lang="en-US" altLang="zh-TW" sz="2400" dirty="0">
                <a:ea typeface="新細明體" pitchFamily="18" charset="-120"/>
              </a:rPr>
              <a:t>Also, we define special keys PLUS_INF and MINUS_INF, and we modify the key comparator to handle them  </a:t>
            </a:r>
          </a:p>
        </p:txBody>
      </p:sp>
      <p:sp>
        <p:nvSpPr>
          <p:cNvPr id="60421" name="AutoShape 4"/>
          <p:cNvSpPr>
            <a:spLocks noChangeArrowheads="1"/>
          </p:cNvSpPr>
          <p:nvPr/>
        </p:nvSpPr>
        <p:spPr bwMode="auto">
          <a:xfrm>
            <a:off x="8400661" y="2768082"/>
            <a:ext cx="1524000" cy="1524000"/>
          </a:xfrm>
          <a:prstGeom prst="plus">
            <a:avLst>
              <a:gd name="adj" fmla="val 25000"/>
            </a:avLst>
          </a:prstGeom>
          <a:solidFill>
            <a:schemeClr val="accent1"/>
          </a:solidFill>
          <a:ln w="19050">
            <a:solidFill>
              <a:schemeClr val="tx1"/>
            </a:solidFill>
            <a:miter lim="800000"/>
            <a:headEnd/>
            <a:tailEnd/>
          </a:ln>
        </p:spPr>
        <p:txBody>
          <a:bodyPr wrap="none" anchor="ctr"/>
          <a:lstStyle/>
          <a:p>
            <a:endParaRPr lang="zh-TW" altLang="en-US"/>
          </a:p>
        </p:txBody>
      </p:sp>
      <p:sp>
        <p:nvSpPr>
          <p:cNvPr id="60422" name="Rectangle 5"/>
          <p:cNvSpPr>
            <a:spLocks noChangeArrowheads="1"/>
          </p:cNvSpPr>
          <p:nvPr/>
        </p:nvSpPr>
        <p:spPr bwMode="auto">
          <a:xfrm>
            <a:off x="8781661" y="3149082"/>
            <a:ext cx="762000" cy="762000"/>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3600" i="1"/>
              <a:t>x</a:t>
            </a:r>
          </a:p>
        </p:txBody>
      </p:sp>
      <p:sp>
        <p:nvSpPr>
          <p:cNvPr id="60423" name="Line 6"/>
          <p:cNvSpPr>
            <a:spLocks noChangeShapeType="1"/>
          </p:cNvSpPr>
          <p:nvPr/>
        </p:nvSpPr>
        <p:spPr bwMode="auto">
          <a:xfrm>
            <a:off x="9696061" y="3530082"/>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4" name="Line 7"/>
          <p:cNvSpPr>
            <a:spLocks noChangeShapeType="1"/>
          </p:cNvSpPr>
          <p:nvPr/>
        </p:nvSpPr>
        <p:spPr bwMode="auto">
          <a:xfrm rot="10800000">
            <a:off x="7867261" y="3530082"/>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5" name="Line 8"/>
          <p:cNvSpPr>
            <a:spLocks noChangeShapeType="1"/>
          </p:cNvSpPr>
          <p:nvPr/>
        </p:nvSpPr>
        <p:spPr bwMode="auto">
          <a:xfrm rot="-5400000">
            <a:off x="8824524" y="2606157"/>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6" name="Line 9"/>
          <p:cNvSpPr>
            <a:spLocks noChangeShapeType="1"/>
          </p:cNvSpPr>
          <p:nvPr/>
        </p:nvSpPr>
        <p:spPr bwMode="auto">
          <a:xfrm rot="5400000">
            <a:off x="8824524" y="4434957"/>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7" name="Text Box 10"/>
          <p:cNvSpPr txBox="1">
            <a:spLocks noChangeArrowheads="1"/>
          </p:cNvSpPr>
          <p:nvPr/>
        </p:nvSpPr>
        <p:spPr bwMode="auto">
          <a:xfrm flipH="1">
            <a:off x="6617900" y="2512495"/>
            <a:ext cx="1868487" cy="519112"/>
          </a:xfrm>
          <a:prstGeom prst="rect">
            <a:avLst/>
          </a:prstGeom>
          <a:noFill/>
          <a:ln w="19050">
            <a:noFill/>
            <a:miter lim="800000"/>
            <a:headEnd/>
            <a:tailEnd/>
          </a:ln>
        </p:spPr>
        <p:txBody>
          <a:bodyPr wrap="none">
            <a:spAutoFit/>
          </a:bodyPr>
          <a:lstStyle/>
          <a:p>
            <a:pPr algn="ctr" eaLnBrk="1" hangingPunct="1"/>
            <a:r>
              <a:rPr lang="en-US" altLang="zh-TW" sz="2800" u="sng" dirty="0">
                <a:latin typeface="Tahoma" pitchFamily="34" charset="0"/>
              </a:rPr>
              <a:t>quad-node</a:t>
            </a:r>
            <a:endParaRPr lang="en-US" altLang="zh-TW" sz="2800" u="sng" baseline="-25000" dirty="0">
              <a:latin typeface="Tahoma" pitchFamily="34" charset="0"/>
            </a:endParaRPr>
          </a:p>
        </p:txBody>
      </p:sp>
    </p:spTree>
    <p:extLst>
      <p:ext uri="{BB962C8B-B14F-4D97-AF65-F5344CB8AC3E}">
        <p14:creationId xmlns:p14="http://schemas.microsoft.com/office/powerpoint/2010/main" val="1421039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zh-TW"/>
              <a:t>Probabilistic Analysis</a:t>
            </a:r>
          </a:p>
        </p:txBody>
      </p:sp>
      <p:sp>
        <p:nvSpPr>
          <p:cNvPr id="61444" name="Rectangle 3"/>
          <p:cNvSpPr>
            <a:spLocks noGrp="1" noChangeArrowheads="1"/>
          </p:cNvSpPr>
          <p:nvPr>
            <p:ph idx="1"/>
          </p:nvPr>
        </p:nvSpPr>
        <p:spPr/>
        <p:txBody>
          <a:bodyPr/>
          <a:lstStyle/>
          <a:p>
            <a:pPr marL="609600" indent="-609600"/>
            <a:r>
              <a:rPr lang="en-US" altLang="zh-TW" dirty="0"/>
              <a:t>Due to the randomization involved in the algorithm, the performance analysis involves a bit of probability</a:t>
            </a:r>
          </a:p>
          <a:p>
            <a:pPr marL="609600" indent="-609600"/>
            <a:r>
              <a:rPr lang="en-US" altLang="zh-TW" dirty="0"/>
              <a:t>Facts used:</a:t>
            </a:r>
          </a:p>
          <a:p>
            <a:pPr marL="990600" lvl="1" indent="-533400">
              <a:buFontTx/>
              <a:buAutoNum type="arabicPeriod"/>
            </a:pPr>
            <a:r>
              <a:rPr lang="en-US" altLang="zh-TW" dirty="0">
                <a:ea typeface="新細明體" pitchFamily="18" charset="-120"/>
              </a:rPr>
              <a:t>The probability of getting </a:t>
            </a:r>
            <a:r>
              <a:rPr lang="en-US" altLang="zh-TW" b="1" i="1" dirty="0" err="1">
                <a:ea typeface="新細明體" pitchFamily="18" charset="-120"/>
              </a:rPr>
              <a:t>i</a:t>
            </a:r>
            <a:r>
              <a:rPr lang="en-US" altLang="zh-TW" dirty="0">
                <a:ea typeface="新細明體" pitchFamily="18" charset="-120"/>
              </a:rPr>
              <a:t> consecutive heads when flipping a coin is 1</a:t>
            </a:r>
            <a:r>
              <a:rPr lang="en-US" altLang="zh-TW" dirty="0">
                <a:latin typeface="Symbol" pitchFamily="18" charset="2"/>
                <a:ea typeface="新細明體" pitchFamily="18" charset="-120"/>
                <a:sym typeface="Symbol" pitchFamily="18" charset="2"/>
              </a:rPr>
              <a:t>/</a:t>
            </a:r>
            <a:r>
              <a:rPr lang="en-US" altLang="zh-TW" dirty="0">
                <a:ea typeface="新細明體" pitchFamily="18" charset="-120"/>
              </a:rPr>
              <a:t>2</a:t>
            </a:r>
            <a:r>
              <a:rPr lang="en-US" altLang="zh-TW" b="1" i="1" baseline="30000" dirty="0">
                <a:ea typeface="新細明體" pitchFamily="18" charset="-120"/>
              </a:rPr>
              <a:t>i</a:t>
            </a:r>
          </a:p>
          <a:p>
            <a:pPr marL="990600" lvl="1" indent="-533400">
              <a:buFontTx/>
              <a:buAutoNum type="arabicPeriod"/>
            </a:pPr>
            <a:r>
              <a:rPr lang="en-US" altLang="zh-TW" dirty="0">
                <a:ea typeface="新細明體" pitchFamily="18" charset="-120"/>
              </a:rPr>
              <a:t>If each of </a:t>
            </a:r>
            <a:r>
              <a:rPr lang="en-US" altLang="zh-TW" b="1" i="1" dirty="0">
                <a:ea typeface="新細明體" pitchFamily="18" charset="-120"/>
              </a:rPr>
              <a:t>n</a:t>
            </a:r>
            <a:r>
              <a:rPr lang="en-US" altLang="zh-TW" dirty="0">
                <a:ea typeface="新細明體" pitchFamily="18" charset="-120"/>
              </a:rPr>
              <a:t> events has probability </a:t>
            </a:r>
            <a:r>
              <a:rPr lang="en-US" altLang="zh-TW" b="1" i="1" dirty="0">
                <a:ea typeface="新細明體" pitchFamily="18" charset="-120"/>
              </a:rPr>
              <a:t>p</a:t>
            </a:r>
            <a:r>
              <a:rPr lang="en-US" altLang="zh-TW" dirty="0">
                <a:ea typeface="新細明體" pitchFamily="18" charset="-120"/>
              </a:rPr>
              <a:t>, the probability that at least one event occurs is at most </a:t>
            </a:r>
            <a:r>
              <a:rPr lang="en-US" altLang="zh-TW" b="1" i="1" dirty="0">
                <a:ea typeface="新細明體" pitchFamily="18" charset="-120"/>
              </a:rPr>
              <a:t>np</a:t>
            </a:r>
          </a:p>
          <a:p>
            <a:pPr marL="990600" lvl="1" indent="-533400">
              <a:buFontTx/>
              <a:buAutoNum type="arabicPeriod"/>
            </a:pPr>
            <a:r>
              <a:rPr lang="en-US" altLang="zh-TW" dirty="0">
                <a:ea typeface="新細明體" pitchFamily="18" charset="-120"/>
              </a:rPr>
              <a:t>If each of </a:t>
            </a:r>
            <a:r>
              <a:rPr lang="en-US" altLang="zh-TW" b="1" i="1" dirty="0">
                <a:ea typeface="新細明體" pitchFamily="18" charset="-120"/>
              </a:rPr>
              <a:t>n</a:t>
            </a:r>
            <a:r>
              <a:rPr lang="en-US" altLang="zh-TW" dirty="0">
                <a:ea typeface="新細明體" pitchFamily="18" charset="-120"/>
              </a:rPr>
              <a:t> entries is presented in a set with probability </a:t>
            </a:r>
            <a:r>
              <a:rPr lang="en-US" altLang="zh-TW" b="1" i="1" dirty="0">
                <a:ea typeface="新細明體" pitchFamily="18" charset="-120"/>
              </a:rPr>
              <a:t>p</a:t>
            </a:r>
            <a:r>
              <a:rPr lang="en-US" altLang="zh-TW" dirty="0">
                <a:ea typeface="新細明體" pitchFamily="18" charset="-120"/>
              </a:rPr>
              <a:t>, the expected size of the set is </a:t>
            </a:r>
            <a:r>
              <a:rPr lang="en-US" altLang="zh-TW" b="1" i="1" dirty="0">
                <a:ea typeface="新細明體" pitchFamily="18" charset="-120"/>
              </a:rPr>
              <a:t>np</a:t>
            </a:r>
          </a:p>
          <a:p>
            <a:pPr marL="990600" lvl="1" indent="-533400">
              <a:buFontTx/>
              <a:buAutoNum type="arabicPeriod"/>
            </a:pPr>
            <a:r>
              <a:rPr lang="en-US" altLang="zh-TW" dirty="0">
                <a:ea typeface="新細明體" pitchFamily="18" charset="-120"/>
              </a:rPr>
              <a:t>The expected number of coin tosses required in order to get tails is 2</a:t>
            </a:r>
            <a:endParaRPr lang="en-US" altLang="zh-TW" dirty="0"/>
          </a:p>
        </p:txBody>
      </p:sp>
      <p:sp>
        <p:nvSpPr>
          <p:cNvPr id="61442" name="投影片編號版面配置區 5"/>
          <p:cNvSpPr>
            <a:spLocks noGrp="1"/>
          </p:cNvSpPr>
          <p:nvPr>
            <p:ph type="sldNum" sz="quarter" idx="12"/>
          </p:nvPr>
        </p:nvSpPr>
        <p:spPr>
          <a:noFill/>
        </p:spPr>
        <p:txBody>
          <a:bodyPr/>
          <a:lstStyle/>
          <a:p>
            <a:fld id="{E6C76620-8321-4D20-90F6-63E3480EA54A}" type="slidenum">
              <a:rPr lang="en-US" altLang="zh-TW" smtClean="0">
                <a:latin typeface="Arial" charset="0"/>
              </a:rPr>
              <a:pPr/>
              <a:t>56</a:t>
            </a:fld>
            <a:endParaRPr lang="en-US" altLang="zh-TW">
              <a:latin typeface="Arial" charset="0"/>
            </a:endParaRPr>
          </a:p>
        </p:txBody>
      </p:sp>
    </p:spTree>
    <p:extLst>
      <p:ext uri="{BB962C8B-B14F-4D97-AF65-F5344CB8AC3E}">
        <p14:creationId xmlns:p14="http://schemas.microsoft.com/office/powerpoint/2010/main" val="3235376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TW"/>
              <a:t>Height of A Skip List</a:t>
            </a:r>
          </a:p>
        </p:txBody>
      </p:sp>
      <p:sp>
        <p:nvSpPr>
          <p:cNvPr id="62468" name="Rectangle 3"/>
          <p:cNvSpPr>
            <a:spLocks noGrp="1" noChangeArrowheads="1"/>
          </p:cNvSpPr>
          <p:nvPr>
            <p:ph idx="1"/>
          </p:nvPr>
        </p:nvSpPr>
        <p:spPr/>
        <p:txBody>
          <a:bodyPr/>
          <a:lstStyle/>
          <a:p>
            <a:r>
              <a:rPr lang="en-US" altLang="zh-TW" i="1" dirty="0">
                <a:solidFill>
                  <a:srgbClr val="FF0000"/>
                </a:solidFill>
                <a:ea typeface="新細明體" pitchFamily="18" charset="-120"/>
              </a:rPr>
              <a:t>With high probability, a skip list with </a:t>
            </a:r>
            <a:r>
              <a:rPr lang="en-US" altLang="zh-TW" b="1" i="1" dirty="0">
                <a:solidFill>
                  <a:srgbClr val="FF0000"/>
                </a:solidFill>
                <a:ea typeface="新細明體" pitchFamily="18" charset="-120"/>
              </a:rPr>
              <a:t>n</a:t>
            </a:r>
            <a:r>
              <a:rPr lang="en-US" altLang="zh-TW" i="1" dirty="0">
                <a:solidFill>
                  <a:srgbClr val="FF0000"/>
                </a:solidFill>
                <a:ea typeface="新細明體" pitchFamily="18" charset="-120"/>
              </a:rPr>
              <a:t> items has height </a:t>
            </a:r>
            <a:r>
              <a:rPr lang="en-US" altLang="zh-TW" b="1" i="1" dirty="0">
                <a:solidFill>
                  <a:srgbClr val="FF0000"/>
                </a:solidFill>
                <a:ea typeface="新細明體" pitchFamily="18" charset="-120"/>
              </a:rPr>
              <a:t>O</a:t>
            </a:r>
            <a:r>
              <a:rPr lang="en-US" altLang="zh-TW" dirty="0">
                <a:solidFill>
                  <a:srgbClr val="FF0000"/>
                </a:solidFill>
                <a:ea typeface="新細明體" pitchFamily="18" charset="-120"/>
              </a:rPr>
              <a:t>(</a:t>
            </a:r>
            <a:r>
              <a:rPr lang="en-US" altLang="zh-TW" i="1" dirty="0">
                <a:solidFill>
                  <a:srgbClr val="FF0000"/>
                </a:solidFill>
                <a:ea typeface="新細明體" pitchFamily="18" charset="-120"/>
              </a:rPr>
              <a:t>log </a:t>
            </a:r>
            <a:r>
              <a:rPr lang="en-US" altLang="zh-TW" b="1" i="1" dirty="0">
                <a:solidFill>
                  <a:srgbClr val="FF0000"/>
                </a:solidFill>
                <a:ea typeface="新細明體" pitchFamily="18" charset="-120"/>
              </a:rPr>
              <a:t>n</a:t>
            </a:r>
            <a:r>
              <a:rPr lang="en-US" altLang="zh-TW" dirty="0">
                <a:solidFill>
                  <a:srgbClr val="FF0000"/>
                </a:solidFill>
                <a:ea typeface="新細明體" pitchFamily="18" charset="-120"/>
              </a:rPr>
              <a:t>)</a:t>
            </a:r>
          </a:p>
          <a:p>
            <a:pPr lvl="1"/>
            <a:r>
              <a:rPr lang="en-US" altLang="zh-TW" b="1" i="1" dirty="0">
                <a:ea typeface="新細明體" pitchFamily="18" charset="-120"/>
              </a:rPr>
              <a:t>P</a:t>
            </a:r>
            <a:r>
              <a:rPr lang="en-US" altLang="zh-TW" b="1" i="1" baseline="-25000" dirty="0">
                <a:ea typeface="新細明體" pitchFamily="18" charset="-120"/>
              </a:rPr>
              <a:t>i</a:t>
            </a:r>
            <a:r>
              <a:rPr lang="en-US" altLang="zh-TW" dirty="0">
                <a:ea typeface="新細明體" pitchFamily="18" charset="-120"/>
              </a:rPr>
              <a:t>: probability that list </a:t>
            </a:r>
            <a:r>
              <a:rPr lang="en-US" altLang="zh-TW" b="1" i="1" dirty="0">
                <a:ea typeface="新細明體" pitchFamily="18" charset="-120"/>
              </a:rPr>
              <a:t>S</a:t>
            </a:r>
            <a:r>
              <a:rPr lang="en-US" altLang="zh-TW" b="1" i="1" baseline="-25000" dirty="0">
                <a:ea typeface="新細明體" pitchFamily="18" charset="-120"/>
              </a:rPr>
              <a:t>i</a:t>
            </a:r>
            <a:r>
              <a:rPr lang="en-US" altLang="zh-TW" dirty="0">
                <a:ea typeface="新細明體" pitchFamily="18" charset="-120"/>
              </a:rPr>
              <a:t> has at least one entry</a:t>
            </a:r>
          </a:p>
          <a:p>
            <a:pPr lvl="1"/>
            <a:r>
              <a:rPr lang="en-US" altLang="zh-TW" dirty="0">
                <a:ea typeface="新細明體" pitchFamily="18" charset="-120"/>
              </a:rPr>
              <a:t>By Fact 1, we insert an entry in list </a:t>
            </a:r>
            <a:r>
              <a:rPr lang="en-US" altLang="zh-TW" b="1" i="1" dirty="0">
                <a:ea typeface="新細明體" pitchFamily="18" charset="-120"/>
              </a:rPr>
              <a:t>S</a:t>
            </a:r>
            <a:r>
              <a:rPr lang="en-US" altLang="zh-TW" b="1" i="1" baseline="-25000" dirty="0">
                <a:ea typeface="新細明體" pitchFamily="18" charset="-120"/>
              </a:rPr>
              <a:t>i</a:t>
            </a:r>
            <a:r>
              <a:rPr lang="en-US" altLang="zh-TW" dirty="0">
                <a:ea typeface="新細明體" pitchFamily="18" charset="-120"/>
              </a:rPr>
              <a:t> with probability 1</a:t>
            </a:r>
            <a:r>
              <a:rPr lang="en-US" altLang="zh-TW" dirty="0">
                <a:latin typeface="Symbol" pitchFamily="18" charset="2"/>
                <a:ea typeface="新細明體" pitchFamily="18" charset="-120"/>
                <a:sym typeface="Symbol" pitchFamily="18" charset="2"/>
              </a:rPr>
              <a:t>/</a:t>
            </a:r>
            <a:r>
              <a:rPr lang="en-US" altLang="zh-TW" dirty="0">
                <a:ea typeface="新細明體" pitchFamily="18" charset="-120"/>
              </a:rPr>
              <a:t>2</a:t>
            </a:r>
            <a:r>
              <a:rPr lang="en-US" altLang="zh-TW" b="1" i="1" baseline="30000" dirty="0">
                <a:ea typeface="新細明體" pitchFamily="18" charset="-120"/>
              </a:rPr>
              <a:t>i</a:t>
            </a:r>
            <a:endParaRPr lang="en-US" altLang="zh-TW" baseline="30000" dirty="0">
              <a:ea typeface="新細明體" pitchFamily="18" charset="-120"/>
            </a:endParaRPr>
          </a:p>
          <a:p>
            <a:pPr lvl="1"/>
            <a:r>
              <a:rPr lang="en-US" altLang="zh-TW" dirty="0">
                <a:ea typeface="新細明體" pitchFamily="18" charset="-120"/>
              </a:rPr>
              <a:t>By Fact 2, </a:t>
            </a:r>
            <a:r>
              <a:rPr lang="en-US" altLang="zh-TW" b="1" i="1" dirty="0">
                <a:ea typeface="新細明體" pitchFamily="18" charset="-120"/>
              </a:rPr>
              <a:t>P</a:t>
            </a:r>
            <a:r>
              <a:rPr lang="en-US" altLang="zh-TW" b="1" i="1" baseline="-25000" dirty="0">
                <a:ea typeface="新細明體" pitchFamily="18" charset="-120"/>
              </a:rPr>
              <a:t>i</a:t>
            </a:r>
            <a:r>
              <a:rPr lang="en-US" altLang="zh-TW" dirty="0">
                <a:ea typeface="新細明體" pitchFamily="18" charset="-120"/>
              </a:rPr>
              <a:t>  </a:t>
            </a:r>
            <a:r>
              <a:rPr lang="en-US" altLang="zh-TW" dirty="0">
                <a:ea typeface="新細明體" pitchFamily="18" charset="-120"/>
                <a:sym typeface="Symbol" pitchFamily="18" charset="2"/>
              </a:rPr>
              <a:t> </a:t>
            </a:r>
            <a:r>
              <a:rPr lang="en-US" altLang="zh-TW" b="1" i="1" dirty="0">
                <a:ea typeface="新細明體" pitchFamily="18" charset="-120"/>
              </a:rPr>
              <a:t>n</a:t>
            </a:r>
            <a:r>
              <a:rPr lang="en-US" altLang="zh-TW" dirty="0">
                <a:latin typeface="Symbol" pitchFamily="18" charset="2"/>
                <a:ea typeface="新細明體" pitchFamily="18" charset="-120"/>
                <a:sym typeface="Symbol" pitchFamily="18" charset="2"/>
              </a:rPr>
              <a:t>/</a:t>
            </a:r>
            <a:r>
              <a:rPr lang="en-US" altLang="zh-TW" dirty="0">
                <a:ea typeface="新細明體" pitchFamily="18" charset="-120"/>
              </a:rPr>
              <a:t>2</a:t>
            </a:r>
            <a:r>
              <a:rPr lang="en-US" altLang="zh-TW" b="1" i="1" baseline="30000" dirty="0">
                <a:ea typeface="新細明體" pitchFamily="18" charset="-120"/>
              </a:rPr>
              <a:t>i</a:t>
            </a:r>
            <a:endParaRPr lang="en-US" altLang="zh-TW" dirty="0">
              <a:ea typeface="新細明體" pitchFamily="18" charset="-120"/>
            </a:endParaRPr>
          </a:p>
          <a:p>
            <a:pPr lvl="1"/>
            <a:r>
              <a:rPr lang="en-US" altLang="zh-TW" dirty="0">
                <a:ea typeface="新細明體" pitchFamily="18" charset="-120"/>
              </a:rPr>
              <a:t>Probability that the height </a:t>
            </a:r>
            <a:r>
              <a:rPr lang="en-US" altLang="zh-TW" b="1" i="1" dirty="0">
                <a:ea typeface="新細明體" pitchFamily="18" charset="-120"/>
              </a:rPr>
              <a:t>h</a:t>
            </a:r>
            <a:r>
              <a:rPr lang="en-US" altLang="zh-TW" dirty="0">
                <a:ea typeface="新細明體" pitchFamily="18" charset="-120"/>
              </a:rPr>
              <a:t> &gt; </a:t>
            </a:r>
            <a:r>
              <a:rPr lang="en-US" altLang="zh-TW" b="1" i="1" dirty="0">
                <a:ea typeface="新細明體" pitchFamily="18" charset="-120"/>
              </a:rPr>
              <a:t>i</a:t>
            </a:r>
            <a:r>
              <a:rPr lang="en-US" altLang="zh-TW" dirty="0">
                <a:ea typeface="新細明體" pitchFamily="18" charset="-120"/>
              </a:rPr>
              <a:t> is equal to </a:t>
            </a:r>
            <a:r>
              <a:rPr lang="en-US" altLang="zh-TW" b="1" i="1" dirty="0">
                <a:ea typeface="新細明體" pitchFamily="18" charset="-120"/>
              </a:rPr>
              <a:t>P</a:t>
            </a:r>
            <a:r>
              <a:rPr lang="en-US" altLang="zh-TW" b="1" i="1" baseline="-25000" dirty="0">
                <a:ea typeface="新細明體" pitchFamily="18" charset="-120"/>
              </a:rPr>
              <a:t>i</a:t>
            </a:r>
          </a:p>
          <a:p>
            <a:pPr lvl="1"/>
            <a:r>
              <a:rPr lang="en-US" altLang="zh-TW" dirty="0">
                <a:ea typeface="新細明體" pitchFamily="18" charset="-120"/>
              </a:rPr>
              <a:t>Suppose </a:t>
            </a:r>
            <a:r>
              <a:rPr lang="en-US" altLang="zh-TW" b="1" i="1" dirty="0">
                <a:ea typeface="新細明體" pitchFamily="18" charset="-120"/>
              </a:rPr>
              <a:t>h</a:t>
            </a:r>
            <a:r>
              <a:rPr lang="en-US" altLang="zh-TW" dirty="0">
                <a:ea typeface="新細明體" pitchFamily="18" charset="-120"/>
              </a:rPr>
              <a:t> &gt; </a:t>
            </a:r>
            <a:r>
              <a:rPr lang="en-US" altLang="zh-TW" b="1" i="1" dirty="0">
                <a:ea typeface="新細明體" pitchFamily="18" charset="-120"/>
              </a:rPr>
              <a:t>c </a:t>
            </a:r>
            <a:r>
              <a:rPr lang="en-US" altLang="zh-TW" dirty="0">
                <a:ea typeface="新細明體" pitchFamily="18" charset="-120"/>
              </a:rPr>
              <a:t>log </a:t>
            </a:r>
            <a:r>
              <a:rPr lang="en-US" altLang="zh-TW" b="1" i="1" dirty="0">
                <a:ea typeface="新細明體" pitchFamily="18" charset="-120"/>
              </a:rPr>
              <a:t>n</a:t>
            </a:r>
            <a:r>
              <a:rPr lang="en-US" altLang="zh-TW" dirty="0">
                <a:ea typeface="新細明體" pitchFamily="18" charset="-120"/>
              </a:rPr>
              <a:t>, then </a:t>
            </a:r>
            <a:r>
              <a:rPr lang="en-US" altLang="zh-TW" b="1" i="1" dirty="0">
                <a:ea typeface="新細明體" pitchFamily="18" charset="-120"/>
              </a:rPr>
              <a:t>P</a:t>
            </a:r>
            <a:r>
              <a:rPr lang="en-US" altLang="zh-TW" b="1" i="1" baseline="-25000" dirty="0">
                <a:ea typeface="新細明體" pitchFamily="18" charset="-120"/>
              </a:rPr>
              <a:t>c log n </a:t>
            </a:r>
            <a:r>
              <a:rPr lang="en-US" altLang="zh-TW" dirty="0">
                <a:ea typeface="新細明體" pitchFamily="18" charset="-120"/>
                <a:sym typeface="Symbol" pitchFamily="18" charset="2"/>
              </a:rPr>
              <a:t> 1 / </a:t>
            </a:r>
            <a:r>
              <a:rPr lang="en-US" altLang="zh-TW" b="1" i="1" dirty="0">
                <a:ea typeface="新細明體" pitchFamily="18" charset="-120"/>
                <a:sym typeface="Symbol" pitchFamily="18" charset="2"/>
              </a:rPr>
              <a:t>n</a:t>
            </a:r>
            <a:r>
              <a:rPr lang="en-US" altLang="zh-TW" baseline="30000" dirty="0">
                <a:ea typeface="新細明體" pitchFamily="18" charset="-120"/>
                <a:sym typeface="Symbol" pitchFamily="18" charset="2"/>
              </a:rPr>
              <a:t>(</a:t>
            </a:r>
            <a:r>
              <a:rPr lang="en-US" altLang="zh-TW" b="1" i="1" baseline="30000" dirty="0">
                <a:ea typeface="新細明體" pitchFamily="18" charset="-120"/>
                <a:sym typeface="Symbol" pitchFamily="18" charset="2"/>
              </a:rPr>
              <a:t>c</a:t>
            </a:r>
            <a:r>
              <a:rPr lang="en-US" altLang="zh-TW" baseline="30000" dirty="0">
                <a:ea typeface="新細明體" pitchFamily="18" charset="-120"/>
                <a:sym typeface="Symbol" pitchFamily="18" charset="2"/>
              </a:rPr>
              <a:t>-1)</a:t>
            </a:r>
            <a:endParaRPr lang="en-US" altLang="zh-TW" baseline="30000" dirty="0">
              <a:ea typeface="新細明體" pitchFamily="18" charset="-120"/>
            </a:endParaRPr>
          </a:p>
          <a:p>
            <a:pPr lvl="1"/>
            <a:r>
              <a:rPr lang="en-US" altLang="zh-TW" dirty="0"/>
              <a:t>Probability that </a:t>
            </a:r>
            <a:r>
              <a:rPr lang="en-US" altLang="zh-TW" b="1" i="1" dirty="0"/>
              <a:t>h</a:t>
            </a:r>
            <a:r>
              <a:rPr lang="en-US" altLang="zh-TW" dirty="0"/>
              <a:t> &lt; </a:t>
            </a:r>
            <a:r>
              <a:rPr lang="en-US" altLang="zh-TW" b="1" i="1" dirty="0">
                <a:ea typeface="新細明體" pitchFamily="18" charset="-120"/>
              </a:rPr>
              <a:t>c </a:t>
            </a:r>
            <a:r>
              <a:rPr lang="en-US" altLang="zh-TW" dirty="0">
                <a:ea typeface="新細明體" pitchFamily="18" charset="-120"/>
              </a:rPr>
              <a:t>log </a:t>
            </a:r>
            <a:r>
              <a:rPr lang="en-US" altLang="zh-TW" b="1" i="1" dirty="0">
                <a:ea typeface="新細明體" pitchFamily="18" charset="-120"/>
              </a:rPr>
              <a:t>n</a:t>
            </a:r>
            <a:r>
              <a:rPr lang="en-US" altLang="zh-TW" dirty="0"/>
              <a:t> is at lease 1- </a:t>
            </a:r>
            <a:r>
              <a:rPr lang="en-US" altLang="zh-TW" dirty="0">
                <a:ea typeface="新細明體" pitchFamily="18" charset="-120"/>
                <a:sym typeface="Symbol" pitchFamily="18" charset="2"/>
              </a:rPr>
              <a:t>1 / </a:t>
            </a:r>
            <a:r>
              <a:rPr lang="en-US" altLang="zh-TW" b="1" i="1" dirty="0">
                <a:ea typeface="新細明體" pitchFamily="18" charset="-120"/>
                <a:sym typeface="Symbol" pitchFamily="18" charset="2"/>
              </a:rPr>
              <a:t>n</a:t>
            </a:r>
            <a:r>
              <a:rPr lang="en-US" altLang="zh-TW" baseline="30000" dirty="0">
                <a:ea typeface="新細明體" pitchFamily="18" charset="-120"/>
                <a:sym typeface="Symbol" pitchFamily="18" charset="2"/>
              </a:rPr>
              <a:t>(</a:t>
            </a:r>
            <a:r>
              <a:rPr lang="en-US" altLang="zh-TW" b="1" i="1" baseline="30000" dirty="0">
                <a:ea typeface="新細明體" pitchFamily="18" charset="-120"/>
                <a:sym typeface="Symbol" pitchFamily="18" charset="2"/>
              </a:rPr>
              <a:t>c</a:t>
            </a:r>
            <a:r>
              <a:rPr lang="en-US" altLang="zh-TW" baseline="30000" dirty="0">
                <a:ea typeface="新細明體" pitchFamily="18" charset="-120"/>
                <a:sym typeface="Symbol" pitchFamily="18" charset="2"/>
              </a:rPr>
              <a:t>-1)</a:t>
            </a:r>
          </a:p>
        </p:txBody>
      </p:sp>
      <p:sp>
        <p:nvSpPr>
          <p:cNvPr id="62466" name="投影片編號版面配置區 5"/>
          <p:cNvSpPr>
            <a:spLocks noGrp="1"/>
          </p:cNvSpPr>
          <p:nvPr>
            <p:ph type="sldNum" sz="quarter" idx="12"/>
          </p:nvPr>
        </p:nvSpPr>
        <p:spPr>
          <a:noFill/>
        </p:spPr>
        <p:txBody>
          <a:bodyPr/>
          <a:lstStyle/>
          <a:p>
            <a:fld id="{BEDE2524-EDE1-4250-A65B-73A73EE56067}" type="slidenum">
              <a:rPr lang="en-US" altLang="zh-TW" smtClean="0">
                <a:latin typeface="Arial" charset="0"/>
              </a:rPr>
              <a:pPr/>
              <a:t>57</a:t>
            </a:fld>
            <a:endParaRPr lang="en-US" altLang="zh-TW">
              <a:latin typeface="Arial" charset="0"/>
            </a:endParaRPr>
          </a:p>
        </p:txBody>
      </p:sp>
    </p:spTree>
    <p:extLst>
      <p:ext uri="{BB962C8B-B14F-4D97-AF65-F5344CB8AC3E}">
        <p14:creationId xmlns:p14="http://schemas.microsoft.com/office/powerpoint/2010/main" val="893125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zh-TW">
                <a:ea typeface="新細明體" pitchFamily="18" charset="-120"/>
              </a:rPr>
              <a:t>Search and Update Times</a:t>
            </a:r>
          </a:p>
        </p:txBody>
      </p:sp>
      <p:sp>
        <p:nvSpPr>
          <p:cNvPr id="63492" name="Rectangle 3"/>
          <p:cNvSpPr>
            <a:spLocks noGrp="1" noChangeArrowheads="1"/>
          </p:cNvSpPr>
          <p:nvPr>
            <p:ph idx="1"/>
          </p:nvPr>
        </p:nvSpPr>
        <p:spPr/>
        <p:txBody>
          <a:bodyPr/>
          <a:lstStyle/>
          <a:p>
            <a:r>
              <a:rPr lang="en-US" altLang="zh-TW" dirty="0">
                <a:ea typeface="新細明體" pitchFamily="18" charset="-120"/>
              </a:rPr>
              <a:t>The search time in a skip list is proportional to</a:t>
            </a:r>
          </a:p>
          <a:p>
            <a:pPr lvl="1"/>
            <a:r>
              <a:rPr lang="en-US" altLang="zh-TW" b="1" i="1" dirty="0">
                <a:ea typeface="新細明體" pitchFamily="18" charset="-120"/>
              </a:rPr>
              <a:t>the number of drop-down steps</a:t>
            </a:r>
            <a:r>
              <a:rPr lang="en-US" altLang="zh-TW" dirty="0">
                <a:ea typeface="新細明體" pitchFamily="18" charset="-120"/>
              </a:rPr>
              <a:t>: bounded by the height of the skip list and thus are </a:t>
            </a:r>
            <a:r>
              <a:rPr lang="en-US" altLang="zh-TW" b="1" i="1" dirty="0">
                <a:ea typeface="新細明體" pitchFamily="18" charset="-120"/>
              </a:rPr>
              <a:t>O</a:t>
            </a:r>
            <a:r>
              <a:rPr lang="en-US" altLang="zh-TW" dirty="0">
                <a:ea typeface="新細明體" pitchFamily="18" charset="-120"/>
              </a:rPr>
              <a:t>(log </a:t>
            </a:r>
            <a:r>
              <a:rPr lang="en-US" altLang="zh-TW" b="1" i="1" dirty="0">
                <a:ea typeface="新細明體" pitchFamily="18" charset="-120"/>
              </a:rPr>
              <a:t>n</a:t>
            </a:r>
            <a:r>
              <a:rPr lang="en-US" altLang="zh-TW" dirty="0">
                <a:ea typeface="新細明體" pitchFamily="18" charset="-120"/>
              </a:rPr>
              <a:t>) with high probability</a:t>
            </a:r>
          </a:p>
          <a:p>
            <a:pPr lvl="1"/>
            <a:r>
              <a:rPr lang="en-US" altLang="zh-TW" b="1" i="1" dirty="0">
                <a:solidFill>
                  <a:srgbClr val="FF0000"/>
                </a:solidFill>
                <a:ea typeface="新細明體" pitchFamily="18" charset="-120"/>
              </a:rPr>
              <a:t>the number of scan-forward steps</a:t>
            </a:r>
          </a:p>
          <a:p>
            <a:r>
              <a:rPr lang="en-US" altLang="zh-TW" dirty="0">
                <a:ea typeface="新細明體" pitchFamily="18" charset="-120"/>
              </a:rPr>
              <a:t>Scanning forward at level </a:t>
            </a:r>
            <a:r>
              <a:rPr lang="en-US" altLang="zh-TW" b="1" i="1" dirty="0">
                <a:ea typeface="新細明體" pitchFamily="18" charset="-120"/>
              </a:rPr>
              <a:t>i</a:t>
            </a:r>
          </a:p>
          <a:p>
            <a:pPr lvl="1"/>
            <a:r>
              <a:rPr lang="en-US" altLang="zh-TW" b="1" i="1" dirty="0" err="1">
                <a:ea typeface="新細明體" pitchFamily="18" charset="-120"/>
              </a:rPr>
              <a:t>n</a:t>
            </a:r>
            <a:r>
              <a:rPr lang="en-US" altLang="zh-TW" b="1" i="1" baseline="-25000" dirty="0" err="1">
                <a:ea typeface="新細明體" pitchFamily="18" charset="-120"/>
              </a:rPr>
              <a:t>i</a:t>
            </a:r>
            <a:r>
              <a:rPr lang="en-US" altLang="zh-TW" dirty="0">
                <a:ea typeface="新細明體" pitchFamily="18" charset="-120"/>
              </a:rPr>
              <a:t>: the number of keys examined </a:t>
            </a:r>
          </a:p>
          <a:p>
            <a:pPr lvl="1"/>
            <a:r>
              <a:rPr lang="en-US" altLang="zh-TW" dirty="0">
                <a:ea typeface="新細明體" pitchFamily="18" charset="-120"/>
              </a:rPr>
              <a:t>Examined keys does not belong to a higher level &gt; </a:t>
            </a:r>
            <a:r>
              <a:rPr lang="en-US" altLang="zh-TW" b="1" i="1" dirty="0">
                <a:ea typeface="新細明體" pitchFamily="18" charset="-120"/>
              </a:rPr>
              <a:t>i</a:t>
            </a:r>
          </a:p>
          <a:p>
            <a:pPr lvl="1"/>
            <a:r>
              <a:rPr lang="en-US" altLang="zh-TW" dirty="0">
                <a:ea typeface="新細明體" pitchFamily="18" charset="-120"/>
              </a:rPr>
              <a:t>Probability that any key is counted in </a:t>
            </a:r>
            <a:r>
              <a:rPr lang="en-US" altLang="zh-TW" b="1" i="1" dirty="0" err="1">
                <a:ea typeface="新細明體" pitchFamily="18" charset="-120"/>
              </a:rPr>
              <a:t>n</a:t>
            </a:r>
            <a:r>
              <a:rPr lang="en-US" altLang="zh-TW" b="1" i="1" baseline="-25000" dirty="0" err="1">
                <a:ea typeface="新細明體" pitchFamily="18" charset="-120"/>
              </a:rPr>
              <a:t>i</a:t>
            </a:r>
            <a:r>
              <a:rPr lang="en-US" altLang="zh-TW" dirty="0">
                <a:ea typeface="新細明體" pitchFamily="18" charset="-120"/>
              </a:rPr>
              <a:t> is 1/2 </a:t>
            </a:r>
          </a:p>
          <a:p>
            <a:pPr lvl="1"/>
            <a:r>
              <a:rPr lang="en-US" altLang="zh-TW" dirty="0">
                <a:ea typeface="新細明體" pitchFamily="18" charset="-120"/>
              </a:rPr>
              <a:t>By Fact 4, in each list the expected value of </a:t>
            </a:r>
            <a:r>
              <a:rPr lang="en-US" altLang="zh-TW" b="1" i="1" dirty="0" err="1">
                <a:ea typeface="新細明體" pitchFamily="18" charset="-120"/>
              </a:rPr>
              <a:t>n</a:t>
            </a:r>
            <a:r>
              <a:rPr lang="en-US" altLang="zh-TW" b="1" i="1" baseline="-25000" dirty="0" err="1">
                <a:ea typeface="新細明體" pitchFamily="18" charset="-120"/>
              </a:rPr>
              <a:t>i</a:t>
            </a:r>
            <a:r>
              <a:rPr lang="en-US" altLang="zh-TW" dirty="0">
                <a:ea typeface="新細明體" pitchFamily="18" charset="-120"/>
              </a:rPr>
              <a:t> is 2</a:t>
            </a:r>
          </a:p>
        </p:txBody>
      </p:sp>
      <p:sp>
        <p:nvSpPr>
          <p:cNvPr id="63490" name="投影片編號版面配置區 5"/>
          <p:cNvSpPr>
            <a:spLocks noGrp="1"/>
          </p:cNvSpPr>
          <p:nvPr>
            <p:ph type="sldNum" sz="quarter" idx="12"/>
          </p:nvPr>
        </p:nvSpPr>
        <p:spPr>
          <a:noFill/>
        </p:spPr>
        <p:txBody>
          <a:bodyPr/>
          <a:lstStyle/>
          <a:p>
            <a:fld id="{232C1A86-B2E1-4D45-853F-2DF403C74B50}" type="slidenum">
              <a:rPr lang="en-US" altLang="zh-TW" smtClean="0">
                <a:latin typeface="Arial" charset="0"/>
              </a:rPr>
              <a:pPr/>
              <a:t>58</a:t>
            </a:fld>
            <a:endParaRPr lang="en-US" altLang="zh-TW">
              <a:latin typeface="Arial" charset="0"/>
            </a:endParaRPr>
          </a:p>
        </p:txBody>
      </p:sp>
    </p:spTree>
    <p:extLst>
      <p:ext uri="{BB962C8B-B14F-4D97-AF65-F5344CB8AC3E}">
        <p14:creationId xmlns:p14="http://schemas.microsoft.com/office/powerpoint/2010/main" val="3779625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5"/>
          <p:cNvSpPr>
            <a:spLocks noGrp="1"/>
          </p:cNvSpPr>
          <p:nvPr>
            <p:ph type="sldNum" sz="quarter" idx="12"/>
          </p:nvPr>
        </p:nvSpPr>
        <p:spPr>
          <a:noFill/>
        </p:spPr>
        <p:txBody>
          <a:bodyPr/>
          <a:lstStyle/>
          <a:p>
            <a:fld id="{D24B4992-8C12-44AA-8161-D56C796CDAD8}" type="slidenum">
              <a:rPr lang="en-US" altLang="zh-TW" smtClean="0">
                <a:latin typeface="Arial" charset="0"/>
              </a:rPr>
              <a:pPr/>
              <a:t>59</a:t>
            </a:fld>
            <a:endParaRPr lang="en-US" altLang="zh-TW">
              <a:latin typeface="Arial" charset="0"/>
            </a:endParaRPr>
          </a:p>
        </p:txBody>
      </p:sp>
      <p:sp>
        <p:nvSpPr>
          <p:cNvPr id="64515" name="Rectangle 2"/>
          <p:cNvSpPr>
            <a:spLocks noGrp="1" noChangeArrowheads="1"/>
          </p:cNvSpPr>
          <p:nvPr>
            <p:ph type="title"/>
          </p:nvPr>
        </p:nvSpPr>
        <p:spPr/>
        <p:txBody>
          <a:bodyPr/>
          <a:lstStyle/>
          <a:p>
            <a:r>
              <a:rPr lang="en-US" altLang="zh-TW">
                <a:ea typeface="新細明體" pitchFamily="18" charset="-120"/>
              </a:rPr>
              <a:t>Search and Update Times</a:t>
            </a:r>
          </a:p>
        </p:txBody>
      </p:sp>
      <p:sp>
        <p:nvSpPr>
          <p:cNvPr id="64516" name="Rectangle 3"/>
          <p:cNvSpPr>
            <a:spLocks noGrp="1" noChangeArrowheads="1"/>
          </p:cNvSpPr>
          <p:nvPr>
            <p:ph type="body" idx="1"/>
          </p:nvPr>
        </p:nvSpPr>
        <p:spPr/>
        <p:txBody>
          <a:bodyPr/>
          <a:lstStyle/>
          <a:p>
            <a:r>
              <a:rPr lang="en-US" altLang="zh-TW">
                <a:ea typeface="新細明體" pitchFamily="18" charset="-120"/>
              </a:rPr>
              <a:t>The expected number of scan-forward steps at each level </a:t>
            </a:r>
            <a:r>
              <a:rPr lang="en-US" altLang="zh-TW" b="1" i="1">
                <a:ea typeface="新細明體" pitchFamily="18" charset="-120"/>
              </a:rPr>
              <a:t>i</a:t>
            </a:r>
            <a:r>
              <a:rPr lang="en-US" altLang="zh-TW">
                <a:ea typeface="新細明體" pitchFamily="18" charset="-120"/>
              </a:rPr>
              <a:t> is  </a:t>
            </a:r>
            <a:r>
              <a:rPr lang="en-US" altLang="zh-TW" b="1" i="1">
                <a:ea typeface="新細明體" pitchFamily="18" charset="-120"/>
              </a:rPr>
              <a:t>O</a:t>
            </a:r>
            <a:r>
              <a:rPr lang="en-US" altLang="zh-TW">
                <a:ea typeface="新細明體" pitchFamily="18" charset="-120"/>
              </a:rPr>
              <a:t>(1)</a:t>
            </a:r>
          </a:p>
          <a:p>
            <a:r>
              <a:rPr lang="en-US" altLang="zh-TW">
                <a:ea typeface="新細明體" pitchFamily="18" charset="-120"/>
              </a:rPr>
              <a:t>We conclude that a search in a skip list takes </a:t>
            </a:r>
            <a:r>
              <a:rPr lang="en-US" altLang="zh-TW" b="1" i="1">
                <a:ea typeface="新細明體" pitchFamily="18" charset="-120"/>
              </a:rPr>
              <a:t>O</a:t>
            </a:r>
            <a:r>
              <a:rPr lang="en-US" altLang="zh-TW">
                <a:ea typeface="新細明體" pitchFamily="18" charset="-120"/>
              </a:rPr>
              <a:t>(log </a:t>
            </a:r>
            <a:r>
              <a:rPr lang="en-US" altLang="zh-TW" b="1" i="1">
                <a:ea typeface="新細明體" pitchFamily="18" charset="-120"/>
              </a:rPr>
              <a:t>n</a:t>
            </a:r>
            <a:r>
              <a:rPr lang="en-US" altLang="zh-TW">
                <a:ea typeface="新細明體" pitchFamily="18" charset="-120"/>
              </a:rPr>
              <a:t>) expected time</a:t>
            </a:r>
          </a:p>
          <a:p>
            <a:r>
              <a:rPr lang="en-US" altLang="zh-TW">
                <a:ea typeface="新細明體" pitchFamily="18" charset="-120"/>
              </a:rPr>
              <a:t>The analysis of insertion and deletion gives similar results</a:t>
            </a:r>
            <a:endParaRPr lang="en-US" altLang="zh-TW"/>
          </a:p>
        </p:txBody>
      </p:sp>
    </p:spTree>
    <p:extLst>
      <p:ext uri="{BB962C8B-B14F-4D97-AF65-F5344CB8AC3E}">
        <p14:creationId xmlns:p14="http://schemas.microsoft.com/office/powerpoint/2010/main" val="208176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11"/>
          <p:cNvSpPr>
            <a:spLocks noGrp="1" noChangeArrowheads="1"/>
          </p:cNvSpPr>
          <p:nvPr>
            <p:ph type="title"/>
          </p:nvPr>
        </p:nvSpPr>
        <p:spPr/>
        <p:txBody>
          <a:bodyPr/>
          <a:lstStyle/>
          <a:p>
            <a:r>
              <a:rPr lang="en-US" altLang="zh-TW" dirty="0">
                <a:ea typeface="新細明體" pitchFamily="18" charset="-120"/>
              </a:rPr>
              <a:t>A Simple List-Based Map</a:t>
            </a:r>
          </a:p>
        </p:txBody>
      </p:sp>
      <p:sp>
        <p:nvSpPr>
          <p:cNvPr id="15362" name="投影片編號版面配置區 6"/>
          <p:cNvSpPr>
            <a:spLocks noGrp="1"/>
          </p:cNvSpPr>
          <p:nvPr>
            <p:ph type="sldNum" sz="quarter" idx="12"/>
          </p:nvPr>
        </p:nvSpPr>
        <p:spPr>
          <a:noFill/>
        </p:spPr>
        <p:txBody>
          <a:bodyPr/>
          <a:lstStyle/>
          <a:p>
            <a:fld id="{35A7C79F-9CF7-4FF9-BFF3-AC200F10C3A1}" type="slidenum">
              <a:rPr lang="en-US" altLang="zh-TW" smtClean="0">
                <a:latin typeface="Arial" charset="0"/>
              </a:rPr>
              <a:pPr/>
              <a:t>6</a:t>
            </a:fld>
            <a:endParaRPr lang="en-US" altLang="zh-TW">
              <a:latin typeface="Arial" charset="0"/>
            </a:endParaRPr>
          </a:p>
        </p:txBody>
      </p:sp>
      <p:sp>
        <p:nvSpPr>
          <p:cNvPr id="15367" name="Rectangle 12"/>
          <p:cNvSpPr>
            <a:spLocks noGrp="1" noChangeArrowheads="1"/>
          </p:cNvSpPr>
          <p:nvPr>
            <p:ph type="body" sz="half" idx="4294967295"/>
          </p:nvPr>
        </p:nvSpPr>
        <p:spPr>
          <a:xfrm>
            <a:off x="1717674" y="1920081"/>
            <a:ext cx="8802279" cy="2133600"/>
          </a:xfrm>
        </p:spPr>
        <p:txBody>
          <a:bodyPr/>
          <a:lstStyle/>
          <a:p>
            <a:r>
              <a:rPr lang="en-US" altLang="zh-TW" dirty="0">
                <a:ea typeface="新細明體" pitchFamily="18" charset="-120"/>
              </a:rPr>
              <a:t>We can simply implement a map using an </a:t>
            </a:r>
            <a:r>
              <a:rPr lang="en-US" altLang="zh-TW" i="1" dirty="0">
                <a:ea typeface="新細明體" pitchFamily="18" charset="-120"/>
              </a:rPr>
              <a:t>unsorted</a:t>
            </a:r>
            <a:r>
              <a:rPr lang="en-US" altLang="zh-TW" dirty="0">
                <a:ea typeface="新細明體" pitchFamily="18" charset="-120"/>
              </a:rPr>
              <a:t> list </a:t>
            </a:r>
          </a:p>
          <a:p>
            <a:pPr lvl="1"/>
            <a:r>
              <a:rPr lang="en-US" altLang="zh-TW" dirty="0">
                <a:ea typeface="新細明體" pitchFamily="18" charset="-120"/>
              </a:rPr>
              <a:t>We store the items of the map in a list </a:t>
            </a:r>
            <a:r>
              <a:rPr lang="en-US" altLang="zh-TW" b="1" i="1" dirty="0">
                <a:ea typeface="新細明體" pitchFamily="18" charset="-120"/>
              </a:rPr>
              <a:t>S</a:t>
            </a:r>
            <a:r>
              <a:rPr lang="en-US" altLang="zh-TW" dirty="0">
                <a:ea typeface="新細明體" pitchFamily="18" charset="-120"/>
              </a:rPr>
              <a:t> (based on a doubly-linked list), in arbitrary order</a:t>
            </a:r>
          </a:p>
        </p:txBody>
      </p:sp>
      <p:grpSp>
        <p:nvGrpSpPr>
          <p:cNvPr id="15363" name="Group 2"/>
          <p:cNvGrpSpPr>
            <a:grpSpLocks/>
          </p:cNvGrpSpPr>
          <p:nvPr/>
        </p:nvGrpSpPr>
        <p:grpSpPr bwMode="auto">
          <a:xfrm>
            <a:off x="3588794" y="4679315"/>
            <a:ext cx="609600" cy="304800"/>
            <a:chOff x="4992" y="3456"/>
            <a:chExt cx="384" cy="192"/>
          </a:xfrm>
        </p:grpSpPr>
        <p:sp>
          <p:nvSpPr>
            <p:cNvPr id="15418" name="AutoShape 3"/>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9" name="Line 4"/>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grpSp>
        <p:nvGrpSpPr>
          <p:cNvPr id="15364" name="Group 5"/>
          <p:cNvGrpSpPr>
            <a:grpSpLocks/>
          </p:cNvGrpSpPr>
          <p:nvPr/>
        </p:nvGrpSpPr>
        <p:grpSpPr bwMode="auto">
          <a:xfrm>
            <a:off x="5188994" y="4679315"/>
            <a:ext cx="609600" cy="304800"/>
            <a:chOff x="4992" y="3456"/>
            <a:chExt cx="384" cy="192"/>
          </a:xfrm>
        </p:grpSpPr>
        <p:sp>
          <p:nvSpPr>
            <p:cNvPr id="15416" name="AutoShape 6"/>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7" name="Line 7"/>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grpSp>
        <p:nvGrpSpPr>
          <p:cNvPr id="15365" name="Group 8"/>
          <p:cNvGrpSpPr>
            <a:grpSpLocks/>
          </p:cNvGrpSpPr>
          <p:nvPr/>
        </p:nvGrpSpPr>
        <p:grpSpPr bwMode="auto">
          <a:xfrm>
            <a:off x="6636794" y="4679315"/>
            <a:ext cx="609600" cy="304800"/>
            <a:chOff x="4992" y="3456"/>
            <a:chExt cx="384" cy="192"/>
          </a:xfrm>
        </p:grpSpPr>
        <p:sp>
          <p:nvSpPr>
            <p:cNvPr id="15414" name="AutoShape 9"/>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5" name="Line 10"/>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sp>
        <p:nvSpPr>
          <p:cNvPr id="15368" name="Rectangle 13"/>
          <p:cNvSpPr>
            <a:spLocks noChangeArrowheads="1"/>
          </p:cNvSpPr>
          <p:nvPr/>
        </p:nvSpPr>
        <p:spPr bwMode="auto">
          <a:xfrm>
            <a:off x="3283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69" name="Rectangle 14"/>
          <p:cNvSpPr>
            <a:spLocks noChangeArrowheads="1"/>
          </p:cNvSpPr>
          <p:nvPr/>
        </p:nvSpPr>
        <p:spPr bwMode="auto">
          <a:xfrm>
            <a:off x="3588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0" name="Rectangle 15"/>
          <p:cNvSpPr>
            <a:spLocks noChangeArrowheads="1"/>
          </p:cNvSpPr>
          <p:nvPr/>
        </p:nvSpPr>
        <p:spPr bwMode="auto">
          <a:xfrm>
            <a:off x="3893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1" name="Freeform 16"/>
          <p:cNvSpPr>
            <a:spLocks/>
          </p:cNvSpPr>
          <p:nvPr/>
        </p:nvSpPr>
        <p:spPr bwMode="auto">
          <a:xfrm>
            <a:off x="4045994" y="39316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72" name="Rectangle 17"/>
          <p:cNvSpPr>
            <a:spLocks noChangeArrowheads="1"/>
          </p:cNvSpPr>
          <p:nvPr/>
        </p:nvSpPr>
        <p:spPr bwMode="auto">
          <a:xfrm>
            <a:off x="4807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3" name="Rectangle 18"/>
          <p:cNvSpPr>
            <a:spLocks noChangeArrowheads="1"/>
          </p:cNvSpPr>
          <p:nvPr/>
        </p:nvSpPr>
        <p:spPr bwMode="auto">
          <a:xfrm>
            <a:off x="5112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4" name="Rectangle 19"/>
          <p:cNvSpPr>
            <a:spLocks noChangeArrowheads="1"/>
          </p:cNvSpPr>
          <p:nvPr/>
        </p:nvSpPr>
        <p:spPr bwMode="auto">
          <a:xfrm>
            <a:off x="5417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5" name="Freeform 20"/>
          <p:cNvSpPr>
            <a:spLocks/>
          </p:cNvSpPr>
          <p:nvPr/>
        </p:nvSpPr>
        <p:spPr bwMode="auto">
          <a:xfrm>
            <a:off x="5569994" y="39316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76" name="Rectangle 21"/>
          <p:cNvSpPr>
            <a:spLocks noChangeArrowheads="1"/>
          </p:cNvSpPr>
          <p:nvPr/>
        </p:nvSpPr>
        <p:spPr bwMode="auto">
          <a:xfrm>
            <a:off x="6331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7" name="Rectangle 22"/>
          <p:cNvSpPr>
            <a:spLocks noChangeArrowheads="1"/>
          </p:cNvSpPr>
          <p:nvPr/>
        </p:nvSpPr>
        <p:spPr bwMode="auto">
          <a:xfrm>
            <a:off x="6636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8" name="Rectangle 23"/>
          <p:cNvSpPr>
            <a:spLocks noChangeArrowheads="1"/>
          </p:cNvSpPr>
          <p:nvPr/>
        </p:nvSpPr>
        <p:spPr bwMode="auto">
          <a:xfrm>
            <a:off x="6941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9" name="Freeform 24"/>
          <p:cNvSpPr>
            <a:spLocks/>
          </p:cNvSpPr>
          <p:nvPr/>
        </p:nvSpPr>
        <p:spPr bwMode="auto">
          <a:xfrm>
            <a:off x="7093994" y="39316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0" name="Rectangle 25"/>
          <p:cNvSpPr>
            <a:spLocks noChangeArrowheads="1"/>
          </p:cNvSpPr>
          <p:nvPr/>
        </p:nvSpPr>
        <p:spPr bwMode="auto">
          <a:xfrm>
            <a:off x="7855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81" name="Rectangle 26"/>
          <p:cNvSpPr>
            <a:spLocks noChangeArrowheads="1"/>
          </p:cNvSpPr>
          <p:nvPr/>
        </p:nvSpPr>
        <p:spPr bwMode="auto">
          <a:xfrm>
            <a:off x="8160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82" name="Rectangle 27"/>
          <p:cNvSpPr>
            <a:spLocks noChangeArrowheads="1"/>
          </p:cNvSpPr>
          <p:nvPr/>
        </p:nvSpPr>
        <p:spPr bwMode="auto">
          <a:xfrm>
            <a:off x="8465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83" name="Freeform 28"/>
          <p:cNvSpPr>
            <a:spLocks/>
          </p:cNvSpPr>
          <p:nvPr/>
        </p:nvSpPr>
        <p:spPr bwMode="auto">
          <a:xfrm rot="10800000">
            <a:off x="4198394" y="40840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4" name="Freeform 29"/>
          <p:cNvSpPr>
            <a:spLocks/>
          </p:cNvSpPr>
          <p:nvPr/>
        </p:nvSpPr>
        <p:spPr bwMode="auto">
          <a:xfrm rot="10800000">
            <a:off x="5722394" y="40840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5" name="Freeform 30"/>
          <p:cNvSpPr>
            <a:spLocks/>
          </p:cNvSpPr>
          <p:nvPr/>
        </p:nvSpPr>
        <p:spPr bwMode="auto">
          <a:xfrm rot="10800000">
            <a:off x="7246394" y="40840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6" name="Freeform 31"/>
          <p:cNvSpPr>
            <a:spLocks/>
          </p:cNvSpPr>
          <p:nvPr/>
        </p:nvSpPr>
        <p:spPr bwMode="auto">
          <a:xfrm>
            <a:off x="3668170"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87" name="Freeform 32"/>
          <p:cNvSpPr>
            <a:spLocks/>
          </p:cNvSpPr>
          <p:nvPr/>
        </p:nvSpPr>
        <p:spPr bwMode="auto">
          <a:xfrm>
            <a:off x="5188995"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88" name="Freeform 33"/>
          <p:cNvSpPr>
            <a:spLocks/>
          </p:cNvSpPr>
          <p:nvPr/>
        </p:nvSpPr>
        <p:spPr bwMode="auto">
          <a:xfrm>
            <a:off x="6709820"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89" name="Freeform 34"/>
          <p:cNvSpPr>
            <a:spLocks/>
          </p:cNvSpPr>
          <p:nvPr/>
        </p:nvSpPr>
        <p:spPr bwMode="auto">
          <a:xfrm>
            <a:off x="8230645"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90" name="Rectangle 35"/>
          <p:cNvSpPr>
            <a:spLocks noChangeArrowheads="1"/>
          </p:cNvSpPr>
          <p:nvPr/>
        </p:nvSpPr>
        <p:spPr bwMode="auto">
          <a:xfrm>
            <a:off x="9379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91" name="Rectangle 36"/>
          <p:cNvSpPr>
            <a:spLocks noChangeArrowheads="1"/>
          </p:cNvSpPr>
          <p:nvPr/>
        </p:nvSpPr>
        <p:spPr bwMode="auto">
          <a:xfrm>
            <a:off x="2369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92" name="Freeform 37"/>
          <p:cNvSpPr>
            <a:spLocks/>
          </p:cNvSpPr>
          <p:nvPr/>
        </p:nvSpPr>
        <p:spPr bwMode="auto">
          <a:xfrm>
            <a:off x="8617994" y="39173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3" name="Freeform 38"/>
          <p:cNvSpPr>
            <a:spLocks/>
          </p:cNvSpPr>
          <p:nvPr/>
        </p:nvSpPr>
        <p:spPr bwMode="auto">
          <a:xfrm rot="10800000">
            <a:off x="8770394" y="40697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4" name="Freeform 39"/>
          <p:cNvSpPr>
            <a:spLocks/>
          </p:cNvSpPr>
          <p:nvPr/>
        </p:nvSpPr>
        <p:spPr bwMode="auto">
          <a:xfrm>
            <a:off x="2521994" y="39173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5" name="Freeform 40"/>
          <p:cNvSpPr>
            <a:spLocks/>
          </p:cNvSpPr>
          <p:nvPr/>
        </p:nvSpPr>
        <p:spPr bwMode="auto">
          <a:xfrm rot="10800000">
            <a:off x="2674394" y="40697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6" name="Text Box 41"/>
          <p:cNvSpPr txBox="1">
            <a:spLocks noChangeArrowheads="1"/>
          </p:cNvSpPr>
          <p:nvPr/>
        </p:nvSpPr>
        <p:spPr bwMode="auto">
          <a:xfrm>
            <a:off x="9072019" y="3460116"/>
            <a:ext cx="838200" cy="396875"/>
          </a:xfrm>
          <a:prstGeom prst="rect">
            <a:avLst/>
          </a:prstGeom>
          <a:noFill/>
          <a:ln w="9525">
            <a:noFill/>
            <a:miter lim="800000"/>
            <a:headEnd/>
            <a:tailEnd/>
          </a:ln>
        </p:spPr>
        <p:txBody>
          <a:bodyPr wrap="none">
            <a:spAutoFit/>
          </a:bodyPr>
          <a:lstStyle/>
          <a:p>
            <a:pPr algn="ctr" eaLnBrk="1" hangingPunct="1"/>
            <a:r>
              <a:rPr lang="en-US" altLang="zh-TW" sz="2000">
                <a:latin typeface="Tahoma" pitchFamily="34" charset="0"/>
              </a:rPr>
              <a:t>trailer</a:t>
            </a:r>
          </a:p>
        </p:txBody>
      </p:sp>
      <p:sp>
        <p:nvSpPr>
          <p:cNvPr id="15397" name="Text Box 42"/>
          <p:cNvSpPr txBox="1">
            <a:spLocks noChangeArrowheads="1"/>
          </p:cNvSpPr>
          <p:nvPr/>
        </p:nvSpPr>
        <p:spPr bwMode="auto">
          <a:xfrm>
            <a:off x="2004469" y="3536316"/>
            <a:ext cx="957262" cy="396875"/>
          </a:xfrm>
          <a:prstGeom prst="rect">
            <a:avLst/>
          </a:prstGeom>
          <a:noFill/>
          <a:ln w="9525">
            <a:noFill/>
            <a:miter lim="800000"/>
            <a:headEnd/>
            <a:tailEnd/>
          </a:ln>
        </p:spPr>
        <p:txBody>
          <a:bodyPr wrap="none">
            <a:spAutoFit/>
          </a:bodyPr>
          <a:lstStyle/>
          <a:p>
            <a:pPr algn="ctr" eaLnBrk="1" hangingPunct="1"/>
            <a:r>
              <a:rPr lang="en-US" altLang="zh-TW" sz="2000">
                <a:latin typeface="Tahoma" pitchFamily="34" charset="0"/>
              </a:rPr>
              <a:t>header</a:t>
            </a:r>
          </a:p>
        </p:txBody>
      </p:sp>
      <p:sp>
        <p:nvSpPr>
          <p:cNvPr id="15398" name="AutoShape 43"/>
          <p:cNvSpPr>
            <a:spLocks noChangeArrowheads="1"/>
          </p:cNvSpPr>
          <p:nvPr/>
        </p:nvSpPr>
        <p:spPr bwMode="auto">
          <a:xfrm>
            <a:off x="3055394" y="3536315"/>
            <a:ext cx="5867400" cy="838200"/>
          </a:xfrm>
          <a:prstGeom prst="roundRect">
            <a:avLst>
              <a:gd name="adj" fmla="val 16667"/>
            </a:avLst>
          </a:prstGeom>
          <a:noFill/>
          <a:ln w="9525">
            <a:solidFill>
              <a:schemeClr val="tx1"/>
            </a:solidFill>
            <a:prstDash val="lgDash"/>
            <a:round/>
            <a:headEnd/>
            <a:tailEnd/>
          </a:ln>
        </p:spPr>
        <p:txBody>
          <a:bodyPr wrap="none" anchor="ctr"/>
          <a:lstStyle/>
          <a:p>
            <a:endParaRPr lang="zh-TW" altLang="en-US"/>
          </a:p>
        </p:txBody>
      </p:sp>
      <p:sp>
        <p:nvSpPr>
          <p:cNvPr id="15399" name="Text Box 44"/>
          <p:cNvSpPr txBox="1">
            <a:spLocks noChangeArrowheads="1"/>
          </p:cNvSpPr>
          <p:nvPr/>
        </p:nvSpPr>
        <p:spPr bwMode="auto">
          <a:xfrm>
            <a:off x="6990806" y="3520441"/>
            <a:ext cx="1931988" cy="396875"/>
          </a:xfrm>
          <a:prstGeom prst="rect">
            <a:avLst/>
          </a:prstGeom>
          <a:noFill/>
          <a:ln w="9525">
            <a:noFill/>
            <a:miter lim="800000"/>
            <a:headEnd/>
            <a:tailEnd/>
          </a:ln>
        </p:spPr>
        <p:txBody>
          <a:bodyPr wrap="none">
            <a:spAutoFit/>
          </a:bodyPr>
          <a:lstStyle/>
          <a:p>
            <a:pPr algn="ctr" eaLnBrk="1" hangingPunct="1"/>
            <a:r>
              <a:rPr lang="en-US" altLang="zh-TW" sz="2000">
                <a:latin typeface="Tahoma" pitchFamily="34" charset="0"/>
              </a:rPr>
              <a:t>nodes/positions</a:t>
            </a:r>
          </a:p>
        </p:txBody>
      </p:sp>
      <p:sp>
        <p:nvSpPr>
          <p:cNvPr id="15400" name="AutoShape 45"/>
          <p:cNvSpPr>
            <a:spLocks noChangeArrowheads="1"/>
          </p:cNvSpPr>
          <p:nvPr/>
        </p:nvSpPr>
        <p:spPr bwMode="auto">
          <a:xfrm>
            <a:off x="3283994" y="4526915"/>
            <a:ext cx="5638800" cy="914400"/>
          </a:xfrm>
          <a:prstGeom prst="roundRect">
            <a:avLst>
              <a:gd name="adj" fmla="val 16667"/>
            </a:avLst>
          </a:prstGeom>
          <a:noFill/>
          <a:ln w="9525">
            <a:solidFill>
              <a:schemeClr val="tx2"/>
            </a:solidFill>
            <a:prstDash val="lgDash"/>
            <a:round/>
            <a:headEnd/>
            <a:tailEnd/>
          </a:ln>
        </p:spPr>
        <p:txBody>
          <a:bodyPr wrap="none" anchor="ctr"/>
          <a:lstStyle/>
          <a:p>
            <a:endParaRPr lang="zh-TW" altLang="en-US"/>
          </a:p>
        </p:txBody>
      </p:sp>
      <p:sp>
        <p:nvSpPr>
          <p:cNvPr id="15401" name="Text Box 46"/>
          <p:cNvSpPr txBox="1">
            <a:spLocks noChangeArrowheads="1"/>
          </p:cNvSpPr>
          <p:nvPr/>
        </p:nvSpPr>
        <p:spPr bwMode="auto">
          <a:xfrm>
            <a:off x="7855995" y="5060316"/>
            <a:ext cx="941387" cy="396875"/>
          </a:xfrm>
          <a:prstGeom prst="rect">
            <a:avLst/>
          </a:prstGeom>
          <a:noFill/>
          <a:ln w="9525">
            <a:noFill/>
            <a:miter lim="800000"/>
            <a:headEnd/>
            <a:tailEnd/>
          </a:ln>
        </p:spPr>
        <p:txBody>
          <a:bodyPr wrap="none">
            <a:spAutoFit/>
          </a:bodyPr>
          <a:lstStyle/>
          <a:p>
            <a:pPr algn="ctr" eaLnBrk="1" hangingPunct="1"/>
            <a:r>
              <a:rPr lang="en-US" altLang="zh-TW" sz="2000">
                <a:solidFill>
                  <a:schemeClr val="tx2"/>
                </a:solidFill>
                <a:latin typeface="Tahoma" pitchFamily="34" charset="0"/>
              </a:rPr>
              <a:t>entries</a:t>
            </a:r>
          </a:p>
        </p:txBody>
      </p:sp>
      <p:sp>
        <p:nvSpPr>
          <p:cNvPr id="15402" name="Text Box 47"/>
          <p:cNvSpPr txBox="1">
            <a:spLocks noChangeArrowheads="1"/>
          </p:cNvSpPr>
          <p:nvPr/>
        </p:nvSpPr>
        <p:spPr bwMode="auto">
          <a:xfrm>
            <a:off x="3558631" y="4618991"/>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9</a:t>
            </a:r>
          </a:p>
        </p:txBody>
      </p:sp>
      <p:sp>
        <p:nvSpPr>
          <p:cNvPr id="15403" name="Text Box 48"/>
          <p:cNvSpPr txBox="1">
            <a:spLocks noChangeArrowheads="1"/>
          </p:cNvSpPr>
          <p:nvPr/>
        </p:nvSpPr>
        <p:spPr bwMode="auto">
          <a:xfrm>
            <a:off x="3847557" y="4617404"/>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sp>
        <p:nvSpPr>
          <p:cNvPr id="15404" name="Text Box 49"/>
          <p:cNvSpPr txBox="1">
            <a:spLocks noChangeArrowheads="1"/>
          </p:cNvSpPr>
          <p:nvPr/>
        </p:nvSpPr>
        <p:spPr bwMode="auto">
          <a:xfrm>
            <a:off x="5158831" y="4618991"/>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6</a:t>
            </a:r>
          </a:p>
        </p:txBody>
      </p:sp>
      <p:sp>
        <p:nvSpPr>
          <p:cNvPr id="15405" name="Text Box 50"/>
          <p:cNvSpPr txBox="1">
            <a:spLocks noChangeArrowheads="1"/>
          </p:cNvSpPr>
          <p:nvPr/>
        </p:nvSpPr>
        <p:spPr bwMode="auto">
          <a:xfrm>
            <a:off x="5447757" y="4617404"/>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sp>
        <p:nvSpPr>
          <p:cNvPr id="15406" name="Text Box 51"/>
          <p:cNvSpPr txBox="1">
            <a:spLocks noChangeArrowheads="1"/>
          </p:cNvSpPr>
          <p:nvPr/>
        </p:nvSpPr>
        <p:spPr bwMode="auto">
          <a:xfrm>
            <a:off x="6606631" y="4604704"/>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5</a:t>
            </a:r>
          </a:p>
        </p:txBody>
      </p:sp>
      <p:sp>
        <p:nvSpPr>
          <p:cNvPr id="15407" name="Text Box 52"/>
          <p:cNvSpPr txBox="1">
            <a:spLocks noChangeArrowheads="1"/>
          </p:cNvSpPr>
          <p:nvPr/>
        </p:nvSpPr>
        <p:spPr bwMode="auto">
          <a:xfrm>
            <a:off x="6895557" y="4603116"/>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grpSp>
        <p:nvGrpSpPr>
          <p:cNvPr id="15408" name="Group 53"/>
          <p:cNvGrpSpPr>
            <a:grpSpLocks/>
          </p:cNvGrpSpPr>
          <p:nvPr/>
        </p:nvGrpSpPr>
        <p:grpSpPr bwMode="auto">
          <a:xfrm>
            <a:off x="8084594" y="4679315"/>
            <a:ext cx="609600" cy="304800"/>
            <a:chOff x="4992" y="3456"/>
            <a:chExt cx="384" cy="192"/>
          </a:xfrm>
        </p:grpSpPr>
        <p:sp>
          <p:nvSpPr>
            <p:cNvPr id="15412" name="AutoShape 54"/>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3" name="Line 55"/>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sp>
        <p:nvSpPr>
          <p:cNvPr id="15409" name="Text Box 56"/>
          <p:cNvSpPr txBox="1">
            <a:spLocks noChangeArrowheads="1"/>
          </p:cNvSpPr>
          <p:nvPr/>
        </p:nvSpPr>
        <p:spPr bwMode="auto">
          <a:xfrm>
            <a:off x="8130631" y="4604704"/>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8</a:t>
            </a:r>
          </a:p>
        </p:txBody>
      </p:sp>
      <p:sp>
        <p:nvSpPr>
          <p:cNvPr id="15410" name="Text Box 57"/>
          <p:cNvSpPr txBox="1">
            <a:spLocks noChangeArrowheads="1"/>
          </p:cNvSpPr>
          <p:nvPr/>
        </p:nvSpPr>
        <p:spPr bwMode="auto">
          <a:xfrm>
            <a:off x="8419557" y="4603116"/>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spTree>
    <p:extLst>
      <p:ext uri="{BB962C8B-B14F-4D97-AF65-F5344CB8AC3E}">
        <p14:creationId xmlns:p14="http://schemas.microsoft.com/office/powerpoint/2010/main" val="1682841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altLang="zh-TW">
                <a:ea typeface="新細明體" pitchFamily="18" charset="-120"/>
              </a:rPr>
              <a:t>Space Usage</a:t>
            </a:r>
          </a:p>
        </p:txBody>
      </p:sp>
      <p:graphicFrame>
        <p:nvGraphicFramePr>
          <p:cNvPr id="7170" name="Object 2"/>
          <p:cNvGraphicFramePr>
            <a:graphicFrameLocks noGrp="1" noChangeAspect="1"/>
          </p:cNvGraphicFramePr>
          <p:nvPr>
            <p:ph idx="1"/>
            <p:extLst>
              <p:ext uri="{D42A27DB-BD31-4B8C-83A1-F6EECF244321}">
                <p14:modId xmlns:p14="http://schemas.microsoft.com/office/powerpoint/2010/main" val="668227408"/>
              </p:ext>
            </p:extLst>
          </p:nvPr>
        </p:nvGraphicFramePr>
        <p:xfrm>
          <a:off x="4186042" y="3730846"/>
          <a:ext cx="2835535" cy="983757"/>
        </p:xfrm>
        <a:graphic>
          <a:graphicData uri="http://schemas.openxmlformats.org/presentationml/2006/ole">
            <mc:AlternateContent xmlns:mc="http://schemas.openxmlformats.org/markup-compatibility/2006">
              <mc:Choice xmlns:v="urn:schemas-microsoft-com:vml" Requires="v">
                <p:oleObj spid="_x0000_s8217" name="方程式" r:id="rId4" imgW="1244520" imgH="431640" progId="Equation.3">
                  <p:embed/>
                </p:oleObj>
              </mc:Choice>
              <mc:Fallback>
                <p:oleObj name="方程式" r:id="rId4" imgW="1244520" imgH="431640" progId="Equation.3">
                  <p:embed/>
                  <p:pic>
                    <p:nvPicPr>
                      <p:cNvPr id="7170" name="Object 2"/>
                      <p:cNvPicPr>
                        <a:picLocks noChangeAspect="1" noChangeArrowheads="1"/>
                      </p:cNvPicPr>
                      <p:nvPr/>
                    </p:nvPicPr>
                    <p:blipFill>
                      <a:blip r:embed="rId5"/>
                      <a:srcRect/>
                      <a:stretch>
                        <a:fillRect/>
                      </a:stretch>
                    </p:blipFill>
                    <p:spPr bwMode="auto">
                      <a:xfrm>
                        <a:off x="4186042" y="3730846"/>
                        <a:ext cx="2835535" cy="983757"/>
                      </a:xfrm>
                      <a:prstGeom prst="rect">
                        <a:avLst/>
                      </a:prstGeom>
                      <a:noFill/>
                    </p:spPr>
                  </p:pic>
                </p:oleObj>
              </mc:Fallback>
            </mc:AlternateContent>
          </a:graphicData>
        </a:graphic>
      </p:graphicFrame>
      <p:sp>
        <p:nvSpPr>
          <p:cNvPr id="7171" name="投影片編號版面配置區 5"/>
          <p:cNvSpPr>
            <a:spLocks noGrp="1"/>
          </p:cNvSpPr>
          <p:nvPr>
            <p:ph type="sldNum" sz="quarter" idx="12"/>
          </p:nvPr>
        </p:nvSpPr>
        <p:spPr>
          <a:noFill/>
        </p:spPr>
        <p:txBody>
          <a:bodyPr/>
          <a:lstStyle/>
          <a:p>
            <a:fld id="{6A693F6E-4016-41DE-90B8-5E8849F0BC55}" type="slidenum">
              <a:rPr lang="en-US" altLang="zh-TW" smtClean="0">
                <a:latin typeface="Arial" charset="0"/>
              </a:rPr>
              <a:pPr/>
              <a:t>60</a:t>
            </a:fld>
            <a:endParaRPr lang="en-US" altLang="zh-TW">
              <a:latin typeface="Arial" charset="0"/>
            </a:endParaRPr>
          </a:p>
        </p:txBody>
      </p:sp>
      <p:sp>
        <p:nvSpPr>
          <p:cNvPr id="7173" name="Rectangle 3"/>
          <p:cNvSpPr>
            <a:spLocks noGrp="1" noChangeArrowheads="1"/>
          </p:cNvSpPr>
          <p:nvPr>
            <p:ph type="body" idx="4294967295"/>
          </p:nvPr>
        </p:nvSpPr>
        <p:spPr>
          <a:xfrm>
            <a:off x="945502" y="1784325"/>
            <a:ext cx="10484498" cy="4876800"/>
          </a:xfrm>
        </p:spPr>
        <p:txBody>
          <a:bodyPr/>
          <a:lstStyle/>
          <a:p>
            <a:r>
              <a:rPr lang="en-US" altLang="zh-TW" dirty="0">
                <a:ea typeface="新細明體" pitchFamily="18" charset="-120"/>
              </a:rPr>
              <a:t>Consider a skip list with </a:t>
            </a:r>
            <a:r>
              <a:rPr lang="en-US" altLang="zh-TW" b="1" i="1" dirty="0">
                <a:ea typeface="新細明體" pitchFamily="18" charset="-120"/>
              </a:rPr>
              <a:t>n</a:t>
            </a:r>
            <a:r>
              <a:rPr lang="en-US" altLang="zh-TW" dirty="0">
                <a:ea typeface="新細明體" pitchFamily="18" charset="-120"/>
              </a:rPr>
              <a:t> entries</a:t>
            </a:r>
          </a:p>
          <a:p>
            <a:pPr lvl="1"/>
            <a:r>
              <a:rPr lang="en-US" altLang="zh-TW" sz="3200" dirty="0">
                <a:ea typeface="新細明體" pitchFamily="18" charset="-120"/>
              </a:rPr>
              <a:t>By Fact 1, we insert an entry in list </a:t>
            </a:r>
            <a:r>
              <a:rPr lang="en-US" altLang="zh-TW" sz="3200" b="1" i="1" dirty="0">
                <a:ea typeface="新細明體" pitchFamily="18" charset="-120"/>
              </a:rPr>
              <a:t>S</a:t>
            </a:r>
            <a:r>
              <a:rPr lang="en-US" altLang="zh-TW" sz="3200" b="1" i="1" baseline="-25000" dirty="0">
                <a:ea typeface="新細明體" pitchFamily="18" charset="-120"/>
              </a:rPr>
              <a:t>i</a:t>
            </a:r>
            <a:r>
              <a:rPr lang="en-US" altLang="zh-TW" sz="3200" dirty="0">
                <a:ea typeface="新細明體" pitchFamily="18" charset="-120"/>
              </a:rPr>
              <a:t> with probability 1</a:t>
            </a:r>
            <a:r>
              <a:rPr lang="en-US" altLang="zh-TW" sz="3200" dirty="0">
                <a:ea typeface="新細明體" pitchFamily="18" charset="-120"/>
                <a:sym typeface="Symbol" pitchFamily="18" charset="2"/>
              </a:rPr>
              <a:t>/</a:t>
            </a:r>
            <a:r>
              <a:rPr lang="en-US" altLang="zh-TW" sz="3200" dirty="0">
                <a:ea typeface="新細明體" pitchFamily="18" charset="-120"/>
              </a:rPr>
              <a:t>2</a:t>
            </a:r>
            <a:r>
              <a:rPr lang="en-US" altLang="zh-TW" sz="3200" b="1" i="1" baseline="30000" dirty="0">
                <a:ea typeface="新細明體" pitchFamily="18" charset="-120"/>
              </a:rPr>
              <a:t>i</a:t>
            </a:r>
            <a:endParaRPr lang="en-US" altLang="zh-TW" sz="3200" baseline="30000" dirty="0">
              <a:ea typeface="新細明體" pitchFamily="18" charset="-120"/>
            </a:endParaRPr>
          </a:p>
          <a:p>
            <a:pPr lvl="1"/>
            <a:r>
              <a:rPr lang="en-US" altLang="zh-TW" sz="3200" dirty="0">
                <a:ea typeface="新細明體" pitchFamily="18" charset="-120"/>
              </a:rPr>
              <a:t>By Fact 3, the expected size of list </a:t>
            </a:r>
            <a:r>
              <a:rPr lang="en-US" altLang="zh-TW" sz="3200" b="1" i="1" dirty="0">
                <a:ea typeface="新細明體" pitchFamily="18" charset="-120"/>
              </a:rPr>
              <a:t>S</a:t>
            </a:r>
            <a:r>
              <a:rPr lang="en-US" altLang="zh-TW" sz="3200" b="1" i="1" baseline="-25000" dirty="0">
                <a:ea typeface="新細明體" pitchFamily="18" charset="-120"/>
              </a:rPr>
              <a:t>i</a:t>
            </a:r>
            <a:r>
              <a:rPr lang="en-US" altLang="zh-TW" sz="3200" dirty="0">
                <a:ea typeface="新細明體" pitchFamily="18" charset="-120"/>
              </a:rPr>
              <a:t> is </a:t>
            </a:r>
            <a:r>
              <a:rPr lang="en-US" altLang="zh-TW" sz="3200" b="1" i="1" dirty="0">
                <a:ea typeface="新細明體" pitchFamily="18" charset="-120"/>
              </a:rPr>
              <a:t>n</a:t>
            </a:r>
            <a:r>
              <a:rPr lang="en-US" altLang="zh-TW" sz="3200" dirty="0">
                <a:ea typeface="新細明體" pitchFamily="18" charset="-120"/>
                <a:sym typeface="Symbol" pitchFamily="18" charset="2"/>
              </a:rPr>
              <a:t>/</a:t>
            </a:r>
            <a:r>
              <a:rPr lang="en-US" altLang="zh-TW" sz="3200" dirty="0">
                <a:ea typeface="新細明體" pitchFamily="18" charset="-120"/>
              </a:rPr>
              <a:t>2</a:t>
            </a:r>
            <a:r>
              <a:rPr lang="en-US" altLang="zh-TW" sz="3200" b="1" i="1" baseline="30000" dirty="0">
                <a:ea typeface="新細明體" pitchFamily="18" charset="-120"/>
              </a:rPr>
              <a:t>i</a:t>
            </a:r>
            <a:r>
              <a:rPr lang="en-US" altLang="zh-TW" sz="3200" dirty="0">
                <a:ea typeface="新細明體" pitchFamily="18" charset="-120"/>
              </a:rPr>
              <a:t> </a:t>
            </a:r>
          </a:p>
          <a:p>
            <a:r>
              <a:rPr lang="en-US" altLang="zh-TW" dirty="0">
                <a:ea typeface="新細明體" pitchFamily="18" charset="-120"/>
              </a:rPr>
              <a:t>The expected number of nodes used by the skip list is</a:t>
            </a:r>
          </a:p>
          <a:p>
            <a:endParaRPr lang="en-US" altLang="zh-TW" dirty="0">
              <a:ea typeface="新細明體" pitchFamily="18" charset="-120"/>
            </a:endParaRPr>
          </a:p>
          <a:p>
            <a:endParaRPr lang="en-US" altLang="zh-TW" dirty="0">
              <a:ea typeface="新細明體" pitchFamily="18" charset="-120"/>
            </a:endParaRPr>
          </a:p>
          <a:p>
            <a:r>
              <a:rPr lang="en-US" altLang="zh-TW" dirty="0">
                <a:ea typeface="新細明體" pitchFamily="18" charset="-120"/>
              </a:rPr>
              <a:t>The expected space usage of a skip list with </a:t>
            </a:r>
            <a:r>
              <a:rPr lang="en-US" altLang="zh-TW" b="1" i="1" dirty="0">
                <a:ea typeface="新細明體" pitchFamily="18" charset="-120"/>
              </a:rPr>
              <a:t>n</a:t>
            </a:r>
            <a:r>
              <a:rPr lang="en-US" altLang="zh-TW" dirty="0">
                <a:ea typeface="新細明體" pitchFamily="18" charset="-120"/>
              </a:rPr>
              <a:t> items is </a:t>
            </a:r>
            <a:r>
              <a:rPr lang="en-US" altLang="zh-TW" b="1" i="1" dirty="0">
                <a:ea typeface="新細明體" pitchFamily="18" charset="-120"/>
              </a:rPr>
              <a:t>O</a:t>
            </a:r>
            <a:r>
              <a:rPr lang="en-US" altLang="zh-TW" dirty="0">
                <a:ea typeface="新細明體" pitchFamily="18" charset="-120"/>
              </a:rPr>
              <a:t>(</a:t>
            </a:r>
            <a:r>
              <a:rPr lang="en-US" altLang="zh-TW" b="1" i="1" dirty="0">
                <a:ea typeface="新細明體" pitchFamily="18" charset="-120"/>
              </a:rPr>
              <a:t>n</a:t>
            </a:r>
            <a:r>
              <a:rPr lang="en-US" altLang="zh-TW" dirty="0">
                <a:ea typeface="新細明體" pitchFamily="18" charset="-120"/>
              </a:rPr>
              <a:t>)</a:t>
            </a:r>
            <a:endParaRPr lang="en-US" altLang="zh-TW" dirty="0"/>
          </a:p>
        </p:txBody>
      </p:sp>
    </p:spTree>
    <p:extLst>
      <p:ext uri="{BB962C8B-B14F-4D97-AF65-F5344CB8AC3E}">
        <p14:creationId xmlns:p14="http://schemas.microsoft.com/office/powerpoint/2010/main" val="3433366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altLang="zh-TW">
                <a:ea typeface="新細明體" pitchFamily="18" charset="-120"/>
              </a:rPr>
              <a:t>Summary</a:t>
            </a:r>
          </a:p>
        </p:txBody>
      </p:sp>
      <p:sp>
        <p:nvSpPr>
          <p:cNvPr id="65540" name="Rectangle 3"/>
          <p:cNvSpPr>
            <a:spLocks noGrp="1" noChangeArrowheads="1"/>
          </p:cNvSpPr>
          <p:nvPr>
            <p:ph idx="1"/>
          </p:nvPr>
        </p:nvSpPr>
        <p:spPr/>
        <p:txBody>
          <a:bodyPr/>
          <a:lstStyle/>
          <a:p>
            <a:r>
              <a:rPr lang="en-US" altLang="zh-TW" dirty="0">
                <a:ea typeface="新細明體" pitchFamily="18" charset="-120"/>
              </a:rPr>
              <a:t>A skip list is a data structure for dictionaries that uses a randomized insertion algorithm</a:t>
            </a:r>
          </a:p>
          <a:p>
            <a:r>
              <a:rPr lang="en-US" altLang="zh-TW" dirty="0">
                <a:ea typeface="新細明體" pitchFamily="18" charset="-120"/>
              </a:rPr>
              <a:t>In a skip list with </a:t>
            </a:r>
            <a:r>
              <a:rPr lang="en-US" altLang="zh-TW" b="1" i="1" dirty="0">
                <a:ea typeface="新細明體" pitchFamily="18" charset="-120"/>
              </a:rPr>
              <a:t>n</a:t>
            </a:r>
            <a:r>
              <a:rPr lang="en-US" altLang="zh-TW" dirty="0">
                <a:ea typeface="新細明體" pitchFamily="18" charset="-120"/>
              </a:rPr>
              <a:t> entries </a:t>
            </a:r>
          </a:p>
          <a:p>
            <a:pPr lvl="1"/>
            <a:r>
              <a:rPr lang="en-US" altLang="zh-TW" dirty="0">
                <a:solidFill>
                  <a:srgbClr val="FF0000"/>
                </a:solidFill>
                <a:ea typeface="新細明體" pitchFamily="18" charset="-120"/>
              </a:rPr>
              <a:t>The expected space used is </a:t>
            </a:r>
            <a:r>
              <a:rPr lang="en-US" altLang="zh-TW" b="1" i="1" dirty="0">
                <a:solidFill>
                  <a:srgbClr val="FF0000"/>
                </a:solidFill>
                <a:ea typeface="新細明體" pitchFamily="18" charset="-120"/>
              </a:rPr>
              <a:t>O</a:t>
            </a:r>
            <a:r>
              <a:rPr lang="en-US" altLang="zh-TW" dirty="0">
                <a:solidFill>
                  <a:srgbClr val="FF0000"/>
                </a:solidFill>
                <a:ea typeface="新細明體" pitchFamily="18" charset="-120"/>
              </a:rPr>
              <a:t>(</a:t>
            </a:r>
            <a:r>
              <a:rPr lang="en-US" altLang="zh-TW" b="1" i="1" dirty="0">
                <a:solidFill>
                  <a:srgbClr val="FF0000"/>
                </a:solidFill>
                <a:ea typeface="新細明體" pitchFamily="18" charset="-120"/>
              </a:rPr>
              <a:t>n</a:t>
            </a:r>
            <a:r>
              <a:rPr lang="en-US" altLang="zh-TW" dirty="0">
                <a:solidFill>
                  <a:srgbClr val="FF0000"/>
                </a:solidFill>
                <a:ea typeface="新細明體" pitchFamily="18" charset="-120"/>
              </a:rPr>
              <a:t>)</a:t>
            </a:r>
          </a:p>
          <a:p>
            <a:pPr lvl="1"/>
            <a:r>
              <a:rPr lang="en-US" altLang="zh-TW" dirty="0">
                <a:solidFill>
                  <a:srgbClr val="FF0000"/>
                </a:solidFill>
                <a:ea typeface="新細明體" pitchFamily="18" charset="-120"/>
              </a:rPr>
              <a:t>The expected search, insertion and deletion time is </a:t>
            </a:r>
            <a:r>
              <a:rPr lang="en-US" altLang="zh-TW" b="1" i="1" dirty="0">
                <a:solidFill>
                  <a:srgbClr val="FF0000"/>
                </a:solidFill>
                <a:ea typeface="新細明體" pitchFamily="18" charset="-120"/>
              </a:rPr>
              <a:t>O</a:t>
            </a:r>
            <a:r>
              <a:rPr lang="en-US" altLang="zh-TW" dirty="0">
                <a:solidFill>
                  <a:srgbClr val="FF0000"/>
                </a:solidFill>
                <a:ea typeface="新細明體" pitchFamily="18" charset="-120"/>
              </a:rPr>
              <a:t>(log </a:t>
            </a:r>
            <a:r>
              <a:rPr lang="en-US" altLang="zh-TW" b="1" i="1" dirty="0">
                <a:solidFill>
                  <a:srgbClr val="FF0000"/>
                </a:solidFill>
                <a:ea typeface="新細明體" pitchFamily="18" charset="-120"/>
              </a:rPr>
              <a:t>n</a:t>
            </a:r>
            <a:r>
              <a:rPr lang="en-US" altLang="zh-TW" dirty="0">
                <a:solidFill>
                  <a:srgbClr val="FF0000"/>
                </a:solidFill>
                <a:ea typeface="新細明體" pitchFamily="18" charset="-120"/>
              </a:rPr>
              <a:t>)</a:t>
            </a:r>
          </a:p>
          <a:p>
            <a:r>
              <a:rPr lang="en-US" altLang="zh-TW" dirty="0">
                <a:ea typeface="新細明體" pitchFamily="18" charset="-120"/>
              </a:rPr>
              <a:t>Using a more complex probabilistic analysis, one can show that these performance bounds also hold with high probability</a:t>
            </a:r>
          </a:p>
          <a:p>
            <a:r>
              <a:rPr lang="en-US" altLang="zh-TW" dirty="0">
                <a:ea typeface="新細明體" pitchFamily="18" charset="-120"/>
              </a:rPr>
              <a:t>Skip lists are fast and simple to implement in practice</a:t>
            </a:r>
          </a:p>
        </p:txBody>
      </p:sp>
      <p:sp>
        <p:nvSpPr>
          <p:cNvPr id="65538" name="投影片編號版面配置區 5"/>
          <p:cNvSpPr>
            <a:spLocks noGrp="1"/>
          </p:cNvSpPr>
          <p:nvPr>
            <p:ph type="sldNum" sz="quarter" idx="12"/>
          </p:nvPr>
        </p:nvSpPr>
        <p:spPr>
          <a:noFill/>
        </p:spPr>
        <p:txBody>
          <a:bodyPr/>
          <a:lstStyle/>
          <a:p>
            <a:fld id="{61320A5A-481A-42D6-A5FF-FBCF960CF1FF}" type="slidenum">
              <a:rPr lang="en-US" altLang="zh-TW" smtClean="0">
                <a:latin typeface="Arial" charset="0"/>
              </a:rPr>
              <a:pPr/>
              <a:t>61</a:t>
            </a:fld>
            <a:endParaRPr lang="en-US" altLang="zh-TW">
              <a:latin typeface="Arial" charset="0"/>
            </a:endParaRPr>
          </a:p>
        </p:txBody>
      </p:sp>
    </p:spTree>
    <p:extLst>
      <p:ext uri="{BB962C8B-B14F-4D97-AF65-F5344CB8AC3E}">
        <p14:creationId xmlns:p14="http://schemas.microsoft.com/office/powerpoint/2010/main" val="143650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p:spPr>
        <p:txBody>
          <a:bodyPr/>
          <a:lstStyle/>
          <a:p>
            <a:fld id="{17F7E88E-8CC6-4F32-B8A4-7D1500F82A63}" type="slidenum">
              <a:rPr lang="en-US" altLang="zh-TW" smtClean="0">
                <a:latin typeface="Arial" charset="0"/>
              </a:rPr>
              <a:pPr/>
              <a:t>7</a:t>
            </a:fld>
            <a:endParaRPr lang="en-US" altLang="zh-TW">
              <a:latin typeface="Arial" charset="0"/>
            </a:endParaRPr>
          </a:p>
        </p:txBody>
      </p:sp>
      <p:sp>
        <p:nvSpPr>
          <p:cNvPr id="16387" name="Rectangle 2"/>
          <p:cNvSpPr>
            <a:spLocks noGrp="1" noChangeArrowheads="1"/>
          </p:cNvSpPr>
          <p:nvPr>
            <p:ph type="title"/>
          </p:nvPr>
        </p:nvSpPr>
        <p:spPr/>
        <p:txBody>
          <a:bodyPr/>
          <a:lstStyle/>
          <a:p>
            <a:r>
              <a:rPr lang="en-US" altLang="zh-TW">
                <a:ea typeface="新細明體" pitchFamily="18" charset="-120"/>
              </a:rPr>
              <a:t>The </a:t>
            </a:r>
            <a:r>
              <a:rPr lang="en-US" altLang="zh-TW">
                <a:latin typeface="Arial" charset="0"/>
                <a:ea typeface="Arial Unicode MS" pitchFamily="34" charset="-120"/>
                <a:cs typeface="Arial Unicode MS" pitchFamily="34" charset="-120"/>
              </a:rPr>
              <a:t>get</a:t>
            </a:r>
            <a:r>
              <a:rPr lang="en-US" altLang="zh-TW">
                <a:ea typeface="新細明體" pitchFamily="18" charset="-120"/>
              </a:rPr>
              <a:t>(</a:t>
            </a:r>
            <a:r>
              <a:rPr lang="en-US" altLang="zh-TW" i="1">
                <a:ea typeface="新細明體" pitchFamily="18" charset="-120"/>
              </a:rPr>
              <a:t>k</a:t>
            </a:r>
            <a:r>
              <a:rPr lang="en-US" altLang="zh-TW">
                <a:ea typeface="新細明體" pitchFamily="18" charset="-120"/>
              </a:rPr>
              <a:t>) Algorithm</a:t>
            </a:r>
          </a:p>
        </p:txBody>
      </p:sp>
      <p:sp>
        <p:nvSpPr>
          <p:cNvPr id="16388" name="Rectangle 3"/>
          <p:cNvSpPr>
            <a:spLocks noGrp="1" noChangeArrowheads="1"/>
          </p:cNvSpPr>
          <p:nvPr>
            <p:ph type="body" idx="1"/>
          </p:nvPr>
        </p:nvSpPr>
        <p:spPr>
          <a:xfrm>
            <a:off x="2133600" y="1905000"/>
            <a:ext cx="8001000" cy="4114800"/>
          </a:xfrm>
        </p:spPr>
        <p:txBody>
          <a:bodyPr/>
          <a:lstStyle/>
          <a:p>
            <a:pPr>
              <a:lnSpc>
                <a:spcPct val="90000"/>
              </a:lnSpc>
              <a:buFontTx/>
              <a:buNone/>
            </a:pPr>
            <a:r>
              <a:rPr lang="en-US" altLang="zh-TW" sz="2400" b="1">
                <a:ea typeface="新細明體" pitchFamily="18" charset="-120"/>
              </a:rPr>
              <a:t>Algorithm </a:t>
            </a:r>
            <a:r>
              <a:rPr lang="en-US" altLang="zh-TW" sz="2400">
                <a:latin typeface="Arial" charset="0"/>
                <a:ea typeface="Arial Unicode MS" pitchFamily="34" charset="-120"/>
                <a:cs typeface="Arial Unicode MS" pitchFamily="34" charset="-120"/>
              </a:rPr>
              <a:t>get</a:t>
            </a:r>
            <a:r>
              <a:rPr lang="en-US" altLang="zh-TW" sz="2400">
                <a:ea typeface="新細明體" pitchFamily="18" charset="-120"/>
              </a:rPr>
              <a:t>(</a:t>
            </a:r>
            <a:r>
              <a:rPr lang="en-US" altLang="zh-TW" sz="2400" b="1" i="1">
                <a:ea typeface="新細明體" pitchFamily="18" charset="-120"/>
              </a:rPr>
              <a:t>k</a:t>
            </a:r>
            <a:r>
              <a:rPr lang="en-US" altLang="zh-TW" sz="2400">
                <a:ea typeface="新細明體" pitchFamily="18" charset="-120"/>
              </a:rPr>
              <a:t>):</a:t>
            </a:r>
          </a:p>
          <a:p>
            <a:pPr>
              <a:lnSpc>
                <a:spcPct val="90000"/>
              </a:lnSpc>
              <a:buFontTx/>
              <a:buNone/>
            </a:pPr>
            <a:r>
              <a:rPr lang="en-US" altLang="zh-TW" sz="2400" i="1">
                <a:ea typeface="新細明體" pitchFamily="18" charset="-120"/>
              </a:rPr>
              <a:t>	B </a:t>
            </a:r>
            <a:r>
              <a:rPr lang="en-US" altLang="zh-TW" sz="2400">
                <a:ea typeface="新細明體" pitchFamily="18" charset="-120"/>
              </a:rPr>
              <a:t>=</a:t>
            </a:r>
            <a:r>
              <a:rPr lang="en-US" altLang="zh-TW" sz="2400" i="1">
                <a:ea typeface="新細明體" pitchFamily="18" charset="-120"/>
              </a:rPr>
              <a:t> S.</a:t>
            </a:r>
            <a:r>
              <a:rPr lang="en-US" altLang="zh-TW" sz="2400">
                <a:ea typeface="新細明體" pitchFamily="18" charset="-120"/>
              </a:rPr>
              <a:t>positions() </a:t>
            </a:r>
            <a:r>
              <a:rPr lang="en-US" altLang="zh-TW" sz="2400">
                <a:solidFill>
                  <a:schemeClr val="tx2"/>
                </a:solidFill>
                <a:ea typeface="新細明體" pitchFamily="18" charset="-120"/>
              </a:rPr>
              <a:t>{</a:t>
            </a:r>
            <a:r>
              <a:rPr lang="en-US" altLang="zh-TW" sz="2400" i="1">
                <a:solidFill>
                  <a:schemeClr val="tx2"/>
                </a:solidFill>
                <a:ea typeface="新細明體" pitchFamily="18" charset="-120"/>
              </a:rPr>
              <a:t>B </a:t>
            </a:r>
            <a:r>
              <a:rPr lang="en-US" altLang="zh-TW" sz="2400">
                <a:solidFill>
                  <a:schemeClr val="tx2"/>
                </a:solidFill>
                <a:ea typeface="新細明體" pitchFamily="18" charset="-120"/>
              </a:rPr>
              <a:t>is an iterator of the positions in </a:t>
            </a:r>
            <a:r>
              <a:rPr lang="en-US" altLang="zh-TW" sz="2400" i="1">
                <a:solidFill>
                  <a:schemeClr val="tx2"/>
                </a:solidFill>
                <a:ea typeface="新細明體" pitchFamily="18" charset="-120"/>
              </a:rPr>
              <a:t>S</a:t>
            </a:r>
            <a:r>
              <a:rPr lang="en-US" altLang="zh-TW" sz="2400">
                <a:solidFill>
                  <a:schemeClr val="tx2"/>
                </a:solidFill>
                <a:ea typeface="新細明體" pitchFamily="18" charset="-120"/>
              </a:rPr>
              <a:t>}</a:t>
            </a:r>
            <a:endParaRPr lang="en-US" altLang="zh-TW" sz="2400" b="1">
              <a:solidFill>
                <a:schemeClr val="tx2"/>
              </a:solidFill>
              <a:ea typeface="新細明體" pitchFamily="18" charset="-120"/>
            </a:endParaRPr>
          </a:p>
          <a:p>
            <a:pPr>
              <a:lnSpc>
                <a:spcPct val="90000"/>
              </a:lnSpc>
              <a:buFontTx/>
              <a:buNone/>
            </a:pPr>
            <a:r>
              <a:rPr lang="en-US" altLang="zh-TW" sz="2400" b="1">
                <a:ea typeface="新細明體" pitchFamily="18" charset="-120"/>
              </a:rPr>
              <a:t>	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a:t>
            </a:r>
          </a:p>
          <a:p>
            <a:pPr>
              <a:lnSpc>
                <a:spcPct val="90000"/>
              </a:lnSpc>
              <a:buFontTx/>
              <a:buNone/>
            </a:pPr>
            <a:r>
              <a:rPr lang="en-US" altLang="zh-TW" sz="2400" i="1">
                <a:ea typeface="新細明體" pitchFamily="18" charset="-120"/>
              </a:rPr>
              <a:t>		p </a:t>
            </a:r>
            <a:r>
              <a:rPr lang="en-US" altLang="zh-TW" sz="2400">
                <a:ea typeface="新細明體" pitchFamily="18" charset="-120"/>
              </a:rPr>
              <a:t>=</a:t>
            </a:r>
            <a:r>
              <a:rPr lang="en-US" altLang="zh-TW" sz="2400" i="1">
                <a:ea typeface="新細明體" pitchFamily="18" charset="-120"/>
              </a:rPr>
              <a:t> B.</a:t>
            </a:r>
            <a:r>
              <a:rPr lang="en-US" altLang="zh-TW" sz="2400">
                <a:ea typeface="新細明體" pitchFamily="18" charset="-120"/>
              </a:rPr>
              <a:t>next()    {the next position in </a:t>
            </a:r>
            <a:r>
              <a:rPr lang="en-US" altLang="zh-TW" sz="2400" i="1">
                <a:ea typeface="新細明體" pitchFamily="18" charset="-120"/>
              </a:rPr>
              <a:t>B</a:t>
            </a:r>
            <a:r>
              <a:rPr lang="en-US" altLang="zh-TW" sz="2400">
                <a:ea typeface="新細明體" pitchFamily="18" charset="-120"/>
              </a:rPr>
              <a:t>}</a:t>
            </a:r>
          </a:p>
          <a:p>
            <a:pPr>
              <a:lnSpc>
                <a:spcPct val="90000"/>
              </a:lnSpc>
              <a:buFontTx/>
              <a:buNone/>
            </a:pPr>
            <a:r>
              <a:rPr lang="en-US" altLang="zh-TW" sz="2400" b="1">
                <a:ea typeface="新細明體" pitchFamily="18" charset="-120"/>
              </a:rPr>
              <a:t>		if </a:t>
            </a:r>
            <a:r>
              <a:rPr lang="en-US" altLang="zh-TW" sz="2400" i="1">
                <a:ea typeface="新細明體" pitchFamily="18" charset="-120"/>
              </a:rPr>
              <a:t>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getKey() = </a:t>
            </a:r>
            <a:r>
              <a:rPr lang="en-US" altLang="zh-TW" sz="2400" i="1">
                <a:ea typeface="新細明體" pitchFamily="18" charset="-120"/>
              </a:rPr>
              <a:t>k	</a:t>
            </a:r>
            <a:r>
              <a:rPr lang="en-US" altLang="zh-TW" sz="2400" b="1">
                <a:ea typeface="新細明體" pitchFamily="18" charset="-120"/>
              </a:rPr>
              <a:t>then</a:t>
            </a:r>
          </a:p>
          <a:p>
            <a:pPr>
              <a:lnSpc>
                <a:spcPct val="90000"/>
              </a:lnSpc>
              <a:buFontTx/>
              <a:buNone/>
            </a:pPr>
            <a:r>
              <a:rPr lang="en-US" altLang="zh-TW" sz="2400" b="1">
                <a:ea typeface="新細明體" pitchFamily="18" charset="-120"/>
              </a:rPr>
              <a:t>			return </a:t>
            </a:r>
            <a:r>
              <a:rPr lang="en-US" altLang="zh-TW" sz="2400" i="1">
                <a:ea typeface="新細明體" pitchFamily="18" charset="-120"/>
              </a:rPr>
              <a:t>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getValue()</a:t>
            </a:r>
          </a:p>
          <a:p>
            <a:pPr>
              <a:lnSpc>
                <a:spcPct val="90000"/>
              </a:lnSpc>
              <a:buFontTx/>
              <a:buNone/>
            </a:pPr>
            <a:r>
              <a:rPr lang="en-US" altLang="zh-TW" sz="2400" b="1">
                <a:ea typeface="新細明體" pitchFamily="18" charset="-120"/>
              </a:rPr>
              <a:t>	return null </a:t>
            </a:r>
            <a:r>
              <a:rPr lang="en-US" altLang="zh-TW" sz="2400">
                <a:solidFill>
                  <a:schemeClr val="tx2"/>
                </a:solidFill>
                <a:ea typeface="新細明體" pitchFamily="18" charset="-120"/>
              </a:rPr>
              <a:t>{there is no entry with key equal to </a:t>
            </a:r>
            <a:r>
              <a:rPr lang="en-US" altLang="zh-TW" sz="2400" i="1">
                <a:solidFill>
                  <a:schemeClr val="tx2"/>
                </a:solidFill>
                <a:ea typeface="新細明體" pitchFamily="18" charset="-120"/>
              </a:rPr>
              <a:t>k</a:t>
            </a:r>
            <a:r>
              <a:rPr lang="en-US" altLang="zh-TW" sz="2400">
                <a:solidFill>
                  <a:schemeClr val="tx2"/>
                </a:solidFill>
                <a:ea typeface="新細明體" pitchFamily="18" charset="-120"/>
              </a:rPr>
              <a:t>}</a:t>
            </a:r>
            <a:endParaRPr lang="en-US" altLang="zh-TW" sz="2400" i="1">
              <a:solidFill>
                <a:schemeClr val="tx2"/>
              </a:solidFill>
              <a:ea typeface="新細明體" pitchFamily="18" charset="-120"/>
            </a:endParaRPr>
          </a:p>
          <a:p>
            <a:pPr>
              <a:lnSpc>
                <a:spcPct val="90000"/>
              </a:lnSpc>
              <a:buFontTx/>
              <a:buNone/>
            </a:pPr>
            <a:endParaRPr lang="en-US" altLang="zh-TW" sz="2400">
              <a:ea typeface="新細明體" pitchFamily="18" charset="-120"/>
            </a:endParaRPr>
          </a:p>
          <a:p>
            <a:pPr>
              <a:lnSpc>
                <a:spcPct val="90000"/>
              </a:lnSpc>
              <a:buFontTx/>
              <a:buNone/>
            </a:pPr>
            <a:endParaRPr lang="en-US" altLang="zh-TW" sz="2400">
              <a:ea typeface="新細明體" pitchFamily="18" charset="-120"/>
            </a:endParaRPr>
          </a:p>
          <a:p>
            <a:pPr>
              <a:lnSpc>
                <a:spcPct val="90000"/>
              </a:lnSpc>
              <a:buFontTx/>
              <a:buNone/>
            </a:pPr>
            <a:endParaRPr lang="en-US" altLang="zh-TW" sz="2400">
              <a:ea typeface="新細明體" pitchFamily="18" charset="-120"/>
            </a:endParaRPr>
          </a:p>
        </p:txBody>
      </p:sp>
    </p:spTree>
    <p:extLst>
      <p:ext uri="{BB962C8B-B14F-4D97-AF65-F5344CB8AC3E}">
        <p14:creationId xmlns:p14="http://schemas.microsoft.com/office/powerpoint/2010/main" val="429405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p:spPr>
        <p:txBody>
          <a:bodyPr/>
          <a:lstStyle/>
          <a:p>
            <a:fld id="{5EA5C483-4216-4574-A6C1-F066635698E0}" type="slidenum">
              <a:rPr lang="en-US" altLang="zh-TW" smtClean="0">
                <a:latin typeface="Arial" charset="0"/>
              </a:rPr>
              <a:pPr/>
              <a:t>8</a:t>
            </a:fld>
            <a:endParaRPr lang="en-US" altLang="zh-TW">
              <a:latin typeface="Arial" charset="0"/>
            </a:endParaRPr>
          </a:p>
        </p:txBody>
      </p:sp>
      <p:sp>
        <p:nvSpPr>
          <p:cNvPr id="17411" name="Rectangle 2"/>
          <p:cNvSpPr>
            <a:spLocks noGrp="1" noChangeArrowheads="1"/>
          </p:cNvSpPr>
          <p:nvPr>
            <p:ph type="title"/>
          </p:nvPr>
        </p:nvSpPr>
        <p:spPr/>
        <p:txBody>
          <a:bodyPr/>
          <a:lstStyle/>
          <a:p>
            <a:r>
              <a:rPr lang="en-US" altLang="zh-TW">
                <a:ea typeface="新細明體" pitchFamily="18" charset="-120"/>
              </a:rPr>
              <a:t>The </a:t>
            </a:r>
            <a:r>
              <a:rPr lang="en-US" altLang="zh-TW">
                <a:latin typeface="Arial" charset="0"/>
                <a:ea typeface="Arial Unicode MS" pitchFamily="34" charset="-120"/>
                <a:cs typeface="Arial Unicode MS" pitchFamily="34" charset="-120"/>
              </a:rPr>
              <a:t>put</a:t>
            </a:r>
            <a:r>
              <a:rPr lang="en-US" altLang="zh-TW">
                <a:ea typeface="新細明體" pitchFamily="18" charset="-120"/>
              </a:rPr>
              <a:t>(</a:t>
            </a:r>
            <a:r>
              <a:rPr lang="en-US" altLang="zh-TW" i="1">
                <a:ea typeface="新細明體" pitchFamily="18" charset="-120"/>
              </a:rPr>
              <a:t>k</a:t>
            </a:r>
            <a:r>
              <a:rPr lang="en-US" altLang="zh-TW">
                <a:ea typeface="新細明體" pitchFamily="18" charset="-120"/>
              </a:rPr>
              <a:t>, </a:t>
            </a:r>
            <a:r>
              <a:rPr lang="en-US" altLang="zh-TW" i="1">
                <a:ea typeface="新細明體" pitchFamily="18" charset="-120"/>
              </a:rPr>
              <a:t>v</a:t>
            </a:r>
            <a:r>
              <a:rPr lang="en-US" altLang="zh-TW">
                <a:ea typeface="新細明體" pitchFamily="18" charset="-120"/>
              </a:rPr>
              <a:t>) Algorithm</a:t>
            </a:r>
          </a:p>
        </p:txBody>
      </p:sp>
      <p:sp>
        <p:nvSpPr>
          <p:cNvPr id="17412" name="Rectangle 3"/>
          <p:cNvSpPr>
            <a:spLocks noGrp="1" noChangeArrowheads="1"/>
          </p:cNvSpPr>
          <p:nvPr>
            <p:ph type="body" idx="1"/>
          </p:nvPr>
        </p:nvSpPr>
        <p:spPr>
          <a:xfrm>
            <a:off x="1981200" y="1752600"/>
            <a:ext cx="8382000" cy="4495800"/>
          </a:xfrm>
        </p:spPr>
        <p:txBody>
          <a:bodyPr>
            <a:normAutofit lnSpcReduction="10000"/>
          </a:bodyPr>
          <a:lstStyle/>
          <a:p>
            <a:pPr>
              <a:lnSpc>
                <a:spcPct val="80000"/>
              </a:lnSpc>
              <a:buFontTx/>
              <a:buNone/>
            </a:pPr>
            <a:r>
              <a:rPr lang="en-US" altLang="zh-TW" sz="2400" b="1" dirty="0">
                <a:ea typeface="新細明體" pitchFamily="18" charset="-120"/>
              </a:rPr>
              <a:t>Algorithm </a:t>
            </a:r>
            <a:r>
              <a:rPr lang="en-US" altLang="zh-TW" sz="2400" dirty="0">
                <a:latin typeface="Arial" charset="0"/>
                <a:ea typeface="Arial Unicode MS" pitchFamily="34" charset="-120"/>
                <a:cs typeface="Arial Unicode MS" pitchFamily="34" charset="-120"/>
              </a:rPr>
              <a:t>put</a:t>
            </a:r>
            <a:r>
              <a:rPr lang="en-US" altLang="zh-TW" sz="2400" dirty="0">
                <a:ea typeface="新細明體" pitchFamily="18" charset="-120"/>
              </a:rPr>
              <a:t>(</a:t>
            </a:r>
            <a:r>
              <a:rPr lang="en-US" altLang="zh-TW" sz="2400" i="1" dirty="0" err="1">
                <a:ea typeface="新細明體" pitchFamily="18" charset="-120"/>
              </a:rPr>
              <a:t>k,v</a:t>
            </a:r>
            <a:r>
              <a:rPr lang="en-US" altLang="zh-TW" sz="2400" dirty="0">
                <a:ea typeface="新細明體" pitchFamily="18" charset="-120"/>
              </a:rPr>
              <a:t>):				</a:t>
            </a:r>
          </a:p>
          <a:p>
            <a:pPr>
              <a:lnSpc>
                <a:spcPct val="80000"/>
              </a:lnSpc>
              <a:buFontTx/>
              <a:buNone/>
            </a:pPr>
            <a:r>
              <a:rPr lang="en-US" altLang="zh-TW" sz="2400" i="1" dirty="0">
                <a:ea typeface="新細明體" pitchFamily="18" charset="-120"/>
              </a:rPr>
              <a:t>B	</a:t>
            </a:r>
            <a:r>
              <a:rPr lang="en-US" altLang="zh-TW" sz="2400" dirty="0">
                <a:ea typeface="新細明體" pitchFamily="18" charset="-120"/>
              </a:rPr>
              <a:t>=</a:t>
            </a:r>
            <a:r>
              <a:rPr lang="en-US" altLang="zh-TW" sz="2400" i="1" dirty="0">
                <a:ea typeface="新細明體" pitchFamily="18" charset="-120"/>
              </a:rPr>
              <a:t> </a:t>
            </a:r>
            <a:r>
              <a:rPr lang="en-US" altLang="zh-TW" sz="2400" i="1" dirty="0" err="1">
                <a:ea typeface="新細明體" pitchFamily="18" charset="-120"/>
              </a:rPr>
              <a:t>S.</a:t>
            </a:r>
            <a:r>
              <a:rPr lang="en-US" altLang="zh-TW" sz="2400" dirty="0" err="1">
                <a:ea typeface="新細明體" pitchFamily="18" charset="-120"/>
              </a:rPr>
              <a:t>positions</a:t>
            </a:r>
            <a:r>
              <a:rPr lang="en-US" altLang="zh-TW" sz="2400" dirty="0">
                <a:ea typeface="新細明體" pitchFamily="18" charset="-120"/>
              </a:rPr>
              <a:t>()		</a:t>
            </a:r>
          </a:p>
          <a:p>
            <a:pPr>
              <a:lnSpc>
                <a:spcPct val="80000"/>
              </a:lnSpc>
              <a:buFontTx/>
              <a:buNone/>
            </a:pPr>
            <a:r>
              <a:rPr lang="en-US" altLang="zh-TW" sz="2400" b="1" dirty="0">
                <a:ea typeface="新細明體" pitchFamily="18" charset="-120"/>
              </a:rPr>
              <a:t>while </a:t>
            </a:r>
            <a:r>
              <a:rPr lang="en-US" altLang="zh-TW" sz="2400" i="1" dirty="0" err="1">
                <a:ea typeface="新細明體" pitchFamily="18" charset="-120"/>
              </a:rPr>
              <a:t>B.</a:t>
            </a:r>
            <a:r>
              <a:rPr lang="en-US" altLang="zh-TW" sz="2400" dirty="0" err="1">
                <a:ea typeface="新細明體" pitchFamily="18" charset="-120"/>
              </a:rPr>
              <a:t>hasNext</a:t>
            </a:r>
            <a:r>
              <a:rPr lang="en-US" altLang="zh-TW" sz="2400" dirty="0">
                <a:ea typeface="新細明體" pitchFamily="18" charset="-120"/>
              </a:rPr>
              <a:t>() </a:t>
            </a:r>
            <a:r>
              <a:rPr lang="en-US" altLang="zh-TW" sz="2400" b="1" dirty="0">
                <a:ea typeface="新細明體" pitchFamily="18" charset="-120"/>
              </a:rPr>
              <a:t>do	</a:t>
            </a:r>
          </a:p>
          <a:p>
            <a:pPr>
              <a:lnSpc>
                <a:spcPct val="80000"/>
              </a:lnSpc>
              <a:buFontTx/>
              <a:buNone/>
            </a:pPr>
            <a:r>
              <a:rPr lang="en-US" altLang="zh-TW" sz="2400" dirty="0">
                <a:ea typeface="新細明體" pitchFamily="18" charset="-120"/>
              </a:rPr>
              <a:t>	</a:t>
            </a:r>
            <a:r>
              <a:rPr lang="en-US" altLang="zh-TW" sz="2400" i="1" dirty="0">
                <a:ea typeface="新細明體" pitchFamily="18" charset="-120"/>
              </a:rPr>
              <a:t>p </a:t>
            </a:r>
            <a:r>
              <a:rPr lang="en-US" altLang="zh-TW" sz="2400" dirty="0">
                <a:ea typeface="新細明體" pitchFamily="18" charset="-120"/>
              </a:rPr>
              <a:t>=</a:t>
            </a:r>
            <a:r>
              <a:rPr lang="en-US" altLang="zh-TW" sz="2400" i="1" dirty="0">
                <a:ea typeface="新細明體" pitchFamily="18" charset="-120"/>
              </a:rPr>
              <a:t> </a:t>
            </a:r>
            <a:r>
              <a:rPr lang="en-US" altLang="zh-TW" sz="2400" i="1" dirty="0" err="1">
                <a:ea typeface="新細明體" pitchFamily="18" charset="-120"/>
              </a:rPr>
              <a:t>B.</a:t>
            </a:r>
            <a:r>
              <a:rPr lang="en-US" altLang="zh-TW" sz="2400" dirty="0" err="1">
                <a:ea typeface="新細明體" pitchFamily="18" charset="-120"/>
              </a:rPr>
              <a:t>next</a:t>
            </a:r>
            <a:r>
              <a:rPr lang="en-US" altLang="zh-TW" sz="2400" dirty="0">
                <a:ea typeface="新細明體" pitchFamily="18" charset="-120"/>
              </a:rPr>
              <a:t>()		</a:t>
            </a:r>
          </a:p>
          <a:p>
            <a:pPr>
              <a:lnSpc>
                <a:spcPct val="80000"/>
              </a:lnSpc>
              <a:buFontTx/>
              <a:buNone/>
            </a:pPr>
            <a:r>
              <a:rPr lang="en-US" altLang="zh-TW" sz="2400" dirty="0">
                <a:ea typeface="新細明體" pitchFamily="18" charset="-120"/>
              </a:rPr>
              <a:t>	</a:t>
            </a:r>
            <a:r>
              <a:rPr lang="en-US" altLang="zh-TW" sz="2400" b="1" dirty="0">
                <a:ea typeface="新細明體" pitchFamily="18" charset="-120"/>
              </a:rPr>
              <a:t>if </a:t>
            </a:r>
            <a:r>
              <a:rPr lang="en-US" altLang="zh-TW" sz="2400" i="1" dirty="0" err="1">
                <a:ea typeface="新細明體" pitchFamily="18" charset="-120"/>
              </a:rPr>
              <a:t>p.</a:t>
            </a:r>
            <a:r>
              <a:rPr lang="en-US" altLang="zh-TW" sz="2400" dirty="0" err="1">
                <a:ea typeface="新細明體" pitchFamily="18" charset="-120"/>
              </a:rPr>
              <a:t>element</a:t>
            </a:r>
            <a:r>
              <a:rPr lang="en-US" altLang="zh-TW" sz="2400" dirty="0">
                <a:ea typeface="新細明體" pitchFamily="18" charset="-120"/>
              </a:rPr>
              <a:t>()</a:t>
            </a:r>
            <a:r>
              <a:rPr lang="en-US" altLang="zh-TW" sz="2400" i="1" dirty="0">
                <a:ea typeface="新細明體" pitchFamily="18" charset="-120"/>
              </a:rPr>
              <a:t>.</a:t>
            </a:r>
            <a:r>
              <a:rPr lang="en-US" altLang="zh-TW" sz="2400" i="1" dirty="0" err="1">
                <a:ea typeface="新細明體" pitchFamily="18" charset="-120"/>
              </a:rPr>
              <a:t>getK</a:t>
            </a:r>
            <a:r>
              <a:rPr lang="en-US" altLang="zh-TW" sz="2400" dirty="0" err="1">
                <a:ea typeface="新細明體" pitchFamily="18" charset="-120"/>
              </a:rPr>
              <a:t>ey</a:t>
            </a:r>
            <a:r>
              <a:rPr lang="en-US" altLang="zh-TW" sz="2400" dirty="0">
                <a:ea typeface="新細明體" pitchFamily="18" charset="-120"/>
              </a:rPr>
              <a:t>() = </a:t>
            </a:r>
            <a:r>
              <a:rPr lang="en-US" altLang="zh-TW" sz="2400" i="1" dirty="0">
                <a:ea typeface="新細明體" pitchFamily="18" charset="-120"/>
              </a:rPr>
              <a:t>k  </a:t>
            </a:r>
            <a:r>
              <a:rPr lang="en-US" altLang="zh-TW" sz="2400" b="1" dirty="0">
                <a:ea typeface="新細明體" pitchFamily="18" charset="-120"/>
              </a:rPr>
              <a:t>then	</a:t>
            </a:r>
            <a:r>
              <a:rPr lang="zh-TW" altLang="en-US" sz="2400" dirty="0">
                <a:solidFill>
                  <a:srgbClr val="FF0000"/>
                </a:solidFill>
                <a:ea typeface="新細明體" pitchFamily="18" charset="-120"/>
              </a:rPr>
              <a:t>如果有找到</a:t>
            </a:r>
            <a:r>
              <a:rPr lang="en-US" altLang="zh-TW" sz="2400" dirty="0">
                <a:solidFill>
                  <a:srgbClr val="FF0000"/>
                </a:solidFill>
                <a:ea typeface="新細明體" pitchFamily="18" charset="-120"/>
              </a:rPr>
              <a:t>key</a:t>
            </a:r>
            <a:r>
              <a:rPr lang="en-US" altLang="zh-TW" sz="2400" dirty="0">
                <a:ea typeface="新細明體" pitchFamily="18" charset="-120"/>
              </a:rPr>
              <a:t>	</a:t>
            </a:r>
          </a:p>
          <a:p>
            <a:pPr>
              <a:lnSpc>
                <a:spcPct val="80000"/>
              </a:lnSpc>
              <a:buFontTx/>
              <a:buNone/>
            </a:pPr>
            <a:r>
              <a:rPr lang="en-US" altLang="zh-TW" sz="2400" dirty="0">
                <a:ea typeface="新細明體" pitchFamily="18" charset="-120"/>
              </a:rPr>
              <a:t>		</a:t>
            </a:r>
            <a:r>
              <a:rPr lang="en-US" altLang="zh-TW" sz="2400" i="1" dirty="0">
                <a:ea typeface="新細明體" pitchFamily="18" charset="-120"/>
              </a:rPr>
              <a:t>t </a:t>
            </a:r>
            <a:r>
              <a:rPr lang="en-US" altLang="zh-TW" sz="2400" dirty="0">
                <a:ea typeface="新細明體" pitchFamily="18" charset="-120"/>
              </a:rPr>
              <a:t>=</a:t>
            </a:r>
            <a:r>
              <a:rPr lang="en-US" altLang="zh-TW" sz="2400" i="1" dirty="0">
                <a:ea typeface="新細明體" pitchFamily="18" charset="-120"/>
              </a:rPr>
              <a:t> </a:t>
            </a:r>
            <a:r>
              <a:rPr lang="en-US" altLang="zh-TW" sz="2400" i="1" dirty="0" err="1">
                <a:ea typeface="新細明體" pitchFamily="18" charset="-120"/>
              </a:rPr>
              <a:t>p.</a:t>
            </a:r>
            <a:r>
              <a:rPr lang="en-US" altLang="zh-TW" sz="2400" dirty="0" err="1">
                <a:ea typeface="新細明體" pitchFamily="18" charset="-120"/>
              </a:rPr>
              <a:t>element</a:t>
            </a:r>
            <a:r>
              <a:rPr lang="en-US" altLang="zh-TW" sz="2400" dirty="0">
                <a:ea typeface="新細明體" pitchFamily="18" charset="-120"/>
              </a:rPr>
              <a:t>()</a:t>
            </a:r>
            <a:r>
              <a:rPr lang="en-US" altLang="zh-TW" sz="2400" i="1" dirty="0">
                <a:ea typeface="新細明體" pitchFamily="18" charset="-120"/>
              </a:rPr>
              <a:t>.</a:t>
            </a:r>
            <a:r>
              <a:rPr lang="en-US" altLang="zh-TW" sz="2400" dirty="0" err="1">
                <a:ea typeface="新細明體" pitchFamily="18" charset="-120"/>
              </a:rPr>
              <a:t>getValue</a:t>
            </a:r>
            <a:r>
              <a:rPr lang="en-US" altLang="zh-TW" sz="2400" dirty="0">
                <a:ea typeface="新細明體" pitchFamily="18" charset="-120"/>
              </a:rPr>
              <a:t>()	</a:t>
            </a:r>
            <a:r>
              <a:rPr lang="zh-TW" altLang="en-US" sz="2400" dirty="0">
                <a:solidFill>
                  <a:srgbClr val="FF0000"/>
                </a:solidFill>
                <a:ea typeface="新細明體" pitchFamily="18" charset="-120"/>
              </a:rPr>
              <a:t>存原本的</a:t>
            </a:r>
            <a:r>
              <a:rPr lang="en-US" altLang="zh-TW" sz="2400" dirty="0">
                <a:solidFill>
                  <a:srgbClr val="FF0000"/>
                </a:solidFill>
                <a:ea typeface="新細明體" pitchFamily="18" charset="-120"/>
              </a:rPr>
              <a:t>key</a:t>
            </a:r>
            <a:r>
              <a:rPr lang="zh-TW" altLang="en-US" sz="2400" dirty="0">
                <a:solidFill>
                  <a:srgbClr val="FF0000"/>
                </a:solidFill>
                <a:ea typeface="新細明體" pitchFamily="18" charset="-120"/>
              </a:rPr>
              <a:t>值</a:t>
            </a:r>
            <a:endParaRPr lang="en-US" altLang="zh-TW" sz="2400" dirty="0">
              <a:solidFill>
                <a:srgbClr val="FF0000"/>
              </a:solidFill>
              <a:ea typeface="新細明體" pitchFamily="18" charset="-120"/>
            </a:endParaRPr>
          </a:p>
          <a:p>
            <a:pPr>
              <a:lnSpc>
                <a:spcPct val="80000"/>
              </a:lnSpc>
              <a:buFontTx/>
              <a:buNone/>
            </a:pPr>
            <a:r>
              <a:rPr lang="en-US" altLang="zh-TW" sz="2400" dirty="0">
                <a:ea typeface="新細明體" pitchFamily="18" charset="-120"/>
              </a:rPr>
              <a:t>		</a:t>
            </a:r>
            <a:r>
              <a:rPr lang="en-US" altLang="zh-TW" sz="2400" i="1" dirty="0" err="1">
                <a:ea typeface="新細明體" pitchFamily="18" charset="-120"/>
              </a:rPr>
              <a:t>B.</a:t>
            </a:r>
            <a:r>
              <a:rPr lang="en-US" altLang="zh-TW" sz="2400" dirty="0" err="1">
                <a:ea typeface="新細明體" pitchFamily="18" charset="-120"/>
              </a:rPr>
              <a:t>srt</a:t>
            </a:r>
            <a:r>
              <a:rPr lang="en-US" altLang="zh-TW" sz="2400" dirty="0">
                <a:ea typeface="新細明體" pitchFamily="18" charset="-120"/>
              </a:rPr>
              <a:t>(</a:t>
            </a:r>
            <a:r>
              <a:rPr lang="en-US" altLang="zh-TW" sz="2400" i="1" dirty="0">
                <a:ea typeface="新細明體" pitchFamily="18" charset="-120"/>
              </a:rPr>
              <a:t>p,</a:t>
            </a:r>
            <a:r>
              <a:rPr lang="en-US" altLang="zh-TW" sz="2400" dirty="0">
                <a:ea typeface="新細明體" pitchFamily="18" charset="-120"/>
              </a:rPr>
              <a:t>(</a:t>
            </a:r>
            <a:r>
              <a:rPr lang="en-US" altLang="zh-TW" sz="2400" i="1" dirty="0" err="1">
                <a:ea typeface="新細明體" pitchFamily="18" charset="-120"/>
              </a:rPr>
              <a:t>k</a:t>
            </a:r>
            <a:r>
              <a:rPr lang="en-US" altLang="zh-TW" sz="2400" dirty="0" err="1">
                <a:ea typeface="新細明體" pitchFamily="18" charset="-120"/>
              </a:rPr>
              <a:t>,</a:t>
            </a:r>
            <a:r>
              <a:rPr lang="en-US" altLang="zh-TW" sz="2400" i="1" dirty="0" err="1">
                <a:ea typeface="新細明體" pitchFamily="18" charset="-120"/>
              </a:rPr>
              <a:t>v</a:t>
            </a:r>
            <a:r>
              <a:rPr lang="en-US" altLang="zh-TW" sz="2400" dirty="0">
                <a:ea typeface="新細明體" pitchFamily="18" charset="-120"/>
              </a:rPr>
              <a:t>))	</a:t>
            </a:r>
            <a:r>
              <a:rPr lang="zh-TW" altLang="en-US" sz="2400" dirty="0">
                <a:ea typeface="新細明體" pitchFamily="18" charset="-120"/>
              </a:rPr>
              <a:t>                        </a:t>
            </a:r>
            <a:r>
              <a:rPr lang="zh-TW" altLang="en-US" sz="2400" dirty="0">
                <a:solidFill>
                  <a:srgbClr val="FF0000"/>
                </a:solidFill>
                <a:ea typeface="新細明體" pitchFamily="18" charset="-120"/>
              </a:rPr>
              <a:t>取代成新的</a:t>
            </a:r>
            <a:r>
              <a:rPr lang="en-US" altLang="zh-TW" sz="2400" dirty="0">
                <a:solidFill>
                  <a:srgbClr val="FF0000"/>
                </a:solidFill>
                <a:ea typeface="新細明體" pitchFamily="18" charset="-120"/>
              </a:rPr>
              <a:t>value</a:t>
            </a:r>
          </a:p>
          <a:p>
            <a:pPr>
              <a:lnSpc>
                <a:spcPct val="80000"/>
              </a:lnSpc>
              <a:buFontTx/>
              <a:buNone/>
            </a:pPr>
            <a:r>
              <a:rPr lang="en-US" altLang="zh-TW" sz="2400" dirty="0">
                <a:ea typeface="新細明體" pitchFamily="18" charset="-120"/>
              </a:rPr>
              <a:t>		</a:t>
            </a:r>
            <a:r>
              <a:rPr lang="en-US" altLang="zh-TW" sz="2400" b="1" dirty="0">
                <a:ea typeface="新細明體" pitchFamily="18" charset="-120"/>
              </a:rPr>
              <a:t>return </a:t>
            </a:r>
            <a:r>
              <a:rPr lang="en-US" altLang="zh-TW" sz="2400" i="1" dirty="0">
                <a:ea typeface="新細明體" pitchFamily="18" charset="-120"/>
              </a:rPr>
              <a:t>t	</a:t>
            </a:r>
            <a:r>
              <a:rPr lang="en-US" altLang="zh-TW" sz="2400" dirty="0">
                <a:solidFill>
                  <a:schemeClr val="tx2"/>
                </a:solidFill>
                <a:ea typeface="新細明體" pitchFamily="18" charset="-120"/>
              </a:rPr>
              <a:t>{return the old value}</a:t>
            </a:r>
            <a:r>
              <a:rPr lang="en-US" altLang="zh-TW" sz="2400" i="1" dirty="0">
                <a:ea typeface="新細明體" pitchFamily="18" charset="-120"/>
              </a:rPr>
              <a:t>	</a:t>
            </a:r>
          </a:p>
          <a:p>
            <a:pPr>
              <a:lnSpc>
                <a:spcPct val="80000"/>
              </a:lnSpc>
              <a:buFontTx/>
              <a:buNone/>
            </a:pPr>
            <a:r>
              <a:rPr lang="en-US" altLang="zh-TW" sz="2400" i="1" dirty="0" err="1">
                <a:ea typeface="新細明體" pitchFamily="18" charset="-120"/>
              </a:rPr>
              <a:t>S.</a:t>
            </a:r>
            <a:r>
              <a:rPr lang="en-US" altLang="zh-TW" sz="2400" dirty="0" err="1">
                <a:ea typeface="新細明體" pitchFamily="18" charset="-120"/>
              </a:rPr>
              <a:t>addLast</a:t>
            </a:r>
            <a:r>
              <a:rPr lang="en-US" altLang="zh-TW" sz="2400" dirty="0">
                <a:ea typeface="新細明體" pitchFamily="18" charset="-120"/>
              </a:rPr>
              <a:t>((</a:t>
            </a:r>
            <a:r>
              <a:rPr lang="en-US" altLang="zh-TW" sz="2400" i="1" dirty="0" err="1">
                <a:ea typeface="新細明體" pitchFamily="18" charset="-120"/>
              </a:rPr>
              <a:t>k,v</a:t>
            </a:r>
            <a:r>
              <a:rPr lang="en-US" altLang="zh-TW" sz="2400" dirty="0">
                <a:ea typeface="新細明體" pitchFamily="18" charset="-120"/>
              </a:rPr>
              <a:t>))			</a:t>
            </a:r>
          </a:p>
          <a:p>
            <a:pPr>
              <a:lnSpc>
                <a:spcPct val="80000"/>
              </a:lnSpc>
              <a:buFontTx/>
              <a:buNone/>
            </a:pPr>
            <a:r>
              <a:rPr lang="en-US" altLang="zh-TW" sz="2400" i="1" dirty="0">
                <a:ea typeface="新細明體" pitchFamily="18" charset="-120"/>
              </a:rPr>
              <a:t>n </a:t>
            </a:r>
            <a:r>
              <a:rPr lang="en-US" altLang="zh-TW" sz="2400" dirty="0">
                <a:ea typeface="新細明體" pitchFamily="18" charset="-120"/>
              </a:rPr>
              <a:t>=</a:t>
            </a:r>
            <a:r>
              <a:rPr lang="en-US" altLang="zh-TW" sz="2400" i="1" dirty="0">
                <a:ea typeface="新細明體" pitchFamily="18" charset="-120"/>
              </a:rPr>
              <a:t> n </a:t>
            </a:r>
            <a:r>
              <a:rPr lang="en-US" altLang="zh-TW" sz="2400" dirty="0">
                <a:ea typeface="新細明體" pitchFamily="18" charset="-120"/>
              </a:rPr>
              <a:t>+ 1 	</a:t>
            </a:r>
            <a:r>
              <a:rPr lang="en-US" altLang="zh-TW" sz="2400" dirty="0">
                <a:solidFill>
                  <a:schemeClr val="tx2"/>
                </a:solidFill>
                <a:ea typeface="新細明體" pitchFamily="18" charset="-120"/>
              </a:rPr>
              <a:t>{increment variable storing number of entries}</a:t>
            </a:r>
            <a:endParaRPr lang="en-US" altLang="zh-TW" sz="2400" i="1" dirty="0">
              <a:solidFill>
                <a:schemeClr val="tx2"/>
              </a:solidFill>
              <a:ea typeface="新細明體" pitchFamily="18" charset="-120"/>
            </a:endParaRPr>
          </a:p>
          <a:p>
            <a:pPr>
              <a:lnSpc>
                <a:spcPct val="80000"/>
              </a:lnSpc>
              <a:buFontTx/>
              <a:buNone/>
            </a:pPr>
            <a:r>
              <a:rPr lang="en-US" altLang="zh-TW" sz="2400" b="1" dirty="0">
                <a:ea typeface="新細明體" pitchFamily="18" charset="-120"/>
              </a:rPr>
              <a:t>return null	</a:t>
            </a:r>
            <a:r>
              <a:rPr lang="en-US" altLang="zh-TW" sz="2400" dirty="0">
                <a:solidFill>
                  <a:schemeClr val="tx2"/>
                </a:solidFill>
                <a:ea typeface="新細明體" pitchFamily="18" charset="-120"/>
              </a:rPr>
              <a:t>{there was no previous entry with key equal to </a:t>
            </a:r>
            <a:r>
              <a:rPr lang="en-US" altLang="zh-TW" sz="2400" i="1" dirty="0">
                <a:solidFill>
                  <a:schemeClr val="tx2"/>
                </a:solidFill>
                <a:ea typeface="新細明體" pitchFamily="18" charset="-120"/>
              </a:rPr>
              <a:t>k</a:t>
            </a:r>
            <a:r>
              <a:rPr lang="en-US" altLang="zh-TW" sz="2400" dirty="0">
                <a:solidFill>
                  <a:schemeClr val="tx2"/>
                </a:solidFill>
                <a:ea typeface="新細明體" pitchFamily="18" charset="-120"/>
              </a:rPr>
              <a:t>}</a:t>
            </a:r>
          </a:p>
        </p:txBody>
      </p:sp>
    </p:spTree>
    <p:extLst>
      <p:ext uri="{BB962C8B-B14F-4D97-AF65-F5344CB8AC3E}">
        <p14:creationId xmlns:p14="http://schemas.microsoft.com/office/powerpoint/2010/main" val="376228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2"/>
          </p:nvPr>
        </p:nvSpPr>
        <p:spPr>
          <a:noFill/>
        </p:spPr>
        <p:txBody>
          <a:bodyPr/>
          <a:lstStyle/>
          <a:p>
            <a:fld id="{D4C1388A-2AD3-4A60-AFB7-CB4138D99ED5}" type="slidenum">
              <a:rPr lang="en-US" altLang="zh-TW" smtClean="0">
                <a:latin typeface="Arial" charset="0"/>
              </a:rPr>
              <a:pPr/>
              <a:t>9</a:t>
            </a:fld>
            <a:endParaRPr lang="en-US" altLang="zh-TW">
              <a:latin typeface="Arial" charset="0"/>
            </a:endParaRPr>
          </a:p>
        </p:txBody>
      </p:sp>
      <p:sp>
        <p:nvSpPr>
          <p:cNvPr id="18435" name="Rectangle 2"/>
          <p:cNvSpPr>
            <a:spLocks noGrp="1" noChangeArrowheads="1"/>
          </p:cNvSpPr>
          <p:nvPr>
            <p:ph type="title"/>
          </p:nvPr>
        </p:nvSpPr>
        <p:spPr/>
        <p:txBody>
          <a:bodyPr/>
          <a:lstStyle/>
          <a:p>
            <a:r>
              <a:rPr lang="en-US" altLang="zh-TW">
                <a:ea typeface="新細明體" pitchFamily="18" charset="-120"/>
              </a:rPr>
              <a:t>The</a:t>
            </a:r>
            <a:r>
              <a:rPr lang="en-US" altLang="zh-TW">
                <a:latin typeface="Arial Unicode MS" pitchFamily="34" charset="-120"/>
                <a:ea typeface="Arial Unicode MS" pitchFamily="34" charset="-120"/>
                <a:cs typeface="Arial Unicode MS" pitchFamily="34" charset="-120"/>
              </a:rPr>
              <a:t> </a:t>
            </a:r>
            <a:r>
              <a:rPr lang="en-US" altLang="zh-TW">
                <a:latin typeface="Arial" charset="0"/>
                <a:ea typeface="Arial Unicode MS" pitchFamily="34" charset="-120"/>
                <a:cs typeface="Arial Unicode MS" pitchFamily="34" charset="-120"/>
              </a:rPr>
              <a:t>remove</a:t>
            </a:r>
            <a:r>
              <a:rPr lang="en-US" altLang="zh-TW">
                <a:latin typeface="Arial" charset="0"/>
                <a:ea typeface="新細明體" pitchFamily="18" charset="-120"/>
              </a:rPr>
              <a:t>(</a:t>
            </a:r>
            <a:r>
              <a:rPr lang="en-US" altLang="zh-TW" i="1">
                <a:ea typeface="新細明體" pitchFamily="18" charset="-120"/>
              </a:rPr>
              <a:t>k</a:t>
            </a:r>
            <a:r>
              <a:rPr lang="en-US" altLang="zh-TW">
                <a:ea typeface="新細明體" pitchFamily="18" charset="-120"/>
              </a:rPr>
              <a:t>) Algorithm</a:t>
            </a:r>
          </a:p>
        </p:txBody>
      </p:sp>
      <p:sp>
        <p:nvSpPr>
          <p:cNvPr id="18436" name="Rectangle 3"/>
          <p:cNvSpPr>
            <a:spLocks noGrp="1" noChangeArrowheads="1"/>
          </p:cNvSpPr>
          <p:nvPr>
            <p:ph type="body" idx="1"/>
          </p:nvPr>
        </p:nvSpPr>
        <p:spPr>
          <a:xfrm>
            <a:off x="2133600" y="1752600"/>
            <a:ext cx="8229600" cy="4267200"/>
          </a:xfrm>
        </p:spPr>
        <p:txBody>
          <a:bodyPr>
            <a:normAutofit lnSpcReduction="10000"/>
          </a:bodyPr>
          <a:lstStyle/>
          <a:p>
            <a:pPr>
              <a:lnSpc>
                <a:spcPct val="90000"/>
              </a:lnSpc>
              <a:buFontTx/>
              <a:buNone/>
            </a:pPr>
            <a:r>
              <a:rPr lang="en-US" altLang="zh-TW" sz="2400" b="1">
                <a:ea typeface="新細明體" pitchFamily="18" charset="-120"/>
              </a:rPr>
              <a:t>Algorithm </a:t>
            </a:r>
            <a:r>
              <a:rPr lang="en-US" altLang="zh-TW" sz="2400">
                <a:latin typeface="Arial" charset="0"/>
                <a:ea typeface="Arial Unicode MS" pitchFamily="34" charset="-120"/>
                <a:cs typeface="Arial Unicode MS" pitchFamily="34" charset="-120"/>
              </a:rPr>
              <a:t>remove</a:t>
            </a:r>
            <a:r>
              <a:rPr lang="en-US" altLang="zh-TW" sz="2400">
                <a:ea typeface="新細明體" pitchFamily="18" charset="-120"/>
              </a:rPr>
              <a:t>(</a:t>
            </a:r>
            <a:r>
              <a:rPr lang="en-US" altLang="zh-TW" sz="2400" i="1">
                <a:ea typeface="新細明體" pitchFamily="18" charset="-120"/>
              </a:rPr>
              <a:t>k</a:t>
            </a:r>
            <a:r>
              <a:rPr lang="en-US" altLang="zh-TW" sz="2400">
                <a:ea typeface="新細明體" pitchFamily="18" charset="-120"/>
              </a:rPr>
              <a:t>):		</a:t>
            </a:r>
          </a:p>
          <a:p>
            <a:pPr>
              <a:lnSpc>
                <a:spcPct val="90000"/>
              </a:lnSpc>
              <a:buFontTx/>
              <a:buNone/>
            </a:pPr>
            <a:r>
              <a:rPr lang="en-US" altLang="zh-TW" sz="2400" i="1">
                <a:ea typeface="新細明體" pitchFamily="18" charset="-120"/>
              </a:rPr>
              <a:t>B </a:t>
            </a:r>
            <a:r>
              <a:rPr lang="en-US" altLang="zh-TW" sz="2400">
                <a:ea typeface="新細明體" pitchFamily="18" charset="-120"/>
              </a:rPr>
              <a:t>=</a:t>
            </a:r>
            <a:r>
              <a:rPr lang="en-US" altLang="zh-TW" sz="2400" i="1">
                <a:ea typeface="新細明體" pitchFamily="18" charset="-120"/>
              </a:rPr>
              <a:t>S</a:t>
            </a:r>
            <a:r>
              <a:rPr lang="en-US" altLang="zh-TW" sz="2400">
                <a:ea typeface="新細明體" pitchFamily="18" charset="-120"/>
              </a:rPr>
              <a:t>.positions()		</a:t>
            </a:r>
          </a:p>
          <a:p>
            <a:pPr>
              <a:lnSpc>
                <a:spcPct val="90000"/>
              </a:lnSpc>
              <a:buFontTx/>
              <a:buNone/>
            </a:pPr>
            <a:r>
              <a:rPr lang="en-US" altLang="zh-TW" sz="2400" b="1">
                <a:ea typeface="新細明體" pitchFamily="18" charset="-120"/>
              </a:rPr>
              <a:t>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	</a:t>
            </a:r>
          </a:p>
          <a:p>
            <a:pPr>
              <a:lnSpc>
                <a:spcPct val="90000"/>
              </a:lnSpc>
              <a:buFontTx/>
              <a:buNone/>
            </a:pPr>
            <a:r>
              <a:rPr lang="en-US" altLang="zh-TW" sz="2400">
                <a:ea typeface="新細明體" pitchFamily="18" charset="-120"/>
              </a:rPr>
              <a:t>	</a:t>
            </a:r>
            <a:r>
              <a:rPr lang="en-US" altLang="zh-TW" sz="2400" i="1">
                <a:ea typeface="新細明體" pitchFamily="18" charset="-120"/>
              </a:rPr>
              <a:t>p </a:t>
            </a:r>
            <a:r>
              <a:rPr lang="en-US" altLang="zh-TW" sz="2400">
                <a:ea typeface="新細明體" pitchFamily="18" charset="-120"/>
              </a:rPr>
              <a:t>=</a:t>
            </a:r>
            <a:r>
              <a:rPr lang="en-US" altLang="zh-TW" sz="2400" i="1">
                <a:ea typeface="新細明體" pitchFamily="18" charset="-120"/>
              </a:rPr>
              <a:t> B.</a:t>
            </a:r>
            <a:r>
              <a:rPr lang="en-US" altLang="zh-TW" sz="2400">
                <a:ea typeface="新細明體" pitchFamily="18" charset="-120"/>
              </a:rPr>
              <a:t>next()		</a:t>
            </a:r>
          </a:p>
          <a:p>
            <a:pPr>
              <a:lnSpc>
                <a:spcPct val="90000"/>
              </a:lnSpc>
              <a:buFontTx/>
              <a:buNone/>
            </a:pPr>
            <a:r>
              <a:rPr lang="en-US" altLang="zh-TW" sz="2400">
                <a:ea typeface="新細明體" pitchFamily="18" charset="-120"/>
              </a:rPr>
              <a:t>	</a:t>
            </a:r>
            <a:r>
              <a:rPr lang="en-US" altLang="zh-TW" sz="2400" b="1">
                <a:ea typeface="新細明體" pitchFamily="18" charset="-120"/>
              </a:rPr>
              <a:t>if </a:t>
            </a:r>
            <a:r>
              <a:rPr lang="en-US" altLang="zh-TW" sz="2400" i="1">
                <a:ea typeface="新細明體" pitchFamily="18" charset="-120"/>
              </a:rPr>
              <a:t>p.</a:t>
            </a:r>
            <a:r>
              <a:rPr lang="en-US" altLang="zh-TW" sz="2400">
                <a:ea typeface="新細明體" pitchFamily="18" charset="-120"/>
              </a:rPr>
              <a:t>element().getKey() = </a:t>
            </a:r>
            <a:r>
              <a:rPr lang="en-US" altLang="zh-TW" sz="2400" i="1">
                <a:ea typeface="新細明體" pitchFamily="18" charset="-120"/>
              </a:rPr>
              <a:t>k  </a:t>
            </a:r>
            <a:r>
              <a:rPr lang="en-US" altLang="zh-TW" sz="2400" b="1">
                <a:ea typeface="新細明體" pitchFamily="18" charset="-120"/>
              </a:rPr>
              <a:t>then	</a:t>
            </a:r>
            <a:r>
              <a:rPr lang="en-US" altLang="zh-TW" sz="2400">
                <a:ea typeface="新細明體" pitchFamily="18" charset="-120"/>
              </a:rPr>
              <a:t>	</a:t>
            </a:r>
          </a:p>
          <a:p>
            <a:pPr>
              <a:lnSpc>
                <a:spcPct val="90000"/>
              </a:lnSpc>
              <a:buFontTx/>
              <a:buNone/>
            </a:pPr>
            <a:r>
              <a:rPr lang="en-US" altLang="zh-TW" sz="2400">
                <a:ea typeface="新細明體" pitchFamily="18" charset="-120"/>
              </a:rPr>
              <a:t>		</a:t>
            </a:r>
            <a:r>
              <a:rPr lang="en-US" altLang="zh-TW" sz="2400" i="1">
                <a:ea typeface="新細明體" pitchFamily="18" charset="-120"/>
              </a:rPr>
              <a:t>t </a:t>
            </a:r>
            <a:r>
              <a:rPr lang="en-US" altLang="zh-TW" sz="2400">
                <a:ea typeface="新細明體" pitchFamily="18" charset="-120"/>
              </a:rPr>
              <a:t>=</a:t>
            </a:r>
            <a:r>
              <a:rPr lang="en-US" altLang="zh-TW" sz="2400" i="1">
                <a:ea typeface="新細明體" pitchFamily="18" charset="-120"/>
              </a:rPr>
              <a:t> 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getValue()		</a:t>
            </a:r>
          </a:p>
          <a:p>
            <a:pPr>
              <a:lnSpc>
                <a:spcPct val="90000"/>
              </a:lnSpc>
              <a:buFontTx/>
              <a:buNone/>
            </a:pPr>
            <a:r>
              <a:rPr lang="en-US" altLang="zh-TW" sz="2400">
                <a:ea typeface="新細明體" pitchFamily="18" charset="-120"/>
              </a:rPr>
              <a:t>		</a:t>
            </a:r>
            <a:r>
              <a:rPr lang="en-US" altLang="zh-TW" sz="2400" i="1">
                <a:ea typeface="新細明體" pitchFamily="18" charset="-120"/>
              </a:rPr>
              <a:t>S.</a:t>
            </a:r>
            <a:r>
              <a:rPr lang="en-US" altLang="zh-TW" sz="2400">
                <a:ea typeface="新細明體" pitchFamily="18" charset="-120"/>
              </a:rPr>
              <a:t>remove(</a:t>
            </a:r>
            <a:r>
              <a:rPr lang="en-US" altLang="zh-TW" sz="2400" i="1">
                <a:ea typeface="新細明體" pitchFamily="18" charset="-120"/>
              </a:rPr>
              <a:t>p</a:t>
            </a:r>
            <a:r>
              <a:rPr lang="en-US" altLang="zh-TW" sz="2400">
                <a:ea typeface="新細明體" pitchFamily="18" charset="-120"/>
              </a:rPr>
              <a:t>)		</a:t>
            </a:r>
          </a:p>
          <a:p>
            <a:pPr>
              <a:lnSpc>
                <a:spcPct val="90000"/>
              </a:lnSpc>
              <a:buFontTx/>
              <a:buNone/>
            </a:pPr>
            <a:r>
              <a:rPr lang="en-US" altLang="zh-TW" sz="2400">
                <a:ea typeface="新細明體" pitchFamily="18" charset="-120"/>
              </a:rPr>
              <a:t>		</a:t>
            </a:r>
            <a:r>
              <a:rPr lang="en-US" altLang="zh-TW" sz="2400" i="1">
                <a:ea typeface="新細明體" pitchFamily="18" charset="-120"/>
              </a:rPr>
              <a:t>n = n </a:t>
            </a:r>
            <a:r>
              <a:rPr lang="en-US" altLang="zh-TW" sz="2400" i="1">
                <a:latin typeface="Tahoma" pitchFamily="34" charset="0"/>
                <a:ea typeface="新細明體" pitchFamily="18" charset="-120"/>
              </a:rPr>
              <a:t>–</a:t>
            </a:r>
            <a:r>
              <a:rPr lang="en-US" altLang="zh-TW" sz="2400" i="1">
                <a:ea typeface="新細明體" pitchFamily="18" charset="-120"/>
              </a:rPr>
              <a:t> </a:t>
            </a:r>
            <a:r>
              <a:rPr lang="en-US" altLang="zh-TW" sz="2400">
                <a:ea typeface="新細明體" pitchFamily="18" charset="-120"/>
              </a:rPr>
              <a:t>1 	</a:t>
            </a:r>
            <a:r>
              <a:rPr lang="en-US" altLang="zh-TW" sz="2400">
                <a:solidFill>
                  <a:schemeClr val="tx2"/>
                </a:solidFill>
                <a:ea typeface="新細明體" pitchFamily="18" charset="-120"/>
              </a:rPr>
              <a:t>{decrement number of entries}</a:t>
            </a:r>
            <a:endParaRPr lang="en-US" altLang="zh-TW" sz="2400" i="1">
              <a:solidFill>
                <a:schemeClr val="tx2"/>
              </a:solidFill>
              <a:ea typeface="新細明體" pitchFamily="18" charset="-120"/>
            </a:endParaRPr>
          </a:p>
          <a:p>
            <a:pPr>
              <a:lnSpc>
                <a:spcPct val="90000"/>
              </a:lnSpc>
              <a:buFontTx/>
              <a:buNone/>
            </a:pPr>
            <a:r>
              <a:rPr lang="en-US" altLang="zh-TW" sz="2400">
                <a:ea typeface="新細明體" pitchFamily="18" charset="-120"/>
              </a:rPr>
              <a:t>		</a:t>
            </a:r>
            <a:r>
              <a:rPr lang="en-US" altLang="zh-TW" sz="2400" b="1">
                <a:ea typeface="新細明體" pitchFamily="18" charset="-120"/>
              </a:rPr>
              <a:t>return </a:t>
            </a:r>
            <a:r>
              <a:rPr lang="en-US" altLang="zh-TW" sz="2400" i="1">
                <a:ea typeface="新細明體" pitchFamily="18" charset="-120"/>
              </a:rPr>
              <a:t>t	</a:t>
            </a:r>
            <a:r>
              <a:rPr lang="en-US" altLang="zh-TW" sz="2400">
                <a:solidFill>
                  <a:schemeClr val="tx2"/>
                </a:solidFill>
                <a:ea typeface="新細明體" pitchFamily="18" charset="-120"/>
              </a:rPr>
              <a:t>{return the removed value}</a:t>
            </a:r>
            <a:endParaRPr lang="en-US" altLang="zh-TW" sz="2400" i="1">
              <a:solidFill>
                <a:schemeClr val="tx2"/>
              </a:solidFill>
              <a:ea typeface="新細明體" pitchFamily="18" charset="-120"/>
            </a:endParaRPr>
          </a:p>
          <a:p>
            <a:pPr>
              <a:lnSpc>
                <a:spcPct val="90000"/>
              </a:lnSpc>
              <a:buFontTx/>
              <a:buNone/>
            </a:pPr>
            <a:r>
              <a:rPr lang="en-US" altLang="zh-TW" sz="2400" b="1">
                <a:ea typeface="新細明體" pitchFamily="18" charset="-120"/>
              </a:rPr>
              <a:t>return null		</a:t>
            </a:r>
            <a:r>
              <a:rPr lang="en-US" altLang="zh-TW" sz="2400">
                <a:solidFill>
                  <a:schemeClr val="tx2"/>
                </a:solidFill>
                <a:ea typeface="新細明體" pitchFamily="18" charset="-120"/>
              </a:rPr>
              <a:t>{there is no entry with key equal to </a:t>
            </a:r>
            <a:r>
              <a:rPr lang="en-US" altLang="zh-TW" sz="2400" i="1">
                <a:solidFill>
                  <a:schemeClr val="tx2"/>
                </a:solidFill>
                <a:ea typeface="新細明體" pitchFamily="18" charset="-120"/>
              </a:rPr>
              <a:t>k</a:t>
            </a:r>
            <a:r>
              <a:rPr lang="en-US" altLang="zh-TW" sz="2400">
                <a:solidFill>
                  <a:schemeClr val="tx2"/>
                </a:solidFill>
                <a:ea typeface="新細明體" pitchFamily="18" charset="-120"/>
              </a:rPr>
              <a:t>}</a:t>
            </a:r>
          </a:p>
        </p:txBody>
      </p:sp>
    </p:spTree>
    <p:extLst>
      <p:ext uri="{BB962C8B-B14F-4D97-AF65-F5344CB8AC3E}">
        <p14:creationId xmlns:p14="http://schemas.microsoft.com/office/powerpoint/2010/main" val="3523561122"/>
      </p:ext>
    </p:extLst>
  </p:cSld>
  <p:clrMapOvr>
    <a:masterClrMapping/>
  </p:clrMapOvr>
</p:sld>
</file>

<file path=ppt/theme/theme1.xml><?xml version="1.0" encoding="utf-8"?>
<a:theme xmlns:a="http://schemas.openxmlformats.org/drawingml/2006/main" name="Office Theme">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自訂 1">
      <a:majorFont>
        <a:latin typeface="Times New Roman"/>
        <a:ea typeface="標楷體"/>
        <a:cs typeface=""/>
      </a:majorFont>
      <a:minorFont>
        <a:latin typeface="Times New Roman"/>
        <a:ea typeface="標楷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TotalTime>
  <Words>5466</Words>
  <Application>Microsoft Office PowerPoint</Application>
  <PresentationFormat>寬螢幕</PresentationFormat>
  <Paragraphs>912</Paragraphs>
  <Slides>61</Slides>
  <Notes>58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61</vt:i4>
      </vt:variant>
    </vt:vector>
  </HeadingPairs>
  <TitlesOfParts>
    <vt:vector size="71" baseType="lpstr">
      <vt:lpstr>Arial Unicode MS</vt:lpstr>
      <vt:lpstr>Arial</vt:lpstr>
      <vt:lpstr>Calibri</vt:lpstr>
      <vt:lpstr>Monotype Corsiva</vt:lpstr>
      <vt:lpstr>Symbol</vt:lpstr>
      <vt:lpstr>Tahoma</vt:lpstr>
      <vt:lpstr>Times New Roman</vt:lpstr>
      <vt:lpstr>Office Theme</vt:lpstr>
      <vt:lpstr>Clip</vt:lpstr>
      <vt:lpstr>方程式</vt:lpstr>
      <vt:lpstr>Maps and Dictionaries</vt:lpstr>
      <vt:lpstr>Contents </vt:lpstr>
      <vt:lpstr>Maps</vt:lpstr>
      <vt:lpstr>The Map ADT</vt:lpstr>
      <vt:lpstr>Example</vt:lpstr>
      <vt:lpstr>A Simple List-Based Map</vt:lpstr>
      <vt:lpstr>The get(k) Algorithm</vt:lpstr>
      <vt:lpstr>The put(k, v) Algorithm</vt:lpstr>
      <vt:lpstr>The remove(k) Algorithm</vt:lpstr>
      <vt:lpstr>Performance of a List-Based Map</vt:lpstr>
      <vt:lpstr>Dictionaries</vt:lpstr>
      <vt:lpstr>Dictionary ADT</vt:lpstr>
      <vt:lpstr>Example</vt:lpstr>
      <vt:lpstr>A List-Based Dictionary</vt:lpstr>
      <vt:lpstr>The findAll(k) Algorithm</vt:lpstr>
      <vt:lpstr>insert and remove Methods</vt:lpstr>
      <vt:lpstr>Contents </vt:lpstr>
      <vt:lpstr>Hash Tables</vt:lpstr>
      <vt:lpstr>Bucket Arrays</vt:lpstr>
      <vt:lpstr>Figure – A Bucket Array</vt:lpstr>
      <vt:lpstr>Hash Functions</vt:lpstr>
      <vt:lpstr>Example</vt:lpstr>
      <vt:lpstr>Hash Functions</vt:lpstr>
      <vt:lpstr>Two Parts of a Hash Function</vt:lpstr>
      <vt:lpstr>Hash Codes </vt:lpstr>
      <vt:lpstr>Polynomial Hash Codes</vt:lpstr>
      <vt:lpstr>Compression Functions</vt:lpstr>
      <vt:lpstr>Collisions</vt:lpstr>
      <vt:lpstr>Separate Chaining</vt:lpstr>
      <vt:lpstr>Methods with Separate Chaining</vt:lpstr>
      <vt:lpstr>Load Factor</vt:lpstr>
      <vt:lpstr>Open Addressing Scheme</vt:lpstr>
      <vt:lpstr>Linear Probing</vt:lpstr>
      <vt:lpstr>Example – Linear Probing</vt:lpstr>
      <vt:lpstr>Search with Linear Probing</vt:lpstr>
      <vt:lpstr>Updates with Linear Probing</vt:lpstr>
      <vt:lpstr>Double Hashing</vt:lpstr>
      <vt:lpstr>Example – Double Hashing</vt:lpstr>
      <vt:lpstr>Contents </vt:lpstr>
      <vt:lpstr>Ordered Search Tables</vt:lpstr>
      <vt:lpstr>Binary Search</vt:lpstr>
      <vt:lpstr>Example 1 – Binary Search</vt:lpstr>
      <vt:lpstr>Example 2 – Binary Search</vt:lpstr>
      <vt:lpstr>Comparing Different Implementations</vt:lpstr>
      <vt:lpstr>Contents </vt:lpstr>
      <vt:lpstr>Skip Lists</vt:lpstr>
      <vt:lpstr>Example – A Skip List</vt:lpstr>
      <vt:lpstr>Search</vt:lpstr>
      <vt:lpstr>Example – Search in A Skip List</vt:lpstr>
      <vt:lpstr>Randomized Algorithms</vt:lpstr>
      <vt:lpstr>Insertion</vt:lpstr>
      <vt:lpstr>Example – Insertion</vt:lpstr>
      <vt:lpstr>Removal</vt:lpstr>
      <vt:lpstr>Example – Removal </vt:lpstr>
      <vt:lpstr>Implementation</vt:lpstr>
      <vt:lpstr>Probabilistic Analysis</vt:lpstr>
      <vt:lpstr>Height of A Skip List</vt:lpstr>
      <vt:lpstr>Search and Update Times</vt:lpstr>
      <vt:lpstr>Search and Update Times</vt:lpstr>
      <vt:lpstr>Space Usage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Spring 2020</dc:title>
  <dc:creator>Chuan-Ming Liu</dc:creator>
  <cp:lastModifiedBy>昱博 陳</cp:lastModifiedBy>
  <cp:revision>87</cp:revision>
  <cp:lastPrinted>2021-05-24T01:22:56Z</cp:lastPrinted>
  <dcterms:created xsi:type="dcterms:W3CDTF">2020-07-20T07:39:49Z</dcterms:created>
  <dcterms:modified xsi:type="dcterms:W3CDTF">2021-12-27T06:26:28Z</dcterms:modified>
</cp:coreProperties>
</file>