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-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A74B75-E26C-40C1-86CE-F4283B0AC29F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BE2C24-8147-4070-9F39-50881C13B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7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D1F6A-DC55-45C7-A3F6-8924A6AC3278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87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88036-CF66-4715-8D09-A455578EBFDF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3F71C-2985-4B24-8855-B7E29CD5F0D8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0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F8702-09DC-4DCE-BBFB-262AA83E1A0B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2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F9290-6083-41EF-8FD7-3E5918794764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93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560BE-C28F-49EC-BAAD-74A38501C70E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6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1A248-9B4D-4522-81FB-A162A6F4243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0BD8F-4822-4879-8284-79C7D3B9AD4D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5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BE7C2-97F0-4DC0-B118-05B7B3B6B228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4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3B37-6872-489D-878C-7ACA82E67387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6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6525C-246B-4C0F-AAA8-C40E2BEB9344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C0491-3B13-4F40-A8E9-5F4421659110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6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0AB6C-65CE-47EF-9A9D-551130F60C5C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4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B6D65-1BF9-4EC8-ADB1-36A05AC8438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30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CC2F2-C9C9-4683-AAFC-CBD05E7333C6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2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92E38-AC46-4BC6-BFD1-F289E5A07741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14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0CC3D-5C79-4B14-95E6-16C1976FB8B1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9047D-3DB8-4C84-8B59-AE42ABD78BE2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47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0C0A0-F7E6-47CD-A40F-69D96FE41BD7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2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B84BC-DE08-41FA-8F7B-B93DB1B4B437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65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0B5A8-88D2-4B35-A680-A229250A23C8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50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4FC26-78E4-425C-8835-C7C22DE4ACC8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299D7-C063-4A58-BEB7-9936DF284A48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54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00E11-B0D7-4668-8BAB-8ED1294803AE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1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C9AFD-9383-428A-9E40-99B7A822890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4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C6FF9-2925-4628-A831-8D28954B702A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17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ECEA3-75E1-4F3C-9244-0F8123423FB7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84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D57B-4BE6-4176-978F-54EBC61C3897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B75CD-C9C0-421E-A4FC-32DDB04843BB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58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F7BB2-FC88-4FEC-B5B3-72F2744C265C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47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886E3-E468-41B6-8872-83A74EBCDE98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57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F8CA4-4EA5-4613-B922-3B3F8B3DC7A6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>
              <a:latin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9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6D78C-2A42-4F1C-806A-BB1DB96A8B1C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6A137-363B-4892-9085-BA425FFE9426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15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DCBBC-2CAA-44B8-B566-6DE557B736F6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5ABA-64E2-4BDE-A0B6-905100B3D9ED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55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DDAE4-403F-4E56-8D52-EB790A8A6359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C7788-A5B9-4118-9C25-D5F181C77271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68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6A000-E4D2-49AE-9AC2-BB523EE57F3C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1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04EAD-3DBA-4C81-95E2-9E0F7FB3C55F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8239-8C59-4310-B94F-CB6D514D4F87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69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4E807-A4B6-40F0-B61C-372FEF672344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4618-B81D-48D3-9977-BB749CC19C78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18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AEDFA-ECF3-4B47-8CBF-E4B0B7E823F9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5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0090D-3075-464D-8C76-6769D557A013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1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44FED-CD69-49ED-94F5-162033EF62AA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48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ECBC-50F7-45E2-ACD7-48D69FB996BB}" type="slidenum">
              <a:rPr lang="en-US" altLang="zh-TW" smtClean="0">
                <a:latin typeface="Arial" charset="0"/>
              </a:rPr>
              <a:pPr/>
              <a:t>60</a:t>
            </a:fld>
            <a:endParaRPr lang="en-US" altLang="zh-TW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31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AF93A-A50B-40A2-98B0-490E89D6B322}" type="slidenum">
              <a:rPr lang="en-US" altLang="zh-TW" smtClean="0">
                <a:latin typeface="Arial" charset="0"/>
              </a:rPr>
              <a:pPr/>
              <a:t>61</a:t>
            </a:fld>
            <a:endParaRPr lang="en-US" altLang="zh-TW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1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F154A-5362-4142-BF10-4C3589FF45AA}" type="slidenum">
              <a:rPr lang="en-US" altLang="zh-TW" smtClean="0">
                <a:latin typeface="Arial" charset="0"/>
              </a:rPr>
              <a:pPr/>
              <a:t>62</a:t>
            </a:fld>
            <a:endParaRPr lang="en-US" altLang="zh-TW">
              <a:latin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51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CA8B7-93F3-446F-8444-22ACACF9E6E3}" type="slidenum">
              <a:rPr lang="en-US" altLang="zh-TW" smtClean="0">
                <a:latin typeface="Arial" charset="0"/>
              </a:rPr>
              <a:pPr/>
              <a:t>63</a:t>
            </a:fld>
            <a:endParaRPr lang="en-US" altLang="zh-TW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13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855B5-9801-4F7E-89B8-1363B4558843}" type="slidenum">
              <a:rPr lang="en-US" altLang="zh-TW" smtClean="0">
                <a:latin typeface="Arial" charset="0"/>
              </a:rPr>
              <a:pPr/>
              <a:t>64</a:t>
            </a:fld>
            <a:endParaRPr lang="en-US" altLang="zh-TW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8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8C1D9-3408-4083-BFE3-4B2A16C989EF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7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4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F667B-6DD2-4F65-AE15-053449DBE658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285EC-37A3-43AC-9DD1-54DFD3584C1C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7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AB13E-B6B8-436D-A3DA-61D6478A27B4}" type="datetime1">
              <a:rPr lang="zh-TW" altLang="en-US" smtClean="0"/>
              <a:t>2021/12/30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AC LAB,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AAD52-7537-47CA-8676-666185D1F2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486244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Search Trees</a:t>
            </a:r>
            <a:endParaRPr lang="zh-TW" altLang="en-US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2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EDF62-D8C5-46F3-A913-59AD75CAF270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>
              <a:latin typeface="Arial" charset="0"/>
            </a:endParaRPr>
          </a:p>
        </p:txBody>
      </p:sp>
      <p:sp>
        <p:nvSpPr>
          <p:cNvPr id="2407459" name="Line 35"/>
          <p:cNvSpPr>
            <a:spLocks noChangeShapeType="1"/>
          </p:cNvSpPr>
          <p:nvPr/>
        </p:nvSpPr>
        <p:spPr bwMode="auto">
          <a:xfrm flipV="1">
            <a:off x="4142170" y="2085973"/>
            <a:ext cx="995708" cy="823914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56" name="Line 32"/>
          <p:cNvSpPr>
            <a:spLocks noChangeShapeType="1"/>
          </p:cNvSpPr>
          <p:nvPr/>
        </p:nvSpPr>
        <p:spPr bwMode="auto">
          <a:xfrm>
            <a:off x="4142169" y="3050146"/>
            <a:ext cx="486006" cy="683654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53" name="Line 29"/>
          <p:cNvSpPr>
            <a:spLocks noChangeShapeType="1"/>
          </p:cNvSpPr>
          <p:nvPr/>
        </p:nvSpPr>
        <p:spPr bwMode="auto">
          <a:xfrm flipH="1">
            <a:off x="7576278" y="4129088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26" name="Line 2"/>
          <p:cNvSpPr>
            <a:spLocks noChangeShapeType="1"/>
          </p:cNvSpPr>
          <p:nvPr/>
        </p:nvSpPr>
        <p:spPr bwMode="auto">
          <a:xfrm flipH="1">
            <a:off x="8566878" y="5195888"/>
            <a:ext cx="3048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Double Rotation – II</a:t>
            </a:r>
          </a:p>
        </p:txBody>
      </p:sp>
      <p:sp>
        <p:nvSpPr>
          <p:cNvPr id="2407428" name="Line 4"/>
          <p:cNvSpPr>
            <a:spLocks noChangeShapeType="1"/>
          </p:cNvSpPr>
          <p:nvPr/>
        </p:nvSpPr>
        <p:spPr bwMode="auto">
          <a:xfrm>
            <a:off x="7957278" y="39766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29" name="Line 5"/>
          <p:cNvSpPr>
            <a:spLocks noChangeShapeType="1"/>
          </p:cNvSpPr>
          <p:nvPr/>
        </p:nvSpPr>
        <p:spPr bwMode="auto">
          <a:xfrm>
            <a:off x="6738078" y="4129088"/>
            <a:ext cx="228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0" name="Line 6"/>
          <p:cNvSpPr>
            <a:spLocks noChangeShapeType="1"/>
          </p:cNvSpPr>
          <p:nvPr/>
        </p:nvSpPr>
        <p:spPr bwMode="auto">
          <a:xfrm>
            <a:off x="8871678" y="5195888"/>
            <a:ext cx="4572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1" name="Oval 7"/>
          <p:cNvSpPr>
            <a:spLocks noChangeArrowheads="1"/>
          </p:cNvSpPr>
          <p:nvPr/>
        </p:nvSpPr>
        <p:spPr bwMode="auto">
          <a:xfrm>
            <a:off x="9100278" y="58054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94</a:t>
            </a:r>
          </a:p>
        </p:txBody>
      </p:sp>
      <p:sp>
        <p:nvSpPr>
          <p:cNvPr id="2407432" name="Line 8"/>
          <p:cNvSpPr>
            <a:spLocks noChangeShapeType="1"/>
          </p:cNvSpPr>
          <p:nvPr/>
        </p:nvSpPr>
        <p:spPr bwMode="auto">
          <a:xfrm flipH="1">
            <a:off x="3690078" y="3138488"/>
            <a:ext cx="762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3" name="Oval 9"/>
          <p:cNvSpPr>
            <a:spLocks noChangeArrowheads="1"/>
          </p:cNvSpPr>
          <p:nvPr/>
        </p:nvSpPr>
        <p:spPr bwMode="auto">
          <a:xfrm>
            <a:off x="34614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7435" name="Oval 11"/>
          <p:cNvSpPr>
            <a:spLocks noChangeArrowheads="1"/>
          </p:cNvSpPr>
          <p:nvPr/>
        </p:nvSpPr>
        <p:spPr bwMode="auto">
          <a:xfrm>
            <a:off x="8338278" y="58054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2407436" name="Line 12"/>
          <p:cNvSpPr>
            <a:spLocks noChangeShapeType="1"/>
          </p:cNvSpPr>
          <p:nvPr/>
        </p:nvSpPr>
        <p:spPr bwMode="auto">
          <a:xfrm>
            <a:off x="5976078" y="2147888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7" name="Line 13"/>
          <p:cNvSpPr>
            <a:spLocks noChangeShapeType="1"/>
          </p:cNvSpPr>
          <p:nvPr/>
        </p:nvSpPr>
        <p:spPr bwMode="auto">
          <a:xfrm flipH="1">
            <a:off x="4706361" y="2163249"/>
            <a:ext cx="838200" cy="593166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8" name="Line 14"/>
          <p:cNvSpPr>
            <a:spLocks noChangeShapeType="1"/>
          </p:cNvSpPr>
          <p:nvPr/>
        </p:nvSpPr>
        <p:spPr bwMode="auto">
          <a:xfrm>
            <a:off x="4654995" y="3063361"/>
            <a:ext cx="6096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39" name="Line 15"/>
          <p:cNvSpPr>
            <a:spLocks noChangeShapeType="1"/>
          </p:cNvSpPr>
          <p:nvPr/>
        </p:nvSpPr>
        <p:spPr bwMode="auto">
          <a:xfrm>
            <a:off x="7042878" y="29098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0" name="Line 16"/>
          <p:cNvSpPr>
            <a:spLocks noChangeShapeType="1"/>
          </p:cNvSpPr>
          <p:nvPr/>
        </p:nvSpPr>
        <p:spPr bwMode="auto">
          <a:xfrm>
            <a:off x="7957278" y="3976688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1" name="Line 17"/>
          <p:cNvSpPr>
            <a:spLocks noChangeShapeType="1"/>
          </p:cNvSpPr>
          <p:nvPr/>
        </p:nvSpPr>
        <p:spPr bwMode="auto">
          <a:xfrm flipH="1">
            <a:off x="6661878" y="3138488"/>
            <a:ext cx="3810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7442" name="Oval 18"/>
          <p:cNvSpPr>
            <a:spLocks noChangeArrowheads="1"/>
          </p:cNvSpPr>
          <p:nvPr/>
        </p:nvSpPr>
        <p:spPr bwMode="auto">
          <a:xfrm>
            <a:off x="5518878" y="1843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2407443" name="Oval 19"/>
          <p:cNvSpPr>
            <a:spLocks noChangeArrowheads="1"/>
          </p:cNvSpPr>
          <p:nvPr/>
        </p:nvSpPr>
        <p:spPr bwMode="auto">
          <a:xfrm>
            <a:off x="4299678" y="26812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2407444" name="Oval 20"/>
          <p:cNvSpPr>
            <a:spLocks noChangeArrowheads="1"/>
          </p:cNvSpPr>
          <p:nvPr/>
        </p:nvSpPr>
        <p:spPr bwMode="auto">
          <a:xfrm>
            <a:off x="77286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2407445" name="Oval 21"/>
          <p:cNvSpPr>
            <a:spLocks noChangeArrowheads="1"/>
          </p:cNvSpPr>
          <p:nvPr/>
        </p:nvSpPr>
        <p:spPr bwMode="auto">
          <a:xfrm>
            <a:off x="4985478" y="37480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7446" name="Oval 22"/>
          <p:cNvSpPr>
            <a:spLocks noChangeArrowheads="1"/>
          </p:cNvSpPr>
          <p:nvPr/>
        </p:nvSpPr>
        <p:spPr bwMode="auto">
          <a:xfrm>
            <a:off x="6814278" y="26812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07447" name="Oval 23"/>
          <p:cNvSpPr>
            <a:spLocks noChangeArrowheads="1"/>
          </p:cNvSpPr>
          <p:nvPr/>
        </p:nvSpPr>
        <p:spPr bwMode="auto">
          <a:xfrm>
            <a:off x="6433278" y="36718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2407448" name="Oval 24"/>
          <p:cNvSpPr>
            <a:spLocks noChangeArrowheads="1"/>
          </p:cNvSpPr>
          <p:nvPr/>
        </p:nvSpPr>
        <p:spPr bwMode="auto">
          <a:xfrm>
            <a:off x="8643078" y="48148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72</a:t>
            </a:r>
          </a:p>
        </p:txBody>
      </p:sp>
      <p:sp>
        <p:nvSpPr>
          <p:cNvPr id="2407449" name="Oval 25"/>
          <p:cNvSpPr>
            <a:spLocks noChangeArrowheads="1"/>
          </p:cNvSpPr>
          <p:nvPr/>
        </p:nvSpPr>
        <p:spPr bwMode="auto">
          <a:xfrm>
            <a:off x="6738078" y="47386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07450" name="Text Box 26"/>
          <p:cNvSpPr txBox="1">
            <a:spLocks noChangeArrowheads="1"/>
          </p:cNvSpPr>
          <p:nvPr/>
        </p:nvSpPr>
        <p:spPr bwMode="auto">
          <a:xfrm>
            <a:off x="6052278" y="1690688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7451" name="Text Box 27"/>
          <p:cNvSpPr txBox="1">
            <a:spLocks noChangeArrowheads="1"/>
          </p:cNvSpPr>
          <p:nvPr/>
        </p:nvSpPr>
        <p:spPr bwMode="auto">
          <a:xfrm>
            <a:off x="6357078" y="2605089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7452" name="Text Box 28"/>
          <p:cNvSpPr txBox="1">
            <a:spLocks noChangeArrowheads="1"/>
          </p:cNvSpPr>
          <p:nvPr/>
        </p:nvSpPr>
        <p:spPr bwMode="auto">
          <a:xfrm>
            <a:off x="8338279" y="3519488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7454" name="Oval 30"/>
          <p:cNvSpPr>
            <a:spLocks noChangeArrowheads="1"/>
          </p:cNvSpPr>
          <p:nvPr/>
        </p:nvSpPr>
        <p:spPr bwMode="auto">
          <a:xfrm>
            <a:off x="7423878" y="4738688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3096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07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3333 0.1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07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3333 0.122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07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3333 0.1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07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3333 0.12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07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3333 0.122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07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3333 0.12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0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3334 0.12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07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15833 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0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0.15833 1.11022E-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07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5833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0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40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0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40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4167 -0.133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07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14166 -0.133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0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4166 -0.133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0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0.14166 -0.133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07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0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07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14166 -0.1333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7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4166 -0.1333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0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4166 -0.133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407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4167 -0.133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07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4166 -0.133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07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14166 -0.1333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07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4166 -0.1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407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4167 -0.1333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07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40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9" grpId="0" animBg="1"/>
      <p:bldP spid="2407456" grpId="0" animBg="1"/>
      <p:bldP spid="2407453" grpId="0" animBg="1"/>
      <p:bldP spid="2407426" grpId="0" animBg="1"/>
      <p:bldP spid="2407428" grpId="0" animBg="1"/>
      <p:bldP spid="2407429" grpId="0" animBg="1"/>
      <p:bldP spid="2407430" grpId="0" animBg="1"/>
      <p:bldP spid="2407431" grpId="0" animBg="1"/>
      <p:bldP spid="2407432" grpId="0" animBg="1"/>
      <p:bldP spid="2407433" grpId="0" animBg="1"/>
      <p:bldP spid="2407435" grpId="0" animBg="1"/>
      <p:bldP spid="2407436" grpId="0" animBg="1"/>
      <p:bldP spid="2407437" grpId="0" animBg="1"/>
      <p:bldP spid="2407438" grpId="0" animBg="1"/>
      <p:bldP spid="2407439" grpId="0" animBg="1"/>
      <p:bldP spid="2407440" grpId="0" animBg="1"/>
      <p:bldP spid="2407441" grpId="0" animBg="1"/>
      <p:bldP spid="2407442" grpId="0" animBg="1"/>
      <p:bldP spid="2407443" grpId="0" animBg="1"/>
      <p:bldP spid="2407444" grpId="0" animBg="1"/>
      <p:bldP spid="2407445" grpId="0" animBg="1"/>
      <p:bldP spid="2407446" grpId="0" animBg="1"/>
      <p:bldP spid="2407447" grpId="0" animBg="1"/>
      <p:bldP spid="2407448" grpId="0" animBg="1"/>
      <p:bldP spid="2407449" grpId="0" animBg="1"/>
      <p:bldP spid="2407450" grpId="0"/>
      <p:bldP spid="2407451" grpId="0"/>
      <p:bldP spid="2407452" grpId="0"/>
      <p:bldP spid="24074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6235E4-0CD8-483D-A620-F19F656C8CD7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Cases for </a:t>
            </a:r>
            <a:r>
              <a:rPr lang="en-US" altLang="en-US"/>
              <a:t>Single Rotation</a:t>
            </a:r>
            <a:r>
              <a:rPr lang="en-US" altLang="zh-TW"/>
              <a:t>s</a:t>
            </a:r>
            <a:endParaRPr lang="en-US" altLang="en-US"/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7954" y="1835333"/>
            <a:ext cx="8305800" cy="2238375"/>
          </a:xfrm>
          <a:noFill/>
        </p:spPr>
      </p:pic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137955" y="4197533"/>
            <a:ext cx="8305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884330" y="4570595"/>
            <a:ext cx="33338" cy="39688"/>
          </a:xfrm>
          <a:custGeom>
            <a:avLst/>
            <a:gdLst>
              <a:gd name="T0" fmla="*/ 11 w 21"/>
              <a:gd name="T1" fmla="*/ 0 h 25"/>
              <a:gd name="T2" fmla="*/ 0 w 21"/>
              <a:gd name="T3" fmla="*/ 9 h 25"/>
              <a:gd name="T4" fmla="*/ 11 w 21"/>
              <a:gd name="T5" fmla="*/ 25 h 25"/>
              <a:gd name="T6" fmla="*/ 21 w 21"/>
              <a:gd name="T7" fmla="*/ 17 h 25"/>
              <a:gd name="T8" fmla="*/ 11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1" y="0"/>
                </a:moveTo>
                <a:lnTo>
                  <a:pt x="0" y="9"/>
                </a:lnTo>
                <a:lnTo>
                  <a:pt x="11" y="25"/>
                </a:lnTo>
                <a:lnTo>
                  <a:pt x="21" y="1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608230" y="4210232"/>
            <a:ext cx="33338" cy="26988"/>
          </a:xfrm>
          <a:custGeom>
            <a:avLst/>
            <a:gdLst>
              <a:gd name="T0" fmla="*/ 0 w 21"/>
              <a:gd name="T1" fmla="*/ 0 h 17"/>
              <a:gd name="T2" fmla="*/ 10 w 21"/>
              <a:gd name="T3" fmla="*/ 0 h 17"/>
              <a:gd name="T4" fmla="*/ 21 w 21"/>
              <a:gd name="T5" fmla="*/ 17 h 17"/>
              <a:gd name="T6" fmla="*/ 10 w 21"/>
              <a:gd name="T7" fmla="*/ 17 h 17"/>
              <a:gd name="T8" fmla="*/ 0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0" y="0"/>
                </a:moveTo>
                <a:lnTo>
                  <a:pt x="10" y="0"/>
                </a:lnTo>
                <a:lnTo>
                  <a:pt x="21" y="17"/>
                </a:lnTo>
                <a:lnTo>
                  <a:pt x="10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901794" y="4210232"/>
            <a:ext cx="722313" cy="387350"/>
          </a:xfrm>
          <a:custGeom>
            <a:avLst/>
            <a:gdLst>
              <a:gd name="T0" fmla="*/ 0 w 455"/>
              <a:gd name="T1" fmla="*/ 227 h 244"/>
              <a:gd name="T2" fmla="*/ 10 w 455"/>
              <a:gd name="T3" fmla="*/ 244 h 244"/>
              <a:gd name="T4" fmla="*/ 455 w 455"/>
              <a:gd name="T5" fmla="*/ 17 h 244"/>
              <a:gd name="T6" fmla="*/ 445 w 455"/>
              <a:gd name="T7" fmla="*/ 0 h 244"/>
              <a:gd name="T8" fmla="*/ 0 w 455"/>
              <a:gd name="T9" fmla="*/ 2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5" h="244">
                <a:moveTo>
                  <a:pt x="0" y="227"/>
                </a:moveTo>
                <a:lnTo>
                  <a:pt x="10" y="244"/>
                </a:lnTo>
                <a:lnTo>
                  <a:pt x="455" y="17"/>
                </a:lnTo>
                <a:lnTo>
                  <a:pt x="445" y="0"/>
                </a:lnTo>
                <a:lnTo>
                  <a:pt x="0" y="2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131980" y="4837296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5362168" y="4824596"/>
            <a:ext cx="279400" cy="746125"/>
          </a:xfrm>
          <a:custGeom>
            <a:avLst/>
            <a:gdLst>
              <a:gd name="T0" fmla="*/ 20 w 176"/>
              <a:gd name="T1" fmla="*/ 0 h 470"/>
              <a:gd name="T2" fmla="*/ 0 w 176"/>
              <a:gd name="T3" fmla="*/ 8 h 470"/>
              <a:gd name="T4" fmla="*/ 145 w 176"/>
              <a:gd name="T5" fmla="*/ 470 h 470"/>
              <a:gd name="T6" fmla="*/ 155 w 176"/>
              <a:gd name="T7" fmla="*/ 470 h 470"/>
              <a:gd name="T8" fmla="*/ 176 w 176"/>
              <a:gd name="T9" fmla="*/ 470 h 470"/>
              <a:gd name="T10" fmla="*/ 165 w 176"/>
              <a:gd name="T11" fmla="*/ 462 h 470"/>
              <a:gd name="T12" fmla="*/ 20 w 176"/>
              <a:gd name="T13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0">
                <a:moveTo>
                  <a:pt x="20" y="0"/>
                </a:moveTo>
                <a:lnTo>
                  <a:pt x="0" y="8"/>
                </a:lnTo>
                <a:lnTo>
                  <a:pt x="145" y="470"/>
                </a:lnTo>
                <a:lnTo>
                  <a:pt x="155" y="470"/>
                </a:lnTo>
                <a:lnTo>
                  <a:pt x="176" y="470"/>
                </a:lnTo>
                <a:lnTo>
                  <a:pt x="165" y="462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114519" y="55437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9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5114518" y="4824596"/>
            <a:ext cx="279400" cy="746125"/>
          </a:xfrm>
          <a:custGeom>
            <a:avLst/>
            <a:gdLst>
              <a:gd name="T0" fmla="*/ 0 w 176"/>
              <a:gd name="T1" fmla="*/ 462 h 470"/>
              <a:gd name="T2" fmla="*/ 21 w 176"/>
              <a:gd name="T3" fmla="*/ 470 h 470"/>
              <a:gd name="T4" fmla="*/ 176 w 176"/>
              <a:gd name="T5" fmla="*/ 8 h 470"/>
              <a:gd name="T6" fmla="*/ 156 w 176"/>
              <a:gd name="T7" fmla="*/ 8 h 470"/>
              <a:gd name="T8" fmla="*/ 176 w 176"/>
              <a:gd name="T9" fmla="*/ 0 h 470"/>
              <a:gd name="T10" fmla="*/ 156 w 176"/>
              <a:gd name="T11" fmla="*/ 0 h 470"/>
              <a:gd name="T12" fmla="*/ 0 w 176"/>
              <a:gd name="T1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0">
                <a:moveTo>
                  <a:pt x="0" y="462"/>
                </a:moveTo>
                <a:lnTo>
                  <a:pt x="21" y="470"/>
                </a:lnTo>
                <a:lnTo>
                  <a:pt x="176" y="8"/>
                </a:lnTo>
                <a:lnTo>
                  <a:pt x="156" y="8"/>
                </a:lnTo>
                <a:lnTo>
                  <a:pt x="176" y="0"/>
                </a:lnTo>
                <a:lnTo>
                  <a:pt x="156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4177893" y="5077008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4390619" y="5077008"/>
            <a:ext cx="296863" cy="747713"/>
          </a:xfrm>
          <a:custGeom>
            <a:avLst/>
            <a:gdLst>
              <a:gd name="T0" fmla="*/ 21 w 187"/>
              <a:gd name="T1" fmla="*/ 0 h 471"/>
              <a:gd name="T2" fmla="*/ 0 w 187"/>
              <a:gd name="T3" fmla="*/ 9 h 471"/>
              <a:gd name="T4" fmla="*/ 156 w 187"/>
              <a:gd name="T5" fmla="*/ 471 h 471"/>
              <a:gd name="T6" fmla="*/ 166 w 187"/>
              <a:gd name="T7" fmla="*/ 471 h 471"/>
              <a:gd name="T8" fmla="*/ 187 w 187"/>
              <a:gd name="T9" fmla="*/ 471 h 471"/>
              <a:gd name="T10" fmla="*/ 177 w 187"/>
              <a:gd name="T11" fmla="*/ 462 h 471"/>
              <a:gd name="T12" fmla="*/ 21 w 187"/>
              <a:gd name="T13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1">
                <a:moveTo>
                  <a:pt x="21" y="0"/>
                </a:moveTo>
                <a:lnTo>
                  <a:pt x="0" y="9"/>
                </a:lnTo>
                <a:lnTo>
                  <a:pt x="156" y="471"/>
                </a:lnTo>
                <a:lnTo>
                  <a:pt x="166" y="471"/>
                </a:lnTo>
                <a:lnTo>
                  <a:pt x="187" y="471"/>
                </a:lnTo>
                <a:lnTo>
                  <a:pt x="177" y="46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4160431" y="57977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8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8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4160431" y="5077008"/>
            <a:ext cx="263525" cy="747713"/>
          </a:xfrm>
          <a:custGeom>
            <a:avLst/>
            <a:gdLst>
              <a:gd name="T0" fmla="*/ 0 w 166"/>
              <a:gd name="T1" fmla="*/ 462 h 471"/>
              <a:gd name="T2" fmla="*/ 21 w 166"/>
              <a:gd name="T3" fmla="*/ 471 h 471"/>
              <a:gd name="T4" fmla="*/ 166 w 166"/>
              <a:gd name="T5" fmla="*/ 9 h 471"/>
              <a:gd name="T6" fmla="*/ 145 w 166"/>
              <a:gd name="T7" fmla="*/ 9 h 471"/>
              <a:gd name="T8" fmla="*/ 166 w 166"/>
              <a:gd name="T9" fmla="*/ 0 h 471"/>
              <a:gd name="T10" fmla="*/ 145 w 166"/>
              <a:gd name="T11" fmla="*/ 0 h 471"/>
              <a:gd name="T12" fmla="*/ 0 w 166"/>
              <a:gd name="T13" fmla="*/ 46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1">
                <a:moveTo>
                  <a:pt x="0" y="462"/>
                </a:moveTo>
                <a:lnTo>
                  <a:pt x="21" y="471"/>
                </a:lnTo>
                <a:lnTo>
                  <a:pt x="166" y="9"/>
                </a:lnTo>
                <a:lnTo>
                  <a:pt x="145" y="9"/>
                </a:lnTo>
                <a:lnTo>
                  <a:pt x="166" y="0"/>
                </a:lnTo>
                <a:lnTo>
                  <a:pt x="145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223805" y="5318308"/>
            <a:ext cx="476250" cy="733425"/>
          </a:xfrm>
          <a:custGeom>
            <a:avLst/>
            <a:gdLst>
              <a:gd name="T0" fmla="*/ 155 w 300"/>
              <a:gd name="T1" fmla="*/ 0 h 462"/>
              <a:gd name="T2" fmla="*/ 300 w 300"/>
              <a:gd name="T3" fmla="*/ 462 h 462"/>
              <a:gd name="T4" fmla="*/ 0 w 300"/>
              <a:gd name="T5" fmla="*/ 462 h 462"/>
              <a:gd name="T6" fmla="*/ 155 w 300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462">
                <a:moveTo>
                  <a:pt x="155" y="0"/>
                </a:moveTo>
                <a:lnTo>
                  <a:pt x="300" y="462"/>
                </a:lnTo>
                <a:lnTo>
                  <a:pt x="0" y="462"/>
                </a:lnTo>
                <a:lnTo>
                  <a:pt x="15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436531" y="5318308"/>
            <a:ext cx="296863" cy="746125"/>
          </a:xfrm>
          <a:custGeom>
            <a:avLst/>
            <a:gdLst>
              <a:gd name="T0" fmla="*/ 21 w 187"/>
              <a:gd name="T1" fmla="*/ 0 h 470"/>
              <a:gd name="T2" fmla="*/ 0 w 187"/>
              <a:gd name="T3" fmla="*/ 8 h 470"/>
              <a:gd name="T4" fmla="*/ 156 w 187"/>
              <a:gd name="T5" fmla="*/ 470 h 470"/>
              <a:gd name="T6" fmla="*/ 166 w 187"/>
              <a:gd name="T7" fmla="*/ 470 h 470"/>
              <a:gd name="T8" fmla="*/ 187 w 187"/>
              <a:gd name="T9" fmla="*/ 470 h 470"/>
              <a:gd name="T10" fmla="*/ 177 w 187"/>
              <a:gd name="T11" fmla="*/ 462 h 470"/>
              <a:gd name="T12" fmla="*/ 21 w 187"/>
              <a:gd name="T13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0">
                <a:moveTo>
                  <a:pt x="21" y="0"/>
                </a:moveTo>
                <a:lnTo>
                  <a:pt x="0" y="8"/>
                </a:lnTo>
                <a:lnTo>
                  <a:pt x="156" y="470"/>
                </a:lnTo>
                <a:lnTo>
                  <a:pt x="166" y="470"/>
                </a:lnTo>
                <a:lnTo>
                  <a:pt x="187" y="470"/>
                </a:lnTo>
                <a:lnTo>
                  <a:pt x="177" y="462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3206344" y="6037445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1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1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1" y="0"/>
                </a:lnTo>
                <a:lnTo>
                  <a:pt x="0" y="9"/>
                </a:lnTo>
                <a:lnTo>
                  <a:pt x="0" y="17"/>
                </a:lnTo>
                <a:lnTo>
                  <a:pt x="11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3206344" y="5318308"/>
            <a:ext cx="263525" cy="746125"/>
          </a:xfrm>
          <a:custGeom>
            <a:avLst/>
            <a:gdLst>
              <a:gd name="T0" fmla="*/ 0 w 166"/>
              <a:gd name="T1" fmla="*/ 462 h 470"/>
              <a:gd name="T2" fmla="*/ 21 w 166"/>
              <a:gd name="T3" fmla="*/ 470 h 470"/>
              <a:gd name="T4" fmla="*/ 166 w 166"/>
              <a:gd name="T5" fmla="*/ 8 h 470"/>
              <a:gd name="T6" fmla="*/ 145 w 166"/>
              <a:gd name="T7" fmla="*/ 8 h 470"/>
              <a:gd name="T8" fmla="*/ 166 w 166"/>
              <a:gd name="T9" fmla="*/ 0 h 470"/>
              <a:gd name="T10" fmla="*/ 145 w 166"/>
              <a:gd name="T11" fmla="*/ 0 h 470"/>
              <a:gd name="T12" fmla="*/ 0 w 166"/>
              <a:gd name="T1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0">
                <a:moveTo>
                  <a:pt x="0" y="462"/>
                </a:moveTo>
                <a:lnTo>
                  <a:pt x="21" y="470"/>
                </a:lnTo>
                <a:lnTo>
                  <a:pt x="166" y="8"/>
                </a:lnTo>
                <a:lnTo>
                  <a:pt x="145" y="8"/>
                </a:lnTo>
                <a:lnTo>
                  <a:pt x="166" y="0"/>
                </a:lnTo>
                <a:lnTo>
                  <a:pt x="145" y="0"/>
                </a:lnTo>
                <a:lnTo>
                  <a:pt x="0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4901793" y="4570595"/>
            <a:ext cx="31750" cy="26988"/>
          </a:xfrm>
          <a:custGeom>
            <a:avLst/>
            <a:gdLst>
              <a:gd name="T0" fmla="*/ 10 w 20"/>
              <a:gd name="T1" fmla="*/ 17 h 17"/>
              <a:gd name="T2" fmla="*/ 20 w 20"/>
              <a:gd name="T3" fmla="*/ 17 h 17"/>
              <a:gd name="T4" fmla="*/ 10 w 20"/>
              <a:gd name="T5" fmla="*/ 0 h 17"/>
              <a:gd name="T6" fmla="*/ 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20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3914368" y="4810308"/>
            <a:ext cx="33338" cy="41275"/>
          </a:xfrm>
          <a:custGeom>
            <a:avLst/>
            <a:gdLst>
              <a:gd name="T0" fmla="*/ 21 w 21"/>
              <a:gd name="T1" fmla="*/ 17 h 26"/>
              <a:gd name="T2" fmla="*/ 10 w 21"/>
              <a:gd name="T3" fmla="*/ 26 h 26"/>
              <a:gd name="T4" fmla="*/ 0 w 21"/>
              <a:gd name="T5" fmla="*/ 9 h 26"/>
              <a:gd name="T6" fmla="*/ 10 w 21"/>
              <a:gd name="T7" fmla="*/ 0 h 26"/>
              <a:gd name="T8" fmla="*/ 21 w 21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6">
                <a:moveTo>
                  <a:pt x="21" y="17"/>
                </a:moveTo>
                <a:lnTo>
                  <a:pt x="10" y="26"/>
                </a:lnTo>
                <a:lnTo>
                  <a:pt x="0" y="9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3930244" y="4570595"/>
            <a:ext cx="987425" cy="266700"/>
          </a:xfrm>
          <a:custGeom>
            <a:avLst/>
            <a:gdLst>
              <a:gd name="T0" fmla="*/ 622 w 622"/>
              <a:gd name="T1" fmla="*/ 17 h 168"/>
              <a:gd name="T2" fmla="*/ 612 w 622"/>
              <a:gd name="T3" fmla="*/ 0 h 168"/>
              <a:gd name="T4" fmla="*/ 0 w 622"/>
              <a:gd name="T5" fmla="*/ 151 h 168"/>
              <a:gd name="T6" fmla="*/ 11 w 622"/>
              <a:gd name="T7" fmla="*/ 168 h 168"/>
              <a:gd name="T8" fmla="*/ 622 w 622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168">
                <a:moveTo>
                  <a:pt x="622" y="17"/>
                </a:moveTo>
                <a:lnTo>
                  <a:pt x="612" y="0"/>
                </a:lnTo>
                <a:lnTo>
                  <a:pt x="0" y="151"/>
                </a:lnTo>
                <a:lnTo>
                  <a:pt x="11" y="168"/>
                </a:lnTo>
                <a:lnTo>
                  <a:pt x="622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3930243" y="4810307"/>
            <a:ext cx="33338" cy="26988"/>
          </a:xfrm>
          <a:custGeom>
            <a:avLst/>
            <a:gdLst>
              <a:gd name="T0" fmla="*/ 11 w 21"/>
              <a:gd name="T1" fmla="*/ 17 h 17"/>
              <a:gd name="T2" fmla="*/ 21 w 21"/>
              <a:gd name="T3" fmla="*/ 17 h 17"/>
              <a:gd name="T4" fmla="*/ 11 w 21"/>
              <a:gd name="T5" fmla="*/ 0 h 17"/>
              <a:gd name="T6" fmla="*/ 0 w 21"/>
              <a:gd name="T7" fmla="*/ 0 h 17"/>
              <a:gd name="T8" fmla="*/ 11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1" y="17"/>
                </a:moveTo>
                <a:lnTo>
                  <a:pt x="21" y="17"/>
                </a:lnTo>
                <a:lnTo>
                  <a:pt x="11" y="0"/>
                </a:lnTo>
                <a:lnTo>
                  <a:pt x="0" y="0"/>
                </a:lnTo>
                <a:lnTo>
                  <a:pt x="1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2960280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2976155" y="4810307"/>
            <a:ext cx="971550" cy="280988"/>
          </a:xfrm>
          <a:custGeom>
            <a:avLst/>
            <a:gdLst>
              <a:gd name="T0" fmla="*/ 612 w 612"/>
              <a:gd name="T1" fmla="*/ 17 h 177"/>
              <a:gd name="T2" fmla="*/ 601 w 612"/>
              <a:gd name="T3" fmla="*/ 0 h 177"/>
              <a:gd name="T4" fmla="*/ 0 w 612"/>
              <a:gd name="T5" fmla="*/ 160 h 177"/>
              <a:gd name="T6" fmla="*/ 11 w 612"/>
              <a:gd name="T7" fmla="*/ 177 h 177"/>
              <a:gd name="T8" fmla="*/ 612 w 612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177">
                <a:moveTo>
                  <a:pt x="612" y="17"/>
                </a:moveTo>
                <a:lnTo>
                  <a:pt x="601" y="0"/>
                </a:lnTo>
                <a:lnTo>
                  <a:pt x="0" y="160"/>
                </a:lnTo>
                <a:lnTo>
                  <a:pt x="11" y="177"/>
                </a:lnTo>
                <a:lnTo>
                  <a:pt x="612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2960280" y="5064307"/>
            <a:ext cx="33338" cy="26988"/>
          </a:xfrm>
          <a:custGeom>
            <a:avLst/>
            <a:gdLst>
              <a:gd name="T0" fmla="*/ 21 w 21"/>
              <a:gd name="T1" fmla="*/ 0 h 17"/>
              <a:gd name="T2" fmla="*/ 10 w 21"/>
              <a:gd name="T3" fmla="*/ 0 h 17"/>
              <a:gd name="T4" fmla="*/ 0 w 21"/>
              <a:gd name="T5" fmla="*/ 17 h 17"/>
              <a:gd name="T6" fmla="*/ 10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3453993" y="5304020"/>
            <a:ext cx="33338" cy="39688"/>
          </a:xfrm>
          <a:custGeom>
            <a:avLst/>
            <a:gdLst>
              <a:gd name="T0" fmla="*/ 10 w 21"/>
              <a:gd name="T1" fmla="*/ 0 h 25"/>
              <a:gd name="T2" fmla="*/ 21 w 21"/>
              <a:gd name="T3" fmla="*/ 9 h 25"/>
              <a:gd name="T4" fmla="*/ 10 w 21"/>
              <a:gd name="T5" fmla="*/ 25 h 25"/>
              <a:gd name="T6" fmla="*/ 0 w 21"/>
              <a:gd name="T7" fmla="*/ 17 h 25"/>
              <a:gd name="T8" fmla="*/ 10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0" y="0"/>
                </a:moveTo>
                <a:lnTo>
                  <a:pt x="21" y="9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2976156" y="5064307"/>
            <a:ext cx="493713" cy="266700"/>
          </a:xfrm>
          <a:custGeom>
            <a:avLst/>
            <a:gdLst>
              <a:gd name="T0" fmla="*/ 11 w 311"/>
              <a:gd name="T1" fmla="*/ 0 h 168"/>
              <a:gd name="T2" fmla="*/ 0 w 311"/>
              <a:gd name="T3" fmla="*/ 17 h 168"/>
              <a:gd name="T4" fmla="*/ 301 w 311"/>
              <a:gd name="T5" fmla="*/ 168 h 168"/>
              <a:gd name="T6" fmla="*/ 311 w 311"/>
              <a:gd name="T7" fmla="*/ 151 h 168"/>
              <a:gd name="T8" fmla="*/ 11 w 31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11" y="0"/>
                </a:moveTo>
                <a:lnTo>
                  <a:pt x="0" y="17"/>
                </a:lnTo>
                <a:lnTo>
                  <a:pt x="301" y="168"/>
                </a:lnTo>
                <a:lnTo>
                  <a:pt x="311" y="151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2976155" y="5064307"/>
            <a:ext cx="33338" cy="26988"/>
          </a:xfrm>
          <a:custGeom>
            <a:avLst/>
            <a:gdLst>
              <a:gd name="T0" fmla="*/ 11 w 21"/>
              <a:gd name="T1" fmla="*/ 17 h 17"/>
              <a:gd name="T2" fmla="*/ 21 w 21"/>
              <a:gd name="T3" fmla="*/ 17 h 17"/>
              <a:gd name="T4" fmla="*/ 11 w 21"/>
              <a:gd name="T5" fmla="*/ 0 h 17"/>
              <a:gd name="T6" fmla="*/ 0 w 21"/>
              <a:gd name="T7" fmla="*/ 0 h 17"/>
              <a:gd name="T8" fmla="*/ 11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1" y="17"/>
                </a:moveTo>
                <a:lnTo>
                  <a:pt x="21" y="17"/>
                </a:lnTo>
                <a:lnTo>
                  <a:pt x="11" y="0"/>
                </a:lnTo>
                <a:lnTo>
                  <a:pt x="0" y="0"/>
                </a:lnTo>
                <a:lnTo>
                  <a:pt x="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2484030" y="5304020"/>
            <a:ext cx="31750" cy="39688"/>
          </a:xfrm>
          <a:custGeom>
            <a:avLst/>
            <a:gdLst>
              <a:gd name="T0" fmla="*/ 20 w 20"/>
              <a:gd name="T1" fmla="*/ 17 h 25"/>
              <a:gd name="T2" fmla="*/ 10 w 20"/>
              <a:gd name="T3" fmla="*/ 25 h 25"/>
              <a:gd name="T4" fmla="*/ 0 w 20"/>
              <a:gd name="T5" fmla="*/ 9 h 25"/>
              <a:gd name="T6" fmla="*/ 10 w 20"/>
              <a:gd name="T7" fmla="*/ 0 h 25"/>
              <a:gd name="T8" fmla="*/ 20 w 20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20" y="17"/>
                </a:moveTo>
                <a:lnTo>
                  <a:pt x="10" y="25"/>
                </a:lnTo>
                <a:lnTo>
                  <a:pt x="0" y="9"/>
                </a:lnTo>
                <a:lnTo>
                  <a:pt x="10" y="0"/>
                </a:lnTo>
                <a:lnTo>
                  <a:pt x="2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2499906" y="5064307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0 w 311"/>
              <a:gd name="T3" fmla="*/ 0 h 168"/>
              <a:gd name="T4" fmla="*/ 0 w 311"/>
              <a:gd name="T5" fmla="*/ 151 h 168"/>
              <a:gd name="T6" fmla="*/ 10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0" y="0"/>
                </a:lnTo>
                <a:lnTo>
                  <a:pt x="0" y="151"/>
                </a:lnTo>
                <a:lnTo>
                  <a:pt x="10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4884330" y="4570595"/>
            <a:ext cx="33338" cy="26988"/>
          </a:xfrm>
          <a:custGeom>
            <a:avLst/>
            <a:gdLst>
              <a:gd name="T0" fmla="*/ 21 w 21"/>
              <a:gd name="T1" fmla="*/ 0 h 17"/>
              <a:gd name="T2" fmla="*/ 11 w 21"/>
              <a:gd name="T3" fmla="*/ 0 h 17"/>
              <a:gd name="T4" fmla="*/ 0 w 21"/>
              <a:gd name="T5" fmla="*/ 17 h 17"/>
              <a:gd name="T6" fmla="*/ 11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1" y="0"/>
                </a:lnTo>
                <a:lnTo>
                  <a:pt x="0" y="17"/>
                </a:lnTo>
                <a:lnTo>
                  <a:pt x="11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5378043" y="4810308"/>
            <a:ext cx="33338" cy="41275"/>
          </a:xfrm>
          <a:custGeom>
            <a:avLst/>
            <a:gdLst>
              <a:gd name="T0" fmla="*/ 10 w 21"/>
              <a:gd name="T1" fmla="*/ 0 h 26"/>
              <a:gd name="T2" fmla="*/ 21 w 21"/>
              <a:gd name="T3" fmla="*/ 9 h 26"/>
              <a:gd name="T4" fmla="*/ 10 w 21"/>
              <a:gd name="T5" fmla="*/ 26 h 26"/>
              <a:gd name="T6" fmla="*/ 0 w 21"/>
              <a:gd name="T7" fmla="*/ 17 h 26"/>
              <a:gd name="T8" fmla="*/ 10 w 21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6">
                <a:moveTo>
                  <a:pt x="10" y="0"/>
                </a:moveTo>
                <a:lnTo>
                  <a:pt x="21" y="9"/>
                </a:lnTo>
                <a:lnTo>
                  <a:pt x="10" y="26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4901794" y="4570595"/>
            <a:ext cx="492125" cy="266700"/>
          </a:xfrm>
          <a:custGeom>
            <a:avLst/>
            <a:gdLst>
              <a:gd name="T0" fmla="*/ 10 w 310"/>
              <a:gd name="T1" fmla="*/ 0 h 168"/>
              <a:gd name="T2" fmla="*/ 0 w 310"/>
              <a:gd name="T3" fmla="*/ 17 h 168"/>
              <a:gd name="T4" fmla="*/ 300 w 310"/>
              <a:gd name="T5" fmla="*/ 168 h 168"/>
              <a:gd name="T6" fmla="*/ 310 w 310"/>
              <a:gd name="T7" fmla="*/ 151 h 168"/>
              <a:gd name="T8" fmla="*/ 10 w 31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168">
                <a:moveTo>
                  <a:pt x="10" y="0"/>
                </a:moveTo>
                <a:lnTo>
                  <a:pt x="0" y="17"/>
                </a:lnTo>
                <a:lnTo>
                  <a:pt x="300" y="168"/>
                </a:lnTo>
                <a:lnTo>
                  <a:pt x="310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3914368" y="4810307"/>
            <a:ext cx="33338" cy="26988"/>
          </a:xfrm>
          <a:custGeom>
            <a:avLst/>
            <a:gdLst>
              <a:gd name="T0" fmla="*/ 21 w 21"/>
              <a:gd name="T1" fmla="*/ 0 h 17"/>
              <a:gd name="T2" fmla="*/ 10 w 21"/>
              <a:gd name="T3" fmla="*/ 0 h 17"/>
              <a:gd name="T4" fmla="*/ 0 w 21"/>
              <a:gd name="T5" fmla="*/ 17 h 17"/>
              <a:gd name="T6" fmla="*/ 10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4408080" y="5064307"/>
            <a:ext cx="31750" cy="39688"/>
          </a:xfrm>
          <a:custGeom>
            <a:avLst/>
            <a:gdLst>
              <a:gd name="T0" fmla="*/ 10 w 20"/>
              <a:gd name="T1" fmla="*/ 0 h 25"/>
              <a:gd name="T2" fmla="*/ 20 w 20"/>
              <a:gd name="T3" fmla="*/ 8 h 25"/>
              <a:gd name="T4" fmla="*/ 10 w 20"/>
              <a:gd name="T5" fmla="*/ 25 h 25"/>
              <a:gd name="T6" fmla="*/ 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20" y="8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3930244" y="4810307"/>
            <a:ext cx="493713" cy="280988"/>
          </a:xfrm>
          <a:custGeom>
            <a:avLst/>
            <a:gdLst>
              <a:gd name="T0" fmla="*/ 11 w 311"/>
              <a:gd name="T1" fmla="*/ 0 h 177"/>
              <a:gd name="T2" fmla="*/ 0 w 311"/>
              <a:gd name="T3" fmla="*/ 17 h 177"/>
              <a:gd name="T4" fmla="*/ 301 w 311"/>
              <a:gd name="T5" fmla="*/ 177 h 177"/>
              <a:gd name="T6" fmla="*/ 311 w 311"/>
              <a:gd name="T7" fmla="*/ 160 h 177"/>
              <a:gd name="T8" fmla="*/ 11 w 311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77">
                <a:moveTo>
                  <a:pt x="11" y="0"/>
                </a:moveTo>
                <a:lnTo>
                  <a:pt x="0" y="17"/>
                </a:lnTo>
                <a:lnTo>
                  <a:pt x="301" y="177"/>
                </a:lnTo>
                <a:lnTo>
                  <a:pt x="311" y="16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4785905" y="4464232"/>
            <a:ext cx="230188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785905" y="4467407"/>
            <a:ext cx="230188" cy="2476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3815944" y="4718233"/>
            <a:ext cx="246063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>
            <a:off x="3814355" y="4719820"/>
            <a:ext cx="249238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2861856" y="4957946"/>
            <a:ext cx="246063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2860268" y="4959532"/>
            <a:ext cx="249238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2269718" y="5318308"/>
            <a:ext cx="476250" cy="492125"/>
          </a:xfrm>
          <a:custGeom>
            <a:avLst/>
            <a:gdLst>
              <a:gd name="T0" fmla="*/ 145 w 300"/>
              <a:gd name="T1" fmla="*/ 0 h 310"/>
              <a:gd name="T2" fmla="*/ 300 w 300"/>
              <a:gd name="T3" fmla="*/ 310 h 310"/>
              <a:gd name="T4" fmla="*/ 0 w 300"/>
              <a:gd name="T5" fmla="*/ 310 h 310"/>
              <a:gd name="T6" fmla="*/ 145 w 300"/>
              <a:gd name="T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0" h="310">
                <a:moveTo>
                  <a:pt x="145" y="0"/>
                </a:moveTo>
                <a:lnTo>
                  <a:pt x="300" y="310"/>
                </a:lnTo>
                <a:lnTo>
                  <a:pt x="0" y="310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Freeform 45"/>
          <p:cNvSpPr>
            <a:spLocks/>
          </p:cNvSpPr>
          <p:nvPr/>
        </p:nvSpPr>
        <p:spPr bwMode="auto">
          <a:xfrm>
            <a:off x="2484031" y="5318308"/>
            <a:ext cx="295275" cy="506413"/>
          </a:xfrm>
          <a:custGeom>
            <a:avLst/>
            <a:gdLst>
              <a:gd name="T0" fmla="*/ 20 w 186"/>
              <a:gd name="T1" fmla="*/ 0 h 319"/>
              <a:gd name="T2" fmla="*/ 0 w 186"/>
              <a:gd name="T3" fmla="*/ 8 h 319"/>
              <a:gd name="T4" fmla="*/ 155 w 186"/>
              <a:gd name="T5" fmla="*/ 319 h 319"/>
              <a:gd name="T6" fmla="*/ 165 w 186"/>
              <a:gd name="T7" fmla="*/ 319 h 319"/>
              <a:gd name="T8" fmla="*/ 186 w 186"/>
              <a:gd name="T9" fmla="*/ 319 h 319"/>
              <a:gd name="T10" fmla="*/ 176 w 186"/>
              <a:gd name="T11" fmla="*/ 310 h 319"/>
              <a:gd name="T12" fmla="*/ 20 w 186"/>
              <a:gd name="T13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319">
                <a:moveTo>
                  <a:pt x="20" y="0"/>
                </a:moveTo>
                <a:lnTo>
                  <a:pt x="0" y="8"/>
                </a:lnTo>
                <a:lnTo>
                  <a:pt x="155" y="319"/>
                </a:lnTo>
                <a:lnTo>
                  <a:pt x="165" y="319"/>
                </a:lnTo>
                <a:lnTo>
                  <a:pt x="186" y="319"/>
                </a:lnTo>
                <a:lnTo>
                  <a:pt x="176" y="31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Freeform 46"/>
          <p:cNvSpPr>
            <a:spLocks/>
          </p:cNvSpPr>
          <p:nvPr/>
        </p:nvSpPr>
        <p:spPr bwMode="auto">
          <a:xfrm>
            <a:off x="2253844" y="5797732"/>
            <a:ext cx="492125" cy="26988"/>
          </a:xfrm>
          <a:custGeom>
            <a:avLst/>
            <a:gdLst>
              <a:gd name="T0" fmla="*/ 310 w 310"/>
              <a:gd name="T1" fmla="*/ 17 h 17"/>
              <a:gd name="T2" fmla="*/ 310 w 310"/>
              <a:gd name="T3" fmla="*/ 0 h 17"/>
              <a:gd name="T4" fmla="*/ 10 w 310"/>
              <a:gd name="T5" fmla="*/ 0 h 17"/>
              <a:gd name="T6" fmla="*/ 0 w 310"/>
              <a:gd name="T7" fmla="*/ 8 h 17"/>
              <a:gd name="T8" fmla="*/ 0 w 310"/>
              <a:gd name="T9" fmla="*/ 17 h 17"/>
              <a:gd name="T10" fmla="*/ 10 w 310"/>
              <a:gd name="T11" fmla="*/ 17 h 17"/>
              <a:gd name="T12" fmla="*/ 310 w 310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17">
                <a:moveTo>
                  <a:pt x="310" y="17"/>
                </a:moveTo>
                <a:lnTo>
                  <a:pt x="310" y="0"/>
                </a:lnTo>
                <a:lnTo>
                  <a:pt x="10" y="0"/>
                </a:lnTo>
                <a:lnTo>
                  <a:pt x="0" y="8"/>
                </a:lnTo>
                <a:lnTo>
                  <a:pt x="0" y="17"/>
                </a:lnTo>
                <a:lnTo>
                  <a:pt x="10" y="17"/>
                </a:lnTo>
                <a:lnTo>
                  <a:pt x="3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6" name="Freeform 47"/>
          <p:cNvSpPr>
            <a:spLocks/>
          </p:cNvSpPr>
          <p:nvPr/>
        </p:nvSpPr>
        <p:spPr bwMode="auto">
          <a:xfrm>
            <a:off x="2253843" y="5277032"/>
            <a:ext cx="261938" cy="547688"/>
          </a:xfrm>
          <a:custGeom>
            <a:avLst/>
            <a:gdLst>
              <a:gd name="T0" fmla="*/ 0 w 165"/>
              <a:gd name="T1" fmla="*/ 336 h 345"/>
              <a:gd name="T2" fmla="*/ 20 w 165"/>
              <a:gd name="T3" fmla="*/ 345 h 345"/>
              <a:gd name="T4" fmla="*/ 165 w 165"/>
              <a:gd name="T5" fmla="*/ 34 h 345"/>
              <a:gd name="T6" fmla="*/ 165 w 165"/>
              <a:gd name="T7" fmla="*/ 26 h 345"/>
              <a:gd name="T8" fmla="*/ 155 w 165"/>
              <a:gd name="T9" fmla="*/ 0 h 345"/>
              <a:gd name="T10" fmla="*/ 145 w 165"/>
              <a:gd name="T11" fmla="*/ 26 h 345"/>
              <a:gd name="T12" fmla="*/ 0 w 165"/>
              <a:gd name="T13" fmla="*/ 33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" h="345">
                <a:moveTo>
                  <a:pt x="0" y="336"/>
                </a:moveTo>
                <a:lnTo>
                  <a:pt x="20" y="345"/>
                </a:lnTo>
                <a:lnTo>
                  <a:pt x="165" y="34"/>
                </a:lnTo>
                <a:lnTo>
                  <a:pt x="165" y="26"/>
                </a:lnTo>
                <a:lnTo>
                  <a:pt x="155" y="0"/>
                </a:lnTo>
                <a:lnTo>
                  <a:pt x="145" y="26"/>
                </a:lnTo>
                <a:lnTo>
                  <a:pt x="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5279618" y="5624696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5378043" y="5691371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zh-TW" altLang="zh-TW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4325530" y="5864408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4423955" y="5931083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zh-TW" altLang="zh-TW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3355568" y="610412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3469868" y="6170796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zh-TW" altLang="zh-TW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2401480" y="5864408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zh-TW" altLang="zh-TW"/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515780" y="5931083"/>
            <a:ext cx="833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zh-TW" altLang="zh-TW"/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2763430" y="5197658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zh-TW" altLang="zh-TW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3733393" y="4957946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zh-TW" altLang="zh-TW"/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4703355" y="4703946"/>
            <a:ext cx="4119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zh-TW" altLang="zh-TW"/>
          </a:p>
        </p:txBody>
      </p:sp>
      <p:sp>
        <p:nvSpPr>
          <p:cNvPr id="58" name="Freeform 59"/>
          <p:cNvSpPr>
            <a:spLocks/>
          </p:cNvSpPr>
          <p:nvPr/>
        </p:nvSpPr>
        <p:spPr bwMode="auto">
          <a:xfrm>
            <a:off x="8602255" y="4570595"/>
            <a:ext cx="31750" cy="39688"/>
          </a:xfrm>
          <a:custGeom>
            <a:avLst/>
            <a:gdLst>
              <a:gd name="T0" fmla="*/ 10 w 20"/>
              <a:gd name="T1" fmla="*/ 0 h 25"/>
              <a:gd name="T2" fmla="*/ 0 w 20"/>
              <a:gd name="T3" fmla="*/ 0 h 25"/>
              <a:gd name="T4" fmla="*/ 0 w 20"/>
              <a:gd name="T5" fmla="*/ 25 h 25"/>
              <a:gd name="T6" fmla="*/ 2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0" y="0"/>
                </a:lnTo>
                <a:lnTo>
                  <a:pt x="0" y="25"/>
                </a:lnTo>
                <a:lnTo>
                  <a:pt x="2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9" name="Freeform 60"/>
          <p:cNvSpPr>
            <a:spLocks/>
          </p:cNvSpPr>
          <p:nvPr/>
        </p:nvSpPr>
        <p:spPr bwMode="auto">
          <a:xfrm>
            <a:off x="10296118" y="4210232"/>
            <a:ext cx="31750" cy="26988"/>
          </a:xfrm>
          <a:custGeom>
            <a:avLst/>
            <a:gdLst>
              <a:gd name="T0" fmla="*/ 0 w 20"/>
              <a:gd name="T1" fmla="*/ 0 h 17"/>
              <a:gd name="T2" fmla="*/ 10 w 20"/>
              <a:gd name="T3" fmla="*/ 0 h 17"/>
              <a:gd name="T4" fmla="*/ 20 w 20"/>
              <a:gd name="T5" fmla="*/ 17 h 17"/>
              <a:gd name="T6" fmla="*/ 10 w 20"/>
              <a:gd name="T7" fmla="*/ 17 h 17"/>
              <a:gd name="T8" fmla="*/ 0 w 2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0" y="0"/>
                </a:moveTo>
                <a:lnTo>
                  <a:pt x="10" y="0"/>
                </a:lnTo>
                <a:lnTo>
                  <a:pt x="20" y="17"/>
                </a:lnTo>
                <a:lnTo>
                  <a:pt x="10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0" name="Freeform 61"/>
          <p:cNvSpPr>
            <a:spLocks/>
          </p:cNvSpPr>
          <p:nvPr/>
        </p:nvSpPr>
        <p:spPr bwMode="auto">
          <a:xfrm>
            <a:off x="8618131" y="4210232"/>
            <a:ext cx="1693863" cy="387350"/>
          </a:xfrm>
          <a:custGeom>
            <a:avLst/>
            <a:gdLst>
              <a:gd name="T0" fmla="*/ 0 w 1067"/>
              <a:gd name="T1" fmla="*/ 227 h 244"/>
              <a:gd name="T2" fmla="*/ 10 w 1067"/>
              <a:gd name="T3" fmla="*/ 244 h 244"/>
              <a:gd name="T4" fmla="*/ 1067 w 1067"/>
              <a:gd name="T5" fmla="*/ 17 h 244"/>
              <a:gd name="T6" fmla="*/ 1057 w 1067"/>
              <a:gd name="T7" fmla="*/ 0 h 244"/>
              <a:gd name="T8" fmla="*/ 0 w 1067"/>
              <a:gd name="T9" fmla="*/ 2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7" h="244">
                <a:moveTo>
                  <a:pt x="0" y="227"/>
                </a:moveTo>
                <a:lnTo>
                  <a:pt x="10" y="244"/>
                </a:lnTo>
                <a:lnTo>
                  <a:pt x="1067" y="17"/>
                </a:lnTo>
                <a:lnTo>
                  <a:pt x="1057" y="0"/>
                </a:lnTo>
                <a:lnTo>
                  <a:pt x="0" y="2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Freeform 62"/>
          <p:cNvSpPr>
            <a:spLocks/>
          </p:cNvSpPr>
          <p:nvPr/>
        </p:nvSpPr>
        <p:spPr bwMode="auto">
          <a:xfrm>
            <a:off x="9818280" y="5091296"/>
            <a:ext cx="477838" cy="733425"/>
          </a:xfrm>
          <a:custGeom>
            <a:avLst/>
            <a:gdLst>
              <a:gd name="T0" fmla="*/ 156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56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56" y="0"/>
                </a:moveTo>
                <a:lnTo>
                  <a:pt x="301" y="462"/>
                </a:lnTo>
                <a:lnTo>
                  <a:pt x="0" y="462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2" name="Freeform 63"/>
          <p:cNvSpPr>
            <a:spLocks/>
          </p:cNvSpPr>
          <p:nvPr/>
        </p:nvSpPr>
        <p:spPr bwMode="auto">
          <a:xfrm>
            <a:off x="10032594" y="5077008"/>
            <a:ext cx="295275" cy="760413"/>
          </a:xfrm>
          <a:custGeom>
            <a:avLst/>
            <a:gdLst>
              <a:gd name="T0" fmla="*/ 21 w 186"/>
              <a:gd name="T1" fmla="*/ 0 h 479"/>
              <a:gd name="T2" fmla="*/ 0 w 186"/>
              <a:gd name="T3" fmla="*/ 9 h 479"/>
              <a:gd name="T4" fmla="*/ 155 w 186"/>
              <a:gd name="T5" fmla="*/ 479 h 479"/>
              <a:gd name="T6" fmla="*/ 166 w 186"/>
              <a:gd name="T7" fmla="*/ 479 h 479"/>
              <a:gd name="T8" fmla="*/ 186 w 186"/>
              <a:gd name="T9" fmla="*/ 479 h 479"/>
              <a:gd name="T10" fmla="*/ 176 w 186"/>
              <a:gd name="T11" fmla="*/ 471 h 479"/>
              <a:gd name="T12" fmla="*/ 21 w 186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479">
                <a:moveTo>
                  <a:pt x="21" y="0"/>
                </a:moveTo>
                <a:lnTo>
                  <a:pt x="0" y="9"/>
                </a:lnTo>
                <a:lnTo>
                  <a:pt x="155" y="479"/>
                </a:lnTo>
                <a:lnTo>
                  <a:pt x="166" y="479"/>
                </a:lnTo>
                <a:lnTo>
                  <a:pt x="186" y="479"/>
                </a:lnTo>
                <a:lnTo>
                  <a:pt x="17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3" name="Freeform 64"/>
          <p:cNvSpPr>
            <a:spLocks/>
          </p:cNvSpPr>
          <p:nvPr/>
        </p:nvSpPr>
        <p:spPr bwMode="auto">
          <a:xfrm>
            <a:off x="9802406" y="58104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36" name="Freeform 65"/>
          <p:cNvSpPr>
            <a:spLocks/>
          </p:cNvSpPr>
          <p:nvPr/>
        </p:nvSpPr>
        <p:spPr bwMode="auto">
          <a:xfrm>
            <a:off x="9802406" y="5077008"/>
            <a:ext cx="263525" cy="760413"/>
          </a:xfrm>
          <a:custGeom>
            <a:avLst/>
            <a:gdLst>
              <a:gd name="T0" fmla="*/ 0 w 166"/>
              <a:gd name="T1" fmla="*/ 471 h 479"/>
              <a:gd name="T2" fmla="*/ 21 w 166"/>
              <a:gd name="T3" fmla="*/ 479 h 479"/>
              <a:gd name="T4" fmla="*/ 166 w 166"/>
              <a:gd name="T5" fmla="*/ 9 h 479"/>
              <a:gd name="T6" fmla="*/ 145 w 166"/>
              <a:gd name="T7" fmla="*/ 9 h 479"/>
              <a:gd name="T8" fmla="*/ 166 w 166"/>
              <a:gd name="T9" fmla="*/ 0 h 479"/>
              <a:gd name="T10" fmla="*/ 145 w 166"/>
              <a:gd name="T11" fmla="*/ 0 h 479"/>
              <a:gd name="T12" fmla="*/ 0 w 16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479">
                <a:moveTo>
                  <a:pt x="0" y="471"/>
                </a:moveTo>
                <a:lnTo>
                  <a:pt x="21" y="479"/>
                </a:lnTo>
                <a:lnTo>
                  <a:pt x="166" y="9"/>
                </a:lnTo>
                <a:lnTo>
                  <a:pt x="145" y="9"/>
                </a:lnTo>
                <a:lnTo>
                  <a:pt x="166" y="0"/>
                </a:lnTo>
                <a:lnTo>
                  <a:pt x="14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37" name="Freeform 66"/>
          <p:cNvSpPr>
            <a:spLocks/>
          </p:cNvSpPr>
          <p:nvPr/>
        </p:nvSpPr>
        <p:spPr bwMode="auto">
          <a:xfrm>
            <a:off x="8864193" y="5091296"/>
            <a:ext cx="477838" cy="733425"/>
          </a:xfrm>
          <a:custGeom>
            <a:avLst/>
            <a:gdLst>
              <a:gd name="T0" fmla="*/ 145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45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45" y="0"/>
                </a:moveTo>
                <a:lnTo>
                  <a:pt x="301" y="462"/>
                </a:lnTo>
                <a:lnTo>
                  <a:pt x="0" y="462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2" name="Freeform 67"/>
          <p:cNvSpPr>
            <a:spLocks/>
          </p:cNvSpPr>
          <p:nvPr/>
        </p:nvSpPr>
        <p:spPr bwMode="auto">
          <a:xfrm>
            <a:off x="9078506" y="5077008"/>
            <a:ext cx="296863" cy="760413"/>
          </a:xfrm>
          <a:custGeom>
            <a:avLst/>
            <a:gdLst>
              <a:gd name="T0" fmla="*/ 21 w 187"/>
              <a:gd name="T1" fmla="*/ 0 h 479"/>
              <a:gd name="T2" fmla="*/ 0 w 187"/>
              <a:gd name="T3" fmla="*/ 9 h 479"/>
              <a:gd name="T4" fmla="*/ 155 w 187"/>
              <a:gd name="T5" fmla="*/ 479 h 479"/>
              <a:gd name="T6" fmla="*/ 166 w 187"/>
              <a:gd name="T7" fmla="*/ 479 h 479"/>
              <a:gd name="T8" fmla="*/ 187 w 187"/>
              <a:gd name="T9" fmla="*/ 479 h 479"/>
              <a:gd name="T10" fmla="*/ 176 w 187"/>
              <a:gd name="T11" fmla="*/ 471 h 479"/>
              <a:gd name="T12" fmla="*/ 21 w 187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479">
                <a:moveTo>
                  <a:pt x="21" y="0"/>
                </a:moveTo>
                <a:lnTo>
                  <a:pt x="0" y="9"/>
                </a:lnTo>
                <a:lnTo>
                  <a:pt x="155" y="479"/>
                </a:lnTo>
                <a:lnTo>
                  <a:pt x="166" y="479"/>
                </a:lnTo>
                <a:lnTo>
                  <a:pt x="187" y="479"/>
                </a:lnTo>
                <a:lnTo>
                  <a:pt x="17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3" name="Freeform 68"/>
          <p:cNvSpPr>
            <a:spLocks/>
          </p:cNvSpPr>
          <p:nvPr/>
        </p:nvSpPr>
        <p:spPr bwMode="auto">
          <a:xfrm>
            <a:off x="8832443" y="5810432"/>
            <a:ext cx="509588" cy="26988"/>
          </a:xfrm>
          <a:custGeom>
            <a:avLst/>
            <a:gdLst>
              <a:gd name="T0" fmla="*/ 321 w 321"/>
              <a:gd name="T1" fmla="*/ 17 h 17"/>
              <a:gd name="T2" fmla="*/ 321 w 321"/>
              <a:gd name="T3" fmla="*/ 0 h 17"/>
              <a:gd name="T4" fmla="*/ 10 w 321"/>
              <a:gd name="T5" fmla="*/ 0 h 17"/>
              <a:gd name="T6" fmla="*/ 0 w 321"/>
              <a:gd name="T7" fmla="*/ 9 h 17"/>
              <a:gd name="T8" fmla="*/ 0 w 321"/>
              <a:gd name="T9" fmla="*/ 17 h 17"/>
              <a:gd name="T10" fmla="*/ 10 w 321"/>
              <a:gd name="T11" fmla="*/ 17 h 17"/>
              <a:gd name="T12" fmla="*/ 321 w 32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7">
                <a:moveTo>
                  <a:pt x="321" y="17"/>
                </a:moveTo>
                <a:lnTo>
                  <a:pt x="32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4" name="Freeform 69"/>
          <p:cNvSpPr>
            <a:spLocks/>
          </p:cNvSpPr>
          <p:nvPr/>
        </p:nvSpPr>
        <p:spPr bwMode="auto">
          <a:xfrm>
            <a:off x="8832443" y="5077008"/>
            <a:ext cx="279400" cy="760413"/>
          </a:xfrm>
          <a:custGeom>
            <a:avLst/>
            <a:gdLst>
              <a:gd name="T0" fmla="*/ 0 w 176"/>
              <a:gd name="T1" fmla="*/ 471 h 479"/>
              <a:gd name="T2" fmla="*/ 20 w 176"/>
              <a:gd name="T3" fmla="*/ 479 h 479"/>
              <a:gd name="T4" fmla="*/ 176 w 176"/>
              <a:gd name="T5" fmla="*/ 9 h 479"/>
              <a:gd name="T6" fmla="*/ 155 w 176"/>
              <a:gd name="T7" fmla="*/ 9 h 479"/>
              <a:gd name="T8" fmla="*/ 176 w 176"/>
              <a:gd name="T9" fmla="*/ 0 h 479"/>
              <a:gd name="T10" fmla="*/ 155 w 176"/>
              <a:gd name="T11" fmla="*/ 0 h 479"/>
              <a:gd name="T12" fmla="*/ 0 w 17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0" y="471"/>
                </a:moveTo>
                <a:lnTo>
                  <a:pt x="20" y="479"/>
                </a:lnTo>
                <a:lnTo>
                  <a:pt x="176" y="9"/>
                </a:lnTo>
                <a:lnTo>
                  <a:pt x="155" y="9"/>
                </a:lnTo>
                <a:lnTo>
                  <a:pt x="176" y="0"/>
                </a:lnTo>
                <a:lnTo>
                  <a:pt x="15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5" name="Freeform 70"/>
          <p:cNvSpPr>
            <a:spLocks/>
          </p:cNvSpPr>
          <p:nvPr/>
        </p:nvSpPr>
        <p:spPr bwMode="auto">
          <a:xfrm>
            <a:off x="7894230" y="5091296"/>
            <a:ext cx="477838" cy="733425"/>
          </a:xfrm>
          <a:custGeom>
            <a:avLst/>
            <a:gdLst>
              <a:gd name="T0" fmla="*/ 156 w 301"/>
              <a:gd name="T1" fmla="*/ 0 h 462"/>
              <a:gd name="T2" fmla="*/ 301 w 301"/>
              <a:gd name="T3" fmla="*/ 462 h 462"/>
              <a:gd name="T4" fmla="*/ 0 w 301"/>
              <a:gd name="T5" fmla="*/ 462 h 462"/>
              <a:gd name="T6" fmla="*/ 156 w 301"/>
              <a:gd name="T7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462">
                <a:moveTo>
                  <a:pt x="156" y="0"/>
                </a:moveTo>
                <a:lnTo>
                  <a:pt x="301" y="462"/>
                </a:lnTo>
                <a:lnTo>
                  <a:pt x="0" y="462"/>
                </a:lnTo>
                <a:lnTo>
                  <a:pt x="15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6" name="Freeform 71"/>
          <p:cNvSpPr>
            <a:spLocks/>
          </p:cNvSpPr>
          <p:nvPr/>
        </p:nvSpPr>
        <p:spPr bwMode="auto">
          <a:xfrm>
            <a:off x="8124418" y="5077008"/>
            <a:ext cx="279400" cy="760413"/>
          </a:xfrm>
          <a:custGeom>
            <a:avLst/>
            <a:gdLst>
              <a:gd name="T0" fmla="*/ 21 w 176"/>
              <a:gd name="T1" fmla="*/ 0 h 479"/>
              <a:gd name="T2" fmla="*/ 0 w 176"/>
              <a:gd name="T3" fmla="*/ 9 h 479"/>
              <a:gd name="T4" fmla="*/ 145 w 176"/>
              <a:gd name="T5" fmla="*/ 479 h 479"/>
              <a:gd name="T6" fmla="*/ 156 w 176"/>
              <a:gd name="T7" fmla="*/ 479 h 479"/>
              <a:gd name="T8" fmla="*/ 176 w 176"/>
              <a:gd name="T9" fmla="*/ 479 h 479"/>
              <a:gd name="T10" fmla="*/ 166 w 176"/>
              <a:gd name="T11" fmla="*/ 471 h 479"/>
              <a:gd name="T12" fmla="*/ 21 w 176"/>
              <a:gd name="T1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21" y="0"/>
                </a:moveTo>
                <a:lnTo>
                  <a:pt x="0" y="9"/>
                </a:lnTo>
                <a:lnTo>
                  <a:pt x="145" y="479"/>
                </a:lnTo>
                <a:lnTo>
                  <a:pt x="156" y="479"/>
                </a:lnTo>
                <a:lnTo>
                  <a:pt x="176" y="479"/>
                </a:lnTo>
                <a:lnTo>
                  <a:pt x="166" y="47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7" name="Freeform 72"/>
          <p:cNvSpPr>
            <a:spLocks/>
          </p:cNvSpPr>
          <p:nvPr/>
        </p:nvSpPr>
        <p:spPr bwMode="auto">
          <a:xfrm>
            <a:off x="7878356" y="5810432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9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9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8" name="Freeform 73"/>
          <p:cNvSpPr>
            <a:spLocks/>
          </p:cNvSpPr>
          <p:nvPr/>
        </p:nvSpPr>
        <p:spPr bwMode="auto">
          <a:xfrm>
            <a:off x="7878355" y="5077008"/>
            <a:ext cx="279400" cy="760413"/>
          </a:xfrm>
          <a:custGeom>
            <a:avLst/>
            <a:gdLst>
              <a:gd name="T0" fmla="*/ 0 w 176"/>
              <a:gd name="T1" fmla="*/ 471 h 479"/>
              <a:gd name="T2" fmla="*/ 20 w 176"/>
              <a:gd name="T3" fmla="*/ 479 h 479"/>
              <a:gd name="T4" fmla="*/ 176 w 176"/>
              <a:gd name="T5" fmla="*/ 9 h 479"/>
              <a:gd name="T6" fmla="*/ 155 w 176"/>
              <a:gd name="T7" fmla="*/ 9 h 479"/>
              <a:gd name="T8" fmla="*/ 176 w 176"/>
              <a:gd name="T9" fmla="*/ 0 h 479"/>
              <a:gd name="T10" fmla="*/ 155 w 176"/>
              <a:gd name="T11" fmla="*/ 0 h 479"/>
              <a:gd name="T12" fmla="*/ 0 w 176"/>
              <a:gd name="T13" fmla="*/ 47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79">
                <a:moveTo>
                  <a:pt x="0" y="471"/>
                </a:moveTo>
                <a:lnTo>
                  <a:pt x="20" y="479"/>
                </a:lnTo>
                <a:lnTo>
                  <a:pt x="176" y="9"/>
                </a:lnTo>
                <a:lnTo>
                  <a:pt x="155" y="9"/>
                </a:lnTo>
                <a:lnTo>
                  <a:pt x="176" y="0"/>
                </a:lnTo>
                <a:lnTo>
                  <a:pt x="155" y="0"/>
                </a:lnTo>
                <a:lnTo>
                  <a:pt x="0" y="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9" name="Freeform 74"/>
          <p:cNvSpPr>
            <a:spLocks/>
          </p:cNvSpPr>
          <p:nvPr/>
        </p:nvSpPr>
        <p:spPr bwMode="auto">
          <a:xfrm>
            <a:off x="9572218" y="4824595"/>
            <a:ext cx="33338" cy="39688"/>
          </a:xfrm>
          <a:custGeom>
            <a:avLst/>
            <a:gdLst>
              <a:gd name="T0" fmla="*/ 0 w 21"/>
              <a:gd name="T1" fmla="*/ 17 h 25"/>
              <a:gd name="T2" fmla="*/ 10 w 21"/>
              <a:gd name="T3" fmla="*/ 25 h 25"/>
              <a:gd name="T4" fmla="*/ 21 w 21"/>
              <a:gd name="T5" fmla="*/ 8 h 25"/>
              <a:gd name="T6" fmla="*/ 10 w 21"/>
              <a:gd name="T7" fmla="*/ 0 h 25"/>
              <a:gd name="T8" fmla="*/ 0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0" y="17"/>
                </a:moveTo>
                <a:lnTo>
                  <a:pt x="10" y="25"/>
                </a:lnTo>
                <a:lnTo>
                  <a:pt x="21" y="8"/>
                </a:lnTo>
                <a:lnTo>
                  <a:pt x="10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0" name="Freeform 75"/>
          <p:cNvSpPr>
            <a:spLocks/>
          </p:cNvSpPr>
          <p:nvPr/>
        </p:nvSpPr>
        <p:spPr bwMode="auto">
          <a:xfrm>
            <a:off x="8602255" y="4570595"/>
            <a:ext cx="31750" cy="26988"/>
          </a:xfrm>
          <a:custGeom>
            <a:avLst/>
            <a:gdLst>
              <a:gd name="T0" fmla="*/ 10 w 20"/>
              <a:gd name="T1" fmla="*/ 17 h 17"/>
              <a:gd name="T2" fmla="*/ 0 w 20"/>
              <a:gd name="T3" fmla="*/ 17 h 17"/>
              <a:gd name="T4" fmla="*/ 10 w 20"/>
              <a:gd name="T5" fmla="*/ 0 h 17"/>
              <a:gd name="T6" fmla="*/ 2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0" y="17"/>
                </a:lnTo>
                <a:lnTo>
                  <a:pt x="10" y="0"/>
                </a:lnTo>
                <a:lnTo>
                  <a:pt x="2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1" name="Freeform 76"/>
          <p:cNvSpPr>
            <a:spLocks/>
          </p:cNvSpPr>
          <p:nvPr/>
        </p:nvSpPr>
        <p:spPr bwMode="auto">
          <a:xfrm>
            <a:off x="8618131" y="4570595"/>
            <a:ext cx="969963" cy="280988"/>
          </a:xfrm>
          <a:custGeom>
            <a:avLst/>
            <a:gdLst>
              <a:gd name="T0" fmla="*/ 601 w 611"/>
              <a:gd name="T1" fmla="*/ 177 h 177"/>
              <a:gd name="T2" fmla="*/ 611 w 611"/>
              <a:gd name="T3" fmla="*/ 160 h 177"/>
              <a:gd name="T4" fmla="*/ 10 w 611"/>
              <a:gd name="T5" fmla="*/ 0 h 177"/>
              <a:gd name="T6" fmla="*/ 0 w 611"/>
              <a:gd name="T7" fmla="*/ 17 h 177"/>
              <a:gd name="T8" fmla="*/ 601 w 611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" h="177">
                <a:moveTo>
                  <a:pt x="601" y="177"/>
                </a:moveTo>
                <a:lnTo>
                  <a:pt x="611" y="160"/>
                </a:lnTo>
                <a:lnTo>
                  <a:pt x="10" y="0"/>
                </a:lnTo>
                <a:lnTo>
                  <a:pt x="0" y="17"/>
                </a:lnTo>
                <a:lnTo>
                  <a:pt x="601" y="1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2" name="Freeform 77"/>
          <p:cNvSpPr>
            <a:spLocks/>
          </p:cNvSpPr>
          <p:nvPr/>
        </p:nvSpPr>
        <p:spPr bwMode="auto">
          <a:xfrm>
            <a:off x="8618130" y="4570595"/>
            <a:ext cx="33338" cy="26988"/>
          </a:xfrm>
          <a:custGeom>
            <a:avLst/>
            <a:gdLst>
              <a:gd name="T0" fmla="*/ 10 w 21"/>
              <a:gd name="T1" fmla="*/ 17 h 17"/>
              <a:gd name="T2" fmla="*/ 21 w 21"/>
              <a:gd name="T3" fmla="*/ 17 h 17"/>
              <a:gd name="T4" fmla="*/ 10 w 21"/>
              <a:gd name="T5" fmla="*/ 0 h 17"/>
              <a:gd name="T6" fmla="*/ 0 w 21"/>
              <a:gd name="T7" fmla="*/ 0 h 17"/>
              <a:gd name="T8" fmla="*/ 10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0" y="17"/>
                </a:moveTo>
                <a:lnTo>
                  <a:pt x="21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3" name="Freeform 78"/>
          <p:cNvSpPr>
            <a:spLocks/>
          </p:cNvSpPr>
          <p:nvPr/>
        </p:nvSpPr>
        <p:spPr bwMode="auto">
          <a:xfrm>
            <a:off x="7630705" y="4824595"/>
            <a:ext cx="33338" cy="39688"/>
          </a:xfrm>
          <a:custGeom>
            <a:avLst/>
            <a:gdLst>
              <a:gd name="T0" fmla="*/ 21 w 21"/>
              <a:gd name="T1" fmla="*/ 17 h 25"/>
              <a:gd name="T2" fmla="*/ 11 w 21"/>
              <a:gd name="T3" fmla="*/ 25 h 25"/>
              <a:gd name="T4" fmla="*/ 0 w 21"/>
              <a:gd name="T5" fmla="*/ 8 h 25"/>
              <a:gd name="T6" fmla="*/ 11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1" y="25"/>
                </a:lnTo>
                <a:lnTo>
                  <a:pt x="0" y="8"/>
                </a:lnTo>
                <a:lnTo>
                  <a:pt x="11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4" name="Freeform 79"/>
          <p:cNvSpPr>
            <a:spLocks/>
          </p:cNvSpPr>
          <p:nvPr/>
        </p:nvSpPr>
        <p:spPr bwMode="auto">
          <a:xfrm>
            <a:off x="7648168" y="4570595"/>
            <a:ext cx="985838" cy="280988"/>
          </a:xfrm>
          <a:custGeom>
            <a:avLst/>
            <a:gdLst>
              <a:gd name="T0" fmla="*/ 621 w 621"/>
              <a:gd name="T1" fmla="*/ 17 h 177"/>
              <a:gd name="T2" fmla="*/ 611 w 621"/>
              <a:gd name="T3" fmla="*/ 0 h 177"/>
              <a:gd name="T4" fmla="*/ 0 w 621"/>
              <a:gd name="T5" fmla="*/ 160 h 177"/>
              <a:gd name="T6" fmla="*/ 10 w 621"/>
              <a:gd name="T7" fmla="*/ 177 h 177"/>
              <a:gd name="T8" fmla="*/ 621 w 621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77">
                <a:moveTo>
                  <a:pt x="621" y="17"/>
                </a:moveTo>
                <a:lnTo>
                  <a:pt x="611" y="0"/>
                </a:lnTo>
                <a:lnTo>
                  <a:pt x="0" y="160"/>
                </a:lnTo>
                <a:lnTo>
                  <a:pt x="10" y="177"/>
                </a:lnTo>
                <a:lnTo>
                  <a:pt x="621" y="1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5" name="Freeform 80"/>
          <p:cNvSpPr>
            <a:spLocks/>
          </p:cNvSpPr>
          <p:nvPr/>
        </p:nvSpPr>
        <p:spPr bwMode="auto">
          <a:xfrm>
            <a:off x="7630705" y="4824595"/>
            <a:ext cx="33338" cy="26988"/>
          </a:xfrm>
          <a:custGeom>
            <a:avLst/>
            <a:gdLst>
              <a:gd name="T0" fmla="*/ 21 w 21"/>
              <a:gd name="T1" fmla="*/ 0 h 17"/>
              <a:gd name="T2" fmla="*/ 11 w 21"/>
              <a:gd name="T3" fmla="*/ 0 h 17"/>
              <a:gd name="T4" fmla="*/ 0 w 21"/>
              <a:gd name="T5" fmla="*/ 17 h 17"/>
              <a:gd name="T6" fmla="*/ 11 w 21"/>
              <a:gd name="T7" fmla="*/ 17 h 17"/>
              <a:gd name="T8" fmla="*/ 21 w 2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21" y="0"/>
                </a:moveTo>
                <a:lnTo>
                  <a:pt x="11" y="0"/>
                </a:lnTo>
                <a:lnTo>
                  <a:pt x="0" y="17"/>
                </a:lnTo>
                <a:lnTo>
                  <a:pt x="11" y="17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6" name="Freeform 81"/>
          <p:cNvSpPr>
            <a:spLocks/>
          </p:cNvSpPr>
          <p:nvPr/>
        </p:nvSpPr>
        <p:spPr bwMode="auto">
          <a:xfrm>
            <a:off x="8141880" y="5064307"/>
            <a:ext cx="31750" cy="39688"/>
          </a:xfrm>
          <a:custGeom>
            <a:avLst/>
            <a:gdLst>
              <a:gd name="T0" fmla="*/ 10 w 20"/>
              <a:gd name="T1" fmla="*/ 0 h 25"/>
              <a:gd name="T2" fmla="*/ 20 w 20"/>
              <a:gd name="T3" fmla="*/ 8 h 25"/>
              <a:gd name="T4" fmla="*/ 10 w 20"/>
              <a:gd name="T5" fmla="*/ 25 h 25"/>
              <a:gd name="T6" fmla="*/ 0 w 20"/>
              <a:gd name="T7" fmla="*/ 17 h 25"/>
              <a:gd name="T8" fmla="*/ 10 w 20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5">
                <a:moveTo>
                  <a:pt x="10" y="0"/>
                </a:moveTo>
                <a:lnTo>
                  <a:pt x="20" y="8"/>
                </a:lnTo>
                <a:lnTo>
                  <a:pt x="10" y="25"/>
                </a:lnTo>
                <a:lnTo>
                  <a:pt x="0" y="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7" name="Freeform 82"/>
          <p:cNvSpPr>
            <a:spLocks/>
          </p:cNvSpPr>
          <p:nvPr/>
        </p:nvSpPr>
        <p:spPr bwMode="auto">
          <a:xfrm>
            <a:off x="7648168" y="4824595"/>
            <a:ext cx="509588" cy="266700"/>
          </a:xfrm>
          <a:custGeom>
            <a:avLst/>
            <a:gdLst>
              <a:gd name="T0" fmla="*/ 10 w 321"/>
              <a:gd name="T1" fmla="*/ 0 h 168"/>
              <a:gd name="T2" fmla="*/ 0 w 321"/>
              <a:gd name="T3" fmla="*/ 17 h 168"/>
              <a:gd name="T4" fmla="*/ 311 w 321"/>
              <a:gd name="T5" fmla="*/ 168 h 168"/>
              <a:gd name="T6" fmla="*/ 321 w 321"/>
              <a:gd name="T7" fmla="*/ 151 h 168"/>
              <a:gd name="T8" fmla="*/ 10 w 32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168">
                <a:moveTo>
                  <a:pt x="10" y="0"/>
                </a:moveTo>
                <a:lnTo>
                  <a:pt x="0" y="17"/>
                </a:lnTo>
                <a:lnTo>
                  <a:pt x="311" y="168"/>
                </a:lnTo>
                <a:lnTo>
                  <a:pt x="321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8" name="Freeform 83"/>
          <p:cNvSpPr>
            <a:spLocks/>
          </p:cNvSpPr>
          <p:nvPr/>
        </p:nvSpPr>
        <p:spPr bwMode="auto">
          <a:xfrm>
            <a:off x="7648168" y="4824595"/>
            <a:ext cx="31750" cy="26988"/>
          </a:xfrm>
          <a:custGeom>
            <a:avLst/>
            <a:gdLst>
              <a:gd name="T0" fmla="*/ 10 w 20"/>
              <a:gd name="T1" fmla="*/ 17 h 17"/>
              <a:gd name="T2" fmla="*/ 20 w 20"/>
              <a:gd name="T3" fmla="*/ 17 h 17"/>
              <a:gd name="T4" fmla="*/ 10 w 20"/>
              <a:gd name="T5" fmla="*/ 0 h 17"/>
              <a:gd name="T6" fmla="*/ 0 w 20"/>
              <a:gd name="T7" fmla="*/ 0 h 17"/>
              <a:gd name="T8" fmla="*/ 10 w 20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10" y="17"/>
                </a:moveTo>
                <a:lnTo>
                  <a:pt x="20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59" name="Freeform 84"/>
          <p:cNvSpPr>
            <a:spLocks/>
          </p:cNvSpPr>
          <p:nvPr/>
        </p:nvSpPr>
        <p:spPr bwMode="auto">
          <a:xfrm>
            <a:off x="7154455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0" name="Freeform 85"/>
          <p:cNvSpPr>
            <a:spLocks/>
          </p:cNvSpPr>
          <p:nvPr/>
        </p:nvSpPr>
        <p:spPr bwMode="auto">
          <a:xfrm>
            <a:off x="7170331" y="4824595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1 w 311"/>
              <a:gd name="T3" fmla="*/ 0 h 168"/>
              <a:gd name="T4" fmla="*/ 0 w 311"/>
              <a:gd name="T5" fmla="*/ 151 h 168"/>
              <a:gd name="T6" fmla="*/ 11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1" y="0"/>
                </a:lnTo>
                <a:lnTo>
                  <a:pt x="0" y="151"/>
                </a:lnTo>
                <a:lnTo>
                  <a:pt x="11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1" name="Freeform 86"/>
          <p:cNvSpPr>
            <a:spLocks/>
          </p:cNvSpPr>
          <p:nvPr/>
        </p:nvSpPr>
        <p:spPr bwMode="auto">
          <a:xfrm>
            <a:off x="9556343" y="4824595"/>
            <a:ext cx="31750" cy="26988"/>
          </a:xfrm>
          <a:custGeom>
            <a:avLst/>
            <a:gdLst>
              <a:gd name="T0" fmla="*/ 20 w 20"/>
              <a:gd name="T1" fmla="*/ 0 h 17"/>
              <a:gd name="T2" fmla="*/ 10 w 20"/>
              <a:gd name="T3" fmla="*/ 0 h 17"/>
              <a:gd name="T4" fmla="*/ 0 w 20"/>
              <a:gd name="T5" fmla="*/ 17 h 17"/>
              <a:gd name="T6" fmla="*/ 10 w 20"/>
              <a:gd name="T7" fmla="*/ 17 h 17"/>
              <a:gd name="T8" fmla="*/ 20 w 2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7">
                <a:moveTo>
                  <a:pt x="20" y="0"/>
                </a:moveTo>
                <a:lnTo>
                  <a:pt x="10" y="0"/>
                </a:lnTo>
                <a:lnTo>
                  <a:pt x="0" y="17"/>
                </a:lnTo>
                <a:lnTo>
                  <a:pt x="10" y="17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2" name="Freeform 87"/>
          <p:cNvSpPr>
            <a:spLocks/>
          </p:cNvSpPr>
          <p:nvPr/>
        </p:nvSpPr>
        <p:spPr bwMode="auto">
          <a:xfrm>
            <a:off x="10048468" y="5064307"/>
            <a:ext cx="33338" cy="39688"/>
          </a:xfrm>
          <a:custGeom>
            <a:avLst/>
            <a:gdLst>
              <a:gd name="T0" fmla="*/ 11 w 21"/>
              <a:gd name="T1" fmla="*/ 0 h 25"/>
              <a:gd name="T2" fmla="*/ 21 w 21"/>
              <a:gd name="T3" fmla="*/ 8 h 25"/>
              <a:gd name="T4" fmla="*/ 11 w 21"/>
              <a:gd name="T5" fmla="*/ 25 h 25"/>
              <a:gd name="T6" fmla="*/ 0 w 21"/>
              <a:gd name="T7" fmla="*/ 17 h 25"/>
              <a:gd name="T8" fmla="*/ 11 w 2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11" y="0"/>
                </a:moveTo>
                <a:lnTo>
                  <a:pt x="21" y="8"/>
                </a:lnTo>
                <a:lnTo>
                  <a:pt x="11" y="25"/>
                </a:lnTo>
                <a:lnTo>
                  <a:pt x="0" y="1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3" name="Freeform 88"/>
          <p:cNvSpPr>
            <a:spLocks/>
          </p:cNvSpPr>
          <p:nvPr/>
        </p:nvSpPr>
        <p:spPr bwMode="auto">
          <a:xfrm>
            <a:off x="9572219" y="4824595"/>
            <a:ext cx="493713" cy="266700"/>
          </a:xfrm>
          <a:custGeom>
            <a:avLst/>
            <a:gdLst>
              <a:gd name="T0" fmla="*/ 10 w 311"/>
              <a:gd name="T1" fmla="*/ 0 h 168"/>
              <a:gd name="T2" fmla="*/ 0 w 311"/>
              <a:gd name="T3" fmla="*/ 17 h 168"/>
              <a:gd name="T4" fmla="*/ 300 w 311"/>
              <a:gd name="T5" fmla="*/ 168 h 168"/>
              <a:gd name="T6" fmla="*/ 311 w 311"/>
              <a:gd name="T7" fmla="*/ 151 h 168"/>
              <a:gd name="T8" fmla="*/ 10 w 31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10" y="0"/>
                </a:moveTo>
                <a:lnTo>
                  <a:pt x="0" y="17"/>
                </a:lnTo>
                <a:lnTo>
                  <a:pt x="300" y="168"/>
                </a:lnTo>
                <a:lnTo>
                  <a:pt x="311" y="151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4" name="Freeform 89"/>
          <p:cNvSpPr>
            <a:spLocks/>
          </p:cNvSpPr>
          <p:nvPr/>
        </p:nvSpPr>
        <p:spPr bwMode="auto">
          <a:xfrm>
            <a:off x="9572218" y="4824595"/>
            <a:ext cx="33338" cy="26988"/>
          </a:xfrm>
          <a:custGeom>
            <a:avLst/>
            <a:gdLst>
              <a:gd name="T0" fmla="*/ 10 w 21"/>
              <a:gd name="T1" fmla="*/ 17 h 17"/>
              <a:gd name="T2" fmla="*/ 21 w 21"/>
              <a:gd name="T3" fmla="*/ 17 h 17"/>
              <a:gd name="T4" fmla="*/ 10 w 21"/>
              <a:gd name="T5" fmla="*/ 0 h 17"/>
              <a:gd name="T6" fmla="*/ 0 w 21"/>
              <a:gd name="T7" fmla="*/ 0 h 17"/>
              <a:gd name="T8" fmla="*/ 10 w 21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7">
                <a:moveTo>
                  <a:pt x="10" y="17"/>
                </a:moveTo>
                <a:lnTo>
                  <a:pt x="21" y="17"/>
                </a:lnTo>
                <a:lnTo>
                  <a:pt x="10" y="0"/>
                </a:lnTo>
                <a:lnTo>
                  <a:pt x="0" y="0"/>
                </a:lnTo>
                <a:lnTo>
                  <a:pt x="1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5" name="Freeform 90"/>
          <p:cNvSpPr>
            <a:spLocks/>
          </p:cNvSpPr>
          <p:nvPr/>
        </p:nvSpPr>
        <p:spPr bwMode="auto">
          <a:xfrm>
            <a:off x="9078505" y="5064307"/>
            <a:ext cx="33338" cy="39688"/>
          </a:xfrm>
          <a:custGeom>
            <a:avLst/>
            <a:gdLst>
              <a:gd name="T0" fmla="*/ 21 w 21"/>
              <a:gd name="T1" fmla="*/ 17 h 25"/>
              <a:gd name="T2" fmla="*/ 10 w 21"/>
              <a:gd name="T3" fmla="*/ 25 h 25"/>
              <a:gd name="T4" fmla="*/ 0 w 21"/>
              <a:gd name="T5" fmla="*/ 8 h 25"/>
              <a:gd name="T6" fmla="*/ 10 w 21"/>
              <a:gd name="T7" fmla="*/ 0 h 25"/>
              <a:gd name="T8" fmla="*/ 21 w 21"/>
              <a:gd name="T9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5">
                <a:moveTo>
                  <a:pt x="21" y="17"/>
                </a:moveTo>
                <a:lnTo>
                  <a:pt x="10" y="25"/>
                </a:lnTo>
                <a:lnTo>
                  <a:pt x="0" y="8"/>
                </a:lnTo>
                <a:lnTo>
                  <a:pt x="10" y="0"/>
                </a:lnTo>
                <a:lnTo>
                  <a:pt x="2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6" name="Freeform 91"/>
          <p:cNvSpPr>
            <a:spLocks/>
          </p:cNvSpPr>
          <p:nvPr/>
        </p:nvSpPr>
        <p:spPr bwMode="auto">
          <a:xfrm>
            <a:off x="9094381" y="4824595"/>
            <a:ext cx="493713" cy="266700"/>
          </a:xfrm>
          <a:custGeom>
            <a:avLst/>
            <a:gdLst>
              <a:gd name="T0" fmla="*/ 311 w 311"/>
              <a:gd name="T1" fmla="*/ 17 h 168"/>
              <a:gd name="T2" fmla="*/ 301 w 311"/>
              <a:gd name="T3" fmla="*/ 0 h 168"/>
              <a:gd name="T4" fmla="*/ 0 w 311"/>
              <a:gd name="T5" fmla="*/ 151 h 168"/>
              <a:gd name="T6" fmla="*/ 11 w 311"/>
              <a:gd name="T7" fmla="*/ 168 h 168"/>
              <a:gd name="T8" fmla="*/ 311 w 311"/>
              <a:gd name="T9" fmla="*/ 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168">
                <a:moveTo>
                  <a:pt x="311" y="17"/>
                </a:moveTo>
                <a:lnTo>
                  <a:pt x="301" y="0"/>
                </a:lnTo>
                <a:lnTo>
                  <a:pt x="0" y="151"/>
                </a:lnTo>
                <a:lnTo>
                  <a:pt x="11" y="168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7" name="Oval 92"/>
          <p:cNvSpPr>
            <a:spLocks noChangeArrowheads="1"/>
          </p:cNvSpPr>
          <p:nvPr/>
        </p:nvSpPr>
        <p:spPr bwMode="auto">
          <a:xfrm>
            <a:off x="9456330" y="4718233"/>
            <a:ext cx="247650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8" name="Oval 93"/>
          <p:cNvSpPr>
            <a:spLocks noChangeArrowheads="1"/>
          </p:cNvSpPr>
          <p:nvPr/>
        </p:nvSpPr>
        <p:spPr bwMode="auto">
          <a:xfrm>
            <a:off x="9456330" y="4719820"/>
            <a:ext cx="247650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69" name="Oval 94"/>
          <p:cNvSpPr>
            <a:spLocks noChangeArrowheads="1"/>
          </p:cNvSpPr>
          <p:nvPr/>
        </p:nvSpPr>
        <p:spPr bwMode="auto">
          <a:xfrm>
            <a:off x="8502244" y="4464232"/>
            <a:ext cx="231775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0" name="Oval 95"/>
          <p:cNvSpPr>
            <a:spLocks noChangeArrowheads="1"/>
          </p:cNvSpPr>
          <p:nvPr/>
        </p:nvSpPr>
        <p:spPr bwMode="auto">
          <a:xfrm>
            <a:off x="8502244" y="4467407"/>
            <a:ext cx="231775" cy="2476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1" name="Oval 96"/>
          <p:cNvSpPr>
            <a:spLocks noChangeArrowheads="1"/>
          </p:cNvSpPr>
          <p:nvPr/>
        </p:nvSpPr>
        <p:spPr bwMode="auto">
          <a:xfrm>
            <a:off x="7532280" y="4718233"/>
            <a:ext cx="247650" cy="2397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2" name="Oval 97"/>
          <p:cNvSpPr>
            <a:spLocks noChangeArrowheads="1"/>
          </p:cNvSpPr>
          <p:nvPr/>
        </p:nvSpPr>
        <p:spPr bwMode="auto">
          <a:xfrm>
            <a:off x="7532280" y="4719820"/>
            <a:ext cx="247650" cy="234950"/>
          </a:xfrm>
          <a:prstGeom prst="ellipse">
            <a:avLst/>
          </a:prstGeom>
          <a:noFill/>
          <a:ln w="333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3" name="Freeform 98"/>
          <p:cNvSpPr>
            <a:spLocks/>
          </p:cNvSpPr>
          <p:nvPr/>
        </p:nvSpPr>
        <p:spPr bwMode="auto">
          <a:xfrm>
            <a:off x="6940143" y="5091296"/>
            <a:ext cx="477838" cy="493713"/>
          </a:xfrm>
          <a:custGeom>
            <a:avLst/>
            <a:gdLst>
              <a:gd name="T0" fmla="*/ 145 w 301"/>
              <a:gd name="T1" fmla="*/ 0 h 311"/>
              <a:gd name="T2" fmla="*/ 301 w 301"/>
              <a:gd name="T3" fmla="*/ 311 h 311"/>
              <a:gd name="T4" fmla="*/ 0 w 301"/>
              <a:gd name="T5" fmla="*/ 311 h 311"/>
              <a:gd name="T6" fmla="*/ 145 w 301"/>
              <a:gd name="T7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11">
                <a:moveTo>
                  <a:pt x="145" y="0"/>
                </a:moveTo>
                <a:lnTo>
                  <a:pt x="301" y="311"/>
                </a:lnTo>
                <a:lnTo>
                  <a:pt x="0" y="311"/>
                </a:lnTo>
                <a:lnTo>
                  <a:pt x="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4" name="Freeform 99"/>
          <p:cNvSpPr>
            <a:spLocks/>
          </p:cNvSpPr>
          <p:nvPr/>
        </p:nvSpPr>
        <p:spPr bwMode="auto">
          <a:xfrm>
            <a:off x="7154456" y="5077007"/>
            <a:ext cx="295275" cy="508000"/>
          </a:xfrm>
          <a:custGeom>
            <a:avLst/>
            <a:gdLst>
              <a:gd name="T0" fmla="*/ 21 w 186"/>
              <a:gd name="T1" fmla="*/ 0 h 320"/>
              <a:gd name="T2" fmla="*/ 0 w 186"/>
              <a:gd name="T3" fmla="*/ 9 h 320"/>
              <a:gd name="T4" fmla="*/ 155 w 186"/>
              <a:gd name="T5" fmla="*/ 320 h 320"/>
              <a:gd name="T6" fmla="*/ 166 w 186"/>
              <a:gd name="T7" fmla="*/ 320 h 320"/>
              <a:gd name="T8" fmla="*/ 186 w 186"/>
              <a:gd name="T9" fmla="*/ 320 h 320"/>
              <a:gd name="T10" fmla="*/ 176 w 186"/>
              <a:gd name="T11" fmla="*/ 311 h 320"/>
              <a:gd name="T12" fmla="*/ 21 w 186"/>
              <a:gd name="T13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320">
                <a:moveTo>
                  <a:pt x="21" y="0"/>
                </a:moveTo>
                <a:lnTo>
                  <a:pt x="0" y="9"/>
                </a:lnTo>
                <a:lnTo>
                  <a:pt x="155" y="320"/>
                </a:lnTo>
                <a:lnTo>
                  <a:pt x="166" y="320"/>
                </a:lnTo>
                <a:lnTo>
                  <a:pt x="186" y="320"/>
                </a:lnTo>
                <a:lnTo>
                  <a:pt x="176" y="31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5" name="Freeform 100"/>
          <p:cNvSpPr>
            <a:spLocks/>
          </p:cNvSpPr>
          <p:nvPr/>
        </p:nvSpPr>
        <p:spPr bwMode="auto">
          <a:xfrm>
            <a:off x="6924269" y="5558020"/>
            <a:ext cx="493713" cy="26988"/>
          </a:xfrm>
          <a:custGeom>
            <a:avLst/>
            <a:gdLst>
              <a:gd name="T0" fmla="*/ 311 w 311"/>
              <a:gd name="T1" fmla="*/ 17 h 17"/>
              <a:gd name="T2" fmla="*/ 311 w 311"/>
              <a:gd name="T3" fmla="*/ 0 h 17"/>
              <a:gd name="T4" fmla="*/ 10 w 311"/>
              <a:gd name="T5" fmla="*/ 0 h 17"/>
              <a:gd name="T6" fmla="*/ 0 w 311"/>
              <a:gd name="T7" fmla="*/ 8 h 17"/>
              <a:gd name="T8" fmla="*/ 0 w 311"/>
              <a:gd name="T9" fmla="*/ 17 h 17"/>
              <a:gd name="T10" fmla="*/ 10 w 311"/>
              <a:gd name="T11" fmla="*/ 17 h 17"/>
              <a:gd name="T12" fmla="*/ 311 w 3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17">
                <a:moveTo>
                  <a:pt x="311" y="17"/>
                </a:moveTo>
                <a:lnTo>
                  <a:pt x="311" y="0"/>
                </a:lnTo>
                <a:lnTo>
                  <a:pt x="10" y="0"/>
                </a:lnTo>
                <a:lnTo>
                  <a:pt x="0" y="8"/>
                </a:lnTo>
                <a:lnTo>
                  <a:pt x="0" y="17"/>
                </a:lnTo>
                <a:lnTo>
                  <a:pt x="10" y="17"/>
                </a:lnTo>
                <a:lnTo>
                  <a:pt x="31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76" name="Freeform 101"/>
          <p:cNvSpPr>
            <a:spLocks/>
          </p:cNvSpPr>
          <p:nvPr/>
        </p:nvSpPr>
        <p:spPr bwMode="auto">
          <a:xfrm>
            <a:off x="6924269" y="5037320"/>
            <a:ext cx="263525" cy="547688"/>
          </a:xfrm>
          <a:custGeom>
            <a:avLst/>
            <a:gdLst>
              <a:gd name="T0" fmla="*/ 0 w 166"/>
              <a:gd name="T1" fmla="*/ 336 h 345"/>
              <a:gd name="T2" fmla="*/ 21 w 166"/>
              <a:gd name="T3" fmla="*/ 345 h 345"/>
              <a:gd name="T4" fmla="*/ 166 w 166"/>
              <a:gd name="T5" fmla="*/ 34 h 345"/>
              <a:gd name="T6" fmla="*/ 166 w 166"/>
              <a:gd name="T7" fmla="*/ 25 h 345"/>
              <a:gd name="T8" fmla="*/ 155 w 166"/>
              <a:gd name="T9" fmla="*/ 0 h 345"/>
              <a:gd name="T10" fmla="*/ 145 w 166"/>
              <a:gd name="T11" fmla="*/ 25 h 345"/>
              <a:gd name="T12" fmla="*/ 0 w 166"/>
              <a:gd name="T13" fmla="*/ 33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345">
                <a:moveTo>
                  <a:pt x="0" y="336"/>
                </a:moveTo>
                <a:lnTo>
                  <a:pt x="21" y="345"/>
                </a:lnTo>
                <a:lnTo>
                  <a:pt x="166" y="34"/>
                </a:lnTo>
                <a:lnTo>
                  <a:pt x="166" y="25"/>
                </a:lnTo>
                <a:lnTo>
                  <a:pt x="155" y="0"/>
                </a:lnTo>
                <a:lnTo>
                  <a:pt x="145" y="25"/>
                </a:lnTo>
                <a:lnTo>
                  <a:pt x="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4395" name="群組 14394"/>
          <p:cNvGrpSpPr/>
          <p:nvPr/>
        </p:nvGrpSpPr>
        <p:grpSpPr>
          <a:xfrm>
            <a:off x="7064763" y="5585007"/>
            <a:ext cx="199243" cy="265142"/>
            <a:chOff x="8269289" y="5643563"/>
            <a:chExt cx="199243" cy="265142"/>
          </a:xfrm>
        </p:grpSpPr>
        <p:sp>
          <p:nvSpPr>
            <p:cNvPr id="14377" name="Rectangle 102"/>
            <p:cNvSpPr>
              <a:spLocks noChangeArrowheads="1"/>
            </p:cNvSpPr>
            <p:nvPr/>
          </p:nvSpPr>
          <p:spPr bwMode="auto">
            <a:xfrm>
              <a:off x="8269289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78" name="Rectangle 103"/>
            <p:cNvSpPr>
              <a:spLocks noChangeArrowheads="1"/>
            </p:cNvSpPr>
            <p:nvPr/>
          </p:nvSpPr>
          <p:spPr bwMode="auto">
            <a:xfrm>
              <a:off x="8385176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zh-TW" altLang="zh-TW" dirty="0"/>
            </a:p>
          </p:txBody>
        </p:sp>
      </p:grpSp>
      <p:grpSp>
        <p:nvGrpSpPr>
          <p:cNvPr id="14399" name="群組 14398"/>
          <p:cNvGrpSpPr/>
          <p:nvPr/>
        </p:nvGrpSpPr>
        <p:grpSpPr>
          <a:xfrm>
            <a:off x="8051126" y="5864712"/>
            <a:ext cx="199244" cy="265142"/>
            <a:chOff x="7315201" y="5643563"/>
            <a:chExt cx="199244" cy="265142"/>
          </a:xfrm>
        </p:grpSpPr>
        <p:sp>
          <p:nvSpPr>
            <p:cNvPr id="14379" name="Rectangle 104"/>
            <p:cNvSpPr>
              <a:spLocks noChangeArrowheads="1"/>
            </p:cNvSpPr>
            <p:nvPr/>
          </p:nvSpPr>
          <p:spPr bwMode="auto">
            <a:xfrm>
              <a:off x="7315201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0" name="Rectangle 105"/>
            <p:cNvSpPr>
              <a:spLocks noChangeArrowheads="1"/>
            </p:cNvSpPr>
            <p:nvPr/>
          </p:nvSpPr>
          <p:spPr bwMode="auto">
            <a:xfrm>
              <a:off x="7431089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zh-TW" altLang="zh-TW" dirty="0"/>
            </a:p>
          </p:txBody>
        </p:sp>
      </p:grpSp>
      <p:grpSp>
        <p:nvGrpSpPr>
          <p:cNvPr id="14398" name="群組 14397"/>
          <p:cNvGrpSpPr/>
          <p:nvPr/>
        </p:nvGrpSpPr>
        <p:grpSpPr>
          <a:xfrm>
            <a:off x="9012505" y="5870573"/>
            <a:ext cx="183368" cy="265142"/>
            <a:chOff x="6361114" y="5643563"/>
            <a:chExt cx="183368" cy="265142"/>
          </a:xfrm>
        </p:grpSpPr>
        <p:sp>
          <p:nvSpPr>
            <p:cNvPr id="14381" name="Rectangle 106"/>
            <p:cNvSpPr>
              <a:spLocks noChangeArrowheads="1"/>
            </p:cNvSpPr>
            <p:nvPr/>
          </p:nvSpPr>
          <p:spPr bwMode="auto">
            <a:xfrm>
              <a:off x="6361114" y="56435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2" name="Rectangle 107"/>
            <p:cNvSpPr>
              <a:spLocks noChangeArrowheads="1"/>
            </p:cNvSpPr>
            <p:nvPr/>
          </p:nvSpPr>
          <p:spPr bwMode="auto">
            <a:xfrm>
              <a:off x="6461126" y="5708650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lang="zh-TW" altLang="zh-TW" dirty="0"/>
            </a:p>
          </p:txBody>
        </p:sp>
      </p:grpSp>
      <p:grpSp>
        <p:nvGrpSpPr>
          <p:cNvPr id="14396" name="群組 14395"/>
          <p:cNvGrpSpPr/>
          <p:nvPr/>
        </p:nvGrpSpPr>
        <p:grpSpPr>
          <a:xfrm>
            <a:off x="9988290" y="5875947"/>
            <a:ext cx="199244" cy="266730"/>
            <a:chOff x="5391151" y="5402263"/>
            <a:chExt cx="199244" cy="266730"/>
          </a:xfrm>
        </p:grpSpPr>
        <p:sp>
          <p:nvSpPr>
            <p:cNvPr id="14383" name="Rectangle 108"/>
            <p:cNvSpPr>
              <a:spLocks noChangeArrowheads="1"/>
            </p:cNvSpPr>
            <p:nvPr/>
          </p:nvSpPr>
          <p:spPr bwMode="auto">
            <a:xfrm>
              <a:off x="5391151" y="54022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zh-TW" altLang="zh-TW" dirty="0"/>
            </a:p>
          </p:txBody>
        </p:sp>
        <p:sp>
          <p:nvSpPr>
            <p:cNvPr id="14384" name="Rectangle 109"/>
            <p:cNvSpPr>
              <a:spLocks noChangeArrowheads="1"/>
            </p:cNvSpPr>
            <p:nvPr/>
          </p:nvSpPr>
          <p:spPr bwMode="auto">
            <a:xfrm>
              <a:off x="5507039" y="5468938"/>
              <a:ext cx="8335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300" dirty="0">
                  <a:solidFill>
                    <a:srgbClr val="000000"/>
                  </a:solidFill>
                  <a:latin typeface="Times" panose="02020603050405020304" pitchFamily="18" charset="0"/>
                </a:rPr>
                <a:t>3</a:t>
              </a:r>
              <a:endParaRPr lang="zh-TW" altLang="zh-TW" dirty="0"/>
            </a:p>
          </p:txBody>
        </p:sp>
      </p:grpSp>
      <p:sp>
        <p:nvSpPr>
          <p:cNvPr id="14385" name="Rectangle 110"/>
          <p:cNvSpPr>
            <a:spLocks noChangeArrowheads="1"/>
          </p:cNvSpPr>
          <p:nvPr/>
        </p:nvSpPr>
        <p:spPr bwMode="auto">
          <a:xfrm>
            <a:off x="7433855" y="4970646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zh-TW" altLang="zh-TW"/>
          </a:p>
        </p:txBody>
      </p:sp>
      <p:sp>
        <p:nvSpPr>
          <p:cNvPr id="14386" name="Rectangle 111"/>
          <p:cNvSpPr>
            <a:spLocks noChangeArrowheads="1"/>
          </p:cNvSpPr>
          <p:nvPr/>
        </p:nvSpPr>
        <p:spPr bwMode="auto">
          <a:xfrm>
            <a:off x="8403818" y="4745221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zh-TW" altLang="zh-TW"/>
          </a:p>
        </p:txBody>
      </p:sp>
      <p:sp>
        <p:nvSpPr>
          <p:cNvPr id="14387" name="Rectangle 112"/>
          <p:cNvSpPr>
            <a:spLocks noChangeArrowheads="1"/>
          </p:cNvSpPr>
          <p:nvPr/>
        </p:nvSpPr>
        <p:spPr bwMode="auto">
          <a:xfrm>
            <a:off x="9391243" y="4970646"/>
            <a:ext cx="4119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zh-TW" altLang="zh-TW"/>
          </a:p>
        </p:txBody>
      </p:sp>
      <p:sp>
        <p:nvSpPr>
          <p:cNvPr id="14388" name="Oval 113"/>
          <p:cNvSpPr>
            <a:spLocks noChangeArrowheads="1"/>
          </p:cNvSpPr>
          <p:nvPr/>
        </p:nvSpPr>
        <p:spPr bwMode="auto">
          <a:xfrm>
            <a:off x="6463893" y="5024620"/>
            <a:ext cx="65088" cy="523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89" name="Freeform 114"/>
          <p:cNvSpPr>
            <a:spLocks/>
          </p:cNvSpPr>
          <p:nvPr/>
        </p:nvSpPr>
        <p:spPr bwMode="auto">
          <a:xfrm>
            <a:off x="6513105" y="4970645"/>
            <a:ext cx="344488" cy="160338"/>
          </a:xfrm>
          <a:custGeom>
            <a:avLst/>
            <a:gdLst>
              <a:gd name="T0" fmla="*/ 0 w 217"/>
              <a:gd name="T1" fmla="*/ 51 h 101"/>
              <a:gd name="T2" fmla="*/ 0 w 217"/>
              <a:gd name="T3" fmla="*/ 0 h 101"/>
              <a:gd name="T4" fmla="*/ 217 w 217"/>
              <a:gd name="T5" fmla="*/ 51 h 101"/>
              <a:gd name="T6" fmla="*/ 0 w 217"/>
              <a:gd name="T7" fmla="*/ 101 h 101"/>
              <a:gd name="T8" fmla="*/ 0 w 217"/>
              <a:gd name="T9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101">
                <a:moveTo>
                  <a:pt x="0" y="51"/>
                </a:moveTo>
                <a:lnTo>
                  <a:pt x="0" y="0"/>
                </a:lnTo>
                <a:lnTo>
                  <a:pt x="217" y="51"/>
                </a:lnTo>
                <a:lnTo>
                  <a:pt x="0" y="101"/>
                </a:lnTo>
                <a:lnTo>
                  <a:pt x="0" y="51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0" name="Freeform 115"/>
          <p:cNvSpPr>
            <a:spLocks/>
          </p:cNvSpPr>
          <p:nvPr/>
        </p:nvSpPr>
        <p:spPr bwMode="auto">
          <a:xfrm>
            <a:off x="6513105" y="4970645"/>
            <a:ext cx="344488" cy="160338"/>
          </a:xfrm>
          <a:custGeom>
            <a:avLst/>
            <a:gdLst>
              <a:gd name="T0" fmla="*/ 0 w 217"/>
              <a:gd name="T1" fmla="*/ 51 h 101"/>
              <a:gd name="T2" fmla="*/ 0 w 217"/>
              <a:gd name="T3" fmla="*/ 0 h 101"/>
              <a:gd name="T4" fmla="*/ 217 w 217"/>
              <a:gd name="T5" fmla="*/ 51 h 101"/>
              <a:gd name="T6" fmla="*/ 0 w 217"/>
              <a:gd name="T7" fmla="*/ 101 h 101"/>
              <a:gd name="T8" fmla="*/ 0 w 217"/>
              <a:gd name="T9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101">
                <a:moveTo>
                  <a:pt x="0" y="51"/>
                </a:moveTo>
                <a:lnTo>
                  <a:pt x="0" y="0"/>
                </a:lnTo>
                <a:lnTo>
                  <a:pt x="217" y="51"/>
                </a:lnTo>
                <a:lnTo>
                  <a:pt x="0" y="101"/>
                </a:lnTo>
                <a:lnTo>
                  <a:pt x="0" y="5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1" name="Rectangle 116"/>
          <p:cNvSpPr>
            <a:spLocks noChangeArrowheads="1"/>
          </p:cNvSpPr>
          <p:nvPr/>
        </p:nvSpPr>
        <p:spPr bwMode="auto">
          <a:xfrm>
            <a:off x="5739993" y="5010333"/>
            <a:ext cx="33338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2" name="Rectangle 117"/>
          <p:cNvSpPr>
            <a:spLocks noChangeArrowheads="1"/>
          </p:cNvSpPr>
          <p:nvPr/>
        </p:nvSpPr>
        <p:spPr bwMode="auto">
          <a:xfrm>
            <a:off x="6497230" y="5010333"/>
            <a:ext cx="31750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3" name="Rectangle 118"/>
          <p:cNvSpPr>
            <a:spLocks noChangeArrowheads="1"/>
          </p:cNvSpPr>
          <p:nvPr/>
        </p:nvSpPr>
        <p:spPr bwMode="auto">
          <a:xfrm>
            <a:off x="5773330" y="5010333"/>
            <a:ext cx="723900" cy="539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94" name="Rectangle 119"/>
          <p:cNvSpPr>
            <a:spLocks noChangeArrowheads="1"/>
          </p:cNvSpPr>
          <p:nvPr/>
        </p:nvSpPr>
        <p:spPr bwMode="auto">
          <a:xfrm>
            <a:off x="5739993" y="4756333"/>
            <a:ext cx="12295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b="1" i="1">
                <a:solidFill>
                  <a:srgbClr val="0000FF"/>
                </a:solidFill>
                <a:latin typeface="Times" panose="02020603050405020304" pitchFamily="18" charset="0"/>
              </a:rPr>
              <a:t>single rotation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1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48007-BF08-4FE8-A7CD-DF787301C7DA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Cases for</a:t>
            </a:r>
            <a:r>
              <a:rPr lang="en-US" altLang="en-US"/>
              <a:t> Double Rotations</a:t>
            </a:r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8617" y="1851024"/>
            <a:ext cx="8305800" cy="2286000"/>
          </a:xfrm>
          <a:noFill/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8617" y="4233862"/>
            <a:ext cx="830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897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4D0FB-CFA6-4551-96D5-7AC6E4651680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757978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(</a:t>
            </a:r>
            <a:r>
              <a:rPr lang="en-US" altLang="en-US" sz="2000" i="1" dirty="0" err="1"/>
              <a:t>a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b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c</a:t>
            </a:r>
            <a:r>
              <a:rPr lang="en-US" altLang="en-US" sz="2000" dirty="0"/>
              <a:t>) be 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listing of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/>
              <a:t>z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perform the rotations needed to make </a:t>
            </a:r>
            <a:r>
              <a:rPr lang="en-US" altLang="en-US" sz="2000" i="1" dirty="0"/>
              <a:t>b</a:t>
            </a:r>
            <a:r>
              <a:rPr lang="en-US" altLang="en-US" sz="2000" dirty="0"/>
              <a:t> the topmost node of the three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809257" y="2510634"/>
            <a:ext cx="2217737" cy="2636838"/>
            <a:chOff x="98" y="1802"/>
            <a:chExt cx="1397" cy="1661"/>
          </a:xfrm>
        </p:grpSpPr>
        <p:sp>
          <p:nvSpPr>
            <p:cNvPr id="16441" name="Oval 5"/>
            <p:cNvSpPr>
              <a:spLocks noChangeArrowheads="1"/>
            </p:cNvSpPr>
            <p:nvPr/>
          </p:nvSpPr>
          <p:spPr bwMode="auto">
            <a:xfrm>
              <a:off x="663" y="2284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42" name="Oval 6"/>
            <p:cNvSpPr>
              <a:spLocks noChangeArrowheads="1"/>
            </p:cNvSpPr>
            <p:nvPr/>
          </p:nvSpPr>
          <p:spPr bwMode="auto">
            <a:xfrm>
              <a:off x="430" y="1900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43" name="Oval 7"/>
            <p:cNvSpPr>
              <a:spLocks noChangeArrowheads="1"/>
            </p:cNvSpPr>
            <p:nvPr/>
          </p:nvSpPr>
          <p:spPr bwMode="auto">
            <a:xfrm>
              <a:off x="903" y="2668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44" name="AutoShape 8"/>
            <p:cNvSpPr>
              <a:spLocks noChangeArrowheads="1"/>
            </p:cNvSpPr>
            <p:nvPr/>
          </p:nvSpPr>
          <p:spPr bwMode="auto">
            <a:xfrm>
              <a:off x="98" y="2334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45" name="AutoShape 9"/>
            <p:cNvSpPr>
              <a:spLocks noChangeArrowheads="1"/>
            </p:cNvSpPr>
            <p:nvPr/>
          </p:nvSpPr>
          <p:spPr bwMode="auto">
            <a:xfrm>
              <a:off x="388" y="276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46" name="AutoShape 10"/>
            <p:cNvSpPr>
              <a:spLocks noChangeArrowheads="1"/>
            </p:cNvSpPr>
            <p:nvPr/>
          </p:nvSpPr>
          <p:spPr bwMode="auto">
            <a:xfrm>
              <a:off x="676" y="307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47" name="AutoShape 11"/>
            <p:cNvSpPr>
              <a:spLocks noChangeArrowheads="1"/>
            </p:cNvSpPr>
            <p:nvPr/>
          </p:nvSpPr>
          <p:spPr bwMode="auto">
            <a:xfrm>
              <a:off x="1065" y="307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48" name="AutoShape 12"/>
            <p:cNvCxnSpPr>
              <a:cxnSpLocks noChangeShapeType="1"/>
              <a:stCxn id="16443" idx="4"/>
              <a:endCxn id="16447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49" name="AutoShape 13"/>
            <p:cNvCxnSpPr>
              <a:cxnSpLocks noChangeShapeType="1"/>
              <a:stCxn id="16443" idx="4"/>
              <a:endCxn id="16446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0" name="AutoShape 14"/>
            <p:cNvCxnSpPr>
              <a:cxnSpLocks noChangeShapeType="1"/>
              <a:stCxn id="16441" idx="4"/>
              <a:endCxn id="16443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1" name="AutoShape 15"/>
            <p:cNvCxnSpPr>
              <a:cxnSpLocks noChangeShapeType="1"/>
              <a:stCxn id="16441" idx="4"/>
              <a:endCxn id="16445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2" name="AutoShape 16"/>
            <p:cNvCxnSpPr>
              <a:cxnSpLocks noChangeShapeType="1"/>
              <a:stCxn id="16442" idx="4"/>
              <a:endCxn id="16441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3" name="AutoShape 17"/>
            <p:cNvCxnSpPr>
              <a:cxnSpLocks noChangeShapeType="1"/>
              <a:stCxn id="16442" idx="4"/>
              <a:endCxn id="16444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54" name="AutoShape 18"/>
            <p:cNvCxnSpPr>
              <a:cxnSpLocks noChangeShapeType="1"/>
              <a:stCxn id="16442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4045070" y="4115753"/>
            <a:ext cx="2660650" cy="2068513"/>
            <a:chOff x="1490" y="2640"/>
            <a:chExt cx="1676" cy="1303"/>
          </a:xfrm>
        </p:grpSpPr>
        <p:sp>
          <p:nvSpPr>
            <p:cNvPr id="16427" name="Oval 20"/>
            <p:cNvSpPr>
              <a:spLocks noChangeArrowheads="1"/>
            </p:cNvSpPr>
            <p:nvPr/>
          </p:nvSpPr>
          <p:spPr bwMode="auto">
            <a:xfrm>
              <a:off x="2119" y="2738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28" name="Oval 21"/>
            <p:cNvSpPr>
              <a:spLocks noChangeArrowheads="1"/>
            </p:cNvSpPr>
            <p:nvPr/>
          </p:nvSpPr>
          <p:spPr bwMode="auto">
            <a:xfrm>
              <a:off x="1702" y="3138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29" name="Oval 22"/>
            <p:cNvSpPr>
              <a:spLocks noChangeArrowheads="1"/>
            </p:cNvSpPr>
            <p:nvPr/>
          </p:nvSpPr>
          <p:spPr bwMode="auto">
            <a:xfrm>
              <a:off x="2562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30" name="AutoShape 23"/>
            <p:cNvSpPr>
              <a:spLocks noChangeArrowheads="1"/>
            </p:cNvSpPr>
            <p:nvPr/>
          </p:nvSpPr>
          <p:spPr bwMode="auto">
            <a:xfrm>
              <a:off x="1490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31" name="AutoShape 24"/>
            <p:cNvSpPr>
              <a:spLocks noChangeArrowheads="1"/>
            </p:cNvSpPr>
            <p:nvPr/>
          </p:nvSpPr>
          <p:spPr bwMode="auto">
            <a:xfrm>
              <a:off x="1869" y="355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32" name="AutoShape 25"/>
            <p:cNvSpPr>
              <a:spLocks noChangeArrowheads="1"/>
            </p:cNvSpPr>
            <p:nvPr/>
          </p:nvSpPr>
          <p:spPr bwMode="auto">
            <a:xfrm>
              <a:off x="2341" y="3554"/>
              <a:ext cx="442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33" name="AutoShape 26"/>
            <p:cNvSpPr>
              <a:spLocks noChangeArrowheads="1"/>
            </p:cNvSpPr>
            <p:nvPr/>
          </p:nvSpPr>
          <p:spPr bwMode="auto">
            <a:xfrm>
              <a:off x="2736" y="3554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34" name="AutoShape 27"/>
            <p:cNvCxnSpPr>
              <a:cxnSpLocks noChangeShapeType="1"/>
              <a:stCxn id="16429" idx="4"/>
              <a:endCxn id="16433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5" name="AutoShape 28"/>
            <p:cNvCxnSpPr>
              <a:cxnSpLocks noChangeShapeType="1"/>
              <a:stCxn id="16429" idx="4"/>
              <a:endCxn id="16432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6" name="AutoShape 29"/>
            <p:cNvCxnSpPr>
              <a:cxnSpLocks noChangeShapeType="1"/>
              <a:stCxn id="16427" idx="4"/>
              <a:endCxn id="16429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7" name="AutoShape 30"/>
            <p:cNvCxnSpPr>
              <a:cxnSpLocks noChangeShapeType="1"/>
              <a:stCxn id="16428" idx="4"/>
              <a:endCxn id="16431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8" name="AutoShape 31"/>
            <p:cNvCxnSpPr>
              <a:cxnSpLocks noChangeShapeType="1"/>
              <a:stCxn id="16428" idx="0"/>
              <a:endCxn id="16427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39" name="AutoShape 32"/>
            <p:cNvCxnSpPr>
              <a:cxnSpLocks noChangeShapeType="1"/>
              <a:stCxn id="16428" idx="4"/>
              <a:endCxn id="16430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40" name="AutoShape 33"/>
            <p:cNvCxnSpPr>
              <a:cxnSpLocks noChangeShapeType="1"/>
              <a:stCxn id="16427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1" name="Group 34"/>
          <p:cNvGrpSpPr>
            <a:grpSpLocks/>
          </p:cNvGrpSpPr>
          <p:nvPr/>
        </p:nvGrpSpPr>
        <p:grpSpPr bwMode="auto">
          <a:xfrm>
            <a:off x="6411233" y="2509045"/>
            <a:ext cx="2206625" cy="2636838"/>
            <a:chOff x="3074" y="1584"/>
            <a:chExt cx="1390" cy="1661"/>
          </a:xfrm>
        </p:grpSpPr>
        <p:sp>
          <p:nvSpPr>
            <p:cNvPr id="16413" name="Oval 35"/>
            <p:cNvSpPr>
              <a:spLocks noChangeArrowheads="1"/>
            </p:cNvSpPr>
            <p:nvPr/>
          </p:nvSpPr>
          <p:spPr bwMode="auto">
            <a:xfrm>
              <a:off x="3780" y="2070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14" name="Oval 36"/>
            <p:cNvSpPr>
              <a:spLocks noChangeArrowheads="1"/>
            </p:cNvSpPr>
            <p:nvPr/>
          </p:nvSpPr>
          <p:spPr bwMode="auto">
            <a:xfrm>
              <a:off x="3532" y="2486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15" name="Oval 37"/>
            <p:cNvSpPr>
              <a:spLocks noChangeArrowheads="1"/>
            </p:cNvSpPr>
            <p:nvPr/>
          </p:nvSpPr>
          <p:spPr bwMode="auto">
            <a:xfrm>
              <a:off x="3419" y="1682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 dirty="0"/>
                <a:t>a</a:t>
              </a:r>
              <a:r>
                <a:rPr lang="en-US" altLang="en-US" sz="1400" dirty="0"/>
                <a:t>=</a:t>
              </a:r>
              <a:r>
                <a:rPr lang="en-US" altLang="en-US" sz="1400" i="1" dirty="0"/>
                <a:t>z</a:t>
              </a:r>
            </a:p>
          </p:txBody>
        </p:sp>
        <p:sp>
          <p:nvSpPr>
            <p:cNvPr id="16416" name="AutoShape 38"/>
            <p:cNvSpPr>
              <a:spLocks noChangeArrowheads="1"/>
            </p:cNvSpPr>
            <p:nvPr/>
          </p:nvSpPr>
          <p:spPr bwMode="auto">
            <a:xfrm>
              <a:off x="3074" y="211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17" name="AutoShape 39"/>
            <p:cNvSpPr>
              <a:spLocks noChangeArrowheads="1"/>
            </p:cNvSpPr>
            <p:nvPr/>
          </p:nvSpPr>
          <p:spPr bwMode="auto">
            <a:xfrm>
              <a:off x="3312" y="285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18" name="AutoShape 40"/>
            <p:cNvSpPr>
              <a:spLocks noChangeArrowheads="1"/>
            </p:cNvSpPr>
            <p:nvPr/>
          </p:nvSpPr>
          <p:spPr bwMode="auto">
            <a:xfrm>
              <a:off x="3746" y="286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19" name="AutoShape 41"/>
            <p:cNvSpPr>
              <a:spLocks noChangeArrowheads="1"/>
            </p:cNvSpPr>
            <p:nvPr/>
          </p:nvSpPr>
          <p:spPr bwMode="auto">
            <a:xfrm>
              <a:off x="4034" y="255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20" name="AutoShape 42"/>
            <p:cNvCxnSpPr>
              <a:cxnSpLocks noChangeShapeType="1"/>
              <a:stCxn id="16413" idx="4"/>
              <a:endCxn id="16419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1" name="AutoShape 43"/>
            <p:cNvCxnSpPr>
              <a:cxnSpLocks noChangeShapeType="1"/>
              <a:stCxn id="16414" idx="4"/>
              <a:endCxn id="16418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2" name="AutoShape 44"/>
            <p:cNvCxnSpPr>
              <a:cxnSpLocks noChangeShapeType="1"/>
              <a:stCxn id="16414" idx="0"/>
              <a:endCxn id="16413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3" name="AutoShape 45"/>
            <p:cNvCxnSpPr>
              <a:cxnSpLocks noChangeShapeType="1"/>
              <a:stCxn id="16414" idx="4"/>
              <a:endCxn id="16417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4" name="AutoShape 46"/>
            <p:cNvCxnSpPr>
              <a:cxnSpLocks noChangeShapeType="1"/>
              <a:stCxn id="16415" idx="4"/>
              <a:endCxn id="16413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5" name="AutoShape 47"/>
            <p:cNvCxnSpPr>
              <a:cxnSpLocks noChangeShapeType="1"/>
              <a:stCxn id="16415" idx="4"/>
              <a:endCxn id="16416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26" name="AutoShape 48"/>
            <p:cNvCxnSpPr>
              <a:cxnSpLocks noChangeShapeType="1"/>
              <a:stCxn id="16415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6392" name="Group 49"/>
          <p:cNvGrpSpPr>
            <a:grpSpLocks/>
          </p:cNvGrpSpPr>
          <p:nvPr/>
        </p:nvGrpSpPr>
        <p:grpSpPr bwMode="auto">
          <a:xfrm>
            <a:off x="8347983" y="4115753"/>
            <a:ext cx="2514600" cy="2052638"/>
            <a:chOff x="4176" y="2652"/>
            <a:chExt cx="1584" cy="1293"/>
          </a:xfrm>
        </p:grpSpPr>
        <p:sp>
          <p:nvSpPr>
            <p:cNvPr id="16399" name="Oval 50"/>
            <p:cNvSpPr>
              <a:spLocks noChangeArrowheads="1"/>
            </p:cNvSpPr>
            <p:nvPr/>
          </p:nvSpPr>
          <p:spPr bwMode="auto">
            <a:xfrm>
              <a:off x="4756" y="2748"/>
              <a:ext cx="40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b</a:t>
              </a:r>
              <a:r>
                <a:rPr lang="en-US" altLang="en-US" sz="1400"/>
                <a:t>=</a:t>
              </a:r>
              <a:r>
                <a:rPr lang="en-US" altLang="en-US" sz="1400" i="1"/>
                <a:t>x</a:t>
              </a:r>
            </a:p>
          </p:txBody>
        </p:sp>
        <p:sp>
          <p:nvSpPr>
            <p:cNvPr id="16400" name="Oval 51"/>
            <p:cNvSpPr>
              <a:spLocks noChangeArrowheads="1"/>
            </p:cNvSpPr>
            <p:nvPr/>
          </p:nvSpPr>
          <p:spPr bwMode="auto">
            <a:xfrm>
              <a:off x="5166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c</a:t>
              </a:r>
              <a:r>
                <a:rPr lang="en-US" altLang="en-US" sz="1400"/>
                <a:t>=</a:t>
              </a:r>
              <a:r>
                <a:rPr lang="en-US" altLang="en-US" sz="1400" i="1"/>
                <a:t>y</a:t>
              </a:r>
            </a:p>
          </p:txBody>
        </p:sp>
        <p:sp>
          <p:nvSpPr>
            <p:cNvPr id="16401" name="Oval 52"/>
            <p:cNvSpPr>
              <a:spLocks noChangeArrowheads="1"/>
            </p:cNvSpPr>
            <p:nvPr/>
          </p:nvSpPr>
          <p:spPr bwMode="auto">
            <a:xfrm>
              <a:off x="4373" y="3144"/>
              <a:ext cx="39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a</a:t>
              </a:r>
              <a:r>
                <a:rPr lang="en-US" altLang="en-US" sz="1400"/>
                <a:t>=</a:t>
              </a:r>
              <a:r>
                <a:rPr lang="en-US" altLang="en-US" sz="1400" i="1"/>
                <a:t>z</a:t>
              </a:r>
            </a:p>
          </p:txBody>
        </p:sp>
        <p:sp>
          <p:nvSpPr>
            <p:cNvPr id="16402" name="AutoShape 53"/>
            <p:cNvSpPr>
              <a:spLocks noChangeArrowheads="1"/>
            </p:cNvSpPr>
            <p:nvPr/>
          </p:nvSpPr>
          <p:spPr bwMode="auto">
            <a:xfrm>
              <a:off x="4176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0</a:t>
              </a:r>
              <a:endParaRPr lang="en-US" altLang="en-US" sz="1400"/>
            </a:p>
          </p:txBody>
        </p:sp>
        <p:sp>
          <p:nvSpPr>
            <p:cNvPr id="16403" name="AutoShape 54"/>
            <p:cNvSpPr>
              <a:spLocks noChangeArrowheads="1"/>
            </p:cNvSpPr>
            <p:nvPr/>
          </p:nvSpPr>
          <p:spPr bwMode="auto">
            <a:xfrm>
              <a:off x="4560" y="3560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1</a:t>
              </a:r>
              <a:endParaRPr lang="en-US" altLang="en-US" sz="1400"/>
            </a:p>
          </p:txBody>
        </p:sp>
        <p:sp>
          <p:nvSpPr>
            <p:cNvPr id="16404" name="AutoShape 55"/>
            <p:cNvSpPr>
              <a:spLocks noChangeArrowheads="1"/>
            </p:cNvSpPr>
            <p:nvPr/>
          </p:nvSpPr>
          <p:spPr bwMode="auto">
            <a:xfrm>
              <a:off x="4946" y="3558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2</a:t>
              </a:r>
              <a:endParaRPr lang="en-US" altLang="en-US" sz="1400"/>
            </a:p>
          </p:txBody>
        </p:sp>
        <p:sp>
          <p:nvSpPr>
            <p:cNvPr id="16405" name="AutoShape 56"/>
            <p:cNvSpPr>
              <a:spLocks noChangeArrowheads="1"/>
            </p:cNvSpPr>
            <p:nvPr/>
          </p:nvSpPr>
          <p:spPr bwMode="auto">
            <a:xfrm>
              <a:off x="5330" y="3556"/>
              <a:ext cx="430" cy="3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i="1"/>
                <a:t>T</a:t>
              </a:r>
              <a:r>
                <a:rPr lang="en-US" altLang="en-US" sz="1400" baseline="-25000"/>
                <a:t>3</a:t>
              </a:r>
              <a:endParaRPr lang="en-US" altLang="en-US" sz="1400"/>
            </a:p>
          </p:txBody>
        </p:sp>
        <p:cxnSp>
          <p:nvCxnSpPr>
            <p:cNvPr id="16406" name="AutoShape 57"/>
            <p:cNvCxnSpPr>
              <a:cxnSpLocks noChangeShapeType="1"/>
              <a:stCxn id="16400" idx="4"/>
              <a:endCxn id="16405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7" name="AutoShape 58"/>
            <p:cNvCxnSpPr>
              <a:cxnSpLocks noChangeShapeType="1"/>
              <a:stCxn id="16400" idx="4"/>
              <a:endCxn id="16404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8" name="AutoShape 59"/>
            <p:cNvCxnSpPr>
              <a:cxnSpLocks noChangeShapeType="1"/>
              <a:stCxn id="16399" idx="4"/>
              <a:endCxn id="16401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09" name="AutoShape 60"/>
            <p:cNvCxnSpPr>
              <a:cxnSpLocks noChangeShapeType="1"/>
              <a:stCxn id="16401" idx="4"/>
              <a:endCxn id="16403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0" name="AutoShape 61"/>
            <p:cNvCxnSpPr>
              <a:cxnSpLocks noChangeShapeType="1"/>
              <a:stCxn id="16399" idx="4"/>
              <a:endCxn id="16400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1" name="AutoShape 62"/>
            <p:cNvCxnSpPr>
              <a:cxnSpLocks noChangeShapeType="1"/>
              <a:stCxn id="16401" idx="4"/>
              <a:endCxn id="16402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12" name="AutoShape 63"/>
            <p:cNvCxnSpPr>
              <a:cxnSpLocks noChangeShapeType="1"/>
              <a:stCxn id="16399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6393" name="Line 64"/>
          <p:cNvSpPr>
            <a:spLocks noChangeShapeType="1"/>
          </p:cNvSpPr>
          <p:nvPr/>
        </p:nvSpPr>
        <p:spPr bwMode="auto">
          <a:xfrm>
            <a:off x="4053187" y="4048920"/>
            <a:ext cx="525462" cy="325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394" name="Line 65"/>
          <p:cNvSpPr>
            <a:spLocks noChangeShapeType="1"/>
          </p:cNvSpPr>
          <p:nvPr/>
        </p:nvSpPr>
        <p:spPr bwMode="auto">
          <a:xfrm>
            <a:off x="8455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5" name="Text Box 66"/>
          <p:cNvSpPr txBox="1">
            <a:spLocks noChangeArrowheads="1"/>
          </p:cNvSpPr>
          <p:nvPr/>
        </p:nvSpPr>
        <p:spPr bwMode="auto">
          <a:xfrm>
            <a:off x="1803400" y="5410201"/>
            <a:ext cx="2076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/>
              <a:t>case 1: single rotation</a:t>
            </a:r>
          </a:p>
          <a:p>
            <a:pPr eaLnBrk="1" hangingPunct="1"/>
            <a:r>
              <a:rPr lang="en-US" altLang="en-US" sz="1600" dirty="0"/>
              <a:t>(a left rotation about a)</a:t>
            </a:r>
          </a:p>
        </p:txBody>
      </p:sp>
      <p:sp>
        <p:nvSpPr>
          <p:cNvPr id="16396" name="Text Box 67"/>
          <p:cNvSpPr txBox="1">
            <a:spLocks noChangeArrowheads="1"/>
          </p:cNvSpPr>
          <p:nvPr/>
        </p:nvSpPr>
        <p:spPr bwMode="auto">
          <a:xfrm>
            <a:off x="8153400" y="2514600"/>
            <a:ext cx="2514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 dirty="0"/>
              <a:t>case 2: double rotation</a:t>
            </a:r>
          </a:p>
          <a:p>
            <a:pPr eaLnBrk="1" hangingPunct="1"/>
            <a:r>
              <a:rPr lang="en-US" altLang="en-US" sz="1600" dirty="0"/>
              <a:t>(a right rotation about c, then a left rotation about a)</a:t>
            </a:r>
          </a:p>
        </p:txBody>
      </p:sp>
      <p:sp>
        <p:nvSpPr>
          <p:cNvPr id="16397" name="Text Box 68"/>
          <p:cNvSpPr txBox="1">
            <a:spLocks noChangeArrowheads="1"/>
          </p:cNvSpPr>
          <p:nvPr/>
        </p:nvSpPr>
        <p:spPr bwMode="auto">
          <a:xfrm>
            <a:off x="4038600" y="2438401"/>
            <a:ext cx="23812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(other two cases are symmetrical)</a:t>
            </a:r>
          </a:p>
        </p:txBody>
      </p:sp>
    </p:spTree>
    <p:extLst>
      <p:ext uri="{BB962C8B-B14F-4D97-AF65-F5344CB8AC3E}">
        <p14:creationId xmlns:p14="http://schemas.microsoft.com/office/powerpoint/2010/main" val="215805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50571-10AA-4573-9841-BA69ABD0AC92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Does one restructuring restore the height-balance property of the tree? </a:t>
            </a:r>
          </a:p>
        </p:txBody>
      </p:sp>
    </p:spTree>
    <p:extLst>
      <p:ext uri="{BB962C8B-B14F-4D97-AF65-F5344CB8AC3E}">
        <p14:creationId xmlns:p14="http://schemas.microsoft.com/office/powerpoint/2010/main" val="357764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F27BF-6E42-4C8D-9CCA-0AA05EAD1CBF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Removal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Removal begins as in a binary search tree</a:t>
            </a:r>
            <a:r>
              <a:rPr lang="en-US" altLang="zh-TW"/>
              <a:t>.</a:t>
            </a:r>
          </a:p>
          <a:p>
            <a:r>
              <a:rPr lang="en-US" altLang="zh-TW"/>
              <a:t>Resulting at most one unbalanced node (Why?)</a:t>
            </a:r>
          </a:p>
          <a:p>
            <a:r>
              <a:rPr lang="en-US" altLang="zh-TW"/>
              <a:t>Using Trinode restructuring to restore balance in the tree.</a:t>
            </a:r>
          </a:p>
        </p:txBody>
      </p:sp>
    </p:spTree>
    <p:extLst>
      <p:ext uri="{BB962C8B-B14F-4D97-AF65-F5344CB8AC3E}">
        <p14:creationId xmlns:p14="http://schemas.microsoft.com/office/powerpoint/2010/main" val="197467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AC680-90BC-4FCE-AAEC-CCA6D7E01D16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Removal </a:t>
            </a:r>
          </a:p>
        </p:txBody>
      </p:sp>
      <p:sp>
        <p:nvSpPr>
          <p:cNvPr id="19460" name="Oval 44"/>
          <p:cNvSpPr>
            <a:spLocks noChangeArrowheads="1"/>
          </p:cNvSpPr>
          <p:nvPr/>
        </p:nvSpPr>
        <p:spPr bwMode="auto">
          <a:xfrm>
            <a:off x="5779957" y="20858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19461" name="AutoShape 4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 flipH="1">
            <a:off x="4713157" y="2714469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Oval 46"/>
          <p:cNvSpPr>
            <a:spLocks noChangeArrowheads="1"/>
          </p:cNvSpPr>
          <p:nvPr/>
        </p:nvSpPr>
        <p:spPr bwMode="auto">
          <a:xfrm>
            <a:off x="4408357" y="30764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19463" name="AutoShape 47"/>
          <p:cNvCxnSpPr>
            <a:cxnSpLocks noChangeShapeType="1"/>
            <a:stCxn id="19460" idx="4"/>
            <a:endCxn id="19464" idx="0"/>
          </p:cNvCxnSpPr>
          <p:nvPr/>
        </p:nvCxnSpPr>
        <p:spPr bwMode="auto">
          <a:xfrm>
            <a:off x="6084757" y="2714469"/>
            <a:ext cx="14478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Oval 48"/>
          <p:cNvSpPr>
            <a:spLocks noChangeArrowheads="1"/>
          </p:cNvSpPr>
          <p:nvPr/>
        </p:nvSpPr>
        <p:spPr bwMode="auto">
          <a:xfrm>
            <a:off x="7227757" y="30764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411569" name="Oval 49"/>
          <p:cNvSpPr>
            <a:spLocks noChangeArrowheads="1"/>
          </p:cNvSpPr>
          <p:nvPr/>
        </p:nvSpPr>
        <p:spPr bwMode="auto">
          <a:xfrm>
            <a:off x="49417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32</a:t>
            </a:r>
          </a:p>
        </p:txBody>
      </p:sp>
      <p:sp>
        <p:nvSpPr>
          <p:cNvPr id="19466" name="Oval 50"/>
          <p:cNvSpPr>
            <a:spLocks noChangeArrowheads="1"/>
          </p:cNvSpPr>
          <p:nvPr/>
        </p:nvSpPr>
        <p:spPr bwMode="auto">
          <a:xfrm>
            <a:off x="64657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19467" name="Oval 51"/>
          <p:cNvSpPr>
            <a:spLocks noChangeArrowheads="1"/>
          </p:cNvSpPr>
          <p:nvPr/>
        </p:nvSpPr>
        <p:spPr bwMode="auto">
          <a:xfrm>
            <a:off x="8065957" y="4143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19468" name="Oval 52"/>
          <p:cNvSpPr>
            <a:spLocks noChangeArrowheads="1"/>
          </p:cNvSpPr>
          <p:nvPr/>
        </p:nvSpPr>
        <p:spPr bwMode="auto">
          <a:xfrm>
            <a:off x="58561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19469" name="Oval 53"/>
          <p:cNvSpPr>
            <a:spLocks noChangeArrowheads="1"/>
          </p:cNvSpPr>
          <p:nvPr/>
        </p:nvSpPr>
        <p:spPr bwMode="auto">
          <a:xfrm>
            <a:off x="70753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19470" name="Oval 54"/>
          <p:cNvSpPr>
            <a:spLocks noChangeArrowheads="1"/>
          </p:cNvSpPr>
          <p:nvPr/>
        </p:nvSpPr>
        <p:spPr bwMode="auto">
          <a:xfrm>
            <a:off x="8599357" y="528621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411575" name="AutoShape 55"/>
          <p:cNvCxnSpPr>
            <a:cxnSpLocks noChangeShapeType="1"/>
            <a:stCxn id="19462" idx="4"/>
            <a:endCxn id="2411569" idx="0"/>
          </p:cNvCxnSpPr>
          <p:nvPr/>
        </p:nvCxnSpPr>
        <p:spPr bwMode="auto">
          <a:xfrm>
            <a:off x="4713157" y="3705069"/>
            <a:ext cx="5334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56"/>
          <p:cNvCxnSpPr>
            <a:cxnSpLocks noChangeShapeType="1"/>
            <a:stCxn id="19464" idx="4"/>
            <a:endCxn id="19466" idx="0"/>
          </p:cNvCxnSpPr>
          <p:nvPr/>
        </p:nvCxnSpPr>
        <p:spPr bwMode="auto">
          <a:xfrm flipH="1">
            <a:off x="6770557" y="3705069"/>
            <a:ext cx="7620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57"/>
          <p:cNvCxnSpPr>
            <a:cxnSpLocks noChangeShapeType="1"/>
            <a:stCxn id="19467" idx="0"/>
            <a:endCxn id="19464" idx="4"/>
          </p:cNvCxnSpPr>
          <p:nvPr/>
        </p:nvCxnSpPr>
        <p:spPr bwMode="auto">
          <a:xfrm flipH="1" flipV="1">
            <a:off x="7532557" y="3705069"/>
            <a:ext cx="8382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58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6160957" y="477186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59"/>
          <p:cNvCxnSpPr>
            <a:cxnSpLocks noChangeShapeType="1"/>
            <a:stCxn id="19466" idx="4"/>
            <a:endCxn id="19469" idx="0"/>
          </p:cNvCxnSpPr>
          <p:nvPr/>
        </p:nvCxnSpPr>
        <p:spPr bwMode="auto">
          <a:xfrm>
            <a:off x="6770557" y="477186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60"/>
          <p:cNvCxnSpPr>
            <a:cxnSpLocks noChangeShapeType="1"/>
            <a:stCxn id="19467" idx="4"/>
            <a:endCxn id="19470" idx="0"/>
          </p:cNvCxnSpPr>
          <p:nvPr/>
        </p:nvCxnSpPr>
        <p:spPr bwMode="auto">
          <a:xfrm>
            <a:off x="8370757" y="4771869"/>
            <a:ext cx="5334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1581" name="Text Box 61"/>
          <p:cNvSpPr txBox="1">
            <a:spLocks noChangeArrowheads="1"/>
          </p:cNvSpPr>
          <p:nvPr/>
        </p:nvSpPr>
        <p:spPr bwMode="auto">
          <a:xfrm>
            <a:off x="1828801" y="1905000"/>
            <a:ext cx="2047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Remove 32</a:t>
            </a:r>
          </a:p>
        </p:txBody>
      </p:sp>
      <p:sp>
        <p:nvSpPr>
          <p:cNvPr id="2411582" name="Oval 62"/>
          <p:cNvSpPr>
            <a:spLocks noChangeArrowheads="1"/>
          </p:cNvSpPr>
          <p:nvPr/>
        </p:nvSpPr>
        <p:spPr bwMode="auto">
          <a:xfrm>
            <a:off x="4941757" y="4138457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3200">
              <a:solidFill>
                <a:srgbClr val="FFFF00"/>
              </a:solidFill>
            </a:endParaRPr>
          </a:p>
        </p:txBody>
      </p:sp>
      <p:sp>
        <p:nvSpPr>
          <p:cNvPr id="2411583" name="AutoShape 63"/>
          <p:cNvSpPr>
            <a:spLocks noChangeArrowheads="1"/>
          </p:cNvSpPr>
          <p:nvPr/>
        </p:nvSpPr>
        <p:spPr bwMode="auto">
          <a:xfrm>
            <a:off x="2092846" y="4527549"/>
            <a:ext cx="2667000" cy="1828800"/>
          </a:xfrm>
          <a:prstGeom prst="cloudCallout">
            <a:avLst>
              <a:gd name="adj1" fmla="val 99880"/>
              <a:gd name="adj2" fmla="val -139065"/>
            </a:avLst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Height Balanced? </a:t>
            </a:r>
          </a:p>
        </p:txBody>
      </p:sp>
      <p:sp>
        <p:nvSpPr>
          <p:cNvPr id="2411584" name="Text Box 64"/>
          <p:cNvSpPr txBox="1">
            <a:spLocks noChangeArrowheads="1"/>
          </p:cNvSpPr>
          <p:nvPr/>
        </p:nvSpPr>
        <p:spPr bwMode="auto">
          <a:xfrm>
            <a:off x="3951158" y="2866869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2290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411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411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41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1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24115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241158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1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1569" grpId="0" animBg="1"/>
      <p:bldP spid="2411581" grpId="0"/>
      <p:bldP spid="2411582" grpId="0" animBg="1"/>
      <p:bldP spid="2411582" grpId="1" animBg="1"/>
      <p:bldP spid="2411583" grpId="0" animBg="1"/>
      <p:bldP spid="24115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83C1E-05C5-4621-ACC8-501AD52565CB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Locating Nodes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8002587" y="1877387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0485" name="AutoShape 4"/>
          <p:cNvCxnSpPr>
            <a:cxnSpLocks noChangeShapeType="1"/>
            <a:stCxn id="2413591" idx="3"/>
            <a:endCxn id="20486" idx="0"/>
          </p:cNvCxnSpPr>
          <p:nvPr/>
        </p:nvCxnSpPr>
        <p:spPr bwMode="auto">
          <a:xfrm flipH="1">
            <a:off x="6893813" y="2391363"/>
            <a:ext cx="1196461" cy="4303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589013" y="2821737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0487" name="AutoShape 6"/>
          <p:cNvCxnSpPr>
            <a:cxnSpLocks noChangeShapeType="1"/>
            <a:stCxn id="2413591" idx="5"/>
            <a:endCxn id="20488" idx="0"/>
          </p:cNvCxnSpPr>
          <p:nvPr/>
        </p:nvCxnSpPr>
        <p:spPr bwMode="auto">
          <a:xfrm>
            <a:off x="8521326" y="2391363"/>
            <a:ext cx="1402091" cy="410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618617" y="28022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8802675" y="3896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0456817" y="38690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dirty="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193075" y="5039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9644643" y="5039609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0990217" y="5012041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0494" name="AutoShape 15"/>
          <p:cNvCxnSpPr>
            <a:cxnSpLocks noChangeShapeType="1"/>
            <a:stCxn id="20488" idx="4"/>
            <a:endCxn id="20489" idx="0"/>
          </p:cNvCxnSpPr>
          <p:nvPr/>
        </p:nvCxnSpPr>
        <p:spPr bwMode="auto">
          <a:xfrm flipH="1">
            <a:off x="9107475" y="3411841"/>
            <a:ext cx="815942" cy="4847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5" name="AutoShape 16"/>
          <p:cNvCxnSpPr>
            <a:cxnSpLocks noChangeShapeType="1"/>
            <a:stCxn id="20490" idx="0"/>
            <a:endCxn id="20488" idx="4"/>
          </p:cNvCxnSpPr>
          <p:nvPr/>
        </p:nvCxnSpPr>
        <p:spPr bwMode="auto">
          <a:xfrm flipH="1" flipV="1">
            <a:off x="9923417" y="3411841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17"/>
          <p:cNvCxnSpPr>
            <a:cxnSpLocks noChangeShapeType="1"/>
            <a:stCxn id="20489" idx="4"/>
            <a:endCxn id="20491" idx="0"/>
          </p:cNvCxnSpPr>
          <p:nvPr/>
        </p:nvCxnSpPr>
        <p:spPr bwMode="auto">
          <a:xfrm flipH="1">
            <a:off x="8497875" y="4525259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7" name="AutoShape 18"/>
          <p:cNvCxnSpPr>
            <a:cxnSpLocks noChangeShapeType="1"/>
            <a:endCxn id="20492" idx="0"/>
          </p:cNvCxnSpPr>
          <p:nvPr/>
        </p:nvCxnSpPr>
        <p:spPr bwMode="auto">
          <a:xfrm>
            <a:off x="9050470" y="4525259"/>
            <a:ext cx="898973" cy="514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8" name="AutoShape 19"/>
          <p:cNvCxnSpPr>
            <a:cxnSpLocks noChangeShapeType="1"/>
            <a:stCxn id="20490" idx="4"/>
            <a:endCxn id="20493" idx="0"/>
          </p:cNvCxnSpPr>
          <p:nvPr/>
        </p:nvCxnSpPr>
        <p:spPr bwMode="auto">
          <a:xfrm>
            <a:off x="10761617" y="4478641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3591" name="Oval 23"/>
          <p:cNvSpPr>
            <a:spLocks noChangeArrowheads="1"/>
          </p:cNvSpPr>
          <p:nvPr/>
        </p:nvSpPr>
        <p:spPr bwMode="auto">
          <a:xfrm>
            <a:off x="8001000" y="1871037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3200"/>
          </a:p>
        </p:txBody>
      </p:sp>
      <p:sp>
        <p:nvSpPr>
          <p:cNvPr id="2413592" name="Text Box 24"/>
          <p:cNvSpPr txBox="1">
            <a:spLocks noChangeArrowheads="1"/>
          </p:cNvSpPr>
          <p:nvPr/>
        </p:nvSpPr>
        <p:spPr bwMode="auto">
          <a:xfrm>
            <a:off x="8688387" y="1820237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0501" name="Text Box 25"/>
          <p:cNvSpPr txBox="1">
            <a:spLocks noChangeArrowheads="1"/>
          </p:cNvSpPr>
          <p:nvPr/>
        </p:nvSpPr>
        <p:spPr bwMode="auto">
          <a:xfrm>
            <a:off x="6208806" y="2594198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/>
              <a:t>w</a:t>
            </a:r>
          </a:p>
        </p:txBody>
      </p:sp>
      <p:sp>
        <p:nvSpPr>
          <p:cNvPr id="2413596" name="Text Box 28"/>
          <p:cNvSpPr txBox="1">
            <a:spLocks noChangeArrowheads="1"/>
          </p:cNvSpPr>
          <p:nvPr/>
        </p:nvSpPr>
        <p:spPr bwMode="auto">
          <a:xfrm>
            <a:off x="10228218" y="2440291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2413598" name="Text Box 30"/>
          <p:cNvSpPr txBox="1">
            <a:spLocks noChangeArrowheads="1"/>
          </p:cNvSpPr>
          <p:nvPr/>
        </p:nvSpPr>
        <p:spPr bwMode="auto">
          <a:xfrm>
            <a:off x="11066417" y="3659492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64954" y="2084227"/>
            <a:ext cx="45977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1.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z</a:t>
            </a:r>
            <a:r>
              <a:rPr lang="en-US" altLang="zh-TW" sz="3200" kern="0" dirty="0">
                <a:solidFill>
                  <a:srgbClr val="0000CC"/>
                </a:solidFill>
              </a:rPr>
              <a:t> is the first unbalanced </a:t>
            </a:r>
          </a:p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node encountered from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w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53381" y="3477623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2.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 is the child of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z</a:t>
            </a:r>
            <a:r>
              <a:rPr lang="en-US" altLang="zh-TW" sz="3200" kern="0" dirty="0">
                <a:solidFill>
                  <a:srgbClr val="0000CC"/>
                </a:solidFill>
              </a:rPr>
              <a:t> with larger height</a:t>
            </a:r>
            <a:endParaRPr lang="en-US" altLang="zh-TW" sz="3200" b="1" kern="0" dirty="0">
              <a:solidFill>
                <a:srgbClr val="0000CC"/>
              </a:solidFill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9215" y="4544423"/>
            <a:ext cx="873513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3.</a:t>
            </a:r>
            <a:r>
              <a:rPr lang="en-US" altLang="zh-TW" sz="3200" b="1" kern="0" dirty="0">
                <a:solidFill>
                  <a:srgbClr val="0000CC"/>
                </a:solidFill>
              </a:rPr>
              <a:t>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x</a:t>
            </a:r>
            <a:r>
              <a:rPr lang="en-US" altLang="zh-TW" sz="3200" kern="0" dirty="0">
                <a:solidFill>
                  <a:srgbClr val="0000CC"/>
                </a:solidFill>
              </a:rPr>
              <a:t> is the child of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 with larger height </a:t>
            </a:r>
          </a:p>
          <a:p>
            <a:pPr defTabSz="914400">
              <a:defRPr/>
            </a:pPr>
            <a:r>
              <a:rPr lang="en-US" altLang="zh-TW" sz="3200" kern="0" dirty="0">
                <a:solidFill>
                  <a:srgbClr val="0000CC"/>
                </a:solidFill>
              </a:rPr>
              <a:t>(if height is </a:t>
            </a:r>
            <a:r>
              <a:rPr lang="en-US" altLang="zh-TW" sz="3200" i="1" kern="0" dirty="0">
                <a:solidFill>
                  <a:srgbClr val="FF0000"/>
                </a:solidFill>
              </a:rPr>
              <a:t>tied</a:t>
            </a:r>
            <a:r>
              <a:rPr lang="en-US" altLang="zh-TW" sz="3200" kern="0" dirty="0">
                <a:solidFill>
                  <a:srgbClr val="0000CC"/>
                </a:solidFill>
              </a:rPr>
              <a:t>,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x</a:t>
            </a:r>
            <a:r>
              <a:rPr lang="en-US" altLang="zh-TW" sz="3200" kern="0" dirty="0">
                <a:solidFill>
                  <a:srgbClr val="0000CC"/>
                </a:solidFill>
              </a:rPr>
              <a:t> is on the same side as </a:t>
            </a:r>
            <a:r>
              <a:rPr lang="en-US" altLang="zh-TW" sz="3200" b="1" i="1" kern="0" dirty="0">
                <a:solidFill>
                  <a:srgbClr val="0000CC"/>
                </a:solidFill>
              </a:rPr>
              <a:t>y</a:t>
            </a:r>
            <a:r>
              <a:rPr lang="en-US" altLang="zh-TW" sz="3200" kern="0" dirty="0">
                <a:solidFill>
                  <a:srgbClr val="0000CC"/>
                </a:solidFill>
              </a:rPr>
              <a:t>)</a:t>
            </a:r>
            <a:endParaRPr lang="en-US" altLang="zh-TW" sz="3200" b="1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1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1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591" grpId="0" animBg="1"/>
      <p:bldP spid="2413592" grpId="0"/>
      <p:bldP spid="2413596" grpId="0"/>
      <p:bldP spid="2413598" grpId="0"/>
      <p:bldP spid="29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6FF3B-5FFA-46B2-ACE9-D65B7177932C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Restructuring </a:t>
            </a:r>
          </a:p>
        </p:txBody>
      </p:sp>
      <p:sp>
        <p:nvSpPr>
          <p:cNvPr id="2414595" name="Oval 3"/>
          <p:cNvSpPr>
            <a:spLocks noChangeArrowheads="1"/>
          </p:cNvSpPr>
          <p:nvPr/>
        </p:nvSpPr>
        <p:spPr bwMode="auto">
          <a:xfrm>
            <a:off x="5685245" y="19650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414596" name="AutoShape 4"/>
          <p:cNvCxnSpPr>
            <a:cxnSpLocks noChangeShapeType="1"/>
            <a:stCxn id="2414595" idx="4"/>
            <a:endCxn id="2414597" idx="7"/>
          </p:cNvCxnSpPr>
          <p:nvPr/>
        </p:nvCxnSpPr>
        <p:spPr bwMode="auto">
          <a:xfrm flipH="1">
            <a:off x="4833971" y="2574653"/>
            <a:ext cx="1156074" cy="4702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597" name="Oval 5"/>
          <p:cNvSpPr>
            <a:spLocks noChangeArrowheads="1"/>
          </p:cNvSpPr>
          <p:nvPr/>
        </p:nvSpPr>
        <p:spPr bwMode="auto">
          <a:xfrm>
            <a:off x="4313645" y="29556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414598" name="AutoShape 6"/>
          <p:cNvCxnSpPr>
            <a:cxnSpLocks noChangeShapeType="1"/>
            <a:stCxn id="2414595" idx="4"/>
            <a:endCxn id="2414599" idx="0"/>
          </p:cNvCxnSpPr>
          <p:nvPr/>
        </p:nvCxnSpPr>
        <p:spPr bwMode="auto">
          <a:xfrm>
            <a:off x="5990045" y="2574653"/>
            <a:ext cx="14478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599" name="Oval 7"/>
          <p:cNvSpPr>
            <a:spLocks noChangeArrowheads="1"/>
          </p:cNvSpPr>
          <p:nvPr/>
        </p:nvSpPr>
        <p:spPr bwMode="auto">
          <a:xfrm>
            <a:off x="7133045" y="29556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414600" name="Oval 8"/>
          <p:cNvSpPr>
            <a:spLocks noChangeArrowheads="1"/>
          </p:cNvSpPr>
          <p:nvPr/>
        </p:nvSpPr>
        <p:spPr bwMode="auto">
          <a:xfrm>
            <a:off x="6371045" y="4022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14601" name="Oval 9"/>
          <p:cNvSpPr>
            <a:spLocks noChangeArrowheads="1"/>
          </p:cNvSpPr>
          <p:nvPr/>
        </p:nvSpPr>
        <p:spPr bwMode="auto">
          <a:xfrm>
            <a:off x="7971245" y="4022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414602" name="Oval 10"/>
          <p:cNvSpPr>
            <a:spLocks noChangeArrowheads="1"/>
          </p:cNvSpPr>
          <p:nvPr/>
        </p:nvSpPr>
        <p:spPr bwMode="auto">
          <a:xfrm>
            <a:off x="57614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14603" name="Oval 11"/>
          <p:cNvSpPr>
            <a:spLocks noChangeArrowheads="1"/>
          </p:cNvSpPr>
          <p:nvPr/>
        </p:nvSpPr>
        <p:spPr bwMode="auto">
          <a:xfrm>
            <a:off x="69806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414604" name="Oval 12"/>
          <p:cNvSpPr>
            <a:spLocks noChangeArrowheads="1"/>
          </p:cNvSpPr>
          <p:nvPr/>
        </p:nvSpPr>
        <p:spPr bwMode="auto">
          <a:xfrm>
            <a:off x="8504645" y="5165453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414605" name="AutoShape 13"/>
          <p:cNvCxnSpPr>
            <a:cxnSpLocks noChangeShapeType="1"/>
            <a:stCxn id="2414599" idx="4"/>
            <a:endCxn id="2414600" idx="0"/>
          </p:cNvCxnSpPr>
          <p:nvPr/>
        </p:nvCxnSpPr>
        <p:spPr bwMode="auto">
          <a:xfrm flipH="1">
            <a:off x="6675845" y="3565253"/>
            <a:ext cx="7620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6" name="AutoShape 14"/>
          <p:cNvCxnSpPr>
            <a:cxnSpLocks noChangeShapeType="1"/>
            <a:stCxn id="2414601" idx="0"/>
            <a:endCxn id="2414599" idx="4"/>
          </p:cNvCxnSpPr>
          <p:nvPr/>
        </p:nvCxnSpPr>
        <p:spPr bwMode="auto">
          <a:xfrm flipH="1" flipV="1">
            <a:off x="7437845" y="3565253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7" name="AutoShape 15"/>
          <p:cNvCxnSpPr>
            <a:cxnSpLocks noChangeShapeType="1"/>
            <a:stCxn id="2414600" idx="4"/>
            <a:endCxn id="2414602" idx="0"/>
          </p:cNvCxnSpPr>
          <p:nvPr/>
        </p:nvCxnSpPr>
        <p:spPr bwMode="auto">
          <a:xfrm flipH="1">
            <a:off x="6066245" y="4632053"/>
            <a:ext cx="6096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8" name="AutoShape 16"/>
          <p:cNvCxnSpPr>
            <a:cxnSpLocks noChangeShapeType="1"/>
            <a:stCxn id="2414600" idx="4"/>
            <a:endCxn id="2414603" idx="0"/>
          </p:cNvCxnSpPr>
          <p:nvPr/>
        </p:nvCxnSpPr>
        <p:spPr bwMode="auto">
          <a:xfrm>
            <a:off x="6675845" y="4651103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09" name="AutoShape 17"/>
          <p:cNvCxnSpPr>
            <a:cxnSpLocks noChangeShapeType="1"/>
            <a:stCxn id="2414601" idx="4"/>
            <a:endCxn id="2414604" idx="0"/>
          </p:cNvCxnSpPr>
          <p:nvPr/>
        </p:nvCxnSpPr>
        <p:spPr bwMode="auto">
          <a:xfrm>
            <a:off x="8276045" y="463205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14611" name="Text Box 19"/>
          <p:cNvSpPr txBox="1">
            <a:spLocks noChangeArrowheads="1"/>
          </p:cNvSpPr>
          <p:nvPr/>
        </p:nvSpPr>
        <p:spPr bwMode="auto">
          <a:xfrm>
            <a:off x="6371045" y="1907903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414615" name="Text Box 23"/>
          <p:cNvSpPr txBox="1">
            <a:spLocks noChangeArrowheads="1"/>
          </p:cNvSpPr>
          <p:nvPr/>
        </p:nvSpPr>
        <p:spPr bwMode="auto">
          <a:xfrm>
            <a:off x="7742646" y="2593703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</a:p>
        </p:txBody>
      </p:sp>
      <p:sp>
        <p:nvSpPr>
          <p:cNvPr id="2414617" name="Text Box 25"/>
          <p:cNvSpPr txBox="1">
            <a:spLocks noChangeArrowheads="1"/>
          </p:cNvSpPr>
          <p:nvPr/>
        </p:nvSpPr>
        <p:spPr bwMode="auto">
          <a:xfrm>
            <a:off x="8580845" y="3812904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cxnSp>
        <p:nvCxnSpPr>
          <p:cNvPr id="2414619" name="AutoShape 27"/>
          <p:cNvCxnSpPr>
            <a:cxnSpLocks noChangeShapeType="1"/>
          </p:cNvCxnSpPr>
          <p:nvPr/>
        </p:nvCxnSpPr>
        <p:spPr bwMode="auto">
          <a:xfrm>
            <a:off x="4148423" y="3584303"/>
            <a:ext cx="603372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14620" name="AutoShape 28"/>
          <p:cNvCxnSpPr>
            <a:cxnSpLocks noChangeShapeType="1"/>
          </p:cNvCxnSpPr>
          <p:nvPr/>
        </p:nvCxnSpPr>
        <p:spPr bwMode="auto">
          <a:xfrm flipH="1">
            <a:off x="4237445" y="2405720"/>
            <a:ext cx="1028701" cy="5499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328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 0.14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5 0.144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15 0.144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15 0.14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14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41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 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 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1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 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14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15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14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15 -1.85185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14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41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1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15834 -0.1442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5834 -0.144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834 -0.1442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14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15833 -0.1442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14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15833 -0.1442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14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-0.15833 -0.1442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414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0.15833 -0.1442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414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1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5" grpId="0" animBg="1"/>
      <p:bldP spid="2414597" grpId="0" animBg="1"/>
      <p:bldP spid="2414599" grpId="0" animBg="1"/>
      <p:bldP spid="2414600" grpId="0" animBg="1"/>
      <p:bldP spid="2414601" grpId="0" animBg="1"/>
      <p:bldP spid="2414602" grpId="0" animBg="1"/>
      <p:bldP spid="2414603" grpId="0" animBg="1"/>
      <p:bldP spid="2414604" grpId="0" animBg="1"/>
      <p:bldP spid="2414611" grpId="0"/>
      <p:bldP spid="2414615" grpId="0"/>
      <p:bldP spid="24146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EC530-FE1B-498A-BC7A-55C613F4AC8A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Result 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5013060" y="273035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44</a:t>
            </a:r>
          </a:p>
        </p:txBody>
      </p:sp>
      <p:cxnSp>
        <p:nvCxnSpPr>
          <p:cNvPr id="22533" name="AutoShape 4"/>
          <p:cNvCxnSpPr>
            <a:cxnSpLocks noChangeShapeType="1"/>
            <a:stCxn id="22532" idx="4"/>
            <a:endCxn id="22534" idx="0"/>
          </p:cNvCxnSpPr>
          <p:nvPr/>
        </p:nvCxnSpPr>
        <p:spPr bwMode="auto">
          <a:xfrm flipH="1">
            <a:off x="3946260" y="3359006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641460" y="372095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17</a:t>
            </a:r>
          </a:p>
        </p:txBody>
      </p:sp>
      <p:cxnSp>
        <p:nvCxnSpPr>
          <p:cNvPr id="22535" name="AutoShape 6"/>
          <p:cNvCxnSpPr>
            <a:cxnSpLocks noChangeShapeType="1"/>
            <a:stCxn id="22532" idx="0"/>
            <a:endCxn id="22536" idx="4"/>
          </p:cNvCxnSpPr>
          <p:nvPr/>
        </p:nvCxnSpPr>
        <p:spPr bwMode="auto">
          <a:xfrm flipV="1">
            <a:off x="5317860" y="2387456"/>
            <a:ext cx="1371600" cy="323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6384660" y="17588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62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698860" y="3816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7222860" y="28256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78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089260" y="4959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6308460" y="49592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54</a:t>
            </a:r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7756260" y="3968606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FFFF00"/>
                </a:solidFill>
              </a:rPr>
              <a:t>88</a:t>
            </a:r>
          </a:p>
        </p:txBody>
      </p:sp>
      <p:cxnSp>
        <p:nvCxnSpPr>
          <p:cNvPr id="22542" name="AutoShape 14"/>
          <p:cNvCxnSpPr>
            <a:cxnSpLocks noChangeShapeType="1"/>
            <a:stCxn id="22538" idx="0"/>
            <a:endCxn id="22536" idx="4"/>
          </p:cNvCxnSpPr>
          <p:nvPr/>
        </p:nvCxnSpPr>
        <p:spPr bwMode="auto">
          <a:xfrm flipH="1" flipV="1">
            <a:off x="6689460" y="2387456"/>
            <a:ext cx="838200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15"/>
          <p:cNvCxnSpPr>
            <a:cxnSpLocks noChangeShapeType="1"/>
            <a:stCxn id="22537" idx="4"/>
            <a:endCxn id="22539" idx="0"/>
          </p:cNvCxnSpPr>
          <p:nvPr/>
        </p:nvCxnSpPr>
        <p:spPr bwMode="auto">
          <a:xfrm flipH="1">
            <a:off x="5394060" y="4444856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4" name="AutoShape 16"/>
          <p:cNvCxnSpPr>
            <a:cxnSpLocks noChangeShapeType="1"/>
            <a:stCxn id="22537" idx="4"/>
            <a:endCxn id="22540" idx="0"/>
          </p:cNvCxnSpPr>
          <p:nvPr/>
        </p:nvCxnSpPr>
        <p:spPr bwMode="auto">
          <a:xfrm>
            <a:off x="6003660" y="4444856"/>
            <a:ext cx="6096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5" name="AutoShape 17"/>
          <p:cNvCxnSpPr>
            <a:cxnSpLocks noChangeShapeType="1"/>
            <a:stCxn id="22538" idx="4"/>
            <a:endCxn id="22541" idx="0"/>
          </p:cNvCxnSpPr>
          <p:nvPr/>
        </p:nvCxnSpPr>
        <p:spPr bwMode="auto">
          <a:xfrm>
            <a:off x="7527660" y="3454256"/>
            <a:ext cx="533400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698860" y="2673206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z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040297" y="1602437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/>
              <a:t>y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7832460" y="2616057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x</a:t>
            </a:r>
          </a:p>
        </p:txBody>
      </p:sp>
      <p:cxnSp>
        <p:nvCxnSpPr>
          <p:cNvPr id="22549" name="AutoShape 21"/>
          <p:cNvCxnSpPr>
            <a:cxnSpLocks noChangeShapeType="1"/>
            <a:stCxn id="22532" idx="4"/>
            <a:endCxn id="22537" idx="0"/>
          </p:cNvCxnSpPr>
          <p:nvPr/>
        </p:nvCxnSpPr>
        <p:spPr bwMode="auto">
          <a:xfrm>
            <a:off x="5317860" y="3359006"/>
            <a:ext cx="68580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0" name="AutoShape 22"/>
          <p:cNvCxnSpPr>
            <a:cxnSpLocks noChangeShapeType="1"/>
            <a:stCxn id="22532" idx="4"/>
            <a:endCxn id="22534" idx="0"/>
          </p:cNvCxnSpPr>
          <p:nvPr/>
        </p:nvCxnSpPr>
        <p:spPr bwMode="auto">
          <a:xfrm flipH="1">
            <a:off x="3946260" y="3359006"/>
            <a:ext cx="1371600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448593" y="5568806"/>
            <a:ext cx="96520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TW" sz="2800" kern="0" dirty="0">
                <a:solidFill>
                  <a:srgbClr val="0000CC"/>
                </a:solidFill>
              </a:rPr>
              <a:t>Can one restructuring store the height-balance property globally?</a:t>
            </a:r>
          </a:p>
        </p:txBody>
      </p:sp>
    </p:spTree>
    <p:extLst>
      <p:ext uri="{BB962C8B-B14F-4D97-AF65-F5344CB8AC3E}">
        <p14:creationId xmlns:p14="http://schemas.microsoft.com/office/powerpoint/2010/main" val="29049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512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BE6EC-B003-4E8D-A45D-FC8E064B511F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>
              <a:latin typeface="Arial" charset="0"/>
            </a:endParaRP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263256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643A5-3EDD-4705-B797-D90596A0B185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Performance</a:t>
            </a:r>
            <a:endParaRPr lang="en-US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</a:t>
            </a:r>
            <a:r>
              <a:rPr lang="en-US" altLang="en-US"/>
              <a:t> single restructure is O(1)</a:t>
            </a:r>
          </a:p>
          <a:p>
            <a:r>
              <a:rPr lang="en-US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find</a:t>
            </a:r>
            <a:r>
              <a:rPr lang="en-US" altLang="en-US"/>
              <a:t>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  <a:r>
              <a:rPr lang="en-US" altLang="zh-TW"/>
              <a:t> – </a:t>
            </a:r>
            <a:r>
              <a:rPr lang="en-US" altLang="en-US"/>
              <a:t>height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  <a:r>
              <a:rPr lang="en-US" altLang="zh-TW"/>
              <a:t> </a:t>
            </a:r>
            <a:endParaRPr lang="en-US" altLang="en-US"/>
          </a:p>
          <a:p>
            <a:r>
              <a:rPr lang="en-US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en-US"/>
              <a:t>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initial find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Restructuring tree</a:t>
            </a:r>
            <a:r>
              <a:rPr lang="en-US" altLang="zh-TW"/>
              <a:t> to</a:t>
            </a:r>
            <a:r>
              <a:rPr lang="en-US" altLang="en-US"/>
              <a:t> maintain heights is O(</a:t>
            </a:r>
            <a:r>
              <a:rPr lang="en-US" altLang="zh-TW"/>
              <a:t>1</a:t>
            </a:r>
            <a:r>
              <a:rPr lang="en-US" altLang="en-US"/>
              <a:t>)</a:t>
            </a:r>
          </a:p>
          <a:p>
            <a:r>
              <a:rPr lang="en-US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remove</a:t>
            </a:r>
            <a:r>
              <a:rPr lang="en-US" altLang="en-US"/>
              <a:t>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initial find is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Restructuring up the tree</a:t>
            </a:r>
            <a:r>
              <a:rPr lang="en-US" altLang="zh-TW"/>
              <a:t> needs</a:t>
            </a:r>
            <a:r>
              <a:rPr lang="en-US" altLang="en-US"/>
              <a:t> O(log 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90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925E8-1624-4913-8063-C697A522D54C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>
              <a:latin typeface="Arial" charset="0"/>
            </a:endParaRPr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145759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Multi-Way Search Tree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multi-way search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an ordered tree: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Each internal node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has at least two children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stores  </a:t>
            </a:r>
            <a:r>
              <a:rPr lang="en-US" altLang="zh-TW" b="1" i="1" dirty="0">
                <a:ea typeface="新細明體" pitchFamily="18" charset="-120"/>
              </a:rPr>
              <a:t>d</a:t>
            </a:r>
            <a:r>
              <a:rPr lang="en-US" altLang="zh-TW" b="1" i="1" dirty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dirty="0">
                <a:ea typeface="新細明體" pitchFamily="18" charset="-120"/>
              </a:rPr>
              <a:t>1 key-element items (</a:t>
            </a:r>
            <a:r>
              <a:rPr lang="en-US" altLang="zh-TW" b="1" i="1" dirty="0" err="1">
                <a:ea typeface="新細明體" pitchFamily="18" charset="-120"/>
              </a:rPr>
              <a:t>k</a:t>
            </a:r>
            <a:r>
              <a:rPr lang="en-US" altLang="zh-TW" b="1" i="1" baseline="-25000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o</a:t>
            </a:r>
            <a:r>
              <a:rPr lang="en-US" altLang="zh-TW" b="1" i="1" baseline="-25000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), where </a:t>
            </a:r>
            <a:r>
              <a:rPr lang="en-US" altLang="zh-TW" b="1" i="1" dirty="0">
                <a:ea typeface="新細明體" pitchFamily="18" charset="-120"/>
              </a:rPr>
              <a:t>d </a:t>
            </a:r>
            <a:r>
              <a:rPr lang="en-US" altLang="zh-TW" dirty="0">
                <a:ea typeface="新細明體" pitchFamily="18" charset="-120"/>
              </a:rPr>
              <a:t>is the number of children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For a node with children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 …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d</a:t>
            </a:r>
            <a:r>
              <a:rPr lang="en-US" altLang="zh-TW" baseline="-25000" dirty="0">
                <a:ea typeface="新細明體" pitchFamily="18" charset="-120"/>
              </a:rPr>
              <a:t>  </a:t>
            </a:r>
            <a:r>
              <a:rPr lang="en-US" altLang="zh-TW" dirty="0">
                <a:ea typeface="新細明體" pitchFamily="18" charset="-120"/>
              </a:rPr>
              <a:t>storing  keys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aseline="-25000" dirty="0">
                <a:ea typeface="新細明體" pitchFamily="18" charset="-120"/>
              </a:rPr>
              <a:t>2</a:t>
            </a:r>
            <a:r>
              <a:rPr lang="en-US" altLang="zh-TW" dirty="0">
                <a:ea typeface="新細明體" pitchFamily="18" charset="-120"/>
              </a:rPr>
              <a:t> …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="1" i="1" baseline="-25000" dirty="0">
                <a:ea typeface="新細明體" pitchFamily="18" charset="-120"/>
              </a:rPr>
              <a:t>d</a:t>
            </a:r>
            <a:r>
              <a:rPr lang="en-US" altLang="zh-TW" baseline="-250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  <a:endParaRPr lang="en-US" altLang="zh-TW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keys in the </a:t>
            </a:r>
            <a:r>
              <a:rPr lang="en-US" altLang="zh-TW" dirty="0" err="1">
                <a:ea typeface="新細明體" pitchFamily="18" charset="-120"/>
              </a:rPr>
              <a:t>subtree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dirty="0">
                <a:ea typeface="新細明體" pitchFamily="18" charset="-120"/>
              </a:rPr>
              <a:t>are less than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keys in the </a:t>
            </a:r>
            <a:r>
              <a:rPr lang="en-US" altLang="zh-TW" dirty="0" err="1">
                <a:ea typeface="新細明體" pitchFamily="18" charset="-120"/>
              </a:rPr>
              <a:t>subtree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b="1" i="1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are between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="1" i="1" baseline="-25000" dirty="0">
                <a:ea typeface="新細明體" pitchFamily="18" charset="-120"/>
              </a:rPr>
              <a:t>i</a:t>
            </a:r>
            <a:r>
              <a:rPr lang="en-US" altLang="zh-TW" baseline="-250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>
                <a:ea typeface="新細明體" pitchFamily="18" charset="-120"/>
              </a:rPr>
              <a:t>1 </a:t>
            </a:r>
            <a:r>
              <a:rPr lang="en-US" altLang="zh-TW" dirty="0">
                <a:ea typeface="新細明體" pitchFamily="18" charset="-120"/>
              </a:rPr>
              <a:t>and </a:t>
            </a:r>
            <a:r>
              <a:rPr lang="en-US" altLang="zh-TW" b="1" i="1" dirty="0" err="1">
                <a:ea typeface="新細明體" pitchFamily="18" charset="-120"/>
              </a:rPr>
              <a:t>k</a:t>
            </a:r>
            <a:r>
              <a:rPr lang="en-US" altLang="zh-TW" b="1" i="1" baseline="-25000" dirty="0" err="1">
                <a:ea typeface="新細明體" pitchFamily="18" charset="-120"/>
              </a:rPr>
              <a:t>i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2, …, </a:t>
            </a:r>
            <a:r>
              <a:rPr lang="en-US" altLang="zh-TW" b="1" i="1" dirty="0">
                <a:ea typeface="新細明體" pitchFamily="18" charset="-120"/>
              </a:rPr>
              <a:t>d</a:t>
            </a:r>
            <a:r>
              <a:rPr lang="en-US" altLang="zh-TW" dirty="0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 dirty="0">
                <a:ea typeface="新細明體" pitchFamily="18" charset="-120"/>
              </a:rPr>
              <a:t>1)</a:t>
            </a:r>
            <a:endParaRPr lang="en-US" altLang="zh-TW" baseline="-25000" dirty="0"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keys in the </a:t>
            </a:r>
            <a:r>
              <a:rPr lang="en-US" altLang="zh-TW" dirty="0" err="1">
                <a:ea typeface="新細明體" pitchFamily="18" charset="-120"/>
              </a:rPr>
              <a:t>subtree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 err="1">
                <a:ea typeface="新細明體" pitchFamily="18" charset="-120"/>
              </a:rPr>
              <a:t>v</a:t>
            </a:r>
            <a:r>
              <a:rPr lang="en-US" altLang="zh-TW" b="1" i="1" baseline="-25000" dirty="0" err="1">
                <a:ea typeface="新細明體" pitchFamily="18" charset="-120"/>
              </a:rPr>
              <a:t>d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are greater than 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b="1" i="1" baseline="-25000" dirty="0">
                <a:ea typeface="新細明體" pitchFamily="18" charset="-120"/>
              </a:rPr>
              <a:t>d</a:t>
            </a:r>
            <a:r>
              <a:rPr lang="en-US" altLang="zh-TW" baseline="-250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 dirty="0"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leaves store no items and serve as placeholders</a:t>
            </a:r>
          </a:p>
        </p:txBody>
      </p:sp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C8F4E-6C77-423A-AF20-359DB62630F4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4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27DEB-CB05-4C86-BF6F-0CF9787DD13B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910328" y="2066544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11    24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2548128" y="3361944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2   6   8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5215128" y="3361944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7844028" y="3971544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30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7501128" y="3361944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72725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91013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5215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5977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24719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30815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36911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4300728" y="39715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881" name="AutoShape 16"/>
          <p:cNvCxnSpPr>
            <a:cxnSpLocks noChangeShapeType="1"/>
            <a:stCxn id="36868" idx="3"/>
            <a:endCxn id="36869" idx="0"/>
          </p:cNvCxnSpPr>
          <p:nvPr/>
        </p:nvCxnSpPr>
        <p:spPr bwMode="auto">
          <a:xfrm flipH="1">
            <a:off x="3538728" y="2401507"/>
            <a:ext cx="1595438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AutoShape 17"/>
          <p:cNvCxnSpPr>
            <a:cxnSpLocks noChangeShapeType="1"/>
            <a:stCxn id="36868" idx="4"/>
            <a:endCxn id="36870" idx="0"/>
          </p:cNvCxnSpPr>
          <p:nvPr/>
        </p:nvCxnSpPr>
        <p:spPr bwMode="auto">
          <a:xfrm>
            <a:off x="5672328" y="2457069"/>
            <a:ext cx="762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8"/>
          <p:cNvCxnSpPr>
            <a:cxnSpLocks noChangeShapeType="1"/>
            <a:stCxn id="36868" idx="5"/>
            <a:endCxn id="36872" idx="0"/>
          </p:cNvCxnSpPr>
          <p:nvPr/>
        </p:nvCxnSpPr>
        <p:spPr bwMode="auto">
          <a:xfrm>
            <a:off x="6210492" y="2401507"/>
            <a:ext cx="2128837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19"/>
          <p:cNvCxnSpPr>
            <a:cxnSpLocks noChangeShapeType="1"/>
            <a:stCxn id="36869" idx="3"/>
            <a:endCxn id="36877" idx="0"/>
          </p:cNvCxnSpPr>
          <p:nvPr/>
        </p:nvCxnSpPr>
        <p:spPr bwMode="auto">
          <a:xfrm flipH="1">
            <a:off x="2624329" y="3696907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0"/>
          <p:cNvCxnSpPr>
            <a:cxnSpLocks noChangeShapeType="1"/>
            <a:stCxn id="36869" idx="5"/>
            <a:endCxn id="36880" idx="0"/>
          </p:cNvCxnSpPr>
          <p:nvPr/>
        </p:nvCxnSpPr>
        <p:spPr bwMode="auto">
          <a:xfrm>
            <a:off x="4238816" y="3696907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6" name="Line 21"/>
          <p:cNvSpPr>
            <a:spLocks noChangeShapeType="1"/>
          </p:cNvSpPr>
          <p:nvPr/>
        </p:nvSpPr>
        <p:spPr bwMode="auto">
          <a:xfrm flipV="1">
            <a:off x="3233928" y="374294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H="1" flipV="1">
            <a:off x="3767328" y="3742944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3"/>
          <p:cNvSpPr>
            <a:spLocks noChangeArrowheads="1"/>
          </p:cNvSpPr>
          <p:nvPr/>
        </p:nvSpPr>
        <p:spPr bwMode="auto">
          <a:xfrm>
            <a:off x="7844028" y="45811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8529828" y="4581144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6890" name="AutoShape 25"/>
          <p:cNvCxnSpPr>
            <a:cxnSpLocks noChangeShapeType="1"/>
            <a:stCxn id="36871" idx="0"/>
            <a:endCxn id="36872" idx="4"/>
          </p:cNvCxnSpPr>
          <p:nvPr/>
        </p:nvCxnSpPr>
        <p:spPr bwMode="auto">
          <a:xfrm flipV="1">
            <a:off x="8339328" y="3752469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1" name="AutoShape 26"/>
          <p:cNvCxnSpPr>
            <a:cxnSpLocks noChangeShapeType="1"/>
            <a:stCxn id="36873" idx="0"/>
            <a:endCxn id="36872" idx="3"/>
          </p:cNvCxnSpPr>
          <p:nvPr/>
        </p:nvCxnSpPr>
        <p:spPr bwMode="auto">
          <a:xfrm flipV="1">
            <a:off x="7424929" y="3696907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AutoShape 27"/>
          <p:cNvCxnSpPr>
            <a:cxnSpLocks noChangeShapeType="1"/>
            <a:stCxn id="36874" idx="0"/>
            <a:endCxn id="36872" idx="5"/>
          </p:cNvCxnSpPr>
          <p:nvPr/>
        </p:nvCxnSpPr>
        <p:spPr bwMode="auto">
          <a:xfrm flipH="1" flipV="1">
            <a:off x="8931466" y="3696907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3" name="Line 28"/>
          <p:cNvSpPr>
            <a:spLocks noChangeShapeType="1"/>
          </p:cNvSpPr>
          <p:nvPr/>
        </p:nvSpPr>
        <p:spPr bwMode="auto">
          <a:xfrm flipH="1" flipV="1">
            <a:off x="5977128" y="37429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Line 29"/>
          <p:cNvSpPr>
            <a:spLocks noChangeShapeType="1"/>
          </p:cNvSpPr>
          <p:nvPr/>
        </p:nvSpPr>
        <p:spPr bwMode="auto">
          <a:xfrm flipV="1">
            <a:off x="5367528" y="37429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Line 30"/>
          <p:cNvSpPr>
            <a:spLocks noChangeShapeType="1"/>
          </p:cNvSpPr>
          <p:nvPr/>
        </p:nvSpPr>
        <p:spPr bwMode="auto">
          <a:xfrm flipV="1">
            <a:off x="7996428" y="43525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1"/>
          <p:cNvSpPr>
            <a:spLocks noChangeShapeType="1"/>
          </p:cNvSpPr>
          <p:nvPr/>
        </p:nvSpPr>
        <p:spPr bwMode="auto">
          <a:xfrm flipH="1" flipV="1">
            <a:off x="8529828" y="4352544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Multi-Way Inorder Traversal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Extend the notion of inorder traversal from binary trees</a:t>
            </a:r>
            <a:r>
              <a:rPr lang="en-US" altLang="zh-TW" sz="200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visit item (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) of node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>
                <a:ea typeface="新細明體" pitchFamily="18" charset="-120"/>
              </a:rPr>
              <a:t> between the recursive traversals of the subtrees of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>
                <a:ea typeface="新細明體" pitchFamily="18" charset="-120"/>
              </a:rPr>
              <a:t> rooted at children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 b="1" i="1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b="1" i="1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baseline="-25000">
                <a:ea typeface="新細明體" pitchFamily="18" charset="-12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Visits the keys in increasing order</a:t>
            </a:r>
          </a:p>
        </p:txBody>
      </p:sp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F63F2-EF09-428A-970B-02867F4BC2C5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>
              <a:latin typeface="Arial" charset="0"/>
            </a:endParaRPr>
          </a:p>
        </p:txBody>
      </p:sp>
      <p:sp>
        <p:nvSpPr>
          <p:cNvPr id="2280452" name="Text Box 4"/>
          <p:cNvSpPr txBox="1">
            <a:spLocks noChangeArrowheads="1"/>
          </p:cNvSpPr>
          <p:nvPr/>
        </p:nvSpPr>
        <p:spPr bwMode="auto">
          <a:xfrm>
            <a:off x="7622536" y="5291851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15</a:t>
            </a:r>
          </a:p>
        </p:txBody>
      </p:sp>
      <p:sp>
        <p:nvSpPr>
          <p:cNvPr id="2280453" name="Text Box 5"/>
          <p:cNvSpPr txBox="1">
            <a:spLocks noChangeArrowheads="1"/>
          </p:cNvSpPr>
          <p:nvPr/>
        </p:nvSpPr>
        <p:spPr bwMode="auto">
          <a:xfrm>
            <a:off x="8712528" y="5308784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17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5031736" y="3750917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11    24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2593336" y="4360517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2   6   8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260336" y="4360517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7889236" y="4970117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30</a:t>
            </a:r>
            <a:endParaRPr lang="en-US" altLang="zh-TW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7546336" y="4360517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73177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91465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5260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6022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5171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31267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37363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4345936" y="49701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08" name="AutoShape 19"/>
          <p:cNvCxnSpPr>
            <a:cxnSpLocks noChangeShapeType="1"/>
            <a:stCxn id="37895" idx="3"/>
            <a:endCxn id="37896" idx="0"/>
          </p:cNvCxnSpPr>
          <p:nvPr/>
        </p:nvCxnSpPr>
        <p:spPr bwMode="auto">
          <a:xfrm flipH="1">
            <a:off x="3583936" y="4085880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9" name="AutoShape 20"/>
          <p:cNvCxnSpPr>
            <a:cxnSpLocks noChangeShapeType="1"/>
            <a:stCxn id="37895" idx="4"/>
            <a:endCxn id="37897" idx="0"/>
          </p:cNvCxnSpPr>
          <p:nvPr/>
        </p:nvCxnSpPr>
        <p:spPr bwMode="auto">
          <a:xfrm>
            <a:off x="5793736" y="4141442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0" name="AutoShape 21"/>
          <p:cNvCxnSpPr>
            <a:cxnSpLocks noChangeShapeType="1"/>
            <a:stCxn id="37895" idx="5"/>
            <a:endCxn id="37899" idx="0"/>
          </p:cNvCxnSpPr>
          <p:nvPr/>
        </p:nvCxnSpPr>
        <p:spPr bwMode="auto">
          <a:xfrm>
            <a:off x="6331900" y="4085880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1" name="AutoShape 22"/>
          <p:cNvCxnSpPr>
            <a:cxnSpLocks noChangeShapeType="1"/>
            <a:stCxn id="37896" idx="3"/>
            <a:endCxn id="37904" idx="0"/>
          </p:cNvCxnSpPr>
          <p:nvPr/>
        </p:nvCxnSpPr>
        <p:spPr bwMode="auto">
          <a:xfrm flipH="1">
            <a:off x="2669537" y="4695480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2" name="AutoShape 23"/>
          <p:cNvCxnSpPr>
            <a:cxnSpLocks noChangeShapeType="1"/>
            <a:stCxn id="37896" idx="5"/>
            <a:endCxn id="37907" idx="0"/>
          </p:cNvCxnSpPr>
          <p:nvPr/>
        </p:nvCxnSpPr>
        <p:spPr bwMode="auto">
          <a:xfrm>
            <a:off x="4284024" y="4695480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3" name="Line 24"/>
          <p:cNvSpPr>
            <a:spLocks noChangeShapeType="1"/>
          </p:cNvSpPr>
          <p:nvPr/>
        </p:nvSpPr>
        <p:spPr bwMode="auto">
          <a:xfrm flipV="1">
            <a:off x="3279136" y="474151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 flipH="1" flipV="1">
            <a:off x="3812536" y="474151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7889236" y="55797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8575036" y="5579717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7917" name="AutoShape 28"/>
          <p:cNvCxnSpPr>
            <a:cxnSpLocks noChangeShapeType="1"/>
            <a:stCxn id="37898" idx="0"/>
            <a:endCxn id="37899" idx="4"/>
          </p:cNvCxnSpPr>
          <p:nvPr/>
        </p:nvCxnSpPr>
        <p:spPr bwMode="auto">
          <a:xfrm flipV="1">
            <a:off x="8384536" y="4751042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8" name="AutoShape 29"/>
          <p:cNvCxnSpPr>
            <a:cxnSpLocks noChangeShapeType="1"/>
            <a:stCxn id="37900" idx="0"/>
            <a:endCxn id="37899" idx="3"/>
          </p:cNvCxnSpPr>
          <p:nvPr/>
        </p:nvCxnSpPr>
        <p:spPr bwMode="auto">
          <a:xfrm flipV="1">
            <a:off x="7470137" y="4695480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9" name="AutoShape 30"/>
          <p:cNvCxnSpPr>
            <a:cxnSpLocks noChangeShapeType="1"/>
            <a:stCxn id="37901" idx="0"/>
            <a:endCxn id="37899" idx="5"/>
          </p:cNvCxnSpPr>
          <p:nvPr/>
        </p:nvCxnSpPr>
        <p:spPr bwMode="auto">
          <a:xfrm flipH="1" flipV="1">
            <a:off x="8976674" y="4695480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920" name="Line 31"/>
          <p:cNvSpPr>
            <a:spLocks noChangeShapeType="1"/>
          </p:cNvSpPr>
          <p:nvPr/>
        </p:nvSpPr>
        <p:spPr bwMode="auto">
          <a:xfrm flipH="1" flipV="1">
            <a:off x="6022336" y="47415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 flipV="1">
            <a:off x="5412736" y="47415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8041636" y="53511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 flipH="1" flipV="1">
            <a:off x="8575036" y="5351117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0483" name="Text Box 35"/>
          <p:cNvSpPr txBox="1">
            <a:spLocks noChangeArrowheads="1"/>
          </p:cNvSpPr>
          <p:nvPr/>
        </p:nvSpPr>
        <p:spPr bwMode="auto">
          <a:xfrm>
            <a:off x="25274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</a:p>
        </p:txBody>
      </p:sp>
      <p:sp>
        <p:nvSpPr>
          <p:cNvPr id="2280484" name="Text Box 36"/>
          <p:cNvSpPr txBox="1">
            <a:spLocks noChangeArrowheads="1"/>
          </p:cNvSpPr>
          <p:nvPr/>
        </p:nvSpPr>
        <p:spPr bwMode="auto">
          <a:xfrm>
            <a:off x="31370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</a:p>
        </p:txBody>
      </p:sp>
      <p:sp>
        <p:nvSpPr>
          <p:cNvPr id="2280485" name="Text Box 37"/>
          <p:cNvSpPr txBox="1">
            <a:spLocks noChangeArrowheads="1"/>
          </p:cNvSpPr>
          <p:nvPr/>
        </p:nvSpPr>
        <p:spPr bwMode="auto">
          <a:xfrm>
            <a:off x="37466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</a:p>
        </p:txBody>
      </p:sp>
      <p:sp>
        <p:nvSpPr>
          <p:cNvPr id="2280486" name="Text Box 38"/>
          <p:cNvSpPr txBox="1">
            <a:spLocks noChangeArrowheads="1"/>
          </p:cNvSpPr>
          <p:nvPr/>
        </p:nvSpPr>
        <p:spPr bwMode="auto">
          <a:xfrm>
            <a:off x="43562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7</a:t>
            </a:r>
          </a:p>
        </p:txBody>
      </p:sp>
      <p:sp>
        <p:nvSpPr>
          <p:cNvPr id="2280487" name="Text Box 39"/>
          <p:cNvSpPr txBox="1">
            <a:spLocks noChangeArrowheads="1"/>
          </p:cNvSpPr>
          <p:nvPr/>
        </p:nvSpPr>
        <p:spPr bwMode="auto">
          <a:xfrm>
            <a:off x="5270688" y="5274917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9</a:t>
            </a:r>
          </a:p>
        </p:txBody>
      </p:sp>
      <p:sp>
        <p:nvSpPr>
          <p:cNvPr id="2280488" name="Text Box 40"/>
          <p:cNvSpPr txBox="1">
            <a:spLocks noChangeArrowheads="1"/>
          </p:cNvSpPr>
          <p:nvPr/>
        </p:nvSpPr>
        <p:spPr bwMode="auto">
          <a:xfrm>
            <a:off x="59813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11</a:t>
            </a:r>
          </a:p>
        </p:txBody>
      </p:sp>
      <p:sp>
        <p:nvSpPr>
          <p:cNvPr id="2280489" name="Text Box 41"/>
          <p:cNvSpPr txBox="1">
            <a:spLocks noChangeArrowheads="1"/>
          </p:cNvSpPr>
          <p:nvPr/>
        </p:nvSpPr>
        <p:spPr bwMode="auto">
          <a:xfrm>
            <a:off x="72767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13</a:t>
            </a:r>
          </a:p>
        </p:txBody>
      </p:sp>
      <p:sp>
        <p:nvSpPr>
          <p:cNvPr id="2280490" name="Text Box 42"/>
          <p:cNvSpPr txBox="1">
            <a:spLocks noChangeArrowheads="1"/>
          </p:cNvSpPr>
          <p:nvPr/>
        </p:nvSpPr>
        <p:spPr bwMode="auto">
          <a:xfrm>
            <a:off x="9105584" y="5274917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19</a:t>
            </a:r>
          </a:p>
        </p:txBody>
      </p:sp>
      <p:sp>
        <p:nvSpPr>
          <p:cNvPr id="2280491" name="Text Box 43"/>
          <p:cNvSpPr txBox="1">
            <a:spLocks noChangeArrowheads="1"/>
          </p:cNvSpPr>
          <p:nvPr/>
        </p:nvSpPr>
        <p:spPr bwMode="auto">
          <a:xfrm>
            <a:off x="29846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2</a:t>
            </a:r>
          </a:p>
        </p:txBody>
      </p:sp>
      <p:sp>
        <p:nvSpPr>
          <p:cNvPr id="2280492" name="Text Box 44"/>
          <p:cNvSpPr txBox="1">
            <a:spLocks noChangeArrowheads="1"/>
          </p:cNvSpPr>
          <p:nvPr/>
        </p:nvSpPr>
        <p:spPr bwMode="auto">
          <a:xfrm>
            <a:off x="34418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4</a:t>
            </a:r>
          </a:p>
        </p:txBody>
      </p:sp>
      <p:sp>
        <p:nvSpPr>
          <p:cNvPr id="2280493" name="Text Box 45"/>
          <p:cNvSpPr txBox="1">
            <a:spLocks noChangeArrowheads="1"/>
          </p:cNvSpPr>
          <p:nvPr/>
        </p:nvSpPr>
        <p:spPr bwMode="auto">
          <a:xfrm>
            <a:off x="3899088" y="46605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6</a:t>
            </a:r>
          </a:p>
        </p:txBody>
      </p:sp>
      <p:sp>
        <p:nvSpPr>
          <p:cNvPr id="2280494" name="Text Box 46"/>
          <p:cNvSpPr txBox="1">
            <a:spLocks noChangeArrowheads="1"/>
          </p:cNvSpPr>
          <p:nvPr/>
        </p:nvSpPr>
        <p:spPr bwMode="auto">
          <a:xfrm>
            <a:off x="7719696" y="46605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14</a:t>
            </a:r>
          </a:p>
        </p:txBody>
      </p:sp>
      <p:sp>
        <p:nvSpPr>
          <p:cNvPr id="2280495" name="Text Box 47"/>
          <p:cNvSpPr txBox="1">
            <a:spLocks noChangeArrowheads="1"/>
          </p:cNvSpPr>
          <p:nvPr/>
        </p:nvSpPr>
        <p:spPr bwMode="auto">
          <a:xfrm>
            <a:off x="8634096" y="46605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18</a:t>
            </a:r>
          </a:p>
        </p:txBody>
      </p:sp>
      <p:sp>
        <p:nvSpPr>
          <p:cNvPr id="2280496" name="Text Box 48"/>
          <p:cNvSpPr txBox="1">
            <a:spLocks noChangeArrowheads="1"/>
          </p:cNvSpPr>
          <p:nvPr/>
        </p:nvSpPr>
        <p:spPr bwMode="auto">
          <a:xfrm>
            <a:off x="5189725" y="4050955"/>
            <a:ext cx="288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8</a:t>
            </a:r>
          </a:p>
        </p:txBody>
      </p:sp>
      <p:sp>
        <p:nvSpPr>
          <p:cNvPr id="2280497" name="Text Box 49"/>
          <p:cNvSpPr txBox="1">
            <a:spLocks noChangeArrowheads="1"/>
          </p:cNvSpPr>
          <p:nvPr/>
        </p:nvSpPr>
        <p:spPr bwMode="auto">
          <a:xfrm>
            <a:off x="6043296" y="4050955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12</a:t>
            </a:r>
          </a:p>
        </p:txBody>
      </p:sp>
      <p:sp>
        <p:nvSpPr>
          <p:cNvPr id="2280498" name="Text Box 50"/>
          <p:cNvSpPr txBox="1">
            <a:spLocks noChangeArrowheads="1"/>
          </p:cNvSpPr>
          <p:nvPr/>
        </p:nvSpPr>
        <p:spPr bwMode="auto">
          <a:xfrm>
            <a:off x="5586096" y="4708180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10</a:t>
            </a:r>
          </a:p>
        </p:txBody>
      </p:sp>
      <p:sp>
        <p:nvSpPr>
          <p:cNvPr id="2280499" name="Text Box 51"/>
          <p:cNvSpPr txBox="1">
            <a:spLocks noChangeArrowheads="1"/>
          </p:cNvSpPr>
          <p:nvPr/>
        </p:nvSpPr>
        <p:spPr bwMode="auto">
          <a:xfrm>
            <a:off x="8258180" y="5308784"/>
            <a:ext cx="39305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600" b="1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742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8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8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8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8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8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8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8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8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8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28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8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8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8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8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8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452" grpId="0"/>
      <p:bldP spid="2280453" grpId="0"/>
      <p:bldP spid="2280483" grpId="0"/>
      <p:bldP spid="2280484" grpId="0"/>
      <p:bldP spid="2280485" grpId="0"/>
      <p:bldP spid="2280486" grpId="0"/>
      <p:bldP spid="2280487" grpId="0"/>
      <p:bldP spid="2280488" grpId="0"/>
      <p:bldP spid="2280489" grpId="0"/>
      <p:bldP spid="2280490" grpId="0"/>
      <p:bldP spid="2280491" grpId="0"/>
      <p:bldP spid="2280492" grpId="0"/>
      <p:bldP spid="2280493" grpId="0"/>
      <p:bldP spid="2280494" grpId="0"/>
      <p:bldP spid="2280495" grpId="0"/>
      <p:bldP spid="2280496" grpId="0"/>
      <p:bldP spid="2280497" grpId="0"/>
      <p:bldP spid="2280498" grpId="0"/>
      <p:bldP spid="22804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Multi-Way Searching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Similar to search in a binary search tree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Each internal node with children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1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…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="1" i="1" baseline="-25000">
                <a:ea typeface="新細明體" pitchFamily="18" charset="-120"/>
              </a:rPr>
              <a:t>d</a:t>
            </a:r>
            <a:r>
              <a:rPr lang="en-US" altLang="zh-TW">
                <a:ea typeface="新細明體" pitchFamily="18" charset="-120"/>
              </a:rPr>
              <a:t> and keys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1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…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d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>
                <a:ea typeface="新細明體" pitchFamily="18" charset="-120"/>
              </a:rPr>
              <a:t>1</a:t>
            </a:r>
            <a:endParaRPr lang="en-US" altLang="zh-TW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 (</a:t>
            </a:r>
            <a:r>
              <a:rPr lang="en-US" altLang="zh-TW" b="1" i="1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 = 1, …, </a:t>
            </a:r>
            <a:r>
              <a:rPr lang="en-US" altLang="zh-TW" b="1" i="1">
                <a:ea typeface="新細明體" pitchFamily="18" charset="-120"/>
              </a:rPr>
              <a:t>d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>
                <a:ea typeface="新細明體" pitchFamily="18" charset="-120"/>
              </a:rPr>
              <a:t>1): terminates successfully</a:t>
            </a:r>
            <a:endParaRPr lang="en-US" altLang="zh-TW" b="1" i="1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: continues the search in child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>
                <a:ea typeface="新細明體" pitchFamily="18" charset="-120"/>
              </a:rPr>
              <a:t>1 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 baseline="-25000">
                <a:ea typeface="新細明體" pitchFamily="18" charset="-120"/>
              </a:rPr>
              <a:t> 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&lt;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 (</a:t>
            </a:r>
            <a:r>
              <a:rPr lang="en-US" altLang="zh-TW" b="1" i="1">
                <a:ea typeface="新細明體" pitchFamily="18" charset="-120"/>
              </a:rPr>
              <a:t>i</a:t>
            </a:r>
            <a:r>
              <a:rPr lang="en-US" altLang="zh-TW">
                <a:ea typeface="新細明體" pitchFamily="18" charset="-120"/>
              </a:rPr>
              <a:t> = 2, …, </a:t>
            </a:r>
            <a:r>
              <a:rPr lang="en-US" altLang="zh-TW" b="1" i="1">
                <a:ea typeface="新細明體" pitchFamily="18" charset="-120"/>
              </a:rPr>
              <a:t>d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 - </a:t>
            </a:r>
            <a:r>
              <a:rPr lang="en-US" altLang="zh-TW">
                <a:ea typeface="新細明體" pitchFamily="18" charset="-120"/>
              </a:rPr>
              <a:t>1): continues the search in child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="1" i="1" baseline="-25000">
                <a:ea typeface="新細明體" pitchFamily="18" charset="-120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Symbol" pitchFamily="18" charset="2"/>
                <a:ea typeface="新細明體" pitchFamily="18" charset="-120"/>
              </a:rPr>
              <a:t>&gt;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="1" i="1" baseline="-25000">
                <a:ea typeface="新細明體" pitchFamily="18" charset="-120"/>
              </a:rPr>
              <a:t>d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: continues the search in child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="1" i="1" baseline="-25000">
                <a:ea typeface="新細明體" pitchFamily="18" charset="-120"/>
              </a:rPr>
              <a:t>d</a:t>
            </a: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Reaching an external node terminates the search unsuccessfully</a:t>
            </a:r>
          </a:p>
        </p:txBody>
      </p:sp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C3182-75DF-42F3-95D1-39B4D31023D6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57FFA-7D87-43DC-B771-E76EE21F6BE8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Search for 30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009900" y="2362200"/>
            <a:ext cx="6934200" cy="3352800"/>
            <a:chOff x="936" y="1488"/>
            <a:chExt cx="4368" cy="2112"/>
          </a:xfrm>
        </p:grpSpPr>
        <p:sp>
          <p:nvSpPr>
            <p:cNvPr id="39944" name="Oval 4"/>
            <p:cNvSpPr>
              <a:spLocks noChangeArrowheads="1"/>
            </p:cNvSpPr>
            <p:nvPr/>
          </p:nvSpPr>
          <p:spPr bwMode="auto">
            <a:xfrm>
              <a:off x="2448" y="1488"/>
              <a:ext cx="96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11    24</a:t>
              </a:r>
            </a:p>
          </p:txBody>
        </p:sp>
        <p:sp>
          <p:nvSpPr>
            <p:cNvPr id="39945" name="Oval 5"/>
            <p:cNvSpPr>
              <a:spLocks noChangeArrowheads="1"/>
            </p:cNvSpPr>
            <p:nvPr/>
          </p:nvSpPr>
          <p:spPr bwMode="auto">
            <a:xfrm>
              <a:off x="1008" y="2352"/>
              <a:ext cx="1248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2   6   8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6" name="Oval 6"/>
            <p:cNvSpPr>
              <a:spLocks noChangeArrowheads="1"/>
            </p:cNvSpPr>
            <p:nvPr/>
          </p:nvSpPr>
          <p:spPr bwMode="auto">
            <a:xfrm>
              <a:off x="2688" y="2352"/>
              <a:ext cx="67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4320" y="3024"/>
              <a:ext cx="624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30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8" name="Oval 8"/>
            <p:cNvSpPr>
              <a:spLocks noChangeArrowheads="1"/>
            </p:cNvSpPr>
            <p:nvPr/>
          </p:nvSpPr>
          <p:spPr bwMode="auto">
            <a:xfrm>
              <a:off x="4128" y="2352"/>
              <a:ext cx="1056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27    32</a:t>
              </a:r>
              <a:endParaRPr lang="en-US" altLang="zh-TW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3960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>
              <a:off x="5112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>
              <a:off x="266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314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3" name="Rectangle 13"/>
            <p:cNvSpPr>
              <a:spLocks noChangeArrowheads="1"/>
            </p:cNvSpPr>
            <p:nvPr/>
          </p:nvSpPr>
          <p:spPr bwMode="auto">
            <a:xfrm>
              <a:off x="936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4" name="Rectangle 14"/>
            <p:cNvSpPr>
              <a:spLocks noChangeArrowheads="1"/>
            </p:cNvSpPr>
            <p:nvPr/>
          </p:nvSpPr>
          <p:spPr bwMode="auto">
            <a:xfrm>
              <a:off x="1320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5" name="Rectangle 15"/>
            <p:cNvSpPr>
              <a:spLocks noChangeArrowheads="1"/>
            </p:cNvSpPr>
            <p:nvPr/>
          </p:nvSpPr>
          <p:spPr bwMode="auto">
            <a:xfrm>
              <a:off x="1704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6" name="Rectangle 16"/>
            <p:cNvSpPr>
              <a:spLocks noChangeArrowheads="1"/>
            </p:cNvSpPr>
            <p:nvPr/>
          </p:nvSpPr>
          <p:spPr bwMode="auto">
            <a:xfrm>
              <a:off x="2088" y="3024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957" name="AutoShape 17"/>
            <p:cNvCxnSpPr>
              <a:cxnSpLocks noChangeShapeType="1"/>
              <a:stCxn id="39944" idx="3"/>
              <a:endCxn id="39945" idx="0"/>
            </p:cNvCxnSpPr>
            <p:nvPr/>
          </p:nvCxnSpPr>
          <p:spPr bwMode="auto">
            <a:xfrm flipH="1">
              <a:off x="1632" y="1702"/>
              <a:ext cx="957" cy="6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8" name="AutoShape 18"/>
            <p:cNvCxnSpPr>
              <a:cxnSpLocks noChangeShapeType="1"/>
              <a:stCxn id="39944" idx="4"/>
              <a:endCxn id="39946" idx="0"/>
            </p:cNvCxnSpPr>
            <p:nvPr/>
          </p:nvCxnSpPr>
          <p:spPr bwMode="auto">
            <a:xfrm>
              <a:off x="2928" y="1737"/>
              <a:ext cx="96" cy="6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9" name="AutoShape 19"/>
            <p:cNvCxnSpPr>
              <a:cxnSpLocks noChangeShapeType="1"/>
              <a:stCxn id="39944" idx="5"/>
              <a:endCxn id="39948" idx="0"/>
            </p:cNvCxnSpPr>
            <p:nvPr/>
          </p:nvCxnSpPr>
          <p:spPr bwMode="auto">
            <a:xfrm>
              <a:off x="3267" y="1702"/>
              <a:ext cx="1389" cy="64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960" name="AutoShape 20"/>
            <p:cNvCxnSpPr>
              <a:cxnSpLocks noChangeShapeType="1"/>
              <a:stCxn id="39945" idx="3"/>
              <a:endCxn id="39953" idx="0"/>
            </p:cNvCxnSpPr>
            <p:nvPr/>
          </p:nvCxnSpPr>
          <p:spPr bwMode="auto">
            <a:xfrm flipH="1">
              <a:off x="1032" y="2566"/>
              <a:ext cx="159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1" name="AutoShape 21"/>
            <p:cNvCxnSpPr>
              <a:cxnSpLocks noChangeShapeType="1"/>
              <a:stCxn id="39945" idx="5"/>
              <a:endCxn id="39956" idx="0"/>
            </p:cNvCxnSpPr>
            <p:nvPr/>
          </p:nvCxnSpPr>
          <p:spPr bwMode="auto">
            <a:xfrm>
              <a:off x="2073" y="2566"/>
              <a:ext cx="111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 flipV="1">
              <a:off x="1392" y="259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3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4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5" name="Rectangle 25"/>
            <p:cNvSpPr>
              <a:spLocks noChangeArrowheads="1"/>
            </p:cNvSpPr>
            <p:nvPr/>
          </p:nvSpPr>
          <p:spPr bwMode="auto">
            <a:xfrm>
              <a:off x="4752" y="3408"/>
              <a:ext cx="192" cy="192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966" name="AutoShape 26"/>
            <p:cNvCxnSpPr>
              <a:cxnSpLocks noChangeShapeType="1"/>
              <a:stCxn id="39947" idx="0"/>
              <a:endCxn id="39948" idx="4"/>
            </p:cNvCxnSpPr>
            <p:nvPr/>
          </p:nvCxnSpPr>
          <p:spPr bwMode="auto">
            <a:xfrm flipV="1">
              <a:off x="4632" y="2601"/>
              <a:ext cx="24" cy="414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967" name="AutoShape 27"/>
            <p:cNvCxnSpPr>
              <a:cxnSpLocks noChangeShapeType="1"/>
              <a:stCxn id="39949" idx="0"/>
              <a:endCxn id="39948" idx="3"/>
            </p:cNvCxnSpPr>
            <p:nvPr/>
          </p:nvCxnSpPr>
          <p:spPr bwMode="auto">
            <a:xfrm flipV="1">
              <a:off x="4056" y="2566"/>
              <a:ext cx="227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8" name="AutoShape 28"/>
            <p:cNvCxnSpPr>
              <a:cxnSpLocks noChangeShapeType="1"/>
              <a:stCxn id="39950" idx="0"/>
              <a:endCxn id="39948" idx="5"/>
            </p:cNvCxnSpPr>
            <p:nvPr/>
          </p:nvCxnSpPr>
          <p:spPr bwMode="auto">
            <a:xfrm flipH="1" flipV="1">
              <a:off x="5029" y="2566"/>
              <a:ext cx="179" cy="4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9" name="Line 2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0"/>
            <p:cNvSpPr>
              <a:spLocks noChangeShapeType="1"/>
            </p:cNvSpPr>
            <p:nvPr/>
          </p:nvSpPr>
          <p:spPr bwMode="auto">
            <a:xfrm flipV="1">
              <a:off x="2736" y="2592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1"/>
            <p:cNvSpPr>
              <a:spLocks noChangeShapeType="1"/>
            </p:cNvSpPr>
            <p:nvPr/>
          </p:nvSpPr>
          <p:spPr bwMode="auto">
            <a:xfrm flipV="1">
              <a:off x="4416" y="326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2"/>
            <p:cNvSpPr>
              <a:spLocks noChangeShapeType="1"/>
            </p:cNvSpPr>
            <p:nvPr/>
          </p:nvSpPr>
          <p:spPr bwMode="auto">
            <a:xfrm flipH="1" flipV="1">
              <a:off x="4752" y="326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2529" name="Line 33"/>
          <p:cNvSpPr>
            <a:spLocks noChangeShapeType="1"/>
          </p:cNvSpPr>
          <p:nvPr/>
        </p:nvSpPr>
        <p:spPr bwMode="auto">
          <a:xfrm>
            <a:off x="6629400" y="2667000"/>
            <a:ext cx="22860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0" name="Line 34"/>
          <p:cNvSpPr>
            <a:spLocks noChangeShapeType="1"/>
          </p:cNvSpPr>
          <p:nvPr/>
        </p:nvSpPr>
        <p:spPr bwMode="auto">
          <a:xfrm flipH="1">
            <a:off x="8874126" y="4114801"/>
            <a:ext cx="41275" cy="6953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529" grpId="0" animBg="1"/>
      <p:bldP spid="22825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B-trees</a:t>
            </a:r>
            <a:endParaRPr lang="zh-TW" altLang="en-US"/>
          </a:p>
        </p:txBody>
      </p:sp>
      <p:sp>
        <p:nvSpPr>
          <p:cNvPr id="4096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B-tree of order m </a:t>
            </a:r>
            <a:r>
              <a:rPr lang="en-US" altLang="zh-TW" dirty="0"/>
              <a:t>is an </a:t>
            </a:r>
            <a:r>
              <a:rPr lang="en-US" altLang="zh-TW" i="1" dirty="0"/>
              <a:t>m</a:t>
            </a:r>
            <a:r>
              <a:rPr lang="en-US" altLang="zh-TW" dirty="0"/>
              <a:t>-way search tree that is empty or satisfies the following properties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/>
              <a:t>The root node has at least two children;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/>
              <a:t>All nodes other than the root and external nodes (leaves) have at least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zh-TW" altLang="en-US" dirty="0">
                <a:ea typeface="新細明體" pitchFamily="18" charset="-120"/>
                <a:sym typeface="Symbol" pitchFamily="18" charset="2"/>
              </a:rPr>
              <a:t>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m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/2</a:t>
            </a:r>
            <a:r>
              <a:rPr lang="zh-TW" altLang="en-US" dirty="0">
                <a:ea typeface="新細明體" pitchFamily="18" charset="-120"/>
                <a:sym typeface="Symbol" pitchFamily="18" charset="2"/>
              </a:rPr>
              <a:t>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children;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All external nodes are at the same level.</a:t>
            </a:r>
            <a:endParaRPr lang="zh-TW" altLang="en-US" dirty="0"/>
          </a:p>
        </p:txBody>
      </p:sp>
      <p:sp>
        <p:nvSpPr>
          <p:cNvPr id="4096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3E9E6-311A-45D9-A09A-08A24534EC52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3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Observations about B-trees</a:t>
            </a:r>
            <a:endParaRPr lang="zh-TW" altLang="en-US"/>
          </a:p>
        </p:txBody>
      </p:sp>
      <p:sp>
        <p:nvSpPr>
          <p:cNvPr id="4198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/>
              <a:t>=3, all internal nodes of a B-tree have a degree that is either 2 or 3</a:t>
            </a:r>
          </a:p>
          <a:p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/>
              <a:t>=4, the possible degrees of internal nodes are 2, 3, and 4.</a:t>
            </a:r>
          </a:p>
          <a:p>
            <a:r>
              <a:rPr lang="en-US" altLang="zh-TW"/>
              <a:t>When </a:t>
            </a:r>
            <a:r>
              <a:rPr lang="en-US" altLang="zh-TW" i="1"/>
              <a:t>m</a:t>
            </a:r>
            <a:r>
              <a:rPr lang="en-US" altLang="zh-TW"/>
              <a:t>=5, the possible degrees of internal nodes are 3, 4, and 5.</a:t>
            </a:r>
          </a:p>
          <a:p>
            <a:r>
              <a:rPr lang="en-US" altLang="zh-TW"/>
              <a:t>A B-tree of order 3 is known as a 2-3 tree</a:t>
            </a:r>
          </a:p>
          <a:p>
            <a:r>
              <a:rPr lang="en-US" altLang="zh-TW"/>
              <a:t>A B-tree of order 4 is known as (2,4)-tree</a:t>
            </a:r>
            <a:endParaRPr lang="zh-TW" altLang="en-US"/>
          </a:p>
        </p:txBody>
      </p:sp>
      <p:sp>
        <p:nvSpPr>
          <p:cNvPr id="4198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AB7E2-233F-4BEF-896F-1021C9F8942D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52919-7D4B-45EE-9FF9-9B65BE7B6527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(2,4) Trees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2,4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(also called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2-4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or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2-3-4 tree</a:t>
            </a:r>
            <a:r>
              <a:rPr lang="en-US" altLang="zh-TW" dirty="0">
                <a:ea typeface="新細明體" pitchFamily="18" charset="-120"/>
              </a:rPr>
              <a:t>) is a multi-way search with </a:t>
            </a:r>
          </a:p>
          <a:p>
            <a:pPr lvl="1"/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Size Property</a:t>
            </a:r>
            <a:r>
              <a:rPr lang="en-US" altLang="zh-TW" dirty="0">
                <a:ea typeface="新細明體" pitchFamily="18" charset="-120"/>
              </a:rPr>
              <a:t>: every internal node has at most four children and</a:t>
            </a:r>
          </a:p>
          <a:p>
            <a:pPr lvl="1"/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Depth Property</a:t>
            </a:r>
            <a:r>
              <a:rPr lang="en-US" altLang="zh-TW" dirty="0">
                <a:ea typeface="新細明體" pitchFamily="18" charset="-120"/>
              </a:rPr>
              <a:t>: all the external nodes have the same depth</a:t>
            </a:r>
          </a:p>
          <a:p>
            <a:r>
              <a:rPr lang="en-US" altLang="zh-TW" dirty="0">
                <a:ea typeface="新細明體" pitchFamily="18" charset="-120"/>
              </a:rPr>
              <a:t>Depending on the number of children, an internal node of a (2,4) tree is called a 2-node, 3-node, or 4-node</a:t>
            </a:r>
          </a:p>
        </p:txBody>
      </p:sp>
    </p:spTree>
    <p:extLst>
      <p:ext uri="{BB962C8B-B14F-4D97-AF65-F5344CB8AC3E}">
        <p14:creationId xmlns:p14="http://schemas.microsoft.com/office/powerpoint/2010/main" val="18436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266B1-691B-4E53-96FD-F6E6AB625B44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6157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1764623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BA7C9-6147-4AB1-B84D-D01B64E1E397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876800" y="22860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10   15   24</a:t>
            </a:r>
          </a:p>
        </p:txBody>
      </p:sp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2438400" y="35814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2   8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4800600" y="35814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8001000" y="35814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27    32</a:t>
            </a:r>
            <a:endParaRPr lang="en-US" altLang="zh-TW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44040" name="Rectangle 7"/>
          <p:cNvSpPr>
            <a:spLocks noChangeAspect="1" noChangeArrowheads="1"/>
          </p:cNvSpPr>
          <p:nvPr/>
        </p:nvSpPr>
        <p:spPr bwMode="auto">
          <a:xfrm>
            <a:off x="79517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Rectangle 8"/>
          <p:cNvSpPr>
            <a:spLocks noChangeAspect="1" noChangeArrowheads="1"/>
          </p:cNvSpPr>
          <p:nvPr/>
        </p:nvSpPr>
        <p:spPr bwMode="auto">
          <a:xfrm>
            <a:off x="95250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Rectangle 9"/>
          <p:cNvSpPr>
            <a:spLocks noChangeAspect="1" noChangeArrowheads="1"/>
          </p:cNvSpPr>
          <p:nvPr/>
        </p:nvSpPr>
        <p:spPr bwMode="auto">
          <a:xfrm>
            <a:off x="4800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3" name="Rectangle 10"/>
          <p:cNvSpPr>
            <a:spLocks noChangeAspect="1" noChangeArrowheads="1"/>
          </p:cNvSpPr>
          <p:nvPr/>
        </p:nvSpPr>
        <p:spPr bwMode="auto">
          <a:xfrm>
            <a:off x="5562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4" name="Rectangle 11"/>
          <p:cNvSpPr>
            <a:spLocks noChangeAspect="1" noChangeArrowheads="1"/>
          </p:cNvSpPr>
          <p:nvPr/>
        </p:nvSpPr>
        <p:spPr bwMode="auto">
          <a:xfrm>
            <a:off x="23129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5" name="Rectangle 12"/>
          <p:cNvSpPr>
            <a:spLocks noChangeAspect="1" noChangeArrowheads="1"/>
          </p:cNvSpPr>
          <p:nvPr/>
        </p:nvSpPr>
        <p:spPr bwMode="auto">
          <a:xfrm>
            <a:off x="3133726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6" name="Rectangle 13"/>
          <p:cNvSpPr>
            <a:spLocks noChangeAspect="1" noChangeArrowheads="1"/>
          </p:cNvSpPr>
          <p:nvPr/>
        </p:nvSpPr>
        <p:spPr bwMode="auto">
          <a:xfrm>
            <a:off x="39624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47" name="AutoShape 14"/>
          <p:cNvCxnSpPr>
            <a:cxnSpLocks noChangeShapeType="1"/>
            <a:stCxn id="44036" idx="3"/>
            <a:endCxn id="44037" idx="0"/>
          </p:cNvCxnSpPr>
          <p:nvPr/>
        </p:nvCxnSpPr>
        <p:spPr bwMode="auto">
          <a:xfrm flipH="1">
            <a:off x="3238500" y="2620963"/>
            <a:ext cx="1995488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5"/>
          <p:cNvCxnSpPr>
            <a:cxnSpLocks noChangeShapeType="1"/>
            <a:stCxn id="44036" idx="4"/>
            <a:endCxn id="44038" idx="0"/>
          </p:cNvCxnSpPr>
          <p:nvPr/>
        </p:nvCxnSpPr>
        <p:spPr bwMode="auto">
          <a:xfrm flipH="1">
            <a:off x="5334000" y="2676525"/>
            <a:ext cx="7620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6"/>
          <p:cNvCxnSpPr>
            <a:cxnSpLocks noChangeShapeType="1"/>
            <a:stCxn id="44036" idx="5"/>
            <a:endCxn id="44039" idx="0"/>
          </p:cNvCxnSpPr>
          <p:nvPr/>
        </p:nvCxnSpPr>
        <p:spPr bwMode="auto">
          <a:xfrm>
            <a:off x="6958014" y="2620963"/>
            <a:ext cx="1881187" cy="950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7"/>
          <p:cNvCxnSpPr>
            <a:cxnSpLocks noChangeShapeType="1"/>
            <a:stCxn id="44037" idx="3"/>
            <a:endCxn id="44044" idx="0"/>
          </p:cNvCxnSpPr>
          <p:nvPr/>
        </p:nvCxnSpPr>
        <p:spPr bwMode="auto">
          <a:xfrm flipH="1">
            <a:off x="2414588" y="39163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8"/>
          <p:cNvCxnSpPr>
            <a:cxnSpLocks noChangeShapeType="1"/>
            <a:stCxn id="44037" idx="5"/>
            <a:endCxn id="44046" idx="0"/>
          </p:cNvCxnSpPr>
          <p:nvPr/>
        </p:nvCxnSpPr>
        <p:spPr bwMode="auto">
          <a:xfrm>
            <a:off x="3803650" y="39163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052" name="Rectangle 19"/>
          <p:cNvSpPr>
            <a:spLocks noChangeAspect="1" noChangeArrowheads="1"/>
          </p:cNvSpPr>
          <p:nvPr/>
        </p:nvSpPr>
        <p:spPr bwMode="auto">
          <a:xfrm>
            <a:off x="8751888" y="42672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53" name="AutoShape 20"/>
          <p:cNvCxnSpPr>
            <a:cxnSpLocks noChangeShapeType="1"/>
            <a:stCxn id="44052" idx="0"/>
            <a:endCxn id="44039" idx="4"/>
          </p:cNvCxnSpPr>
          <p:nvPr/>
        </p:nvCxnSpPr>
        <p:spPr bwMode="auto">
          <a:xfrm flipH="1" flipV="1">
            <a:off x="8839200" y="39719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21"/>
          <p:cNvCxnSpPr>
            <a:cxnSpLocks noChangeShapeType="1"/>
            <a:stCxn id="44040" idx="0"/>
            <a:endCxn id="44039" idx="3"/>
          </p:cNvCxnSpPr>
          <p:nvPr/>
        </p:nvCxnSpPr>
        <p:spPr bwMode="auto">
          <a:xfrm flipV="1">
            <a:off x="8053389" y="39163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22"/>
          <p:cNvCxnSpPr>
            <a:cxnSpLocks noChangeShapeType="1"/>
            <a:stCxn id="44041" idx="0"/>
            <a:endCxn id="44039" idx="5"/>
          </p:cNvCxnSpPr>
          <p:nvPr/>
        </p:nvCxnSpPr>
        <p:spPr bwMode="auto">
          <a:xfrm flipH="1" flipV="1">
            <a:off x="9431338" y="39163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6" name="AutoShape 23"/>
          <p:cNvCxnSpPr>
            <a:cxnSpLocks noChangeShapeType="1"/>
            <a:stCxn id="44045" idx="0"/>
            <a:endCxn id="44037" idx="4"/>
          </p:cNvCxnSpPr>
          <p:nvPr/>
        </p:nvCxnSpPr>
        <p:spPr bwMode="auto">
          <a:xfrm flipV="1">
            <a:off x="3235326" y="39719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057" name="Oval 24"/>
          <p:cNvSpPr>
            <a:spLocks noChangeArrowheads="1"/>
          </p:cNvSpPr>
          <p:nvPr/>
        </p:nvSpPr>
        <p:spPr bwMode="auto">
          <a:xfrm>
            <a:off x="6248400" y="35814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18</a:t>
            </a:r>
          </a:p>
        </p:txBody>
      </p:sp>
      <p:sp>
        <p:nvSpPr>
          <p:cNvPr id="44058" name="Rectangle 25"/>
          <p:cNvSpPr>
            <a:spLocks noChangeAspect="1" noChangeArrowheads="1"/>
          </p:cNvSpPr>
          <p:nvPr/>
        </p:nvSpPr>
        <p:spPr bwMode="auto">
          <a:xfrm>
            <a:off x="62484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9" name="Rectangle 26"/>
          <p:cNvSpPr>
            <a:spLocks noChangeAspect="1" noChangeArrowheads="1"/>
          </p:cNvSpPr>
          <p:nvPr/>
        </p:nvSpPr>
        <p:spPr bwMode="auto">
          <a:xfrm>
            <a:off x="7086601" y="42672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4060" name="AutoShape 27"/>
          <p:cNvCxnSpPr>
            <a:cxnSpLocks noChangeShapeType="1"/>
            <a:stCxn id="44036" idx="4"/>
            <a:endCxn id="44057" idx="0"/>
          </p:cNvCxnSpPr>
          <p:nvPr/>
        </p:nvCxnSpPr>
        <p:spPr bwMode="auto">
          <a:xfrm>
            <a:off x="6096000" y="2676525"/>
            <a:ext cx="6858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28"/>
          <p:cNvCxnSpPr>
            <a:cxnSpLocks noChangeShapeType="1"/>
            <a:stCxn id="44042" idx="0"/>
          </p:cNvCxnSpPr>
          <p:nvPr/>
        </p:nvCxnSpPr>
        <p:spPr bwMode="auto">
          <a:xfrm flipV="1">
            <a:off x="4902200" y="39544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2" name="AutoShape 29"/>
          <p:cNvCxnSpPr>
            <a:cxnSpLocks noChangeShapeType="1"/>
            <a:stCxn id="44058" idx="0"/>
          </p:cNvCxnSpPr>
          <p:nvPr/>
        </p:nvCxnSpPr>
        <p:spPr bwMode="auto">
          <a:xfrm flipV="1">
            <a:off x="6350000" y="3962401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3" name="AutoShape 30"/>
          <p:cNvCxnSpPr>
            <a:cxnSpLocks noChangeShapeType="1"/>
            <a:stCxn id="44059" idx="0"/>
          </p:cNvCxnSpPr>
          <p:nvPr/>
        </p:nvCxnSpPr>
        <p:spPr bwMode="auto">
          <a:xfrm flipH="1" flipV="1">
            <a:off x="6986588" y="3943351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4" name="AutoShape 31"/>
          <p:cNvCxnSpPr>
            <a:cxnSpLocks noChangeShapeType="1"/>
            <a:stCxn id="44043" idx="0"/>
          </p:cNvCxnSpPr>
          <p:nvPr/>
        </p:nvCxnSpPr>
        <p:spPr bwMode="auto">
          <a:xfrm flipH="1" flipV="1">
            <a:off x="5483226" y="3962401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84576" name="AutoShape 32"/>
          <p:cNvSpPr>
            <a:spLocks noChangeArrowheads="1"/>
          </p:cNvSpPr>
          <p:nvPr/>
        </p:nvSpPr>
        <p:spPr bwMode="auto">
          <a:xfrm>
            <a:off x="8382000" y="1752600"/>
            <a:ext cx="1371600" cy="609600"/>
          </a:xfrm>
          <a:prstGeom prst="wedgeRectCallout">
            <a:avLst>
              <a:gd name="adj1" fmla="val -156250"/>
              <a:gd name="adj2" fmla="val 39065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4-node</a:t>
            </a:r>
          </a:p>
        </p:txBody>
      </p:sp>
      <p:sp>
        <p:nvSpPr>
          <p:cNvPr id="2284577" name="AutoShape 33"/>
          <p:cNvSpPr>
            <a:spLocks noChangeArrowheads="1"/>
          </p:cNvSpPr>
          <p:nvPr/>
        </p:nvSpPr>
        <p:spPr bwMode="auto">
          <a:xfrm>
            <a:off x="8458200" y="5410200"/>
            <a:ext cx="1371600" cy="609600"/>
          </a:xfrm>
          <a:prstGeom prst="wedgeRectCallout">
            <a:avLst>
              <a:gd name="adj1" fmla="val 6019"/>
              <a:gd name="adj2" fmla="val -269273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3-node</a:t>
            </a:r>
          </a:p>
        </p:txBody>
      </p:sp>
      <p:sp>
        <p:nvSpPr>
          <p:cNvPr id="2284578" name="AutoShape 34"/>
          <p:cNvSpPr>
            <a:spLocks noChangeArrowheads="1"/>
          </p:cNvSpPr>
          <p:nvPr/>
        </p:nvSpPr>
        <p:spPr bwMode="auto">
          <a:xfrm>
            <a:off x="3886200" y="5410200"/>
            <a:ext cx="1371600" cy="609600"/>
          </a:xfrm>
          <a:prstGeom prst="wedgeRectCallout">
            <a:avLst>
              <a:gd name="adj1" fmla="val 51273"/>
              <a:gd name="adj2" fmla="val -267708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/>
              <a:t>2-node</a:t>
            </a:r>
          </a:p>
        </p:txBody>
      </p:sp>
    </p:spTree>
    <p:extLst>
      <p:ext uri="{BB962C8B-B14F-4D97-AF65-F5344CB8AC3E}">
        <p14:creationId xmlns:p14="http://schemas.microsoft.com/office/powerpoint/2010/main" val="27090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576" grpId="0" animBg="1"/>
      <p:bldP spid="2284577" grpId="0" animBg="1"/>
      <p:bldP spid="22845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Height of a (2,4) Tree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(2,4) tree storing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items has height </a:t>
            </a:r>
            <a:r>
              <a:rPr lang="en-US" altLang="zh-TW" b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Let </a:t>
            </a: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 be the height of a (2,4) tree with </a:t>
            </a:r>
            <a:r>
              <a:rPr lang="en-US" altLang="zh-TW" b="1" i="1" dirty="0">
                <a:ea typeface="新細明體" pitchFamily="18" charset="-120"/>
              </a:rPr>
              <a:t>n </a:t>
            </a:r>
            <a:r>
              <a:rPr lang="en-US" altLang="zh-TW" dirty="0">
                <a:ea typeface="新細明體" pitchFamily="18" charset="-120"/>
              </a:rPr>
              <a:t>items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Since there are at least 2</a:t>
            </a:r>
            <a:r>
              <a:rPr lang="en-US" altLang="zh-TW" b="1" i="1" baseline="30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items at depth </a:t>
            </a:r>
            <a:r>
              <a:rPr lang="en-US" altLang="zh-TW" b="1" i="1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>
                <a:ea typeface="新細明體" pitchFamily="18" charset="-120"/>
              </a:rPr>
              <a:t> 0, … , </a:t>
            </a: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-</a:t>
            </a:r>
            <a:r>
              <a:rPr lang="en-US" altLang="zh-TW" dirty="0">
                <a:ea typeface="新細明體" pitchFamily="18" charset="-120"/>
              </a:rPr>
              <a:t>1 and no items at depth </a:t>
            </a: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, we have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		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dirty="0">
                <a:ea typeface="新細明體" pitchFamily="18" charset="-120"/>
              </a:rPr>
              <a:t> 1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>
                <a:ea typeface="新細明體" pitchFamily="18" charset="-120"/>
              </a:rPr>
              <a:t>2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>
                <a:ea typeface="新細明體" pitchFamily="18" charset="-120"/>
              </a:rPr>
              <a:t> 4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>
                <a:ea typeface="新細明體" pitchFamily="18" charset="-120"/>
              </a:rPr>
              <a:t> …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dirty="0">
                <a:ea typeface="新細明體" pitchFamily="18" charset="-120"/>
              </a:rPr>
              <a:t> 2</a:t>
            </a:r>
            <a:r>
              <a:rPr lang="en-US" altLang="zh-TW" b="1" i="1" baseline="30000" dirty="0">
                <a:ea typeface="新細明體" pitchFamily="18" charset="-120"/>
              </a:rPr>
              <a:t>h</a:t>
            </a:r>
            <a:r>
              <a:rPr lang="en-US" altLang="zh-TW" baseline="300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aseline="30000" dirty="0">
                <a:ea typeface="新細明體" pitchFamily="18" charset="-120"/>
              </a:rPr>
              <a:t>1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>
                <a:ea typeface="新細明體" pitchFamily="18" charset="-120"/>
              </a:rPr>
              <a:t> 2</a:t>
            </a:r>
            <a:r>
              <a:rPr lang="en-US" altLang="zh-TW" b="1" i="1" baseline="30000" dirty="0">
                <a:ea typeface="新細明體" pitchFamily="18" charset="-120"/>
              </a:rPr>
              <a:t>h </a:t>
            </a:r>
            <a:r>
              <a:rPr lang="en-US" altLang="zh-TW" dirty="0">
                <a:latin typeface="Symbol" pitchFamily="18" charset="2"/>
                <a:ea typeface="新細明體" pitchFamily="18" charset="-120"/>
                <a:sym typeface="Symbol" pitchFamily="18" charset="2"/>
              </a:rPr>
              <a:t>- </a:t>
            </a:r>
            <a:r>
              <a:rPr lang="en-US" altLang="zh-TW" dirty="0">
                <a:ea typeface="新細明體" pitchFamily="18" charset="-120"/>
              </a:rPr>
              <a:t>1</a:t>
            </a:r>
            <a:endParaRPr lang="en-US" altLang="zh-TW" b="1" i="1" baseline="300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Searching in a (2,4) tree with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items takes </a:t>
            </a:r>
            <a:r>
              <a:rPr lang="en-US" altLang="zh-TW" b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time</a:t>
            </a:r>
          </a:p>
        </p:txBody>
      </p:sp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47896-D007-400A-A71F-1131252F738C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>
              <a:latin typeface="Arial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917186" y="4412528"/>
            <a:ext cx="5845815" cy="1626322"/>
            <a:chOff x="611" y="2568"/>
            <a:chExt cx="4597" cy="1409"/>
          </a:xfrm>
        </p:grpSpPr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 flipH="1">
              <a:off x="1508" y="3766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H="1">
              <a:off x="1508" y="3479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 flipH="1">
              <a:off x="1508" y="3191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H="1">
              <a:off x="1508" y="2904"/>
              <a:ext cx="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Oval 9"/>
            <p:cNvSpPr>
              <a:spLocks noChangeArrowheads="1"/>
            </p:cNvSpPr>
            <p:nvPr/>
          </p:nvSpPr>
          <p:spPr bwMode="auto">
            <a:xfrm>
              <a:off x="3555" y="2776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zh-TW" altLang="zh-TW">
                <a:sym typeface="Symbol" pitchFamily="18" charset="2"/>
              </a:endParaRPr>
            </a:p>
          </p:txBody>
        </p:sp>
        <p:grpSp>
          <p:nvGrpSpPr>
            <p:cNvPr id="45068" name="Group 10"/>
            <p:cNvGrpSpPr>
              <a:grpSpLocks/>
            </p:cNvGrpSpPr>
            <p:nvPr/>
          </p:nvGrpSpPr>
          <p:grpSpPr bwMode="auto">
            <a:xfrm>
              <a:off x="2814" y="3074"/>
              <a:ext cx="1728" cy="213"/>
              <a:chOff x="2139" y="2808"/>
              <a:chExt cx="1950" cy="240"/>
            </a:xfrm>
          </p:grpSpPr>
          <p:sp>
            <p:nvSpPr>
              <p:cNvPr id="45106" name="Oval 11"/>
              <p:cNvSpPr>
                <a:spLocks noChangeArrowheads="1"/>
              </p:cNvSpPr>
              <p:nvPr/>
            </p:nvSpPr>
            <p:spPr bwMode="auto">
              <a:xfrm>
                <a:off x="3849" y="28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7" name="Oval 12"/>
              <p:cNvSpPr>
                <a:spLocks noChangeArrowheads="1"/>
              </p:cNvSpPr>
              <p:nvPr/>
            </p:nvSpPr>
            <p:spPr bwMode="auto">
              <a:xfrm>
                <a:off x="2139" y="28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</p:grpSp>
        <p:cxnSp>
          <p:nvCxnSpPr>
            <p:cNvPr id="45069" name="AutoShape 13"/>
            <p:cNvCxnSpPr>
              <a:cxnSpLocks noChangeShapeType="1"/>
              <a:stCxn id="45067" idx="3"/>
              <a:endCxn id="45107" idx="7"/>
            </p:cNvCxnSpPr>
            <p:nvPr/>
          </p:nvCxnSpPr>
          <p:spPr bwMode="auto">
            <a:xfrm flipH="1">
              <a:off x="2996" y="2964"/>
              <a:ext cx="59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0" name="AutoShape 14"/>
            <p:cNvCxnSpPr>
              <a:cxnSpLocks noChangeShapeType="1"/>
              <a:stCxn id="45106" idx="1"/>
              <a:endCxn id="45067" idx="5"/>
            </p:cNvCxnSpPr>
            <p:nvPr/>
          </p:nvCxnSpPr>
          <p:spPr bwMode="auto">
            <a:xfrm flipH="1" flipV="1">
              <a:off x="3737" y="2964"/>
              <a:ext cx="623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1" name="AutoShape 15"/>
            <p:cNvCxnSpPr>
              <a:cxnSpLocks noChangeShapeType="1"/>
              <a:stCxn id="45105" idx="1"/>
              <a:endCxn id="45106" idx="5"/>
            </p:cNvCxnSpPr>
            <p:nvPr/>
          </p:nvCxnSpPr>
          <p:spPr bwMode="auto">
            <a:xfrm flipH="1" flipV="1">
              <a:off x="4511" y="3262"/>
              <a:ext cx="22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2" name="AutoShape 16"/>
            <p:cNvCxnSpPr>
              <a:cxnSpLocks noChangeShapeType="1"/>
              <a:stCxn id="45104" idx="7"/>
              <a:endCxn id="45106" idx="3"/>
            </p:cNvCxnSpPr>
            <p:nvPr/>
          </p:nvCxnSpPr>
          <p:spPr bwMode="auto">
            <a:xfrm flipV="1">
              <a:off x="4132" y="3262"/>
              <a:ext cx="228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3" name="AutoShape 17"/>
            <p:cNvCxnSpPr>
              <a:cxnSpLocks noChangeShapeType="1"/>
              <a:stCxn id="45085" idx="0"/>
              <a:endCxn id="45102" idx="5"/>
            </p:cNvCxnSpPr>
            <p:nvPr/>
          </p:nvCxnSpPr>
          <p:spPr bwMode="auto">
            <a:xfrm flipH="1" flipV="1">
              <a:off x="3374" y="3560"/>
              <a:ext cx="115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4" name="AutoShape 18"/>
            <p:cNvCxnSpPr>
              <a:cxnSpLocks noChangeShapeType="1"/>
              <a:stCxn id="45084" idx="0"/>
              <a:endCxn id="45102" idx="3"/>
            </p:cNvCxnSpPr>
            <p:nvPr/>
          </p:nvCxnSpPr>
          <p:spPr bwMode="auto">
            <a:xfrm flipV="1">
              <a:off x="3109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5" name="AutoShape 19"/>
            <p:cNvCxnSpPr>
              <a:cxnSpLocks noChangeShapeType="1"/>
              <a:stCxn id="45103" idx="7"/>
              <a:endCxn id="45107" idx="3"/>
            </p:cNvCxnSpPr>
            <p:nvPr/>
          </p:nvCxnSpPr>
          <p:spPr bwMode="auto">
            <a:xfrm flipV="1">
              <a:off x="2617" y="3262"/>
              <a:ext cx="228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6" name="AutoShape 20"/>
            <p:cNvCxnSpPr>
              <a:cxnSpLocks noChangeShapeType="1"/>
              <a:stCxn id="45102" idx="1"/>
              <a:endCxn id="45107" idx="5"/>
            </p:cNvCxnSpPr>
            <p:nvPr/>
          </p:nvCxnSpPr>
          <p:spPr bwMode="auto">
            <a:xfrm flipH="1" flipV="1">
              <a:off x="2996" y="3262"/>
              <a:ext cx="22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AutoShape 21"/>
            <p:cNvCxnSpPr>
              <a:cxnSpLocks noChangeShapeType="1"/>
              <a:stCxn id="45086" idx="0"/>
              <a:endCxn id="45103" idx="5"/>
            </p:cNvCxnSpPr>
            <p:nvPr/>
          </p:nvCxnSpPr>
          <p:spPr bwMode="auto">
            <a:xfrm flipH="1" flipV="1">
              <a:off x="2617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AutoShape 22"/>
            <p:cNvCxnSpPr>
              <a:cxnSpLocks noChangeShapeType="1"/>
              <a:stCxn id="45101" idx="0"/>
              <a:endCxn id="45103" idx="3"/>
            </p:cNvCxnSpPr>
            <p:nvPr/>
          </p:nvCxnSpPr>
          <p:spPr bwMode="auto">
            <a:xfrm flipV="1">
              <a:off x="2333" y="3560"/>
              <a:ext cx="133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AutoShape 23"/>
            <p:cNvCxnSpPr>
              <a:cxnSpLocks noChangeShapeType="1"/>
              <a:stCxn id="45088" idx="0"/>
              <a:endCxn id="45104" idx="5"/>
            </p:cNvCxnSpPr>
            <p:nvPr/>
          </p:nvCxnSpPr>
          <p:spPr bwMode="auto">
            <a:xfrm flipH="1" flipV="1">
              <a:off x="4132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AutoShape 24"/>
            <p:cNvCxnSpPr>
              <a:cxnSpLocks noChangeShapeType="1"/>
              <a:stCxn id="45087" idx="0"/>
              <a:endCxn id="45104" idx="3"/>
            </p:cNvCxnSpPr>
            <p:nvPr/>
          </p:nvCxnSpPr>
          <p:spPr bwMode="auto">
            <a:xfrm flipV="1">
              <a:off x="3867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5081" name="Group 25"/>
            <p:cNvGrpSpPr>
              <a:grpSpLocks/>
            </p:cNvGrpSpPr>
            <p:nvPr/>
          </p:nvGrpSpPr>
          <p:grpSpPr bwMode="auto">
            <a:xfrm>
              <a:off x="2435" y="3372"/>
              <a:ext cx="2485" cy="213"/>
              <a:chOff x="1711" y="3144"/>
              <a:chExt cx="2805" cy="240"/>
            </a:xfrm>
          </p:grpSpPr>
          <p:sp>
            <p:nvSpPr>
              <p:cNvPr id="45102" name="Oval 26"/>
              <p:cNvSpPr>
                <a:spLocks noChangeArrowheads="1"/>
              </p:cNvSpPr>
              <p:nvPr/>
            </p:nvSpPr>
            <p:spPr bwMode="auto">
              <a:xfrm>
                <a:off x="2566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3" name="Oval 27"/>
              <p:cNvSpPr>
                <a:spLocks noChangeArrowheads="1"/>
              </p:cNvSpPr>
              <p:nvPr/>
            </p:nvSpPr>
            <p:spPr bwMode="auto">
              <a:xfrm>
                <a:off x="1711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4" name="Oval 28"/>
              <p:cNvSpPr>
                <a:spLocks noChangeArrowheads="1"/>
              </p:cNvSpPr>
              <p:nvPr/>
            </p:nvSpPr>
            <p:spPr bwMode="auto">
              <a:xfrm>
                <a:off x="3421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  <p:sp>
            <p:nvSpPr>
              <p:cNvPr id="45105" name="Oval 29"/>
              <p:cNvSpPr>
                <a:spLocks noChangeArrowheads="1"/>
              </p:cNvSpPr>
              <p:nvPr/>
            </p:nvSpPr>
            <p:spPr bwMode="auto">
              <a:xfrm>
                <a:off x="4276" y="3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zh-TW" altLang="zh-TW">
                  <a:sym typeface="Symbol" pitchFamily="18" charset="2"/>
                </a:endParaRPr>
              </a:p>
            </p:txBody>
          </p:sp>
        </p:grpSp>
        <p:cxnSp>
          <p:nvCxnSpPr>
            <p:cNvPr id="45082" name="AutoShape 30"/>
            <p:cNvCxnSpPr>
              <a:cxnSpLocks noChangeShapeType="1"/>
              <a:stCxn id="45090" idx="0"/>
              <a:endCxn id="45105" idx="5"/>
            </p:cNvCxnSpPr>
            <p:nvPr/>
          </p:nvCxnSpPr>
          <p:spPr bwMode="auto">
            <a:xfrm flipH="1" flipV="1">
              <a:off x="4889" y="3560"/>
              <a:ext cx="115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AutoShape 31"/>
            <p:cNvCxnSpPr>
              <a:cxnSpLocks noChangeShapeType="1"/>
              <a:stCxn id="45089" idx="0"/>
              <a:endCxn id="45105" idx="3"/>
            </p:cNvCxnSpPr>
            <p:nvPr/>
          </p:nvCxnSpPr>
          <p:spPr bwMode="auto">
            <a:xfrm flipV="1">
              <a:off x="4624" y="3560"/>
              <a:ext cx="114" cy="1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Rectangle 32"/>
            <p:cNvSpPr>
              <a:spLocks noChangeAspect="1" noChangeArrowheads="1"/>
            </p:cNvSpPr>
            <p:nvPr/>
          </p:nvSpPr>
          <p:spPr bwMode="auto">
            <a:xfrm>
              <a:off x="3032" y="3700"/>
              <a:ext cx="154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5" name="Rectangle 33"/>
            <p:cNvSpPr>
              <a:spLocks noChangeAspect="1" noChangeArrowheads="1"/>
            </p:cNvSpPr>
            <p:nvPr/>
          </p:nvSpPr>
          <p:spPr bwMode="auto">
            <a:xfrm>
              <a:off x="3412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6" name="Rectangle 34"/>
            <p:cNvSpPr>
              <a:spLocks noChangeAspect="1" noChangeArrowheads="1"/>
            </p:cNvSpPr>
            <p:nvPr/>
          </p:nvSpPr>
          <p:spPr bwMode="auto">
            <a:xfrm>
              <a:off x="2654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7" name="Rectangle 35"/>
            <p:cNvSpPr>
              <a:spLocks noChangeAspect="1" noChangeArrowheads="1"/>
            </p:cNvSpPr>
            <p:nvPr/>
          </p:nvSpPr>
          <p:spPr bwMode="auto">
            <a:xfrm>
              <a:off x="3790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8" name="Rectangle 36"/>
            <p:cNvSpPr>
              <a:spLocks noChangeAspect="1" noChangeArrowheads="1"/>
            </p:cNvSpPr>
            <p:nvPr/>
          </p:nvSpPr>
          <p:spPr bwMode="auto">
            <a:xfrm>
              <a:off x="4169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89" name="Rectangle 37"/>
            <p:cNvSpPr>
              <a:spLocks noChangeAspect="1" noChangeArrowheads="1"/>
            </p:cNvSpPr>
            <p:nvPr/>
          </p:nvSpPr>
          <p:spPr bwMode="auto">
            <a:xfrm>
              <a:off x="4547" y="3700"/>
              <a:ext cx="154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90" name="Rectangle 38"/>
            <p:cNvSpPr>
              <a:spLocks noChangeAspect="1" noChangeArrowheads="1"/>
            </p:cNvSpPr>
            <p:nvPr/>
          </p:nvSpPr>
          <p:spPr bwMode="auto">
            <a:xfrm>
              <a:off x="4927" y="3700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45091" name="Text Box 39"/>
            <p:cNvSpPr txBox="1">
              <a:spLocks noChangeArrowheads="1"/>
            </p:cNvSpPr>
            <p:nvPr/>
          </p:nvSpPr>
          <p:spPr bwMode="auto">
            <a:xfrm>
              <a:off x="1253" y="278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92" name="Text Box 40"/>
            <p:cNvSpPr txBox="1">
              <a:spLocks noChangeArrowheads="1"/>
            </p:cNvSpPr>
            <p:nvPr/>
          </p:nvSpPr>
          <p:spPr bwMode="auto">
            <a:xfrm>
              <a:off x="1253" y="307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45093" name="Text Box 41"/>
            <p:cNvSpPr txBox="1">
              <a:spLocks noChangeArrowheads="1"/>
            </p:cNvSpPr>
            <p:nvPr/>
          </p:nvSpPr>
          <p:spPr bwMode="auto">
            <a:xfrm>
              <a:off x="1160" y="3367"/>
              <a:ext cx="424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/>
                <a:t>2</a:t>
              </a:r>
              <a:r>
                <a:rPr lang="en-US" altLang="zh-TW" i="1" baseline="30000" dirty="0"/>
                <a:t>h</a:t>
              </a:r>
              <a:r>
                <a:rPr lang="en-US" altLang="zh-TW" baseline="30000" dirty="0">
                  <a:latin typeface="Symbol" pitchFamily="18" charset="2"/>
                </a:rPr>
                <a:t>-</a:t>
              </a:r>
              <a:r>
                <a:rPr lang="en-US" altLang="zh-TW" baseline="30000" dirty="0"/>
                <a:t>1</a:t>
              </a:r>
            </a:p>
          </p:txBody>
        </p:sp>
        <p:sp>
          <p:nvSpPr>
            <p:cNvPr id="45094" name="Text Box 42"/>
            <p:cNvSpPr txBox="1">
              <a:spLocks noChangeArrowheads="1"/>
            </p:cNvSpPr>
            <p:nvPr/>
          </p:nvSpPr>
          <p:spPr bwMode="auto">
            <a:xfrm>
              <a:off x="1253" y="365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95" name="Text Box 43"/>
            <p:cNvSpPr txBox="1">
              <a:spLocks noChangeArrowheads="1"/>
            </p:cNvSpPr>
            <p:nvPr/>
          </p:nvSpPr>
          <p:spPr bwMode="auto">
            <a:xfrm>
              <a:off x="1085" y="2568"/>
              <a:ext cx="577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latin typeface="Tahoma" pitchFamily="34" charset="0"/>
                </a:rPr>
                <a:t>items</a:t>
              </a:r>
            </a:p>
          </p:txBody>
        </p:sp>
        <p:sp>
          <p:nvSpPr>
            <p:cNvPr id="45096" name="Text Box 44"/>
            <p:cNvSpPr txBox="1">
              <a:spLocks noChangeArrowheads="1"/>
            </p:cNvSpPr>
            <p:nvPr/>
          </p:nvSpPr>
          <p:spPr bwMode="auto">
            <a:xfrm>
              <a:off x="794" y="278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97" name="Text Box 45"/>
            <p:cNvSpPr txBox="1">
              <a:spLocks noChangeArrowheads="1"/>
            </p:cNvSpPr>
            <p:nvPr/>
          </p:nvSpPr>
          <p:spPr bwMode="auto">
            <a:xfrm>
              <a:off x="794" y="307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98" name="Text Box 46"/>
            <p:cNvSpPr txBox="1">
              <a:spLocks noChangeArrowheads="1"/>
            </p:cNvSpPr>
            <p:nvPr/>
          </p:nvSpPr>
          <p:spPr bwMode="auto">
            <a:xfrm>
              <a:off x="702" y="3364"/>
              <a:ext cx="42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i="1" dirty="0"/>
                <a:t>h</a:t>
              </a:r>
              <a:r>
                <a:rPr lang="en-US" altLang="zh-TW" dirty="0">
                  <a:latin typeface="Symbol" pitchFamily="18" charset="2"/>
                </a:rPr>
                <a:t>-</a:t>
              </a:r>
              <a:r>
                <a:rPr lang="en-US" altLang="zh-TW" dirty="0"/>
                <a:t>1</a:t>
              </a:r>
            </a:p>
          </p:txBody>
        </p:sp>
        <p:sp>
          <p:nvSpPr>
            <p:cNvPr id="45099" name="Text Box 47"/>
            <p:cNvSpPr txBox="1">
              <a:spLocks noChangeArrowheads="1"/>
            </p:cNvSpPr>
            <p:nvPr/>
          </p:nvSpPr>
          <p:spPr bwMode="auto">
            <a:xfrm>
              <a:off x="795" y="3657"/>
              <a:ext cx="236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i="1" dirty="0"/>
                <a:t>h</a:t>
              </a:r>
            </a:p>
          </p:txBody>
        </p:sp>
        <p:sp>
          <p:nvSpPr>
            <p:cNvPr id="45100" name="Text Box 48"/>
            <p:cNvSpPr txBox="1">
              <a:spLocks noChangeArrowheads="1"/>
            </p:cNvSpPr>
            <p:nvPr/>
          </p:nvSpPr>
          <p:spPr bwMode="auto">
            <a:xfrm>
              <a:off x="611" y="2568"/>
              <a:ext cx="604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dirty="0">
                  <a:latin typeface="Tahoma" pitchFamily="34" charset="0"/>
                </a:rPr>
                <a:t>depth</a:t>
              </a:r>
            </a:p>
          </p:txBody>
        </p:sp>
        <p:sp>
          <p:nvSpPr>
            <p:cNvPr id="45101" name="Rectangle 49"/>
            <p:cNvSpPr>
              <a:spLocks noChangeAspect="1" noChangeArrowheads="1"/>
            </p:cNvSpPr>
            <p:nvPr/>
          </p:nvSpPr>
          <p:spPr bwMode="auto">
            <a:xfrm>
              <a:off x="2256" y="3699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2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2C206-1E82-477D-88D7-1CB353A4D8BF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Inserting a new item (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searching for </a:t>
            </a:r>
            <a:r>
              <a:rPr lang="en-US" altLang="zh-TW" b="1" i="1" dirty="0">
                <a:ea typeface="新細明體" pitchFamily="18" charset="-120"/>
              </a:rPr>
              <a:t>k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inserting (</a:t>
            </a:r>
            <a:r>
              <a:rPr lang="en-US" altLang="zh-TW" b="1" i="1" dirty="0"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 at the parent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of the reached leaf</a:t>
            </a:r>
          </a:p>
          <a:p>
            <a:r>
              <a:rPr lang="en-US" altLang="zh-TW" dirty="0">
                <a:ea typeface="新細明體" pitchFamily="18" charset="-120"/>
              </a:rPr>
              <a:t>Preserve the depth property but may cause an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overflow</a:t>
            </a:r>
            <a:r>
              <a:rPr lang="en-US" altLang="zh-TW" dirty="0">
                <a:ea typeface="新細明體" pitchFamily="18" charset="-120"/>
              </a:rPr>
              <a:t> (i.e.,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may become a 5-node)</a:t>
            </a:r>
          </a:p>
        </p:txBody>
      </p:sp>
    </p:spTree>
    <p:extLst>
      <p:ext uri="{BB962C8B-B14F-4D97-AF65-F5344CB8AC3E}">
        <p14:creationId xmlns:p14="http://schemas.microsoft.com/office/powerpoint/2010/main" val="1178341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88094-0DC3-4D6A-8BDD-622674510D97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Inserting Key 30 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3192464" y="1905001"/>
            <a:ext cx="5972175" cy="1674813"/>
            <a:chOff x="1051" y="1200"/>
            <a:chExt cx="3762" cy="1055"/>
          </a:xfrm>
        </p:grpSpPr>
        <p:sp>
          <p:nvSpPr>
            <p:cNvPr id="47152" name="Oval 4"/>
            <p:cNvSpPr>
              <a:spLocks noChangeAspect="1" noChangeArrowheads="1"/>
            </p:cNvSpPr>
            <p:nvPr/>
          </p:nvSpPr>
          <p:spPr bwMode="auto">
            <a:xfrm>
              <a:off x="3744" y="1680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27   32   35</a:t>
              </a:r>
            </a:p>
          </p:txBody>
        </p:sp>
        <p:cxnSp>
          <p:nvCxnSpPr>
            <p:cNvPr id="47153" name="AutoShape 5"/>
            <p:cNvCxnSpPr>
              <a:cxnSpLocks noChangeAspect="1" noChangeShapeType="1"/>
              <a:stCxn id="47182" idx="0"/>
              <a:endCxn id="47152" idx="5"/>
            </p:cNvCxnSpPr>
            <p:nvPr/>
          </p:nvCxnSpPr>
          <p:spPr bwMode="auto">
            <a:xfrm flipH="1" flipV="1">
              <a:off x="4656" y="1840"/>
              <a:ext cx="43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54" name="Oval 6"/>
            <p:cNvSpPr>
              <a:spLocks noChangeAspect="1" noChangeArrowheads="1"/>
            </p:cNvSpPr>
            <p:nvPr/>
          </p:nvSpPr>
          <p:spPr bwMode="auto">
            <a:xfrm>
              <a:off x="2256" y="1200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47155" name="Oval 7"/>
            <p:cNvSpPr>
              <a:spLocks noChangeAspect="1" noChangeArrowheads="1"/>
            </p:cNvSpPr>
            <p:nvPr/>
          </p:nvSpPr>
          <p:spPr bwMode="auto">
            <a:xfrm>
              <a:off x="1128" y="1680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47156" name="Oval 8"/>
            <p:cNvSpPr>
              <a:spLocks noChangeAspect="1" noChangeArrowheads="1"/>
            </p:cNvSpPr>
            <p:nvPr/>
          </p:nvSpPr>
          <p:spPr bwMode="auto">
            <a:xfrm>
              <a:off x="2239" y="1680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7157" name="Rectangle 9"/>
            <p:cNvSpPr>
              <a:spLocks noChangeAspect="1" noChangeArrowheads="1"/>
            </p:cNvSpPr>
            <p:nvPr/>
          </p:nvSpPr>
          <p:spPr bwMode="auto">
            <a:xfrm>
              <a:off x="3703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58" name="Rectangle 10"/>
            <p:cNvSpPr>
              <a:spLocks noChangeAspect="1" noChangeArrowheads="1"/>
            </p:cNvSpPr>
            <p:nvPr/>
          </p:nvSpPr>
          <p:spPr bwMode="auto">
            <a:xfrm>
              <a:off x="222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59" name="Rectangle 11"/>
            <p:cNvSpPr>
              <a:spLocks noChangeAspect="1" noChangeArrowheads="1"/>
            </p:cNvSpPr>
            <p:nvPr/>
          </p:nvSpPr>
          <p:spPr bwMode="auto">
            <a:xfrm>
              <a:off x="2579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0" name="Rectangle 12"/>
            <p:cNvSpPr>
              <a:spLocks noChangeAspect="1" noChangeArrowheads="1"/>
            </p:cNvSpPr>
            <p:nvPr/>
          </p:nvSpPr>
          <p:spPr bwMode="auto">
            <a:xfrm>
              <a:off x="105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1" name="Rectangle 13"/>
            <p:cNvSpPr>
              <a:spLocks noChangeAspect="1" noChangeArrowheads="1"/>
            </p:cNvSpPr>
            <p:nvPr/>
          </p:nvSpPr>
          <p:spPr bwMode="auto">
            <a:xfrm>
              <a:off x="1437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62" name="Rectangle 14"/>
            <p:cNvSpPr>
              <a:spLocks noChangeAspect="1" noChangeArrowheads="1"/>
            </p:cNvSpPr>
            <p:nvPr/>
          </p:nvSpPr>
          <p:spPr bwMode="auto">
            <a:xfrm>
              <a:off x="1827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63" name="AutoShape 15"/>
            <p:cNvCxnSpPr>
              <a:cxnSpLocks noChangeAspect="1" noChangeShapeType="1"/>
              <a:stCxn id="47154" idx="3"/>
              <a:endCxn id="47155" idx="0"/>
            </p:cNvCxnSpPr>
            <p:nvPr/>
          </p:nvCxnSpPr>
          <p:spPr bwMode="auto">
            <a:xfrm flipH="1">
              <a:off x="1505" y="1359"/>
              <a:ext cx="919" cy="3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4" name="AutoShape 16"/>
            <p:cNvCxnSpPr>
              <a:cxnSpLocks noChangeAspect="1" noChangeShapeType="1"/>
              <a:stCxn id="47154" idx="5"/>
              <a:endCxn id="47152" idx="0"/>
            </p:cNvCxnSpPr>
            <p:nvPr/>
          </p:nvCxnSpPr>
          <p:spPr bwMode="auto">
            <a:xfrm>
              <a:off x="3235" y="1359"/>
              <a:ext cx="1044" cy="31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65" name="AutoShape 17"/>
            <p:cNvCxnSpPr>
              <a:cxnSpLocks noChangeAspect="1" noChangeShapeType="1"/>
              <a:stCxn id="47155" idx="3"/>
              <a:endCxn id="47160" idx="0"/>
            </p:cNvCxnSpPr>
            <p:nvPr/>
          </p:nvCxnSpPr>
          <p:spPr bwMode="auto">
            <a:xfrm flipH="1">
              <a:off x="1099" y="1840"/>
              <a:ext cx="139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6" name="AutoShape 18"/>
            <p:cNvCxnSpPr>
              <a:cxnSpLocks noChangeAspect="1" noChangeShapeType="1"/>
              <a:stCxn id="47155" idx="5"/>
              <a:endCxn id="47162" idx="0"/>
            </p:cNvCxnSpPr>
            <p:nvPr/>
          </p:nvCxnSpPr>
          <p:spPr bwMode="auto">
            <a:xfrm>
              <a:off x="1771" y="1840"/>
              <a:ext cx="104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67" name="Rectangle 19"/>
            <p:cNvSpPr>
              <a:spLocks noChangeAspect="1" noChangeArrowheads="1"/>
            </p:cNvSpPr>
            <p:nvPr/>
          </p:nvSpPr>
          <p:spPr bwMode="auto">
            <a:xfrm>
              <a:off x="4080" y="2160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68" name="AutoShape 20"/>
            <p:cNvCxnSpPr>
              <a:cxnSpLocks noChangeAspect="1" noChangeShapeType="1"/>
              <a:stCxn id="47157" idx="0"/>
              <a:endCxn id="47152" idx="3"/>
            </p:cNvCxnSpPr>
            <p:nvPr/>
          </p:nvCxnSpPr>
          <p:spPr bwMode="auto">
            <a:xfrm flipV="1">
              <a:off x="3751" y="1840"/>
              <a:ext cx="150" cy="3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69" name="AutoShape 21"/>
            <p:cNvCxnSpPr>
              <a:cxnSpLocks noChangeAspect="1" noChangeShapeType="1"/>
              <a:stCxn id="47161" idx="0"/>
              <a:endCxn id="47155" idx="4"/>
            </p:cNvCxnSpPr>
            <p:nvPr/>
          </p:nvCxnSpPr>
          <p:spPr bwMode="auto">
            <a:xfrm flipV="1">
              <a:off x="1485" y="1866"/>
              <a:ext cx="2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70" name="Oval 22"/>
            <p:cNvSpPr>
              <a:spLocks noChangeAspect="1" noChangeArrowheads="1"/>
            </p:cNvSpPr>
            <p:nvPr/>
          </p:nvSpPr>
          <p:spPr bwMode="auto">
            <a:xfrm>
              <a:off x="2920" y="1680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7171" name="Rectangle 23"/>
            <p:cNvSpPr>
              <a:spLocks noChangeAspect="1" noChangeArrowheads="1"/>
            </p:cNvSpPr>
            <p:nvPr/>
          </p:nvSpPr>
          <p:spPr bwMode="auto">
            <a:xfrm>
              <a:off x="2902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72" name="Rectangle 24"/>
            <p:cNvSpPr>
              <a:spLocks noChangeAspect="1" noChangeArrowheads="1"/>
            </p:cNvSpPr>
            <p:nvPr/>
          </p:nvSpPr>
          <p:spPr bwMode="auto">
            <a:xfrm>
              <a:off x="3296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73" name="AutoShape 25"/>
            <p:cNvCxnSpPr>
              <a:cxnSpLocks noChangeAspect="1" noChangeShapeType="1"/>
              <a:stCxn id="47158" idx="0"/>
              <a:endCxn id="47156" idx="4"/>
            </p:cNvCxnSpPr>
            <p:nvPr/>
          </p:nvCxnSpPr>
          <p:spPr bwMode="auto">
            <a:xfrm flipV="1">
              <a:off x="2269" y="1866"/>
              <a:ext cx="221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4" name="AutoShape 26"/>
            <p:cNvCxnSpPr>
              <a:cxnSpLocks noChangeAspect="1" noChangeShapeType="1"/>
              <a:stCxn id="47171" idx="0"/>
              <a:endCxn id="47170" idx="4"/>
            </p:cNvCxnSpPr>
            <p:nvPr/>
          </p:nvCxnSpPr>
          <p:spPr bwMode="auto">
            <a:xfrm flipV="1">
              <a:off x="2950" y="1866"/>
              <a:ext cx="221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5" name="AutoShape 27"/>
            <p:cNvCxnSpPr>
              <a:cxnSpLocks noChangeAspect="1" noChangeShapeType="1"/>
              <a:stCxn id="47172" idx="0"/>
              <a:endCxn id="47170" idx="4"/>
            </p:cNvCxnSpPr>
            <p:nvPr/>
          </p:nvCxnSpPr>
          <p:spPr bwMode="auto">
            <a:xfrm flipH="1" flipV="1">
              <a:off x="3171" y="1866"/>
              <a:ext cx="173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76" name="AutoShape 28"/>
            <p:cNvCxnSpPr>
              <a:cxnSpLocks noChangeAspect="1" noChangeShapeType="1"/>
              <a:stCxn id="47159" idx="0"/>
              <a:endCxn id="47156" idx="4"/>
            </p:cNvCxnSpPr>
            <p:nvPr/>
          </p:nvCxnSpPr>
          <p:spPr bwMode="auto">
            <a:xfrm flipH="1" flipV="1">
              <a:off x="2490" y="1866"/>
              <a:ext cx="137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77" name="Rectangle 29"/>
            <p:cNvSpPr>
              <a:spLocks noChangeAspect="1" noChangeArrowheads="1"/>
            </p:cNvSpPr>
            <p:nvPr/>
          </p:nvSpPr>
          <p:spPr bwMode="auto">
            <a:xfrm>
              <a:off x="4411" y="2160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78" name="AutoShape 30"/>
            <p:cNvCxnSpPr>
              <a:cxnSpLocks noChangeShapeType="1"/>
              <a:stCxn id="47167" idx="0"/>
              <a:endCxn id="47152" idx="4"/>
            </p:cNvCxnSpPr>
            <p:nvPr/>
          </p:nvCxnSpPr>
          <p:spPr bwMode="auto">
            <a:xfrm flipV="1">
              <a:off x="4127" y="1866"/>
              <a:ext cx="15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79" name="AutoShape 31"/>
            <p:cNvCxnSpPr>
              <a:cxnSpLocks noChangeShapeType="1"/>
              <a:stCxn id="47177" idx="0"/>
              <a:endCxn id="47152" idx="4"/>
            </p:cNvCxnSpPr>
            <p:nvPr/>
          </p:nvCxnSpPr>
          <p:spPr bwMode="auto">
            <a:xfrm flipH="1" flipV="1">
              <a:off x="4279" y="1866"/>
              <a:ext cx="179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80" name="AutoShape 32"/>
            <p:cNvCxnSpPr>
              <a:cxnSpLocks noChangeShapeType="1"/>
              <a:stCxn id="47170" idx="0"/>
              <a:endCxn id="47154" idx="4"/>
            </p:cNvCxnSpPr>
            <p:nvPr/>
          </p:nvCxnSpPr>
          <p:spPr bwMode="auto">
            <a:xfrm flipH="1" flipV="1">
              <a:off x="2830" y="1385"/>
              <a:ext cx="341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81" name="AutoShape 33"/>
            <p:cNvCxnSpPr>
              <a:cxnSpLocks noChangeShapeType="1"/>
              <a:stCxn id="47156" idx="0"/>
              <a:endCxn id="47154" idx="4"/>
            </p:cNvCxnSpPr>
            <p:nvPr/>
          </p:nvCxnSpPr>
          <p:spPr bwMode="auto">
            <a:xfrm flipV="1">
              <a:off x="2490" y="1385"/>
              <a:ext cx="340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82" name="Rectangle 34"/>
            <p:cNvSpPr>
              <a:spLocks noChangeAspect="1" noChangeArrowheads="1"/>
            </p:cNvSpPr>
            <p:nvPr/>
          </p:nvSpPr>
          <p:spPr bwMode="auto">
            <a:xfrm>
              <a:off x="4651" y="2160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87651" name="AutoShape 35"/>
          <p:cNvSpPr>
            <a:spLocks noChangeArrowheads="1"/>
          </p:cNvSpPr>
          <p:nvPr/>
        </p:nvSpPr>
        <p:spPr bwMode="auto">
          <a:xfrm>
            <a:off x="5791200" y="37338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141664" y="4419601"/>
            <a:ext cx="6334125" cy="1751013"/>
            <a:chOff x="1019" y="2784"/>
            <a:chExt cx="3990" cy="1103"/>
          </a:xfrm>
        </p:grpSpPr>
        <p:sp>
          <p:nvSpPr>
            <p:cNvPr id="47119" name="Oval 37"/>
            <p:cNvSpPr>
              <a:spLocks noChangeAspect="1" noChangeArrowheads="1"/>
            </p:cNvSpPr>
            <p:nvPr/>
          </p:nvSpPr>
          <p:spPr bwMode="auto">
            <a:xfrm>
              <a:off x="2256" y="2784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47120" name="Oval 38"/>
            <p:cNvSpPr>
              <a:spLocks noChangeAspect="1" noChangeArrowheads="1"/>
            </p:cNvSpPr>
            <p:nvPr/>
          </p:nvSpPr>
          <p:spPr bwMode="auto">
            <a:xfrm>
              <a:off x="1084" y="3297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47121" name="Oval 39"/>
            <p:cNvSpPr>
              <a:spLocks noChangeAspect="1" noChangeArrowheads="1"/>
            </p:cNvSpPr>
            <p:nvPr/>
          </p:nvSpPr>
          <p:spPr bwMode="auto">
            <a:xfrm>
              <a:off x="2195" y="3297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7122" name="Oval 40"/>
            <p:cNvSpPr>
              <a:spLocks noChangeAspect="1" noChangeArrowheads="1"/>
            </p:cNvSpPr>
            <p:nvPr/>
          </p:nvSpPr>
          <p:spPr bwMode="auto">
            <a:xfrm>
              <a:off x="3700" y="3297"/>
              <a:ext cx="1309" cy="18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27   30   32   35</a:t>
              </a:r>
            </a:p>
          </p:txBody>
        </p:sp>
        <p:sp>
          <p:nvSpPr>
            <p:cNvPr id="47123" name="Rectangle 41"/>
            <p:cNvSpPr>
              <a:spLocks noChangeAspect="1" noChangeArrowheads="1"/>
            </p:cNvSpPr>
            <p:nvPr/>
          </p:nvSpPr>
          <p:spPr bwMode="auto">
            <a:xfrm>
              <a:off x="3671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4" name="Rectangle 42"/>
            <p:cNvSpPr>
              <a:spLocks noChangeAspect="1" noChangeArrowheads="1"/>
            </p:cNvSpPr>
            <p:nvPr/>
          </p:nvSpPr>
          <p:spPr bwMode="auto">
            <a:xfrm>
              <a:off x="4907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5" name="Rectangle 43"/>
            <p:cNvSpPr>
              <a:spLocks noChangeAspect="1" noChangeArrowheads="1"/>
            </p:cNvSpPr>
            <p:nvPr/>
          </p:nvSpPr>
          <p:spPr bwMode="auto">
            <a:xfrm>
              <a:off x="2189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6" name="Rectangle 44"/>
            <p:cNvSpPr>
              <a:spLocks noChangeAspect="1" noChangeArrowheads="1"/>
            </p:cNvSpPr>
            <p:nvPr/>
          </p:nvSpPr>
          <p:spPr bwMode="auto">
            <a:xfrm>
              <a:off x="2547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7" name="Rectangle 45"/>
            <p:cNvSpPr>
              <a:spLocks noChangeAspect="1" noChangeArrowheads="1"/>
            </p:cNvSpPr>
            <p:nvPr/>
          </p:nvSpPr>
          <p:spPr bwMode="auto">
            <a:xfrm>
              <a:off x="1019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8" name="Rectangle 46"/>
            <p:cNvSpPr>
              <a:spLocks noChangeAspect="1" noChangeArrowheads="1"/>
            </p:cNvSpPr>
            <p:nvPr/>
          </p:nvSpPr>
          <p:spPr bwMode="auto">
            <a:xfrm>
              <a:off x="1405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9" name="Rectangle 47"/>
            <p:cNvSpPr>
              <a:spLocks noChangeAspect="1" noChangeArrowheads="1"/>
            </p:cNvSpPr>
            <p:nvPr/>
          </p:nvSpPr>
          <p:spPr bwMode="auto">
            <a:xfrm>
              <a:off x="1795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30" name="AutoShape 48"/>
            <p:cNvCxnSpPr>
              <a:cxnSpLocks noChangeAspect="1" noChangeShapeType="1"/>
              <a:stCxn id="47119" idx="3"/>
              <a:endCxn id="47120" idx="0"/>
            </p:cNvCxnSpPr>
            <p:nvPr/>
          </p:nvCxnSpPr>
          <p:spPr bwMode="auto">
            <a:xfrm flipH="1">
              <a:off x="1461" y="2949"/>
              <a:ext cx="963" cy="3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AutoShape 49"/>
            <p:cNvCxnSpPr>
              <a:cxnSpLocks noChangeAspect="1" noChangeShapeType="1"/>
              <a:stCxn id="47119" idx="5"/>
              <a:endCxn id="47122" idx="0"/>
            </p:cNvCxnSpPr>
            <p:nvPr/>
          </p:nvCxnSpPr>
          <p:spPr bwMode="auto">
            <a:xfrm>
              <a:off x="3235" y="2949"/>
              <a:ext cx="1120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32" name="AutoShape 50"/>
            <p:cNvCxnSpPr>
              <a:cxnSpLocks noChangeAspect="1" noChangeShapeType="1"/>
              <a:stCxn id="47120" idx="3"/>
              <a:endCxn id="47127" idx="0"/>
            </p:cNvCxnSpPr>
            <p:nvPr/>
          </p:nvCxnSpPr>
          <p:spPr bwMode="auto">
            <a:xfrm flipH="1">
              <a:off x="1067" y="3457"/>
              <a:ext cx="127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AutoShape 51"/>
            <p:cNvCxnSpPr>
              <a:cxnSpLocks noChangeAspect="1" noChangeShapeType="1"/>
              <a:stCxn id="47120" idx="5"/>
              <a:endCxn id="47129" idx="0"/>
            </p:cNvCxnSpPr>
            <p:nvPr/>
          </p:nvCxnSpPr>
          <p:spPr bwMode="auto">
            <a:xfrm>
              <a:off x="1727" y="3457"/>
              <a:ext cx="116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4" name="Rectangle 52"/>
            <p:cNvSpPr>
              <a:spLocks noChangeAspect="1" noChangeArrowheads="1"/>
            </p:cNvSpPr>
            <p:nvPr/>
          </p:nvSpPr>
          <p:spPr bwMode="auto">
            <a:xfrm>
              <a:off x="4048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35" name="AutoShape 53"/>
            <p:cNvCxnSpPr>
              <a:cxnSpLocks noChangeAspect="1" noChangeShapeType="1"/>
              <a:stCxn id="47123" idx="0"/>
              <a:endCxn id="47122" idx="3"/>
            </p:cNvCxnSpPr>
            <p:nvPr/>
          </p:nvCxnSpPr>
          <p:spPr bwMode="auto">
            <a:xfrm flipV="1">
              <a:off x="3719" y="3463"/>
              <a:ext cx="173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6" name="AutoShape 54"/>
            <p:cNvCxnSpPr>
              <a:cxnSpLocks noChangeAspect="1" noChangeShapeType="1"/>
              <a:stCxn id="47124" idx="0"/>
              <a:endCxn id="47122" idx="5"/>
            </p:cNvCxnSpPr>
            <p:nvPr/>
          </p:nvCxnSpPr>
          <p:spPr bwMode="auto">
            <a:xfrm flipH="1" flipV="1">
              <a:off x="4817" y="3463"/>
              <a:ext cx="138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7" name="AutoShape 55"/>
            <p:cNvCxnSpPr>
              <a:cxnSpLocks noChangeAspect="1" noChangeShapeType="1"/>
              <a:stCxn id="47128" idx="0"/>
              <a:endCxn id="47120" idx="4"/>
            </p:cNvCxnSpPr>
            <p:nvPr/>
          </p:nvCxnSpPr>
          <p:spPr bwMode="auto">
            <a:xfrm flipV="1">
              <a:off x="1453" y="3483"/>
              <a:ext cx="8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8" name="Oval 56"/>
            <p:cNvSpPr>
              <a:spLocks noChangeAspect="1" noChangeArrowheads="1"/>
            </p:cNvSpPr>
            <p:nvPr/>
          </p:nvSpPr>
          <p:spPr bwMode="auto">
            <a:xfrm>
              <a:off x="2876" y="3297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7139" name="Rectangle 57"/>
            <p:cNvSpPr>
              <a:spLocks noChangeAspect="1" noChangeArrowheads="1"/>
            </p:cNvSpPr>
            <p:nvPr/>
          </p:nvSpPr>
          <p:spPr bwMode="auto">
            <a:xfrm>
              <a:off x="2870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40" name="Rectangle 58"/>
            <p:cNvSpPr>
              <a:spLocks noChangeAspect="1" noChangeArrowheads="1"/>
            </p:cNvSpPr>
            <p:nvPr/>
          </p:nvSpPr>
          <p:spPr bwMode="auto">
            <a:xfrm>
              <a:off x="3264" y="3792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41" name="AutoShape 59"/>
            <p:cNvCxnSpPr>
              <a:cxnSpLocks noChangeAspect="1" noChangeShapeType="1"/>
              <a:stCxn id="47125" idx="0"/>
              <a:endCxn id="47121" idx="4"/>
            </p:cNvCxnSpPr>
            <p:nvPr/>
          </p:nvCxnSpPr>
          <p:spPr bwMode="auto">
            <a:xfrm flipV="1">
              <a:off x="2237" y="3483"/>
              <a:ext cx="20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2" name="AutoShape 60"/>
            <p:cNvCxnSpPr>
              <a:cxnSpLocks noChangeAspect="1" noChangeShapeType="1"/>
              <a:stCxn id="47139" idx="0"/>
              <a:endCxn id="47138" idx="4"/>
            </p:cNvCxnSpPr>
            <p:nvPr/>
          </p:nvCxnSpPr>
          <p:spPr bwMode="auto">
            <a:xfrm flipV="1">
              <a:off x="2918" y="3483"/>
              <a:ext cx="20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3" name="AutoShape 61"/>
            <p:cNvCxnSpPr>
              <a:cxnSpLocks noChangeAspect="1" noChangeShapeType="1"/>
              <a:stCxn id="47140" idx="0"/>
              <a:endCxn id="47138" idx="4"/>
            </p:cNvCxnSpPr>
            <p:nvPr/>
          </p:nvCxnSpPr>
          <p:spPr bwMode="auto">
            <a:xfrm flipH="1" flipV="1">
              <a:off x="3127" y="3483"/>
              <a:ext cx="185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4" name="AutoShape 62"/>
            <p:cNvCxnSpPr>
              <a:cxnSpLocks noChangeAspect="1" noChangeShapeType="1"/>
              <a:stCxn id="47126" idx="0"/>
              <a:endCxn id="47121" idx="4"/>
            </p:cNvCxnSpPr>
            <p:nvPr/>
          </p:nvCxnSpPr>
          <p:spPr bwMode="auto">
            <a:xfrm flipH="1" flipV="1">
              <a:off x="2446" y="3483"/>
              <a:ext cx="149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45" name="Rectangle 63"/>
            <p:cNvSpPr>
              <a:spLocks noChangeAspect="1" noChangeArrowheads="1"/>
            </p:cNvSpPr>
            <p:nvPr/>
          </p:nvSpPr>
          <p:spPr bwMode="auto">
            <a:xfrm>
              <a:off x="4309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46" name="AutoShape 64"/>
            <p:cNvCxnSpPr>
              <a:cxnSpLocks noChangeShapeType="1"/>
              <a:stCxn id="47134" idx="0"/>
              <a:endCxn id="47122" idx="4"/>
            </p:cNvCxnSpPr>
            <p:nvPr/>
          </p:nvCxnSpPr>
          <p:spPr bwMode="auto">
            <a:xfrm flipV="1">
              <a:off x="4095" y="3489"/>
              <a:ext cx="260" cy="29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47" name="AutoShape 65"/>
            <p:cNvCxnSpPr>
              <a:cxnSpLocks noChangeShapeType="1"/>
              <a:stCxn id="47145" idx="0"/>
              <a:endCxn id="47122" idx="4"/>
            </p:cNvCxnSpPr>
            <p:nvPr/>
          </p:nvCxnSpPr>
          <p:spPr bwMode="auto">
            <a:xfrm flipH="1" flipV="1">
              <a:off x="4355" y="3489"/>
              <a:ext cx="1" cy="29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148" name="AutoShape 66"/>
            <p:cNvCxnSpPr>
              <a:cxnSpLocks noChangeShapeType="1"/>
              <a:stCxn id="47138" idx="0"/>
              <a:endCxn id="47119" idx="4"/>
            </p:cNvCxnSpPr>
            <p:nvPr/>
          </p:nvCxnSpPr>
          <p:spPr bwMode="auto">
            <a:xfrm flipH="1" flipV="1">
              <a:off x="2830" y="2975"/>
              <a:ext cx="297" cy="3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49" name="AutoShape 67"/>
            <p:cNvCxnSpPr>
              <a:cxnSpLocks noChangeShapeType="1"/>
              <a:stCxn id="47121" idx="0"/>
              <a:endCxn id="47119" idx="4"/>
            </p:cNvCxnSpPr>
            <p:nvPr/>
          </p:nvCxnSpPr>
          <p:spPr bwMode="auto">
            <a:xfrm flipV="1">
              <a:off x="2446" y="2975"/>
              <a:ext cx="384" cy="3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50" name="Rectangle 68"/>
            <p:cNvSpPr>
              <a:spLocks noChangeAspect="1" noChangeArrowheads="1"/>
            </p:cNvSpPr>
            <p:nvPr/>
          </p:nvSpPr>
          <p:spPr bwMode="auto">
            <a:xfrm>
              <a:off x="4571" y="3792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47151" name="AutoShape 69"/>
            <p:cNvCxnSpPr>
              <a:cxnSpLocks noChangeShapeType="1"/>
              <a:stCxn id="47150" idx="0"/>
              <a:endCxn id="47122" idx="4"/>
            </p:cNvCxnSpPr>
            <p:nvPr/>
          </p:nvCxnSpPr>
          <p:spPr bwMode="auto">
            <a:xfrm flipH="1" flipV="1">
              <a:off x="4355" y="3489"/>
              <a:ext cx="263" cy="2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87686" name="Line 70"/>
          <p:cNvSpPr>
            <a:spLocks noChangeShapeType="1"/>
          </p:cNvSpPr>
          <p:nvPr/>
        </p:nvSpPr>
        <p:spPr bwMode="auto">
          <a:xfrm>
            <a:off x="6629400" y="2133600"/>
            <a:ext cx="16764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7687" name="Line 71"/>
          <p:cNvSpPr>
            <a:spLocks noChangeShapeType="1"/>
          </p:cNvSpPr>
          <p:nvPr/>
        </p:nvSpPr>
        <p:spPr bwMode="auto">
          <a:xfrm flipH="1">
            <a:off x="8077200" y="2971800"/>
            <a:ext cx="228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467600" y="2057400"/>
            <a:ext cx="1676400" cy="895350"/>
            <a:chOff x="3744" y="1296"/>
            <a:chExt cx="1056" cy="564"/>
          </a:xfrm>
        </p:grpSpPr>
        <p:sp>
          <p:nvSpPr>
            <p:cNvPr id="47117" name="Oval 73"/>
            <p:cNvSpPr>
              <a:spLocks noChangeAspect="1" noChangeArrowheads="1"/>
            </p:cNvSpPr>
            <p:nvPr/>
          </p:nvSpPr>
          <p:spPr bwMode="auto">
            <a:xfrm>
              <a:off x="3744" y="1680"/>
              <a:ext cx="1056" cy="18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16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47118" name="Text Box 74"/>
            <p:cNvSpPr txBox="1">
              <a:spLocks noChangeArrowheads="1"/>
            </p:cNvSpPr>
            <p:nvPr/>
          </p:nvSpPr>
          <p:spPr bwMode="auto">
            <a:xfrm>
              <a:off x="4320" y="1296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v</a:t>
              </a:r>
            </a:p>
          </p:txBody>
        </p:sp>
      </p:grpSp>
      <p:sp>
        <p:nvSpPr>
          <p:cNvPr id="2287691" name="Text Box 75"/>
          <p:cNvSpPr txBox="1">
            <a:spLocks noChangeArrowheads="1"/>
          </p:cNvSpPr>
          <p:nvPr/>
        </p:nvSpPr>
        <p:spPr bwMode="auto">
          <a:xfrm>
            <a:off x="8442326" y="46672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v</a:t>
            </a:r>
          </a:p>
        </p:txBody>
      </p:sp>
      <p:sp>
        <p:nvSpPr>
          <p:cNvPr id="2287692" name="AutoShape 76"/>
          <p:cNvSpPr>
            <a:spLocks noChangeArrowheads="1"/>
          </p:cNvSpPr>
          <p:nvPr/>
        </p:nvSpPr>
        <p:spPr bwMode="auto">
          <a:xfrm>
            <a:off x="8458200" y="4114800"/>
            <a:ext cx="2209800" cy="762000"/>
          </a:xfrm>
          <a:prstGeom prst="cloudCallout">
            <a:avLst>
              <a:gd name="adj1" fmla="val -42671"/>
              <a:gd name="adj2" fmla="val 93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FFFF00"/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1109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8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8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51" grpId="0" animBg="1"/>
      <p:bldP spid="2287686" grpId="0" animBg="1"/>
      <p:bldP spid="2287687" grpId="0" animBg="1"/>
      <p:bldP spid="2287691" grpId="0"/>
      <p:bldP spid="22876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99167-AC76-4B4A-850B-50F84504E7D9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Splitting the Overflow Node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Split operation on </a:t>
            </a:r>
            <a:r>
              <a:rPr lang="en-US" altLang="zh-TW">
                <a:ea typeface="新細明體" pitchFamily="18" charset="-120"/>
              </a:rPr>
              <a:t>a 5-node (overflow)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let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…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5</a:t>
            </a:r>
            <a:r>
              <a:rPr lang="en-US" altLang="zh-TW">
                <a:ea typeface="新細明體" pitchFamily="18" charset="-120"/>
              </a:rPr>
              <a:t> be the children of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>
                <a:ea typeface="新細明體" pitchFamily="18" charset="-120"/>
              </a:rPr>
              <a:t> and 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…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4</a:t>
            </a:r>
            <a:r>
              <a:rPr lang="en-US" altLang="zh-TW">
                <a:ea typeface="新細明體" pitchFamily="18" charset="-120"/>
              </a:rPr>
              <a:t> be the keys of </a:t>
            </a:r>
            <a:r>
              <a:rPr lang="en-US" altLang="zh-TW" b="1" i="1">
                <a:ea typeface="新細明體" pitchFamily="18" charset="-120"/>
              </a:rPr>
              <a:t>v</a:t>
            </a:r>
            <a:endParaRPr lang="en-US" altLang="zh-TW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node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>
                <a:ea typeface="新細明體" pitchFamily="18" charset="-120"/>
              </a:rPr>
              <a:t> is replaced nodes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i="1">
                <a:ea typeface="新細明體" pitchFamily="18" charset="-120"/>
              </a:rPr>
              <a:t>' </a:t>
            </a:r>
            <a:r>
              <a:rPr lang="en-US" altLang="zh-TW">
                <a:ea typeface="新細明體" pitchFamily="18" charset="-120"/>
              </a:rPr>
              <a:t>and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i="1">
                <a:ea typeface="新細明體" pitchFamily="18" charset="-120"/>
              </a:rPr>
              <a:t>"</a:t>
            </a:r>
            <a:endParaRPr lang="en-US" altLang="zh-TW" b="1" i="1">
              <a:ea typeface="新細明體" pitchFamily="18" charset="-12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i="1">
                <a:ea typeface="新細明體" pitchFamily="18" charset="-120"/>
              </a:rPr>
              <a:t>'</a:t>
            </a:r>
            <a:r>
              <a:rPr lang="en-US" altLang="zh-TW">
                <a:ea typeface="新細明體" pitchFamily="18" charset="-120"/>
              </a:rPr>
              <a:t> is a 3-node with keys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and children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3</a:t>
            </a:r>
            <a:endParaRPr lang="en-US" altLang="zh-TW" b="1" i="1">
              <a:ea typeface="新細明體" pitchFamily="18" charset="-120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i="1">
                <a:ea typeface="新細明體" pitchFamily="18" charset="-120"/>
              </a:rPr>
              <a:t>"</a:t>
            </a:r>
            <a:r>
              <a:rPr lang="en-US" altLang="zh-TW">
                <a:ea typeface="新細明體" pitchFamily="18" charset="-120"/>
              </a:rPr>
              <a:t> is a 2-node with key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4</a:t>
            </a:r>
            <a:r>
              <a:rPr lang="en-US" altLang="zh-TW">
                <a:ea typeface="新細明體" pitchFamily="18" charset="-120"/>
              </a:rPr>
              <a:t> and children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4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v</a:t>
            </a:r>
            <a:r>
              <a:rPr lang="en-US" altLang="zh-TW" baseline="-25000">
                <a:ea typeface="新細明體" pitchFamily="18" charset="-12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key </a:t>
            </a:r>
            <a:r>
              <a:rPr lang="en-US" altLang="zh-TW" b="1" i="1">
                <a:ea typeface="新細明體" pitchFamily="18" charset="-120"/>
              </a:rPr>
              <a:t>k</a:t>
            </a:r>
            <a:r>
              <a:rPr lang="en-US" altLang="zh-TW" baseline="-25000">
                <a:ea typeface="新細明體" pitchFamily="18" charset="-120"/>
              </a:rPr>
              <a:t>3 </a:t>
            </a:r>
            <a:r>
              <a:rPr lang="en-US" altLang="zh-TW">
                <a:ea typeface="新細明體" pitchFamily="18" charset="-120"/>
              </a:rPr>
              <a:t> is inserted into the parent </a:t>
            </a:r>
            <a:r>
              <a:rPr lang="en-US" altLang="zh-TW" b="1" i="1">
                <a:ea typeface="新細明體" pitchFamily="18" charset="-120"/>
              </a:rPr>
              <a:t>u</a:t>
            </a:r>
            <a:r>
              <a:rPr lang="en-US" altLang="zh-TW">
                <a:ea typeface="新細明體" pitchFamily="18" charset="-120"/>
              </a:rPr>
              <a:t> of </a:t>
            </a:r>
            <a:r>
              <a:rPr lang="en-US" altLang="zh-TW" b="1" i="1">
                <a:ea typeface="新細明體" pitchFamily="18" charset="-120"/>
              </a:rPr>
              <a:t>v </a:t>
            </a:r>
            <a:r>
              <a:rPr lang="en-US" altLang="zh-TW">
                <a:ea typeface="新細明體" pitchFamily="18" charset="-120"/>
              </a:rPr>
              <a:t>(a new root may be created)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overflow may propagate to the parent node </a:t>
            </a:r>
            <a:r>
              <a:rPr lang="en-US" altLang="zh-TW" b="1" i="1">
                <a:ea typeface="新細明體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9475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4233F-579D-4352-8002-77366D6879E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Split Operation</a:t>
            </a:r>
          </a:p>
        </p:txBody>
      </p:sp>
      <p:sp>
        <p:nvSpPr>
          <p:cNvPr id="49156" name="Oval 3"/>
          <p:cNvSpPr>
            <a:spLocks noChangeAspect="1" noChangeArrowheads="1"/>
          </p:cNvSpPr>
          <p:nvPr/>
        </p:nvSpPr>
        <p:spPr bwMode="auto">
          <a:xfrm>
            <a:off x="3200401" y="2286000"/>
            <a:ext cx="11795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15   24</a:t>
            </a:r>
          </a:p>
        </p:txBody>
      </p:sp>
      <p:sp>
        <p:nvSpPr>
          <p:cNvPr id="49157" name="Oval 4"/>
          <p:cNvSpPr>
            <a:spLocks noChangeAspect="1" noChangeArrowheads="1"/>
          </p:cNvSpPr>
          <p:nvPr/>
        </p:nvSpPr>
        <p:spPr bwMode="auto">
          <a:xfrm>
            <a:off x="2087563" y="307975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49158" name="Oval 5"/>
          <p:cNvSpPr>
            <a:spLocks noChangeAspect="1" noChangeArrowheads="1"/>
          </p:cNvSpPr>
          <p:nvPr/>
        </p:nvSpPr>
        <p:spPr bwMode="auto">
          <a:xfrm>
            <a:off x="3733800" y="3043768"/>
            <a:ext cx="1949167" cy="42968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27  30  32  35</a:t>
            </a:r>
          </a:p>
        </p:txBody>
      </p:sp>
      <p:sp>
        <p:nvSpPr>
          <p:cNvPr id="49159" name="Rectangle 6"/>
          <p:cNvSpPr>
            <a:spLocks noChangeAspect="1" noChangeArrowheads="1"/>
          </p:cNvSpPr>
          <p:nvPr/>
        </p:nvSpPr>
        <p:spPr bwMode="auto">
          <a:xfrm>
            <a:off x="3762376" y="3657601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0" name="Rectangle 7"/>
          <p:cNvSpPr>
            <a:spLocks noChangeAspect="1" noChangeArrowheads="1"/>
          </p:cNvSpPr>
          <p:nvPr/>
        </p:nvSpPr>
        <p:spPr bwMode="auto">
          <a:xfrm>
            <a:off x="5380039" y="3657601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1" name="Rectangle 8"/>
          <p:cNvSpPr>
            <a:spLocks noChangeAspect="1" noChangeArrowheads="1"/>
          </p:cNvSpPr>
          <p:nvPr/>
        </p:nvSpPr>
        <p:spPr bwMode="auto">
          <a:xfrm>
            <a:off x="2139950" y="3657601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2" name="Rectangle 9"/>
          <p:cNvSpPr>
            <a:spLocks noChangeAspect="1" noChangeArrowheads="1"/>
          </p:cNvSpPr>
          <p:nvPr/>
        </p:nvSpPr>
        <p:spPr bwMode="auto">
          <a:xfrm>
            <a:off x="2544764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63" name="AutoShape 10"/>
          <p:cNvCxnSpPr>
            <a:cxnSpLocks noChangeAspect="1" noChangeShapeType="1"/>
            <a:stCxn id="49156" idx="5"/>
            <a:endCxn id="49158" idx="0"/>
          </p:cNvCxnSpPr>
          <p:nvPr/>
        </p:nvCxnSpPr>
        <p:spPr bwMode="auto">
          <a:xfrm>
            <a:off x="4207177" y="2622045"/>
            <a:ext cx="501206" cy="421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64" name="Rectangle 11"/>
          <p:cNvSpPr>
            <a:spLocks noChangeAspect="1" noChangeArrowheads="1"/>
          </p:cNvSpPr>
          <p:nvPr/>
        </p:nvSpPr>
        <p:spPr bwMode="auto">
          <a:xfrm>
            <a:off x="4167188" y="36576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65" name="AutoShape 12"/>
          <p:cNvCxnSpPr>
            <a:cxnSpLocks noChangeAspect="1" noChangeShapeType="1"/>
            <a:stCxn id="49159" idx="0"/>
            <a:endCxn id="49158" idx="3"/>
          </p:cNvCxnSpPr>
          <p:nvPr/>
        </p:nvCxnSpPr>
        <p:spPr bwMode="auto">
          <a:xfrm flipV="1">
            <a:off x="3853658" y="3410524"/>
            <a:ext cx="165591" cy="2470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66" name="AutoShape 13"/>
          <p:cNvCxnSpPr>
            <a:cxnSpLocks noChangeAspect="1" noChangeShapeType="1"/>
            <a:stCxn id="49160" idx="0"/>
            <a:endCxn id="49158" idx="5"/>
          </p:cNvCxnSpPr>
          <p:nvPr/>
        </p:nvCxnSpPr>
        <p:spPr bwMode="auto">
          <a:xfrm flipH="1" flipV="1">
            <a:off x="5397517" y="3410524"/>
            <a:ext cx="75390" cy="2470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67" name="Oval 14"/>
          <p:cNvSpPr>
            <a:spLocks noChangeAspect="1" noChangeArrowheads="1"/>
          </p:cNvSpPr>
          <p:nvPr/>
        </p:nvSpPr>
        <p:spPr bwMode="auto">
          <a:xfrm>
            <a:off x="2898776" y="307975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18</a:t>
            </a:r>
          </a:p>
        </p:txBody>
      </p:sp>
      <p:sp>
        <p:nvSpPr>
          <p:cNvPr id="49168" name="Rectangle 15"/>
          <p:cNvSpPr>
            <a:spLocks noChangeAspect="1" noChangeArrowheads="1"/>
          </p:cNvSpPr>
          <p:nvPr/>
        </p:nvSpPr>
        <p:spPr bwMode="auto">
          <a:xfrm>
            <a:off x="2949576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9" name="Rectangle 16"/>
          <p:cNvSpPr>
            <a:spLocks noChangeAspect="1" noChangeArrowheads="1"/>
          </p:cNvSpPr>
          <p:nvPr/>
        </p:nvSpPr>
        <p:spPr bwMode="auto">
          <a:xfrm>
            <a:off x="3354389" y="36576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70" name="AutoShape 17"/>
          <p:cNvCxnSpPr>
            <a:cxnSpLocks noChangeAspect="1" noChangeShapeType="1"/>
            <a:stCxn id="49161" idx="0"/>
            <a:endCxn id="49157" idx="3"/>
          </p:cNvCxnSpPr>
          <p:nvPr/>
        </p:nvCxnSpPr>
        <p:spPr bwMode="auto">
          <a:xfrm flipH="1" flipV="1">
            <a:off x="2189164" y="3424239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1" name="AutoShape 18"/>
          <p:cNvCxnSpPr>
            <a:cxnSpLocks noChangeAspect="1" noChangeShapeType="1"/>
            <a:stCxn id="49168" idx="0"/>
            <a:endCxn id="49167" idx="3"/>
          </p:cNvCxnSpPr>
          <p:nvPr/>
        </p:nvCxnSpPr>
        <p:spPr bwMode="auto">
          <a:xfrm flipH="1" flipV="1">
            <a:off x="2998789" y="3424239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2" name="AutoShape 19"/>
          <p:cNvCxnSpPr>
            <a:cxnSpLocks noChangeAspect="1" noChangeShapeType="1"/>
            <a:stCxn id="49169" idx="0"/>
            <a:endCxn id="49167" idx="5"/>
          </p:cNvCxnSpPr>
          <p:nvPr/>
        </p:nvCxnSpPr>
        <p:spPr bwMode="auto">
          <a:xfrm flipV="1">
            <a:off x="3421064" y="3424239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3" name="AutoShape 20"/>
          <p:cNvCxnSpPr>
            <a:cxnSpLocks noChangeAspect="1" noChangeShapeType="1"/>
            <a:stCxn id="49162" idx="0"/>
            <a:endCxn id="49157" idx="5"/>
          </p:cNvCxnSpPr>
          <p:nvPr/>
        </p:nvCxnSpPr>
        <p:spPr bwMode="auto">
          <a:xfrm flipV="1">
            <a:off x="2609851" y="3424239"/>
            <a:ext cx="61913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74" name="Rectangle 21"/>
          <p:cNvSpPr>
            <a:spLocks noChangeAspect="1" noChangeArrowheads="1"/>
          </p:cNvSpPr>
          <p:nvPr/>
        </p:nvSpPr>
        <p:spPr bwMode="auto">
          <a:xfrm>
            <a:off x="4570413" y="36576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75" name="AutoShape 22"/>
          <p:cNvCxnSpPr>
            <a:cxnSpLocks noChangeShapeType="1"/>
            <a:stCxn id="49164" idx="0"/>
          </p:cNvCxnSpPr>
          <p:nvPr/>
        </p:nvCxnSpPr>
        <p:spPr bwMode="auto">
          <a:xfrm flipV="1">
            <a:off x="4259264" y="3479801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6" name="AutoShape 23"/>
          <p:cNvCxnSpPr>
            <a:cxnSpLocks noChangeShapeType="1"/>
            <a:stCxn id="49174" idx="0"/>
            <a:endCxn id="49158" idx="4"/>
          </p:cNvCxnSpPr>
          <p:nvPr/>
        </p:nvCxnSpPr>
        <p:spPr bwMode="auto">
          <a:xfrm flipV="1">
            <a:off x="4661695" y="3473450"/>
            <a:ext cx="46689" cy="184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7" name="AutoShape 24"/>
          <p:cNvCxnSpPr>
            <a:cxnSpLocks noChangeShapeType="1"/>
            <a:stCxn id="49167" idx="0"/>
            <a:endCxn id="49156" idx="4"/>
          </p:cNvCxnSpPr>
          <p:nvPr/>
        </p:nvCxnSpPr>
        <p:spPr bwMode="auto">
          <a:xfrm flipV="1">
            <a:off x="3241676" y="2689225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78" name="AutoShape 25"/>
          <p:cNvCxnSpPr>
            <a:cxnSpLocks noChangeShapeType="1"/>
            <a:stCxn id="49157" idx="0"/>
            <a:endCxn id="49156" idx="3"/>
          </p:cNvCxnSpPr>
          <p:nvPr/>
        </p:nvCxnSpPr>
        <p:spPr bwMode="auto">
          <a:xfrm flipV="1">
            <a:off x="2430464" y="2632075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79" name="Rectangle 26"/>
          <p:cNvSpPr>
            <a:spLocks noChangeAspect="1" noChangeArrowheads="1"/>
          </p:cNvSpPr>
          <p:nvPr/>
        </p:nvSpPr>
        <p:spPr bwMode="auto">
          <a:xfrm>
            <a:off x="4975226" y="3657601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9180" name="AutoShape 27"/>
          <p:cNvCxnSpPr>
            <a:cxnSpLocks noChangeShapeType="1"/>
            <a:stCxn id="49179" idx="0"/>
          </p:cNvCxnSpPr>
          <p:nvPr/>
        </p:nvCxnSpPr>
        <p:spPr bwMode="auto">
          <a:xfrm flipH="1" flipV="1">
            <a:off x="4992689" y="3489325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4645026" y="2519364"/>
            <a:ext cx="365125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 i="1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3100725" y="1833564"/>
            <a:ext cx="389850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 i="1"/>
              <a:t>u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3659188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4052888" y="3706814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2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4445000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3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4838701" y="3706814"/>
            <a:ext cx="5127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4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5230813" y="3706814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i="1"/>
              <a:t>v</a:t>
            </a:r>
            <a:r>
              <a:rPr lang="en-US" altLang="zh-TW" sz="2000" baseline="-25000"/>
              <a:t>5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38800" y="3814764"/>
            <a:ext cx="4648200" cy="2270125"/>
            <a:chOff x="2592" y="2403"/>
            <a:chExt cx="2928" cy="1430"/>
          </a:xfrm>
        </p:grpSpPr>
        <p:sp>
          <p:nvSpPr>
            <p:cNvPr id="49191" name="Oval 36"/>
            <p:cNvSpPr>
              <a:spLocks noChangeAspect="1" noChangeArrowheads="1"/>
            </p:cNvSpPr>
            <p:nvPr/>
          </p:nvSpPr>
          <p:spPr bwMode="auto">
            <a:xfrm>
              <a:off x="3840" y="2688"/>
              <a:ext cx="1008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 dirty="0">
                  <a:solidFill>
                    <a:srgbClr val="FFFF00"/>
                  </a:solidFill>
                  <a:latin typeface="Tahoma" pitchFamily="34" charset="0"/>
                </a:rPr>
                <a:t>15 24  32</a:t>
              </a:r>
            </a:p>
          </p:txBody>
        </p:sp>
        <p:sp>
          <p:nvSpPr>
            <p:cNvPr id="49192" name="Oval 37"/>
            <p:cNvSpPr>
              <a:spLocks noChangeAspect="1" noChangeArrowheads="1"/>
            </p:cNvSpPr>
            <p:nvPr/>
          </p:nvSpPr>
          <p:spPr bwMode="auto">
            <a:xfrm>
              <a:off x="3039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49193" name="Oval 38"/>
            <p:cNvSpPr>
              <a:spLocks noChangeAspect="1" noChangeArrowheads="1"/>
            </p:cNvSpPr>
            <p:nvPr/>
          </p:nvSpPr>
          <p:spPr bwMode="auto">
            <a:xfrm>
              <a:off x="4128" y="3198"/>
              <a:ext cx="672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27  30</a:t>
              </a:r>
            </a:p>
          </p:txBody>
        </p:sp>
        <p:sp>
          <p:nvSpPr>
            <p:cNvPr id="49194" name="Rectangle 39"/>
            <p:cNvSpPr>
              <a:spLocks noChangeAspect="1" noChangeArrowheads="1"/>
            </p:cNvSpPr>
            <p:nvPr/>
          </p:nvSpPr>
          <p:spPr bwMode="auto">
            <a:xfrm>
              <a:off x="4094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5" name="Rectangle 40"/>
            <p:cNvSpPr>
              <a:spLocks noChangeAspect="1" noChangeArrowheads="1"/>
            </p:cNvSpPr>
            <p:nvPr/>
          </p:nvSpPr>
          <p:spPr bwMode="auto">
            <a:xfrm>
              <a:off x="5307" y="3552"/>
              <a:ext cx="117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6" name="Rectangle 41"/>
            <p:cNvSpPr>
              <a:spLocks noChangeAspect="1" noChangeArrowheads="1"/>
            </p:cNvSpPr>
            <p:nvPr/>
          </p:nvSpPr>
          <p:spPr bwMode="auto">
            <a:xfrm>
              <a:off x="3072" y="3552"/>
              <a:ext cx="81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197" name="Rectangle 42"/>
            <p:cNvSpPr>
              <a:spLocks noChangeAspect="1" noChangeArrowheads="1"/>
            </p:cNvSpPr>
            <p:nvPr/>
          </p:nvSpPr>
          <p:spPr bwMode="auto">
            <a:xfrm>
              <a:off x="3327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198" name="AutoShape 43"/>
            <p:cNvCxnSpPr>
              <a:cxnSpLocks noChangeAspect="1" noChangeShapeType="1"/>
              <a:stCxn id="49191" idx="5"/>
              <a:endCxn id="49223" idx="0"/>
            </p:cNvCxnSpPr>
            <p:nvPr/>
          </p:nvCxnSpPr>
          <p:spPr bwMode="auto">
            <a:xfrm>
              <a:off x="4700" y="2918"/>
              <a:ext cx="460" cy="26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9199" name="Rectangle 44"/>
            <p:cNvSpPr>
              <a:spLocks noChangeAspect="1" noChangeArrowheads="1"/>
            </p:cNvSpPr>
            <p:nvPr/>
          </p:nvSpPr>
          <p:spPr bwMode="auto">
            <a:xfrm>
              <a:off x="4349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00" name="AutoShape 45"/>
            <p:cNvCxnSpPr>
              <a:cxnSpLocks noChangeAspect="1" noChangeShapeType="1"/>
              <a:stCxn id="49194" idx="0"/>
              <a:endCxn id="49193" idx="3"/>
            </p:cNvCxnSpPr>
            <p:nvPr/>
          </p:nvCxnSpPr>
          <p:spPr bwMode="auto">
            <a:xfrm flipV="1">
              <a:off x="4152" y="3428"/>
              <a:ext cx="7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1" name="AutoShape 46"/>
            <p:cNvCxnSpPr>
              <a:cxnSpLocks noChangeAspect="1" noChangeShapeType="1"/>
              <a:stCxn id="49223" idx="5"/>
              <a:endCxn id="49195" idx="0"/>
            </p:cNvCxnSpPr>
            <p:nvPr/>
          </p:nvCxnSpPr>
          <p:spPr bwMode="auto">
            <a:xfrm>
              <a:off x="5312" y="3428"/>
              <a:ext cx="5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02" name="Oval 47"/>
            <p:cNvSpPr>
              <a:spLocks noChangeAspect="1" noChangeArrowheads="1"/>
            </p:cNvSpPr>
            <p:nvPr/>
          </p:nvSpPr>
          <p:spPr bwMode="auto">
            <a:xfrm>
              <a:off x="3550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49203" name="Rectangle 48"/>
            <p:cNvSpPr>
              <a:spLocks noChangeAspect="1" noChangeArrowheads="1"/>
            </p:cNvSpPr>
            <p:nvPr/>
          </p:nvSpPr>
          <p:spPr bwMode="auto">
            <a:xfrm>
              <a:off x="3582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49204" name="Rectangle 49"/>
            <p:cNvSpPr>
              <a:spLocks noChangeAspect="1" noChangeArrowheads="1"/>
            </p:cNvSpPr>
            <p:nvPr/>
          </p:nvSpPr>
          <p:spPr bwMode="auto">
            <a:xfrm>
              <a:off x="3837" y="3552"/>
              <a:ext cx="82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05" name="AutoShape 50"/>
            <p:cNvCxnSpPr>
              <a:cxnSpLocks noChangeAspect="1" noChangeShapeType="1"/>
              <a:stCxn id="49196" idx="0"/>
              <a:endCxn id="49192" idx="3"/>
            </p:cNvCxnSpPr>
            <p:nvPr/>
          </p:nvCxnSpPr>
          <p:spPr bwMode="auto">
            <a:xfrm flipH="1" flipV="1">
              <a:off x="3102" y="3416"/>
              <a:ext cx="1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6" name="AutoShape 51"/>
            <p:cNvCxnSpPr>
              <a:cxnSpLocks noChangeAspect="1" noChangeShapeType="1"/>
              <a:stCxn id="49203" idx="0"/>
              <a:endCxn id="49202" idx="3"/>
            </p:cNvCxnSpPr>
            <p:nvPr/>
          </p:nvCxnSpPr>
          <p:spPr bwMode="auto">
            <a:xfrm flipH="1" flipV="1">
              <a:off x="3613" y="3416"/>
              <a:ext cx="10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7" name="AutoShape 52"/>
            <p:cNvCxnSpPr>
              <a:cxnSpLocks noChangeAspect="1" noChangeShapeType="1"/>
              <a:stCxn id="49204" idx="0"/>
              <a:endCxn id="49202" idx="5"/>
            </p:cNvCxnSpPr>
            <p:nvPr/>
          </p:nvCxnSpPr>
          <p:spPr bwMode="auto">
            <a:xfrm flipV="1">
              <a:off x="3878" y="3416"/>
              <a:ext cx="40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08" name="AutoShape 53"/>
            <p:cNvCxnSpPr>
              <a:cxnSpLocks noChangeAspect="1" noChangeShapeType="1"/>
              <a:stCxn id="49197" idx="0"/>
              <a:endCxn id="49192" idx="5"/>
            </p:cNvCxnSpPr>
            <p:nvPr/>
          </p:nvCxnSpPr>
          <p:spPr bwMode="auto">
            <a:xfrm flipV="1">
              <a:off x="3368" y="3416"/>
              <a:ext cx="39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09" name="Rectangle 54"/>
            <p:cNvSpPr>
              <a:spLocks noChangeAspect="1" noChangeArrowheads="1"/>
            </p:cNvSpPr>
            <p:nvPr/>
          </p:nvSpPr>
          <p:spPr bwMode="auto">
            <a:xfrm>
              <a:off x="4603" y="3552"/>
              <a:ext cx="115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10" name="AutoShape 55"/>
            <p:cNvCxnSpPr>
              <a:cxnSpLocks noChangeShapeType="1"/>
              <a:stCxn id="49199" idx="0"/>
            </p:cNvCxnSpPr>
            <p:nvPr/>
          </p:nvCxnSpPr>
          <p:spPr bwMode="auto">
            <a:xfrm flipV="1">
              <a:off x="4407" y="3440"/>
              <a:ext cx="45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1" name="AutoShape 56"/>
            <p:cNvCxnSpPr>
              <a:cxnSpLocks noChangeShapeType="1"/>
              <a:stCxn id="49209" idx="0"/>
              <a:endCxn id="49193" idx="5"/>
            </p:cNvCxnSpPr>
            <p:nvPr/>
          </p:nvCxnSpPr>
          <p:spPr bwMode="auto">
            <a:xfrm flipV="1">
              <a:off x="4661" y="3428"/>
              <a:ext cx="41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2" name="AutoShape 57"/>
            <p:cNvCxnSpPr>
              <a:cxnSpLocks noChangeShapeType="1"/>
              <a:stCxn id="49202" idx="0"/>
            </p:cNvCxnSpPr>
            <p:nvPr/>
          </p:nvCxnSpPr>
          <p:spPr bwMode="auto">
            <a:xfrm flipV="1">
              <a:off x="3766" y="2942"/>
              <a:ext cx="470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3" name="AutoShape 58"/>
            <p:cNvCxnSpPr>
              <a:cxnSpLocks noChangeShapeType="1"/>
              <a:stCxn id="49192" idx="0"/>
              <a:endCxn id="49191" idx="3"/>
            </p:cNvCxnSpPr>
            <p:nvPr/>
          </p:nvCxnSpPr>
          <p:spPr bwMode="auto">
            <a:xfrm flipV="1">
              <a:off x="3255" y="2918"/>
              <a:ext cx="733" cy="2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14" name="Rectangle 59"/>
            <p:cNvSpPr>
              <a:spLocks noChangeAspect="1" noChangeArrowheads="1"/>
            </p:cNvSpPr>
            <p:nvPr/>
          </p:nvSpPr>
          <p:spPr bwMode="auto">
            <a:xfrm>
              <a:off x="4891" y="3552"/>
              <a:ext cx="114" cy="8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49215" name="AutoShape 60"/>
            <p:cNvCxnSpPr>
              <a:cxnSpLocks noChangeShapeType="1"/>
              <a:stCxn id="49214" idx="0"/>
              <a:endCxn id="49223" idx="3"/>
            </p:cNvCxnSpPr>
            <p:nvPr/>
          </p:nvCxnSpPr>
          <p:spPr bwMode="auto">
            <a:xfrm flipV="1">
              <a:off x="4948" y="3428"/>
              <a:ext cx="59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216" name="Text Box 61"/>
            <p:cNvSpPr txBox="1">
              <a:spLocks noChangeArrowheads="1"/>
            </p:cNvSpPr>
            <p:nvPr/>
          </p:nvSpPr>
          <p:spPr bwMode="auto">
            <a:xfrm>
              <a:off x="4526" y="2888"/>
              <a:ext cx="285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v'</a:t>
              </a:r>
            </a:p>
          </p:txBody>
        </p:sp>
        <p:sp>
          <p:nvSpPr>
            <p:cNvPr id="49217" name="Text Box 62"/>
            <p:cNvSpPr txBox="1">
              <a:spLocks noChangeArrowheads="1"/>
            </p:cNvSpPr>
            <p:nvPr/>
          </p:nvSpPr>
          <p:spPr bwMode="auto">
            <a:xfrm>
              <a:off x="3759" y="2403"/>
              <a:ext cx="246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49218" name="Text Box 63"/>
            <p:cNvSpPr txBox="1">
              <a:spLocks noChangeArrowheads="1"/>
            </p:cNvSpPr>
            <p:nvPr/>
          </p:nvSpPr>
          <p:spPr bwMode="auto">
            <a:xfrm>
              <a:off x="4029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9219" name="Text Box 64"/>
            <p:cNvSpPr txBox="1">
              <a:spLocks noChangeArrowheads="1"/>
            </p:cNvSpPr>
            <p:nvPr/>
          </p:nvSpPr>
          <p:spPr bwMode="auto">
            <a:xfrm>
              <a:off x="4277" y="3583"/>
              <a:ext cx="3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9220" name="Text Box 65"/>
            <p:cNvSpPr txBox="1">
              <a:spLocks noChangeArrowheads="1"/>
            </p:cNvSpPr>
            <p:nvPr/>
          </p:nvSpPr>
          <p:spPr bwMode="auto">
            <a:xfrm>
              <a:off x="4524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9221" name="Text Box 66"/>
            <p:cNvSpPr txBox="1">
              <a:spLocks noChangeArrowheads="1"/>
            </p:cNvSpPr>
            <p:nvPr/>
          </p:nvSpPr>
          <p:spPr bwMode="auto">
            <a:xfrm>
              <a:off x="4805" y="3583"/>
              <a:ext cx="3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9222" name="Text Box 67"/>
            <p:cNvSpPr txBox="1">
              <a:spLocks noChangeArrowheads="1"/>
            </p:cNvSpPr>
            <p:nvPr/>
          </p:nvSpPr>
          <p:spPr bwMode="auto">
            <a:xfrm>
              <a:off x="5196" y="3583"/>
              <a:ext cx="3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000" i="1">
                  <a:solidFill>
                    <a:schemeClr val="bg2">
                      <a:lumMod val="50000"/>
                    </a:schemeClr>
                  </a:solidFill>
                </a:rPr>
                <a:t>v</a:t>
              </a:r>
              <a:r>
                <a:rPr lang="en-US" altLang="zh-TW" sz="2000" baseline="-2500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9223" name="Oval 68"/>
            <p:cNvSpPr>
              <a:spLocks noChangeAspect="1" noChangeArrowheads="1"/>
            </p:cNvSpPr>
            <p:nvPr/>
          </p:nvSpPr>
          <p:spPr bwMode="auto">
            <a:xfrm>
              <a:off x="4944" y="3198"/>
              <a:ext cx="431" cy="24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35</a:t>
              </a:r>
            </a:p>
          </p:txBody>
        </p:sp>
        <p:cxnSp>
          <p:nvCxnSpPr>
            <p:cNvPr id="49224" name="AutoShape 69"/>
            <p:cNvCxnSpPr>
              <a:cxnSpLocks noChangeAspect="1" noChangeShapeType="1"/>
              <a:endCxn id="49193" idx="0"/>
            </p:cNvCxnSpPr>
            <p:nvPr/>
          </p:nvCxnSpPr>
          <p:spPr bwMode="auto">
            <a:xfrm>
              <a:off x="4338" y="2924"/>
              <a:ext cx="126" cy="25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9225" name="Text Box 70"/>
            <p:cNvSpPr txBox="1">
              <a:spLocks noChangeArrowheads="1"/>
            </p:cNvSpPr>
            <p:nvPr/>
          </p:nvSpPr>
          <p:spPr bwMode="auto">
            <a:xfrm>
              <a:off x="5088" y="2880"/>
              <a:ext cx="385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3200" i="1" dirty="0">
                  <a:solidFill>
                    <a:schemeClr val="bg2">
                      <a:lumMod val="50000"/>
                    </a:schemeClr>
                  </a:solidFill>
                </a:rPr>
                <a:t>v"</a:t>
              </a:r>
            </a:p>
          </p:txBody>
        </p:sp>
        <p:sp>
          <p:nvSpPr>
            <p:cNvPr id="49226" name="AutoShape 71"/>
            <p:cNvSpPr>
              <a:spLocks noChangeArrowheads="1"/>
            </p:cNvSpPr>
            <p:nvPr/>
          </p:nvSpPr>
          <p:spPr bwMode="auto">
            <a:xfrm>
              <a:off x="2592" y="2832"/>
              <a:ext cx="399" cy="198"/>
            </a:xfrm>
            <a:prstGeom prst="rightArrow">
              <a:avLst>
                <a:gd name="adj1" fmla="val 50000"/>
                <a:gd name="adj2" fmla="val 50379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2289736" name="Oval 72"/>
          <p:cNvSpPr>
            <a:spLocks noChangeArrowheads="1"/>
          </p:cNvSpPr>
          <p:nvPr/>
        </p:nvSpPr>
        <p:spPr bwMode="auto">
          <a:xfrm>
            <a:off x="4724135" y="3043767"/>
            <a:ext cx="3810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7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BCCD8-19F7-4671-85CB-D71D9B2A44EB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Insertion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828800"/>
            <a:ext cx="41910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Algorithm</a:t>
            </a:r>
            <a:r>
              <a:rPr lang="en-US" altLang="zh-TW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chemeClr val="tx2"/>
                </a:solidFill>
                <a:ea typeface="新細明體" pitchFamily="18" charset="-120"/>
              </a:rPr>
              <a:t>insert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chemeClr val="tx2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, </a:t>
            </a:r>
            <a:r>
              <a:rPr lang="en-US" altLang="zh-TW" b="1" i="1" dirty="0">
                <a:solidFill>
                  <a:schemeClr val="tx2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1.</a:t>
            </a:r>
            <a:r>
              <a:rPr lang="en-US" altLang="zh-TW" sz="2400" dirty="0">
                <a:ea typeface="新細明體" pitchFamily="18" charset="-120"/>
              </a:rPr>
              <a:t>Searching for key 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 to locate the insertion node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endParaRPr lang="en-US" altLang="zh-TW" sz="2400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2.Adding the new entry 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) at node 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3. </a:t>
            </a: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while</a:t>
            </a:r>
            <a:r>
              <a:rPr lang="en-US" altLang="zh-TW" sz="2400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2400" b="1" i="1" dirty="0">
                <a:ea typeface="新細明體" pitchFamily="18" charset="-120"/>
              </a:rPr>
              <a:t>overflow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v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1" i="1" dirty="0" err="1">
                <a:ea typeface="新細明體" pitchFamily="18" charset="-120"/>
              </a:rPr>
              <a:t>isRoot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	 create a new empty root above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dirty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b="1" i="1" dirty="0">
                <a:ea typeface="新細明體" pitchFamily="18" charset="-120"/>
              </a:rPr>
              <a:t>v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b="1" i="1" dirty="0">
                <a:ea typeface="新細明體" pitchFamily="18" charset="-120"/>
              </a:rPr>
              <a:t> split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</p:txBody>
      </p:sp>
      <p:sp>
        <p:nvSpPr>
          <p:cNvPr id="2290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8288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Let </a:t>
            </a:r>
            <a:r>
              <a:rPr lang="en-US" altLang="zh-TW" sz="2400" b="1" i="1" dirty="0">
                <a:ea typeface="新細明體" pitchFamily="18" charset="-120"/>
              </a:rPr>
              <a:t>T</a:t>
            </a:r>
            <a:r>
              <a:rPr lang="en-US" altLang="zh-TW" sz="2400" dirty="0">
                <a:ea typeface="新細明體" pitchFamily="18" charset="-120"/>
              </a:rPr>
              <a:t> be a (2,4) tree with </a:t>
            </a:r>
            <a:r>
              <a:rPr lang="en-US" altLang="zh-TW" sz="2400" b="1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Tree </a:t>
            </a:r>
            <a:r>
              <a:rPr lang="en-US" altLang="zh-TW" sz="2000" b="1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 has</a:t>
            </a:r>
            <a:r>
              <a:rPr lang="en-US" altLang="zh-TW" sz="2000" b="1" i="1" dirty="0">
                <a:ea typeface="新細明體" pitchFamily="18" charset="-120"/>
              </a:rPr>
              <a:t> 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height</a:t>
            </a:r>
            <a:r>
              <a:rPr lang="en-US" altLang="zh-TW" sz="2000" b="1" i="1" dirty="0">
                <a:ea typeface="新細明體" pitchFamily="18" charset="-120"/>
              </a:rPr>
              <a:t> 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1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visit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nodes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2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Step 3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each split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 and we perform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splits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Thus, an insertion in a (2,4) tree takes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(log </a:t>
            </a:r>
            <a:r>
              <a:rPr lang="en-US" altLang="zh-TW" sz="2400" b="1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5823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9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9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9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9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9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9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9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C5D6D-E653-45CD-B4FE-7C657D00D49A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Removal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Reducing deletion of an entry to the case where the item is at the node with leaf children</a:t>
            </a:r>
          </a:p>
          <a:p>
            <a:r>
              <a:rPr lang="en-US" altLang="zh-TW">
                <a:ea typeface="新細明體" pitchFamily="18" charset="-120"/>
              </a:rPr>
              <a:t>Otherwise, we replace the entry with its inorder successor (or, equivalently, with its inorder predecessor) and delete the latter entry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6495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1CD410-C1E6-48AA-B1D1-A02A0588B253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Removal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3505200" y="1905001"/>
            <a:ext cx="5943600" cy="1173163"/>
            <a:chOff x="1200" y="2112"/>
            <a:chExt cx="3744" cy="739"/>
          </a:xfrm>
        </p:grpSpPr>
        <p:sp>
          <p:nvSpPr>
            <p:cNvPr id="52266" name="Oval 4"/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27   32   35</a:t>
              </a:r>
            </a:p>
          </p:txBody>
        </p:sp>
        <p:cxnSp>
          <p:nvCxnSpPr>
            <p:cNvPr id="52267" name="AutoShape 5"/>
            <p:cNvCxnSpPr>
              <a:cxnSpLocks noChangeAspect="1" noChangeShapeType="1"/>
              <a:stCxn id="52296" idx="0"/>
              <a:endCxn id="52266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8" name="Oval 6"/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 dirty="0">
                  <a:solidFill>
                    <a:srgbClr val="FFFF00"/>
                  </a:solidFill>
                  <a:latin typeface="Tahoma" pitchFamily="34" charset="0"/>
                </a:rPr>
                <a:t>10   15   24</a:t>
              </a:r>
            </a:p>
          </p:txBody>
        </p:sp>
        <p:sp>
          <p:nvSpPr>
            <p:cNvPr id="52269" name="Oval 7"/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52270" name="Oval 8"/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52271" name="Rectangle 9"/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2" name="Rectangle 10"/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3" name="Rectangle 11"/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4" name="Rectangle 12"/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5" name="Rectangle 13"/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76" name="Rectangle 14"/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77" name="AutoShape 15"/>
            <p:cNvCxnSpPr>
              <a:cxnSpLocks noChangeAspect="1" noChangeShapeType="1"/>
              <a:stCxn id="52268" idx="3"/>
              <a:endCxn id="52269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8" name="AutoShape 16"/>
            <p:cNvCxnSpPr>
              <a:cxnSpLocks noChangeAspect="1" noChangeShapeType="1"/>
              <a:stCxn id="52268" idx="5"/>
              <a:endCxn id="52266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79" name="AutoShape 17"/>
            <p:cNvCxnSpPr>
              <a:cxnSpLocks noChangeAspect="1" noChangeShapeType="1"/>
              <a:stCxn id="52269" idx="3"/>
              <a:endCxn id="52274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0" name="AutoShape 18"/>
            <p:cNvCxnSpPr>
              <a:cxnSpLocks noChangeAspect="1" noChangeShapeType="1"/>
              <a:stCxn id="52269" idx="5"/>
              <a:endCxn id="52276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81" name="Rectangle 19"/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82" name="AutoShape 20"/>
            <p:cNvCxnSpPr>
              <a:cxnSpLocks noChangeAspect="1" noChangeShapeType="1"/>
              <a:stCxn id="52271" idx="0"/>
              <a:endCxn id="52266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3" name="AutoShape 21"/>
            <p:cNvCxnSpPr>
              <a:cxnSpLocks noChangeAspect="1" noChangeShapeType="1"/>
              <a:stCxn id="52275" idx="0"/>
              <a:endCxn id="52269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84" name="Oval 22"/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52285" name="Rectangle 23"/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86" name="Rectangle 24"/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87" name="AutoShape 25"/>
            <p:cNvCxnSpPr>
              <a:cxnSpLocks noChangeAspect="1" noChangeShapeType="1"/>
              <a:stCxn id="52272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8" name="AutoShape 26"/>
            <p:cNvCxnSpPr>
              <a:cxnSpLocks noChangeAspect="1" noChangeShapeType="1"/>
              <a:stCxn id="52285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9" name="AutoShape 27"/>
            <p:cNvCxnSpPr>
              <a:cxnSpLocks noChangeAspect="1" noChangeShapeType="1"/>
              <a:stCxn id="52286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0" name="AutoShape 28"/>
            <p:cNvCxnSpPr>
              <a:cxnSpLocks noChangeAspect="1" noChangeShapeType="1"/>
              <a:stCxn id="52273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1" name="Rectangle 29"/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92" name="AutoShape 30"/>
            <p:cNvCxnSpPr>
              <a:cxnSpLocks noChangeShapeType="1"/>
              <a:stCxn id="52281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3" name="AutoShape 31"/>
            <p:cNvCxnSpPr>
              <a:cxnSpLocks noChangeShapeType="1"/>
              <a:stCxn id="52291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4" name="AutoShape 32"/>
            <p:cNvCxnSpPr>
              <a:cxnSpLocks noChangeShapeType="1"/>
              <a:stCxn id="52284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5" name="AutoShape 33"/>
            <p:cNvCxnSpPr>
              <a:cxnSpLocks noChangeShapeType="1"/>
              <a:stCxn id="52270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6" name="Rectangle 34"/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14738" y="4221163"/>
            <a:ext cx="5624512" cy="1928812"/>
            <a:chOff x="1317" y="2659"/>
            <a:chExt cx="3543" cy="1215"/>
          </a:xfrm>
        </p:grpSpPr>
        <p:sp>
          <p:nvSpPr>
            <p:cNvPr id="52236" name="Oval 35"/>
            <p:cNvSpPr>
              <a:spLocks noChangeAspect="1" noChangeArrowheads="1"/>
            </p:cNvSpPr>
            <p:nvPr/>
          </p:nvSpPr>
          <p:spPr bwMode="auto">
            <a:xfrm>
              <a:off x="3992" y="3456"/>
              <a:ext cx="821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32   35</a:t>
              </a:r>
            </a:p>
          </p:txBody>
        </p:sp>
        <p:cxnSp>
          <p:nvCxnSpPr>
            <p:cNvPr id="52237" name="AutoShape 36"/>
            <p:cNvCxnSpPr>
              <a:cxnSpLocks noChangeAspect="1" noChangeShapeType="1"/>
              <a:stCxn id="52264" idx="0"/>
              <a:endCxn id="52236" idx="5"/>
            </p:cNvCxnSpPr>
            <p:nvPr/>
          </p:nvCxnSpPr>
          <p:spPr bwMode="auto">
            <a:xfrm flipH="1" flipV="1">
              <a:off x="4693" y="3616"/>
              <a:ext cx="120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38" name="Oval 37"/>
            <p:cNvSpPr>
              <a:spLocks noChangeAspect="1" noChangeArrowheads="1"/>
            </p:cNvSpPr>
            <p:nvPr/>
          </p:nvSpPr>
          <p:spPr bwMode="auto">
            <a:xfrm>
              <a:off x="2496" y="2928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10   15   27</a:t>
              </a:r>
            </a:p>
          </p:txBody>
        </p:sp>
        <p:sp>
          <p:nvSpPr>
            <p:cNvPr id="52239" name="Oval 38"/>
            <p:cNvSpPr>
              <a:spLocks noChangeAspect="1" noChangeArrowheads="1"/>
            </p:cNvSpPr>
            <p:nvPr/>
          </p:nvSpPr>
          <p:spPr bwMode="auto">
            <a:xfrm>
              <a:off x="1376" y="3456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2   8</a:t>
              </a:r>
            </a:p>
          </p:txBody>
        </p:sp>
        <p:sp>
          <p:nvSpPr>
            <p:cNvPr id="52240" name="Oval 39"/>
            <p:cNvSpPr>
              <a:spLocks noChangeAspect="1" noChangeArrowheads="1"/>
            </p:cNvSpPr>
            <p:nvPr/>
          </p:nvSpPr>
          <p:spPr bwMode="auto">
            <a:xfrm>
              <a:off x="2487" y="3456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12</a:t>
              </a:r>
            </a:p>
          </p:txBody>
        </p:sp>
        <p:sp>
          <p:nvSpPr>
            <p:cNvPr id="52241" name="Rectangle 40"/>
            <p:cNvSpPr>
              <a:spLocks noChangeAspect="1" noChangeArrowheads="1"/>
            </p:cNvSpPr>
            <p:nvPr/>
          </p:nvSpPr>
          <p:spPr bwMode="auto">
            <a:xfrm>
              <a:off x="3969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2" name="Rectangle 41"/>
            <p:cNvSpPr>
              <a:spLocks noChangeAspect="1" noChangeArrowheads="1"/>
            </p:cNvSpPr>
            <p:nvPr/>
          </p:nvSpPr>
          <p:spPr bwMode="auto">
            <a:xfrm>
              <a:off x="2487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3" name="Rectangle 42"/>
            <p:cNvSpPr>
              <a:spLocks noChangeAspect="1" noChangeArrowheads="1"/>
            </p:cNvSpPr>
            <p:nvPr/>
          </p:nvSpPr>
          <p:spPr bwMode="auto">
            <a:xfrm>
              <a:off x="2845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4" name="Rectangle 43"/>
            <p:cNvSpPr>
              <a:spLocks noChangeAspect="1" noChangeArrowheads="1"/>
            </p:cNvSpPr>
            <p:nvPr/>
          </p:nvSpPr>
          <p:spPr bwMode="auto">
            <a:xfrm>
              <a:off x="1317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5" name="Rectangle 44"/>
            <p:cNvSpPr>
              <a:spLocks noChangeAspect="1" noChangeArrowheads="1"/>
            </p:cNvSpPr>
            <p:nvPr/>
          </p:nvSpPr>
          <p:spPr bwMode="auto">
            <a:xfrm>
              <a:off x="1703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6" name="Rectangle 45"/>
            <p:cNvSpPr>
              <a:spLocks noChangeAspect="1" noChangeArrowheads="1"/>
            </p:cNvSpPr>
            <p:nvPr/>
          </p:nvSpPr>
          <p:spPr bwMode="auto">
            <a:xfrm>
              <a:off x="2093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47" name="AutoShape 46"/>
            <p:cNvCxnSpPr>
              <a:cxnSpLocks noChangeAspect="1" noChangeShapeType="1"/>
              <a:stCxn id="52238" idx="3"/>
              <a:endCxn id="52239" idx="0"/>
            </p:cNvCxnSpPr>
            <p:nvPr/>
          </p:nvCxnSpPr>
          <p:spPr bwMode="auto">
            <a:xfrm flipH="1">
              <a:off x="1753" y="3087"/>
              <a:ext cx="91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8" name="AutoShape 47"/>
            <p:cNvCxnSpPr>
              <a:cxnSpLocks noChangeAspect="1" noChangeShapeType="1"/>
              <a:stCxn id="52238" idx="5"/>
              <a:endCxn id="52236" idx="0"/>
            </p:cNvCxnSpPr>
            <p:nvPr/>
          </p:nvCxnSpPr>
          <p:spPr bwMode="auto">
            <a:xfrm>
              <a:off x="3475" y="3087"/>
              <a:ext cx="928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9" name="AutoShape 48"/>
            <p:cNvCxnSpPr>
              <a:cxnSpLocks noChangeAspect="1" noChangeShapeType="1"/>
              <a:stCxn id="52239" idx="3"/>
              <a:endCxn id="52244" idx="0"/>
            </p:cNvCxnSpPr>
            <p:nvPr/>
          </p:nvCxnSpPr>
          <p:spPr bwMode="auto">
            <a:xfrm flipH="1">
              <a:off x="1365" y="3616"/>
              <a:ext cx="12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0" name="AutoShape 49"/>
            <p:cNvCxnSpPr>
              <a:cxnSpLocks noChangeAspect="1" noChangeShapeType="1"/>
              <a:stCxn id="52239" idx="5"/>
              <a:endCxn id="52246" idx="0"/>
            </p:cNvCxnSpPr>
            <p:nvPr/>
          </p:nvCxnSpPr>
          <p:spPr bwMode="auto">
            <a:xfrm>
              <a:off x="2019" y="3616"/>
              <a:ext cx="12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1" name="AutoShape 50"/>
            <p:cNvCxnSpPr>
              <a:cxnSpLocks noChangeAspect="1" noChangeShapeType="1"/>
              <a:stCxn id="52241" idx="0"/>
              <a:endCxn id="52236" idx="3"/>
            </p:cNvCxnSpPr>
            <p:nvPr/>
          </p:nvCxnSpPr>
          <p:spPr bwMode="auto">
            <a:xfrm flipV="1">
              <a:off x="4017" y="3616"/>
              <a:ext cx="95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2" name="AutoShape 51"/>
            <p:cNvCxnSpPr>
              <a:cxnSpLocks noChangeAspect="1" noChangeShapeType="1"/>
              <a:stCxn id="52245" idx="0"/>
              <a:endCxn id="52239" idx="4"/>
            </p:cNvCxnSpPr>
            <p:nvPr/>
          </p:nvCxnSpPr>
          <p:spPr bwMode="auto">
            <a:xfrm flipV="1">
              <a:off x="1751" y="3642"/>
              <a:ext cx="2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3" name="Oval 52"/>
            <p:cNvSpPr>
              <a:spLocks noChangeAspect="1" noChangeArrowheads="1"/>
            </p:cNvSpPr>
            <p:nvPr/>
          </p:nvSpPr>
          <p:spPr bwMode="auto">
            <a:xfrm>
              <a:off x="3168" y="3456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600">
                  <a:solidFill>
                    <a:srgbClr val="FFFF00"/>
                  </a:solidFill>
                  <a:latin typeface="Tahoma" pitchFamily="34" charset="0"/>
                </a:rPr>
                <a:t>18</a:t>
              </a:r>
            </a:p>
          </p:txBody>
        </p:sp>
        <p:sp>
          <p:nvSpPr>
            <p:cNvPr id="52254" name="Rectangle 53"/>
            <p:cNvSpPr>
              <a:spLocks noChangeAspect="1" noChangeArrowheads="1"/>
            </p:cNvSpPr>
            <p:nvPr/>
          </p:nvSpPr>
          <p:spPr bwMode="auto">
            <a:xfrm>
              <a:off x="3168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5" name="Rectangle 54"/>
            <p:cNvSpPr>
              <a:spLocks noChangeAspect="1" noChangeArrowheads="1"/>
            </p:cNvSpPr>
            <p:nvPr/>
          </p:nvSpPr>
          <p:spPr bwMode="auto">
            <a:xfrm>
              <a:off x="3562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56" name="AutoShape 55"/>
            <p:cNvCxnSpPr>
              <a:cxnSpLocks noChangeAspect="1" noChangeShapeType="1"/>
              <a:stCxn id="52242" idx="0"/>
            </p:cNvCxnSpPr>
            <p:nvPr/>
          </p:nvCxnSpPr>
          <p:spPr bwMode="auto">
            <a:xfrm flipV="1">
              <a:off x="2535" y="3630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7" name="AutoShape 56"/>
            <p:cNvCxnSpPr>
              <a:cxnSpLocks noChangeAspect="1" noChangeShapeType="1"/>
              <a:stCxn id="52254" idx="0"/>
            </p:cNvCxnSpPr>
            <p:nvPr/>
          </p:nvCxnSpPr>
          <p:spPr bwMode="auto">
            <a:xfrm flipV="1">
              <a:off x="3216" y="3634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8" name="AutoShape 57"/>
            <p:cNvCxnSpPr>
              <a:cxnSpLocks noChangeAspect="1" noChangeShapeType="1"/>
              <a:stCxn id="52255" idx="0"/>
            </p:cNvCxnSpPr>
            <p:nvPr/>
          </p:nvCxnSpPr>
          <p:spPr bwMode="auto">
            <a:xfrm flipH="1" flipV="1">
              <a:off x="3515" y="3625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9" name="AutoShape 58"/>
            <p:cNvCxnSpPr>
              <a:cxnSpLocks noChangeAspect="1" noChangeShapeType="1"/>
              <a:stCxn id="52243" idx="0"/>
            </p:cNvCxnSpPr>
            <p:nvPr/>
          </p:nvCxnSpPr>
          <p:spPr bwMode="auto">
            <a:xfrm flipH="1" flipV="1">
              <a:off x="2808" y="3634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0" name="Rectangle 59"/>
            <p:cNvSpPr>
              <a:spLocks noChangeAspect="1" noChangeArrowheads="1"/>
            </p:cNvSpPr>
            <p:nvPr/>
          </p:nvSpPr>
          <p:spPr bwMode="auto">
            <a:xfrm>
              <a:off x="4351" y="3779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2261" name="AutoShape 60"/>
            <p:cNvCxnSpPr>
              <a:cxnSpLocks noChangeShapeType="1"/>
              <a:stCxn id="52260" idx="0"/>
              <a:endCxn id="52236" idx="4"/>
            </p:cNvCxnSpPr>
            <p:nvPr/>
          </p:nvCxnSpPr>
          <p:spPr bwMode="auto">
            <a:xfrm flipV="1">
              <a:off x="4398" y="3642"/>
              <a:ext cx="5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2" name="AutoShape 61"/>
            <p:cNvCxnSpPr>
              <a:cxnSpLocks noChangeShapeType="1"/>
              <a:stCxn id="52253" idx="0"/>
              <a:endCxn id="52238" idx="4"/>
            </p:cNvCxnSpPr>
            <p:nvPr/>
          </p:nvCxnSpPr>
          <p:spPr bwMode="auto">
            <a:xfrm flipH="1" flipV="1">
              <a:off x="3070" y="3113"/>
              <a:ext cx="34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3" name="AutoShape 62"/>
            <p:cNvCxnSpPr>
              <a:cxnSpLocks noChangeShapeType="1"/>
              <a:stCxn id="52240" idx="0"/>
              <a:endCxn id="52238" idx="4"/>
            </p:cNvCxnSpPr>
            <p:nvPr/>
          </p:nvCxnSpPr>
          <p:spPr bwMode="auto">
            <a:xfrm flipV="1">
              <a:off x="2738" y="3113"/>
              <a:ext cx="332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4" name="Rectangle 63"/>
            <p:cNvSpPr>
              <a:spLocks noChangeAspect="1" noChangeArrowheads="1"/>
            </p:cNvSpPr>
            <p:nvPr/>
          </p:nvSpPr>
          <p:spPr bwMode="auto">
            <a:xfrm>
              <a:off x="4765" y="3779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65" name="AutoShape 64"/>
            <p:cNvSpPr>
              <a:spLocks noChangeArrowheads="1"/>
            </p:cNvSpPr>
            <p:nvPr/>
          </p:nvSpPr>
          <p:spPr bwMode="auto">
            <a:xfrm>
              <a:off x="2985" y="2659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92801" name="Text Box 65"/>
          <p:cNvSpPr txBox="1">
            <a:spLocks noChangeArrowheads="1"/>
          </p:cNvSpPr>
          <p:nvPr/>
        </p:nvSpPr>
        <p:spPr bwMode="auto">
          <a:xfrm>
            <a:off x="1981201" y="3429001"/>
            <a:ext cx="8520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To delete key 24, we replace it with 27 (</a:t>
            </a:r>
            <a:r>
              <a:rPr kumimoji="1" lang="en-US" altLang="zh-TW" sz="2800" dirty="0" err="1"/>
              <a:t>inorder</a:t>
            </a:r>
            <a:r>
              <a:rPr kumimoji="1" lang="en-US" altLang="zh-TW" sz="2800" dirty="0"/>
              <a:t> successor)</a:t>
            </a:r>
          </a:p>
        </p:txBody>
      </p:sp>
      <p:sp>
        <p:nvSpPr>
          <p:cNvPr id="2292802" name="Oval 66"/>
          <p:cNvSpPr>
            <a:spLocks noChangeArrowheads="1"/>
          </p:cNvSpPr>
          <p:nvPr/>
        </p:nvSpPr>
        <p:spPr bwMode="auto">
          <a:xfrm>
            <a:off x="6553200" y="1828800"/>
            <a:ext cx="304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2803" name="Oval 67"/>
          <p:cNvSpPr>
            <a:spLocks noChangeArrowheads="1"/>
          </p:cNvSpPr>
          <p:nvPr/>
        </p:nvSpPr>
        <p:spPr bwMode="auto">
          <a:xfrm>
            <a:off x="8001000" y="2362200"/>
            <a:ext cx="3048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2804" name="Line 68"/>
          <p:cNvSpPr>
            <a:spLocks noChangeShapeType="1"/>
          </p:cNvSpPr>
          <p:nvPr/>
        </p:nvSpPr>
        <p:spPr bwMode="auto">
          <a:xfrm flipH="1" flipV="1">
            <a:off x="6918324" y="2189164"/>
            <a:ext cx="1235075" cy="17303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9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801" grpId="0"/>
      <p:bldP spid="2292802" grpId="0" animBg="1"/>
      <p:bldP spid="2292803" grpId="0" animBg="1"/>
      <p:bldP spid="22928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Underflow 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Deleting an entry from a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may cause an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underflow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becomes a 1-node with one child and no keys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 remove 15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rgbClr val="FFFF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Handling an underflow by considering two cases</a:t>
            </a:r>
          </a:p>
        </p:txBody>
      </p:sp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FCDD1E-CC35-4487-9D43-89175CF43E50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78512" y="3396985"/>
            <a:ext cx="4495800" cy="1600200"/>
            <a:chOff x="2784" y="2448"/>
            <a:chExt cx="2832" cy="1008"/>
          </a:xfrm>
        </p:grpSpPr>
        <p:grpSp>
          <p:nvGrpSpPr>
            <p:cNvPr id="53280" name="Group 5"/>
            <p:cNvGrpSpPr>
              <a:grpSpLocks/>
            </p:cNvGrpSpPr>
            <p:nvPr/>
          </p:nvGrpSpPr>
          <p:grpSpPr bwMode="auto">
            <a:xfrm>
              <a:off x="3312" y="2448"/>
              <a:ext cx="2304" cy="1008"/>
              <a:chOff x="384" y="2832"/>
              <a:chExt cx="2304" cy="1008"/>
            </a:xfrm>
          </p:grpSpPr>
          <p:sp>
            <p:nvSpPr>
              <p:cNvPr id="53282" name="Oval 6"/>
              <p:cNvSpPr>
                <a:spLocks noChangeArrowheads="1"/>
              </p:cNvSpPr>
              <p:nvPr/>
            </p:nvSpPr>
            <p:spPr bwMode="auto">
              <a:xfrm>
                <a:off x="1211" y="2832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 dirty="0">
                    <a:solidFill>
                      <a:srgbClr val="FFFF00"/>
                    </a:solidFill>
                    <a:latin typeface="Tahoma" pitchFamily="34" charset="0"/>
                  </a:rPr>
                  <a:t>9  14</a:t>
                </a:r>
              </a:p>
            </p:txBody>
          </p:sp>
          <p:sp>
            <p:nvSpPr>
              <p:cNvPr id="53283" name="Oval 7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>
                    <a:solidFill>
                      <a:srgbClr val="FFFF00"/>
                    </a:solidFill>
                    <a:latin typeface="Tahoma" pitchFamily="34" charset="0"/>
                  </a:rPr>
                  <a:t>2  5  7</a:t>
                </a:r>
              </a:p>
            </p:txBody>
          </p:sp>
          <p:sp>
            <p:nvSpPr>
              <p:cNvPr id="53284" name="Oval 8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57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000">
                    <a:solidFill>
                      <a:srgbClr val="FFFF00"/>
                    </a:solidFill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3285" name="Oval 9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384" cy="2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0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286" name="Rectangle 10"/>
              <p:cNvSpPr>
                <a:spLocks noChangeArrowheads="1"/>
              </p:cNvSpPr>
              <p:nvPr/>
            </p:nvSpPr>
            <p:spPr bwMode="auto">
              <a:xfrm>
                <a:off x="384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7" name="Rectangle 11"/>
              <p:cNvSpPr>
                <a:spLocks noChangeArrowheads="1"/>
              </p:cNvSpPr>
              <p:nvPr/>
            </p:nvSpPr>
            <p:spPr bwMode="auto">
              <a:xfrm>
                <a:off x="72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8" name="Rectangle 12"/>
              <p:cNvSpPr>
                <a:spLocks noChangeArrowheads="1"/>
              </p:cNvSpPr>
              <p:nvPr/>
            </p:nvSpPr>
            <p:spPr bwMode="auto">
              <a:xfrm>
                <a:off x="120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89" name="Rectangle 13"/>
              <p:cNvSpPr>
                <a:spLocks noChangeArrowheads="1"/>
              </p:cNvSpPr>
              <p:nvPr/>
            </p:nvSpPr>
            <p:spPr bwMode="auto">
              <a:xfrm>
                <a:off x="1584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90" name="Rectangle 14"/>
              <p:cNvSpPr>
                <a:spLocks noChangeArrowheads="1"/>
              </p:cNvSpPr>
              <p:nvPr/>
            </p:nvSpPr>
            <p:spPr bwMode="auto">
              <a:xfrm>
                <a:off x="2016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53291" name="Rectangle 15"/>
              <p:cNvSpPr>
                <a:spLocks noChangeArrowheads="1"/>
              </p:cNvSpPr>
              <p:nvPr/>
            </p:nvSpPr>
            <p:spPr bwMode="auto">
              <a:xfrm>
                <a:off x="243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3292" name="AutoShape 16"/>
              <p:cNvCxnSpPr>
                <a:cxnSpLocks noChangeShapeType="1"/>
                <a:stCxn id="53286" idx="0"/>
                <a:endCxn id="53283" idx="3"/>
              </p:cNvCxnSpPr>
              <p:nvPr/>
            </p:nvCxnSpPr>
            <p:spPr bwMode="auto">
              <a:xfrm flipV="1">
                <a:off x="456" y="3523"/>
                <a:ext cx="143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3" name="AutoShape 17"/>
              <p:cNvCxnSpPr>
                <a:cxnSpLocks noChangeShapeType="1"/>
                <a:stCxn id="53287" idx="0"/>
                <a:endCxn id="53283" idx="4"/>
              </p:cNvCxnSpPr>
              <p:nvPr/>
            </p:nvCxnSpPr>
            <p:spPr bwMode="auto">
              <a:xfrm flipV="1">
                <a:off x="792" y="3558"/>
                <a:ext cx="96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4" name="AutoShape 18"/>
              <p:cNvCxnSpPr>
                <a:cxnSpLocks noChangeShapeType="1"/>
                <a:stCxn id="53288" idx="0"/>
                <a:endCxn id="53283" idx="5"/>
              </p:cNvCxnSpPr>
              <p:nvPr/>
            </p:nvCxnSpPr>
            <p:spPr bwMode="auto">
              <a:xfrm flipH="1" flipV="1">
                <a:off x="1177" y="3523"/>
                <a:ext cx="9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5" name="AutoShape 19"/>
              <p:cNvCxnSpPr>
                <a:cxnSpLocks noChangeShapeType="1"/>
                <a:stCxn id="53289" idx="0"/>
                <a:endCxn id="53284" idx="3"/>
              </p:cNvCxnSpPr>
              <p:nvPr/>
            </p:nvCxnSpPr>
            <p:spPr bwMode="auto">
              <a:xfrm flipV="1">
                <a:off x="1656" y="3523"/>
                <a:ext cx="12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6" name="AutoShape 20"/>
              <p:cNvCxnSpPr>
                <a:cxnSpLocks noChangeShapeType="1"/>
                <a:stCxn id="53290" idx="0"/>
                <a:endCxn id="53284" idx="5"/>
              </p:cNvCxnSpPr>
              <p:nvPr/>
            </p:nvCxnSpPr>
            <p:spPr bwMode="auto">
              <a:xfrm flipH="1" flipV="1">
                <a:off x="2076" y="3523"/>
                <a:ext cx="12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7" name="AutoShape 21"/>
              <p:cNvCxnSpPr>
                <a:cxnSpLocks noChangeShapeType="1"/>
                <a:stCxn id="53291" idx="0"/>
                <a:endCxn id="53285" idx="4"/>
              </p:cNvCxnSpPr>
              <p:nvPr/>
            </p:nvCxnSpPr>
            <p:spPr bwMode="auto">
              <a:xfrm flipH="1" flipV="1">
                <a:off x="2496" y="3564"/>
                <a:ext cx="6" cy="1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8" name="AutoShape 22"/>
              <p:cNvCxnSpPr>
                <a:cxnSpLocks noChangeShapeType="1"/>
                <a:stCxn id="53283" idx="0"/>
                <a:endCxn id="53282" idx="3"/>
              </p:cNvCxnSpPr>
              <p:nvPr/>
            </p:nvCxnSpPr>
            <p:spPr bwMode="auto">
              <a:xfrm flipV="1">
                <a:off x="888" y="3043"/>
                <a:ext cx="442" cy="26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299" name="AutoShape 23"/>
              <p:cNvCxnSpPr>
                <a:cxnSpLocks noChangeShapeType="1"/>
                <a:stCxn id="53284" idx="0"/>
                <a:endCxn id="53282" idx="4"/>
              </p:cNvCxnSpPr>
              <p:nvPr/>
            </p:nvCxnSpPr>
            <p:spPr bwMode="auto">
              <a:xfrm flipH="1" flipV="1">
                <a:off x="1619" y="3078"/>
                <a:ext cx="253" cy="22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300" name="AutoShape 24"/>
              <p:cNvCxnSpPr>
                <a:cxnSpLocks noChangeShapeType="1"/>
                <a:stCxn id="53285" idx="0"/>
                <a:endCxn id="53282" idx="5"/>
              </p:cNvCxnSpPr>
              <p:nvPr/>
            </p:nvCxnSpPr>
            <p:spPr bwMode="auto">
              <a:xfrm flipH="1" flipV="1">
                <a:off x="1908" y="3043"/>
                <a:ext cx="588" cy="25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3301" name="Rectangle 25"/>
              <p:cNvSpPr>
                <a:spLocks noChangeArrowheads="1"/>
              </p:cNvSpPr>
              <p:nvPr/>
            </p:nvSpPr>
            <p:spPr bwMode="auto">
              <a:xfrm>
                <a:off x="2634" y="3120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endParaRPr lang="zh-TW" altLang="zh-TW" sz="24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302" name="Rectangle 26"/>
              <p:cNvSpPr>
                <a:spLocks noChangeArrowheads="1"/>
              </p:cNvSpPr>
              <p:nvPr/>
            </p:nvSpPr>
            <p:spPr bwMode="auto">
              <a:xfrm>
                <a:off x="2048" y="3120"/>
                <a:ext cx="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endParaRPr lang="zh-TW" altLang="zh-TW" sz="2400">
                  <a:solidFill>
                    <a:srgbClr val="FFFF00"/>
                  </a:solidFill>
                  <a:latin typeface="Tahoma" pitchFamily="34" charset="0"/>
                </a:endParaRPr>
              </a:p>
            </p:txBody>
          </p:sp>
          <p:sp>
            <p:nvSpPr>
              <p:cNvPr id="53303" name="Rectangle 27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3304" name="AutoShape 28"/>
              <p:cNvCxnSpPr>
                <a:cxnSpLocks noChangeShapeType="1"/>
                <a:stCxn id="53303" idx="0"/>
                <a:endCxn id="53283" idx="4"/>
              </p:cNvCxnSpPr>
              <p:nvPr/>
            </p:nvCxnSpPr>
            <p:spPr bwMode="auto">
              <a:xfrm flipH="1" flipV="1">
                <a:off x="888" y="3558"/>
                <a:ext cx="144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3281" name="AutoShape 29"/>
            <p:cNvSpPr>
              <a:spLocks noChangeArrowheads="1"/>
            </p:cNvSpPr>
            <p:nvPr/>
          </p:nvSpPr>
          <p:spPr bwMode="auto">
            <a:xfrm>
              <a:off x="2784" y="2832"/>
              <a:ext cx="399" cy="198"/>
            </a:xfrm>
            <a:prstGeom prst="rightArrow">
              <a:avLst>
                <a:gd name="adj1" fmla="val 50000"/>
                <a:gd name="adj2" fmla="val 50379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39925" y="3395133"/>
            <a:ext cx="3810000" cy="1600200"/>
            <a:chOff x="288" y="2784"/>
            <a:chExt cx="2400" cy="1008"/>
          </a:xfrm>
        </p:grpSpPr>
        <p:sp>
          <p:nvSpPr>
            <p:cNvPr id="53257" name="Oval 31"/>
            <p:cNvSpPr>
              <a:spLocks noChangeArrowheads="1"/>
            </p:cNvSpPr>
            <p:nvPr/>
          </p:nvSpPr>
          <p:spPr bwMode="auto">
            <a:xfrm>
              <a:off x="1115" y="278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9  14</a:t>
              </a:r>
            </a:p>
          </p:txBody>
        </p:sp>
        <p:sp>
          <p:nvSpPr>
            <p:cNvPr id="53258" name="Oval 32"/>
            <p:cNvSpPr>
              <a:spLocks noChangeArrowheads="1"/>
            </p:cNvSpPr>
            <p:nvPr/>
          </p:nvSpPr>
          <p:spPr bwMode="auto">
            <a:xfrm>
              <a:off x="384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2  5  7</a:t>
              </a:r>
            </a:p>
          </p:txBody>
        </p:sp>
        <p:sp>
          <p:nvSpPr>
            <p:cNvPr id="53259" name="Oval 33"/>
            <p:cNvSpPr>
              <a:spLocks noChangeArrowheads="1"/>
            </p:cNvSpPr>
            <p:nvPr/>
          </p:nvSpPr>
          <p:spPr bwMode="auto">
            <a:xfrm>
              <a:off x="1488" y="3264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10</a:t>
              </a:r>
            </a:p>
          </p:txBody>
        </p:sp>
        <p:sp>
          <p:nvSpPr>
            <p:cNvPr id="53260" name="Oval 34"/>
            <p:cNvSpPr>
              <a:spLocks noChangeArrowheads="1"/>
            </p:cNvSpPr>
            <p:nvPr/>
          </p:nvSpPr>
          <p:spPr bwMode="auto">
            <a:xfrm>
              <a:off x="2208" y="3264"/>
              <a:ext cx="384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53261" name="Rectangle 35"/>
            <p:cNvSpPr>
              <a:spLocks noChangeArrowheads="1"/>
            </p:cNvSpPr>
            <p:nvPr/>
          </p:nvSpPr>
          <p:spPr bwMode="auto">
            <a:xfrm>
              <a:off x="28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2" name="Rectangle 36"/>
            <p:cNvSpPr>
              <a:spLocks noChangeArrowheads="1"/>
            </p:cNvSpPr>
            <p:nvPr/>
          </p:nvSpPr>
          <p:spPr bwMode="auto">
            <a:xfrm>
              <a:off x="62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3" name="Rectangle 37"/>
            <p:cNvSpPr>
              <a:spLocks noChangeArrowheads="1"/>
            </p:cNvSpPr>
            <p:nvPr/>
          </p:nvSpPr>
          <p:spPr bwMode="auto">
            <a:xfrm>
              <a:off x="110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4" name="Rectangle 38"/>
            <p:cNvSpPr>
              <a:spLocks noChangeArrowheads="1"/>
            </p:cNvSpPr>
            <p:nvPr/>
          </p:nvSpPr>
          <p:spPr bwMode="auto">
            <a:xfrm>
              <a:off x="148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5" name="Rectangle 39"/>
            <p:cNvSpPr>
              <a:spLocks noChangeArrowheads="1"/>
            </p:cNvSpPr>
            <p:nvPr/>
          </p:nvSpPr>
          <p:spPr bwMode="auto">
            <a:xfrm>
              <a:off x="1920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3266" name="Rectangle 40"/>
            <p:cNvSpPr>
              <a:spLocks noChangeArrowheads="1"/>
            </p:cNvSpPr>
            <p:nvPr/>
          </p:nvSpPr>
          <p:spPr bwMode="auto">
            <a:xfrm>
              <a:off x="2208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67" name="AutoShape 41"/>
            <p:cNvCxnSpPr>
              <a:cxnSpLocks noChangeShapeType="1"/>
              <a:stCxn id="53261" idx="0"/>
              <a:endCxn id="53258" idx="3"/>
            </p:cNvCxnSpPr>
            <p:nvPr/>
          </p:nvCxnSpPr>
          <p:spPr bwMode="auto">
            <a:xfrm flipV="1">
              <a:off x="360" y="3475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8" name="AutoShape 42"/>
            <p:cNvCxnSpPr>
              <a:cxnSpLocks noChangeShapeType="1"/>
              <a:stCxn id="53262" idx="0"/>
              <a:endCxn id="53258" idx="4"/>
            </p:cNvCxnSpPr>
            <p:nvPr/>
          </p:nvCxnSpPr>
          <p:spPr bwMode="auto">
            <a:xfrm flipV="1">
              <a:off x="696" y="3510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9" name="AutoShape 43"/>
            <p:cNvCxnSpPr>
              <a:cxnSpLocks noChangeShapeType="1"/>
              <a:stCxn id="53263" idx="0"/>
              <a:endCxn id="53258" idx="5"/>
            </p:cNvCxnSpPr>
            <p:nvPr/>
          </p:nvCxnSpPr>
          <p:spPr bwMode="auto">
            <a:xfrm flipH="1" flipV="1">
              <a:off x="1081" y="3475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0" name="AutoShape 44"/>
            <p:cNvCxnSpPr>
              <a:cxnSpLocks noChangeShapeType="1"/>
              <a:stCxn id="53264" idx="0"/>
              <a:endCxn id="53259" idx="3"/>
            </p:cNvCxnSpPr>
            <p:nvPr/>
          </p:nvCxnSpPr>
          <p:spPr bwMode="auto">
            <a:xfrm flipV="1">
              <a:off x="1560" y="3475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1" name="AutoShape 45"/>
            <p:cNvCxnSpPr>
              <a:cxnSpLocks noChangeShapeType="1"/>
              <a:stCxn id="53265" idx="0"/>
              <a:endCxn id="53259" idx="5"/>
            </p:cNvCxnSpPr>
            <p:nvPr/>
          </p:nvCxnSpPr>
          <p:spPr bwMode="auto">
            <a:xfrm flipH="1" flipV="1">
              <a:off x="1980" y="3475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2" name="AutoShape 46"/>
            <p:cNvCxnSpPr>
              <a:cxnSpLocks noChangeShapeType="1"/>
              <a:stCxn id="53266" idx="0"/>
              <a:endCxn id="53260" idx="4"/>
            </p:cNvCxnSpPr>
            <p:nvPr/>
          </p:nvCxnSpPr>
          <p:spPr bwMode="auto">
            <a:xfrm flipV="1">
              <a:off x="2280" y="3516"/>
              <a:ext cx="1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3" name="AutoShape 47"/>
            <p:cNvCxnSpPr>
              <a:cxnSpLocks noChangeShapeType="1"/>
              <a:stCxn id="53258" idx="0"/>
              <a:endCxn id="53257" idx="3"/>
            </p:cNvCxnSpPr>
            <p:nvPr/>
          </p:nvCxnSpPr>
          <p:spPr bwMode="auto">
            <a:xfrm flipV="1">
              <a:off x="792" y="2995"/>
              <a:ext cx="442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4" name="AutoShape 48"/>
            <p:cNvCxnSpPr>
              <a:cxnSpLocks noChangeShapeType="1"/>
              <a:stCxn id="53259" idx="0"/>
              <a:endCxn id="53257" idx="4"/>
            </p:cNvCxnSpPr>
            <p:nvPr/>
          </p:nvCxnSpPr>
          <p:spPr bwMode="auto">
            <a:xfrm flipH="1" flipV="1">
              <a:off x="1523" y="3030"/>
              <a:ext cx="253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5" name="AutoShape 49"/>
            <p:cNvCxnSpPr>
              <a:cxnSpLocks noChangeShapeType="1"/>
              <a:stCxn id="53260" idx="0"/>
              <a:endCxn id="53257" idx="5"/>
            </p:cNvCxnSpPr>
            <p:nvPr/>
          </p:nvCxnSpPr>
          <p:spPr bwMode="auto">
            <a:xfrm flipH="1" flipV="1">
              <a:off x="1812" y="2995"/>
              <a:ext cx="588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76" name="Rectangle 50"/>
            <p:cNvSpPr>
              <a:spLocks noChangeArrowheads="1"/>
            </p:cNvSpPr>
            <p:nvPr/>
          </p:nvSpPr>
          <p:spPr bwMode="auto">
            <a:xfrm>
              <a:off x="86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77" name="AutoShape 51"/>
            <p:cNvCxnSpPr>
              <a:cxnSpLocks noChangeShapeType="1"/>
              <a:stCxn id="53276" idx="0"/>
              <a:endCxn id="53258" idx="4"/>
            </p:cNvCxnSpPr>
            <p:nvPr/>
          </p:nvCxnSpPr>
          <p:spPr bwMode="auto">
            <a:xfrm flipH="1" flipV="1">
              <a:off x="792" y="3510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78" name="Rectangle 52"/>
            <p:cNvSpPr>
              <a:spLocks noChangeArrowheads="1"/>
            </p:cNvSpPr>
            <p:nvPr/>
          </p:nvSpPr>
          <p:spPr bwMode="auto">
            <a:xfrm>
              <a:off x="2544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3279" name="AutoShape 53"/>
            <p:cNvCxnSpPr>
              <a:cxnSpLocks noChangeShapeType="1"/>
              <a:stCxn id="53278" idx="0"/>
              <a:endCxn id="53260" idx="4"/>
            </p:cNvCxnSpPr>
            <p:nvPr/>
          </p:nvCxnSpPr>
          <p:spPr bwMode="auto">
            <a:xfrm flipH="1" flipV="1">
              <a:off x="2400" y="3516"/>
              <a:ext cx="21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93814" name="AutoShape 54"/>
          <p:cNvSpPr>
            <a:spLocks noChangeArrowheads="1"/>
          </p:cNvSpPr>
          <p:nvPr/>
        </p:nvSpPr>
        <p:spPr bwMode="auto">
          <a:xfrm>
            <a:off x="8178800" y="2480733"/>
            <a:ext cx="2438400" cy="762000"/>
          </a:xfrm>
          <a:prstGeom prst="cloudCallout">
            <a:avLst>
              <a:gd name="adj1" fmla="val 28190"/>
              <a:gd name="adj2" fmla="val 1787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FFFF00"/>
                </a:solidFill>
              </a:rPr>
              <a:t>underflow</a:t>
            </a:r>
          </a:p>
        </p:txBody>
      </p:sp>
    </p:spTree>
    <p:extLst>
      <p:ext uri="{BB962C8B-B14F-4D97-AF65-F5344CB8AC3E}">
        <p14:creationId xmlns:p14="http://schemas.microsoft.com/office/powerpoint/2010/main" val="42945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Height-Balance Property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Height-Balance Property</a:t>
            </a:r>
            <a:r>
              <a:rPr lang="en-US" altLang="zh-TW" dirty="0"/>
              <a:t>: For every internal node </a:t>
            </a:r>
            <a:r>
              <a:rPr lang="en-US" altLang="zh-TW" b="1" i="1" dirty="0"/>
              <a:t>v</a:t>
            </a:r>
            <a:r>
              <a:rPr lang="en-US" altLang="zh-TW" dirty="0"/>
              <a:t> of a tree </a:t>
            </a:r>
            <a:r>
              <a:rPr lang="en-US" altLang="zh-TW" b="1" i="1" dirty="0"/>
              <a:t>T</a:t>
            </a:r>
            <a:r>
              <a:rPr lang="en-US" altLang="zh-TW" dirty="0"/>
              <a:t>, the heights of the children of </a:t>
            </a:r>
            <a:r>
              <a:rPr lang="en-US" altLang="zh-TW" b="1" i="1" dirty="0"/>
              <a:t>v</a:t>
            </a:r>
            <a:r>
              <a:rPr lang="en-US" altLang="zh-TW" dirty="0"/>
              <a:t> differ by at most 1.</a:t>
            </a:r>
          </a:p>
          <a:p>
            <a:r>
              <a:rPr lang="en-US" altLang="zh-TW" dirty="0"/>
              <a:t>An </a:t>
            </a:r>
            <a:r>
              <a:rPr lang="en-US" altLang="zh-TW" b="1" i="1" dirty="0">
                <a:solidFill>
                  <a:srgbClr val="FF0000"/>
                </a:solidFill>
              </a:rPr>
              <a:t>AVL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</a:t>
            </a:r>
            <a:r>
              <a:rPr lang="en-US" altLang="zh-TW" u="sng" dirty="0"/>
              <a:t>binary search tree</a:t>
            </a:r>
            <a:r>
              <a:rPr lang="en-US" altLang="zh-TW" dirty="0"/>
              <a:t> that satisfies the </a:t>
            </a:r>
            <a:r>
              <a:rPr lang="en-US" altLang="zh-TW" u="sng" dirty="0"/>
              <a:t>height-balance property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An internal node </a:t>
            </a:r>
            <a:r>
              <a:rPr lang="en-US" altLang="zh-TW" b="1" i="1" dirty="0"/>
              <a:t>v</a:t>
            </a:r>
            <a:r>
              <a:rPr lang="en-US" altLang="zh-TW" dirty="0"/>
              <a:t> of </a:t>
            </a:r>
            <a:r>
              <a:rPr lang="en-US" altLang="zh-TW" b="1" i="1" dirty="0"/>
              <a:t>T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balanced</a:t>
            </a:r>
            <a:r>
              <a:rPr lang="en-US" altLang="zh-TW" dirty="0"/>
              <a:t> if the absolute value of the difference between the heights of the children of </a:t>
            </a:r>
            <a:r>
              <a:rPr lang="en-US" altLang="zh-TW" b="1" i="1" dirty="0"/>
              <a:t>v</a:t>
            </a:r>
            <a:r>
              <a:rPr lang="en-US" altLang="zh-TW" dirty="0"/>
              <a:t> is at most 1; otherwise, </a:t>
            </a:r>
            <a:r>
              <a:rPr lang="en-US" altLang="zh-TW" b="1" i="1" dirty="0"/>
              <a:t>v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unbalanced</a:t>
            </a:r>
            <a:r>
              <a:rPr lang="en-US" altLang="zh-TW" dirty="0"/>
              <a:t>.</a:t>
            </a:r>
          </a:p>
        </p:txBody>
      </p:sp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08616-EC37-4E8F-970A-FD0FCADCBA46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3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Fusion for Underflow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Case 1: the adjacent siblings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are 2-nodes</a:t>
            </a:r>
          </a:p>
          <a:p>
            <a:pPr lvl="1"/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Fusion</a:t>
            </a:r>
            <a:r>
              <a:rPr lang="en-US" altLang="zh-TW" b="1" i="1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operation:</a:t>
            </a:r>
            <a:r>
              <a:rPr lang="en-US" altLang="zh-TW" dirty="0">
                <a:ea typeface="新細明體" pitchFamily="18" charset="-120"/>
              </a:rPr>
              <a:t> merge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with an adjacent sibling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and move an entry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the merged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i="1" dirty="0">
                <a:ea typeface="新細明體" pitchFamily="18" charset="-120"/>
              </a:rPr>
              <a:t>'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After a fusion, the underflow may propagate to the parent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endParaRPr lang="en-US" altLang="zh-TW" dirty="0"/>
          </a:p>
        </p:txBody>
      </p:sp>
      <p:sp>
        <p:nvSpPr>
          <p:cNvPr id="542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600ADC-5A12-4AB1-9A62-BBBE8B38097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>
              <a:latin typeface="Arial" charset="0"/>
            </a:endParaRP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3394605" y="3843338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9  14</a:t>
            </a: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234143" y="4605338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2  5  7</a:t>
            </a: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3986743" y="4605338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5129743" y="4605338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 sz="20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20817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2615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3377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39867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46725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5329768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287" name="AutoShape 14"/>
          <p:cNvCxnSpPr>
            <a:cxnSpLocks noChangeShapeType="1"/>
            <a:stCxn id="54281" idx="0"/>
            <a:endCxn id="54278" idx="3"/>
          </p:cNvCxnSpPr>
          <p:nvPr/>
        </p:nvCxnSpPr>
        <p:spPr bwMode="auto">
          <a:xfrm flipV="1">
            <a:off x="2196043" y="4940301"/>
            <a:ext cx="2270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8" name="AutoShape 15"/>
          <p:cNvCxnSpPr>
            <a:cxnSpLocks noChangeShapeType="1"/>
            <a:stCxn id="54282" idx="0"/>
            <a:endCxn id="54278" idx="4"/>
          </p:cNvCxnSpPr>
          <p:nvPr/>
        </p:nvCxnSpPr>
        <p:spPr bwMode="auto">
          <a:xfrm flipV="1">
            <a:off x="2729443" y="4995863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6"/>
          <p:cNvCxnSpPr>
            <a:cxnSpLocks noChangeShapeType="1"/>
            <a:stCxn id="54283" idx="0"/>
            <a:endCxn id="54278" idx="5"/>
          </p:cNvCxnSpPr>
          <p:nvPr/>
        </p:nvCxnSpPr>
        <p:spPr bwMode="auto">
          <a:xfrm flipH="1" flipV="1">
            <a:off x="3340631" y="4940301"/>
            <a:ext cx="1508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0" name="AutoShape 17"/>
          <p:cNvCxnSpPr>
            <a:cxnSpLocks noChangeShapeType="1"/>
            <a:stCxn id="54284" idx="0"/>
            <a:endCxn id="54279" idx="3"/>
          </p:cNvCxnSpPr>
          <p:nvPr/>
        </p:nvCxnSpPr>
        <p:spPr bwMode="auto">
          <a:xfrm flipV="1">
            <a:off x="4101043" y="4940301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8"/>
          <p:cNvCxnSpPr>
            <a:cxnSpLocks noChangeShapeType="1"/>
            <a:stCxn id="54285" idx="0"/>
            <a:endCxn id="54279" idx="5"/>
          </p:cNvCxnSpPr>
          <p:nvPr/>
        </p:nvCxnSpPr>
        <p:spPr bwMode="auto">
          <a:xfrm flipH="1" flipV="1">
            <a:off x="4767793" y="4940301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2" name="AutoShape 19"/>
          <p:cNvCxnSpPr>
            <a:cxnSpLocks noChangeShapeType="1"/>
            <a:stCxn id="54286" idx="0"/>
            <a:endCxn id="54280" idx="4"/>
          </p:cNvCxnSpPr>
          <p:nvPr/>
        </p:nvCxnSpPr>
        <p:spPr bwMode="auto">
          <a:xfrm flipH="1" flipV="1">
            <a:off x="5434544" y="5005389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3" name="AutoShape 20"/>
          <p:cNvCxnSpPr>
            <a:cxnSpLocks noChangeShapeType="1"/>
            <a:stCxn id="54278" idx="0"/>
            <a:endCxn id="54277" idx="3"/>
          </p:cNvCxnSpPr>
          <p:nvPr/>
        </p:nvCxnSpPr>
        <p:spPr bwMode="auto">
          <a:xfrm flipV="1">
            <a:off x="2881844" y="4178301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1"/>
          <p:cNvCxnSpPr>
            <a:cxnSpLocks noChangeShapeType="1"/>
            <a:stCxn id="54279" idx="0"/>
            <a:endCxn id="54277" idx="4"/>
          </p:cNvCxnSpPr>
          <p:nvPr/>
        </p:nvCxnSpPr>
        <p:spPr bwMode="auto">
          <a:xfrm flipH="1" flipV="1">
            <a:off x="4042305" y="4233863"/>
            <a:ext cx="40163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5" name="AutoShape 22"/>
          <p:cNvCxnSpPr>
            <a:cxnSpLocks noChangeShapeType="1"/>
            <a:stCxn id="54280" idx="0"/>
            <a:endCxn id="54277" idx="5"/>
          </p:cNvCxnSpPr>
          <p:nvPr/>
        </p:nvCxnSpPr>
        <p:spPr bwMode="auto">
          <a:xfrm flipH="1" flipV="1">
            <a:off x="4501093" y="4178302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6" name="Rectangle 23"/>
          <p:cNvSpPr>
            <a:spLocks noChangeArrowheads="1"/>
          </p:cNvSpPr>
          <p:nvPr/>
        </p:nvSpPr>
        <p:spPr bwMode="auto">
          <a:xfrm>
            <a:off x="3232730" y="36147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u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54297" name="Rectangle 24"/>
          <p:cNvSpPr>
            <a:spLocks noChangeArrowheads="1"/>
          </p:cNvSpPr>
          <p:nvPr/>
        </p:nvSpPr>
        <p:spPr bwMode="auto">
          <a:xfrm>
            <a:off x="5586284" y="4300538"/>
            <a:ext cx="13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chemeClr val="tx2"/>
                </a:solidFill>
              </a:rPr>
              <a:t>v</a:t>
            </a:r>
            <a:endParaRPr lang="en-US" altLang="zh-TW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4620751" y="4300538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w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2294810" name="AutoShape 26"/>
          <p:cNvSpPr>
            <a:spLocks noChangeArrowheads="1"/>
          </p:cNvSpPr>
          <p:nvPr/>
        </p:nvSpPr>
        <p:spPr bwMode="auto">
          <a:xfrm>
            <a:off x="5909205" y="4300539"/>
            <a:ext cx="838200" cy="314325"/>
          </a:xfrm>
          <a:prstGeom prst="rightArrow">
            <a:avLst>
              <a:gd name="adj1" fmla="val 50000"/>
              <a:gd name="adj2" fmla="val 66667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996143" y="5214938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4301" name="AutoShape 28"/>
          <p:cNvCxnSpPr>
            <a:cxnSpLocks noChangeShapeType="1"/>
            <a:stCxn id="54300" idx="0"/>
            <a:endCxn id="54278" idx="4"/>
          </p:cNvCxnSpPr>
          <p:nvPr/>
        </p:nvCxnSpPr>
        <p:spPr bwMode="auto">
          <a:xfrm flipH="1" flipV="1">
            <a:off x="2881843" y="4995863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29943" y="3614738"/>
            <a:ext cx="3505200" cy="1828800"/>
            <a:chOff x="3253" y="2640"/>
            <a:chExt cx="2208" cy="1152"/>
          </a:xfrm>
        </p:grpSpPr>
        <p:sp>
          <p:nvSpPr>
            <p:cNvPr id="54306" name="Oval 30"/>
            <p:cNvSpPr>
              <a:spLocks noChangeArrowheads="1"/>
            </p:cNvSpPr>
            <p:nvPr/>
          </p:nvSpPr>
          <p:spPr bwMode="auto">
            <a:xfrm>
              <a:off x="4069" y="2784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54307" name="Oval 31"/>
            <p:cNvSpPr>
              <a:spLocks noChangeArrowheads="1"/>
            </p:cNvSpPr>
            <p:nvPr/>
          </p:nvSpPr>
          <p:spPr bwMode="auto">
            <a:xfrm>
              <a:off x="4573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10  14</a:t>
              </a:r>
            </a:p>
          </p:txBody>
        </p:sp>
        <p:sp>
          <p:nvSpPr>
            <p:cNvPr id="54308" name="Rectangle 32"/>
            <p:cNvSpPr>
              <a:spLocks noChangeArrowheads="1"/>
            </p:cNvSpPr>
            <p:nvPr/>
          </p:nvSpPr>
          <p:spPr bwMode="auto">
            <a:xfrm>
              <a:off x="4471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09" name="Rectangle 33"/>
            <p:cNvSpPr>
              <a:spLocks noChangeArrowheads="1"/>
            </p:cNvSpPr>
            <p:nvPr/>
          </p:nvSpPr>
          <p:spPr bwMode="auto">
            <a:xfrm>
              <a:off x="4903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10" name="Rectangle 34"/>
            <p:cNvSpPr>
              <a:spLocks noChangeArrowheads="1"/>
            </p:cNvSpPr>
            <p:nvPr/>
          </p:nvSpPr>
          <p:spPr bwMode="auto">
            <a:xfrm>
              <a:off x="5317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11" name="AutoShape 35"/>
            <p:cNvCxnSpPr>
              <a:cxnSpLocks noChangeShapeType="1"/>
              <a:stCxn id="54308" idx="0"/>
              <a:endCxn id="54307" idx="3"/>
            </p:cNvCxnSpPr>
            <p:nvPr/>
          </p:nvCxnSpPr>
          <p:spPr bwMode="auto">
            <a:xfrm flipV="1">
              <a:off x="4543" y="3481"/>
              <a:ext cx="14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2" name="AutoShape 36"/>
            <p:cNvCxnSpPr>
              <a:cxnSpLocks noChangeShapeType="1"/>
              <a:stCxn id="54309" idx="0"/>
              <a:endCxn id="54307" idx="4"/>
            </p:cNvCxnSpPr>
            <p:nvPr/>
          </p:nvCxnSpPr>
          <p:spPr bwMode="auto">
            <a:xfrm flipV="1">
              <a:off x="4975" y="3516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3" name="AutoShape 37"/>
            <p:cNvCxnSpPr>
              <a:cxnSpLocks noChangeShapeType="1"/>
              <a:stCxn id="54310" idx="0"/>
              <a:endCxn id="54307" idx="5"/>
            </p:cNvCxnSpPr>
            <p:nvPr/>
          </p:nvCxnSpPr>
          <p:spPr bwMode="auto">
            <a:xfrm flipH="1" flipV="1">
              <a:off x="5270" y="3481"/>
              <a:ext cx="119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4" name="AutoShape 38"/>
            <p:cNvCxnSpPr>
              <a:cxnSpLocks noChangeShapeType="1"/>
              <a:stCxn id="54318" idx="0"/>
              <a:endCxn id="54306" idx="3"/>
            </p:cNvCxnSpPr>
            <p:nvPr/>
          </p:nvCxnSpPr>
          <p:spPr bwMode="auto">
            <a:xfrm flipV="1">
              <a:off x="3757" y="2995"/>
              <a:ext cx="396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15" name="AutoShape 39"/>
            <p:cNvCxnSpPr>
              <a:cxnSpLocks noChangeShapeType="1"/>
              <a:stCxn id="54307" idx="0"/>
              <a:endCxn id="54306" idx="5"/>
            </p:cNvCxnSpPr>
            <p:nvPr/>
          </p:nvCxnSpPr>
          <p:spPr bwMode="auto">
            <a:xfrm flipH="1" flipV="1">
              <a:off x="4561" y="2995"/>
              <a:ext cx="420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16" name="Rectangle 40"/>
            <p:cNvSpPr>
              <a:spLocks noChangeArrowheads="1"/>
            </p:cNvSpPr>
            <p:nvPr/>
          </p:nvSpPr>
          <p:spPr bwMode="auto">
            <a:xfrm>
              <a:off x="3978" y="2640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u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54317" name="Rectangle 41"/>
            <p:cNvSpPr>
              <a:spLocks noChangeArrowheads="1"/>
            </p:cNvSpPr>
            <p:nvPr/>
          </p:nvSpPr>
          <p:spPr bwMode="auto">
            <a:xfrm>
              <a:off x="5286" y="3072"/>
              <a:ext cx="1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 dirty="0"/>
                <a:t>v</a:t>
              </a:r>
              <a:r>
                <a:rPr lang="en-US" altLang="zh-TW" sz="2400" i="1" dirty="0">
                  <a:solidFill>
                    <a:srgbClr val="FFFF00"/>
                  </a:solidFill>
                </a:rPr>
                <a:t>'</a:t>
              </a:r>
            </a:p>
          </p:txBody>
        </p:sp>
        <p:sp>
          <p:nvSpPr>
            <p:cNvPr id="54318" name="Oval 42"/>
            <p:cNvSpPr>
              <a:spLocks noChangeArrowheads="1"/>
            </p:cNvSpPr>
            <p:nvPr/>
          </p:nvSpPr>
          <p:spPr bwMode="auto">
            <a:xfrm>
              <a:off x="3349" y="3264"/>
              <a:ext cx="81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2  5  7</a:t>
              </a:r>
            </a:p>
          </p:txBody>
        </p:sp>
        <p:sp>
          <p:nvSpPr>
            <p:cNvPr id="54319" name="Rectangle 43"/>
            <p:cNvSpPr>
              <a:spLocks noChangeArrowheads="1"/>
            </p:cNvSpPr>
            <p:nvPr/>
          </p:nvSpPr>
          <p:spPr bwMode="auto">
            <a:xfrm>
              <a:off x="3253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20" name="Rectangle 44"/>
            <p:cNvSpPr>
              <a:spLocks noChangeArrowheads="1"/>
            </p:cNvSpPr>
            <p:nvPr/>
          </p:nvSpPr>
          <p:spPr bwMode="auto">
            <a:xfrm>
              <a:off x="358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4321" name="Rectangle 45"/>
            <p:cNvSpPr>
              <a:spLocks noChangeArrowheads="1"/>
            </p:cNvSpPr>
            <p:nvPr/>
          </p:nvSpPr>
          <p:spPr bwMode="auto">
            <a:xfrm>
              <a:off x="406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22" name="AutoShape 46"/>
            <p:cNvCxnSpPr>
              <a:cxnSpLocks noChangeShapeType="1"/>
              <a:stCxn id="54319" idx="0"/>
              <a:endCxn id="54318" idx="3"/>
            </p:cNvCxnSpPr>
            <p:nvPr/>
          </p:nvCxnSpPr>
          <p:spPr bwMode="auto">
            <a:xfrm flipV="1">
              <a:off x="3325" y="3475"/>
              <a:ext cx="14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23" name="AutoShape 47"/>
            <p:cNvCxnSpPr>
              <a:cxnSpLocks noChangeShapeType="1"/>
              <a:stCxn id="54320" idx="0"/>
              <a:endCxn id="54318" idx="4"/>
            </p:cNvCxnSpPr>
            <p:nvPr/>
          </p:nvCxnSpPr>
          <p:spPr bwMode="auto">
            <a:xfrm flipV="1">
              <a:off x="3661" y="3510"/>
              <a:ext cx="96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24" name="AutoShape 48"/>
            <p:cNvCxnSpPr>
              <a:cxnSpLocks noChangeShapeType="1"/>
              <a:stCxn id="54321" idx="0"/>
              <a:endCxn id="54318" idx="5"/>
            </p:cNvCxnSpPr>
            <p:nvPr/>
          </p:nvCxnSpPr>
          <p:spPr bwMode="auto">
            <a:xfrm flipH="1" flipV="1">
              <a:off x="4046" y="3475"/>
              <a:ext cx="9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25" name="Rectangle 49"/>
            <p:cNvSpPr>
              <a:spLocks noChangeArrowheads="1"/>
            </p:cNvSpPr>
            <p:nvPr/>
          </p:nvSpPr>
          <p:spPr bwMode="auto">
            <a:xfrm>
              <a:off x="3829" y="3648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54326" name="AutoShape 50"/>
            <p:cNvCxnSpPr>
              <a:cxnSpLocks noChangeShapeType="1"/>
              <a:stCxn id="54325" idx="0"/>
              <a:endCxn id="54318" idx="4"/>
            </p:cNvCxnSpPr>
            <p:nvPr/>
          </p:nvCxnSpPr>
          <p:spPr bwMode="auto">
            <a:xfrm flipH="1" flipV="1">
              <a:off x="3757" y="3510"/>
              <a:ext cx="14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294835" name="Oval 51"/>
          <p:cNvSpPr>
            <a:spLocks noChangeArrowheads="1"/>
          </p:cNvSpPr>
          <p:nvPr/>
        </p:nvSpPr>
        <p:spPr bwMode="auto">
          <a:xfrm>
            <a:off x="4004205" y="3843338"/>
            <a:ext cx="3810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4836" name="Oval 52"/>
          <p:cNvSpPr>
            <a:spLocks noChangeArrowheads="1"/>
          </p:cNvSpPr>
          <p:nvPr/>
        </p:nvSpPr>
        <p:spPr bwMode="auto">
          <a:xfrm>
            <a:off x="3699405" y="4452938"/>
            <a:ext cx="2286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7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810" grpId="0" animBg="1"/>
      <p:bldP spid="2294835" grpId="0" animBg="1"/>
      <p:bldP spid="22948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Transfer for Underflow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Case 2:</a:t>
            </a:r>
            <a:r>
              <a:rPr lang="en-US" altLang="zh-TW" dirty="0">
                <a:ea typeface="新細明體" pitchFamily="18" charset="-120"/>
              </a:rPr>
              <a:t> an adjacent sibling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a 3-node or a 4-node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Transfer operation: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1. move a child of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2.  move an item from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v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b="1" i="1" dirty="0">
                <a:ea typeface="新細明體" pitchFamily="18" charset="-120"/>
              </a:rPr>
              <a:t>		</a:t>
            </a:r>
            <a:r>
              <a:rPr lang="en-US" altLang="zh-TW" dirty="0">
                <a:ea typeface="新細明體" pitchFamily="18" charset="-120"/>
              </a:rPr>
              <a:t>3.  move an item from </a:t>
            </a:r>
            <a:r>
              <a:rPr lang="en-US" altLang="zh-TW" b="1" i="1" dirty="0"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 to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After a transfer, no underflow occurs</a:t>
            </a:r>
          </a:p>
          <a:p>
            <a:endParaRPr lang="en-US" altLang="zh-TW" dirty="0"/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72B4B-9A9A-488B-9460-615AD58604BF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>
              <a:latin typeface="Arial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359036" y="3866240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u</a:t>
            </a:r>
            <a:endParaRPr lang="en-US" altLang="zh-TW" sz="2400">
              <a:latin typeface="Tahoma" pitchFamily="34" charset="0"/>
            </a:endParaRPr>
          </a:p>
        </p:txBody>
      </p:sp>
      <p:grpSp>
        <p:nvGrpSpPr>
          <p:cNvPr id="55302" name="Group 5"/>
          <p:cNvGrpSpPr>
            <a:grpSpLocks/>
          </p:cNvGrpSpPr>
          <p:nvPr/>
        </p:nvGrpSpPr>
        <p:grpSpPr bwMode="auto">
          <a:xfrm>
            <a:off x="2074334" y="4100118"/>
            <a:ext cx="3276600" cy="1585913"/>
            <a:chOff x="432" y="3081"/>
            <a:chExt cx="2064" cy="999"/>
          </a:xfrm>
        </p:grpSpPr>
        <p:sp>
          <p:nvSpPr>
            <p:cNvPr id="55334" name="Oval 6"/>
            <p:cNvSpPr>
              <a:spLocks noChangeArrowheads="1"/>
            </p:cNvSpPr>
            <p:nvPr/>
          </p:nvSpPr>
          <p:spPr bwMode="auto">
            <a:xfrm>
              <a:off x="1233" y="3081"/>
              <a:ext cx="624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4  9</a:t>
              </a:r>
            </a:p>
          </p:txBody>
        </p:sp>
        <p:sp>
          <p:nvSpPr>
            <p:cNvPr id="55335" name="Oval 7"/>
            <p:cNvSpPr>
              <a:spLocks noChangeArrowheads="1"/>
            </p:cNvSpPr>
            <p:nvPr/>
          </p:nvSpPr>
          <p:spPr bwMode="auto">
            <a:xfrm>
              <a:off x="1344" y="3552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6  8</a:t>
              </a:r>
            </a:p>
          </p:txBody>
        </p:sp>
        <p:sp>
          <p:nvSpPr>
            <p:cNvPr id="55336" name="Oval 8"/>
            <p:cNvSpPr>
              <a:spLocks noChangeArrowheads="1"/>
            </p:cNvSpPr>
            <p:nvPr/>
          </p:nvSpPr>
          <p:spPr bwMode="auto">
            <a:xfrm>
              <a:off x="432" y="3552"/>
              <a:ext cx="57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solidFill>
                    <a:srgbClr val="FFFF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5337" name="Oval 9"/>
            <p:cNvSpPr>
              <a:spLocks noChangeArrowheads="1"/>
            </p:cNvSpPr>
            <p:nvPr/>
          </p:nvSpPr>
          <p:spPr bwMode="auto">
            <a:xfrm>
              <a:off x="2112" y="3552"/>
              <a:ext cx="384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0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5338" name="Rectangle 10"/>
            <p:cNvSpPr>
              <a:spLocks noChangeArrowheads="1"/>
            </p:cNvSpPr>
            <p:nvPr/>
          </p:nvSpPr>
          <p:spPr bwMode="auto">
            <a:xfrm>
              <a:off x="1200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9" name="Rectangle 11"/>
            <p:cNvSpPr>
              <a:spLocks noChangeArrowheads="1"/>
            </p:cNvSpPr>
            <p:nvPr/>
          </p:nvSpPr>
          <p:spPr bwMode="auto">
            <a:xfrm>
              <a:off x="1536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0" name="Rectangle 12"/>
            <p:cNvSpPr>
              <a:spLocks noChangeArrowheads="1"/>
            </p:cNvSpPr>
            <p:nvPr/>
          </p:nvSpPr>
          <p:spPr bwMode="auto">
            <a:xfrm>
              <a:off x="1824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1" name="Rectangle 13"/>
            <p:cNvSpPr>
              <a:spLocks noChangeArrowheads="1"/>
            </p:cNvSpPr>
            <p:nvPr/>
          </p:nvSpPr>
          <p:spPr bwMode="auto">
            <a:xfrm>
              <a:off x="432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2" name="Rectangle 14"/>
            <p:cNvSpPr>
              <a:spLocks noChangeArrowheads="1"/>
            </p:cNvSpPr>
            <p:nvPr/>
          </p:nvSpPr>
          <p:spPr bwMode="auto">
            <a:xfrm>
              <a:off x="864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3" name="Rectangle 15"/>
            <p:cNvSpPr>
              <a:spLocks noChangeArrowheads="1"/>
            </p:cNvSpPr>
            <p:nvPr/>
          </p:nvSpPr>
          <p:spPr bwMode="auto">
            <a:xfrm>
              <a:off x="2238" y="3936"/>
              <a:ext cx="144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55344" name="AutoShape 16"/>
            <p:cNvCxnSpPr>
              <a:cxnSpLocks noChangeShapeType="1"/>
              <a:stCxn id="55338" idx="0"/>
              <a:endCxn id="55335" idx="3"/>
            </p:cNvCxnSpPr>
            <p:nvPr/>
          </p:nvCxnSpPr>
          <p:spPr bwMode="auto">
            <a:xfrm flipV="1">
              <a:off x="1272" y="3763"/>
              <a:ext cx="156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5" name="AutoShape 17"/>
            <p:cNvCxnSpPr>
              <a:cxnSpLocks noChangeShapeType="1"/>
              <a:stCxn id="55339" idx="0"/>
              <a:endCxn id="55335" idx="4"/>
            </p:cNvCxnSpPr>
            <p:nvPr/>
          </p:nvCxnSpPr>
          <p:spPr bwMode="auto">
            <a:xfrm flipV="1">
              <a:off x="1608" y="3798"/>
              <a:ext cx="24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6" name="AutoShape 18"/>
            <p:cNvCxnSpPr>
              <a:cxnSpLocks noChangeShapeType="1"/>
              <a:stCxn id="55340" idx="0"/>
              <a:endCxn id="55335" idx="5"/>
            </p:cNvCxnSpPr>
            <p:nvPr/>
          </p:nvCxnSpPr>
          <p:spPr bwMode="auto">
            <a:xfrm flipH="1" flipV="1">
              <a:off x="1836" y="3763"/>
              <a:ext cx="60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7" name="AutoShape 19"/>
            <p:cNvCxnSpPr>
              <a:cxnSpLocks noChangeShapeType="1"/>
              <a:stCxn id="55341" idx="0"/>
              <a:endCxn id="55336" idx="3"/>
            </p:cNvCxnSpPr>
            <p:nvPr/>
          </p:nvCxnSpPr>
          <p:spPr bwMode="auto">
            <a:xfrm flipV="1">
              <a:off x="504" y="376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8" name="AutoShape 20"/>
            <p:cNvCxnSpPr>
              <a:cxnSpLocks noChangeShapeType="1"/>
              <a:stCxn id="55342" idx="0"/>
              <a:endCxn id="55336" idx="5"/>
            </p:cNvCxnSpPr>
            <p:nvPr/>
          </p:nvCxnSpPr>
          <p:spPr bwMode="auto">
            <a:xfrm flipH="1" flipV="1">
              <a:off x="924" y="3763"/>
              <a:ext cx="12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49" name="AutoShape 21"/>
            <p:cNvCxnSpPr>
              <a:cxnSpLocks noChangeShapeType="1"/>
              <a:stCxn id="55343" idx="0"/>
              <a:endCxn id="55337" idx="4"/>
            </p:cNvCxnSpPr>
            <p:nvPr/>
          </p:nvCxnSpPr>
          <p:spPr bwMode="auto">
            <a:xfrm flipH="1" flipV="1">
              <a:off x="2304" y="3804"/>
              <a:ext cx="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0" name="AutoShape 22"/>
            <p:cNvCxnSpPr>
              <a:cxnSpLocks noChangeShapeType="1"/>
              <a:stCxn id="55335" idx="0"/>
              <a:endCxn id="55334" idx="4"/>
            </p:cNvCxnSpPr>
            <p:nvPr/>
          </p:nvCxnSpPr>
          <p:spPr bwMode="auto">
            <a:xfrm flipH="1" flipV="1">
              <a:off x="1545" y="3321"/>
              <a:ext cx="87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1" name="AutoShape 23"/>
            <p:cNvCxnSpPr>
              <a:cxnSpLocks noChangeShapeType="1"/>
              <a:stCxn id="55336" idx="0"/>
              <a:endCxn id="55334" idx="3"/>
            </p:cNvCxnSpPr>
            <p:nvPr/>
          </p:nvCxnSpPr>
          <p:spPr bwMode="auto">
            <a:xfrm flipV="1">
              <a:off x="720" y="3286"/>
              <a:ext cx="604" cy="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2" name="AutoShape 24"/>
            <p:cNvCxnSpPr>
              <a:cxnSpLocks noChangeShapeType="1"/>
              <a:stCxn id="55337" idx="0"/>
              <a:endCxn id="55334" idx="5"/>
            </p:cNvCxnSpPr>
            <p:nvPr/>
          </p:nvCxnSpPr>
          <p:spPr bwMode="auto">
            <a:xfrm flipH="1" flipV="1">
              <a:off x="1766" y="3286"/>
              <a:ext cx="538" cy="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53" name="Rectangle 25"/>
            <p:cNvSpPr>
              <a:spLocks noChangeArrowheads="1"/>
            </p:cNvSpPr>
            <p:nvPr/>
          </p:nvSpPr>
          <p:spPr bwMode="auto">
            <a:xfrm>
              <a:off x="2400" y="3360"/>
              <a:ext cx="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354" name="Rectangle 26"/>
            <p:cNvSpPr>
              <a:spLocks noChangeArrowheads="1"/>
            </p:cNvSpPr>
            <p:nvPr/>
          </p:nvSpPr>
          <p:spPr bwMode="auto">
            <a:xfrm>
              <a:off x="1775" y="3360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w</a:t>
              </a:r>
              <a:endParaRPr lang="en-US" altLang="zh-TW" sz="2400">
                <a:latin typeface="Tahoma" pitchFamily="34" charset="0"/>
              </a:endParaRPr>
            </a:p>
          </p:txBody>
        </p:sp>
      </p:grpSp>
      <p:sp>
        <p:nvSpPr>
          <p:cNvPr id="2295835" name="AutoShape 27"/>
          <p:cNvSpPr>
            <a:spLocks noChangeArrowheads="1"/>
          </p:cNvSpPr>
          <p:nvPr/>
        </p:nvSpPr>
        <p:spPr bwMode="auto">
          <a:xfrm>
            <a:off x="5579535" y="454303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36" name="Oval 28"/>
          <p:cNvSpPr>
            <a:spLocks noChangeArrowheads="1"/>
          </p:cNvSpPr>
          <p:nvPr/>
        </p:nvSpPr>
        <p:spPr bwMode="auto">
          <a:xfrm>
            <a:off x="7713134" y="4085829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4  8</a:t>
            </a:r>
          </a:p>
        </p:txBody>
      </p:sp>
      <p:sp>
        <p:nvSpPr>
          <p:cNvPr id="2295837" name="Oval 29"/>
          <p:cNvSpPr>
            <a:spLocks noChangeArrowheads="1"/>
          </p:cNvSpPr>
          <p:nvPr/>
        </p:nvSpPr>
        <p:spPr bwMode="auto">
          <a:xfrm>
            <a:off x="7865534" y="4847829"/>
            <a:ext cx="685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295838" name="Oval 30"/>
          <p:cNvSpPr>
            <a:spLocks noChangeArrowheads="1"/>
          </p:cNvSpPr>
          <p:nvPr/>
        </p:nvSpPr>
        <p:spPr bwMode="auto">
          <a:xfrm>
            <a:off x="6417734" y="4847829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 dirty="0">
                <a:solidFill>
                  <a:srgbClr val="FFFF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95839" name="Oval 31"/>
          <p:cNvSpPr>
            <a:spLocks noChangeArrowheads="1"/>
          </p:cNvSpPr>
          <p:nvPr/>
        </p:nvSpPr>
        <p:spPr bwMode="auto">
          <a:xfrm>
            <a:off x="9237134" y="4847829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000">
                <a:solidFill>
                  <a:srgbClr val="FFFF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295840" name="Rectangle 32"/>
          <p:cNvSpPr>
            <a:spLocks noChangeArrowheads="1"/>
          </p:cNvSpPr>
          <p:nvPr/>
        </p:nvSpPr>
        <p:spPr bwMode="auto">
          <a:xfrm>
            <a:off x="77893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1" name="Rectangle 33"/>
          <p:cNvSpPr>
            <a:spLocks noChangeArrowheads="1"/>
          </p:cNvSpPr>
          <p:nvPr/>
        </p:nvSpPr>
        <p:spPr bwMode="auto">
          <a:xfrm>
            <a:off x="83989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2" name="Rectangle 34"/>
          <p:cNvSpPr>
            <a:spLocks noChangeArrowheads="1"/>
          </p:cNvSpPr>
          <p:nvPr/>
        </p:nvSpPr>
        <p:spPr bwMode="auto">
          <a:xfrm>
            <a:off x="90847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3" name="Rectangle 35"/>
          <p:cNvSpPr>
            <a:spLocks noChangeArrowheads="1"/>
          </p:cNvSpPr>
          <p:nvPr/>
        </p:nvSpPr>
        <p:spPr bwMode="auto">
          <a:xfrm>
            <a:off x="64177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4" name="Rectangle 36"/>
          <p:cNvSpPr>
            <a:spLocks noChangeArrowheads="1"/>
          </p:cNvSpPr>
          <p:nvPr/>
        </p:nvSpPr>
        <p:spPr bwMode="auto">
          <a:xfrm>
            <a:off x="71035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45" name="Rectangle 37"/>
          <p:cNvSpPr>
            <a:spLocks noChangeArrowheads="1"/>
          </p:cNvSpPr>
          <p:nvPr/>
        </p:nvSpPr>
        <p:spPr bwMode="auto">
          <a:xfrm>
            <a:off x="9770534" y="5457429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295846" name="AutoShape 38"/>
          <p:cNvCxnSpPr>
            <a:cxnSpLocks noChangeShapeType="1"/>
            <a:stCxn id="2295840" idx="0"/>
            <a:endCxn id="2295837" idx="3"/>
          </p:cNvCxnSpPr>
          <p:nvPr/>
        </p:nvCxnSpPr>
        <p:spPr bwMode="auto">
          <a:xfrm flipV="1">
            <a:off x="7903635" y="5182792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7" name="AutoShape 39"/>
          <p:cNvCxnSpPr>
            <a:cxnSpLocks noChangeShapeType="1"/>
            <a:stCxn id="2295841" idx="0"/>
            <a:endCxn id="2295837" idx="5"/>
          </p:cNvCxnSpPr>
          <p:nvPr/>
        </p:nvCxnSpPr>
        <p:spPr bwMode="auto">
          <a:xfrm flipH="1" flipV="1">
            <a:off x="8451322" y="5182792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8" name="AutoShape 40"/>
          <p:cNvCxnSpPr>
            <a:cxnSpLocks noChangeShapeType="1"/>
            <a:stCxn id="2295842" idx="0"/>
            <a:endCxn id="2295839" idx="3"/>
          </p:cNvCxnSpPr>
          <p:nvPr/>
        </p:nvCxnSpPr>
        <p:spPr bwMode="auto">
          <a:xfrm flipV="1">
            <a:off x="9199034" y="519231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49" name="AutoShape 41"/>
          <p:cNvCxnSpPr>
            <a:cxnSpLocks noChangeShapeType="1"/>
            <a:stCxn id="2295843" idx="0"/>
            <a:endCxn id="2295838" idx="3"/>
          </p:cNvCxnSpPr>
          <p:nvPr/>
        </p:nvCxnSpPr>
        <p:spPr bwMode="auto">
          <a:xfrm flipV="1">
            <a:off x="6532034" y="5182792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0" name="AutoShape 42"/>
          <p:cNvCxnSpPr>
            <a:cxnSpLocks noChangeShapeType="1"/>
            <a:stCxn id="2295844" idx="0"/>
            <a:endCxn id="2295838" idx="5"/>
          </p:cNvCxnSpPr>
          <p:nvPr/>
        </p:nvCxnSpPr>
        <p:spPr bwMode="auto">
          <a:xfrm flipH="1" flipV="1">
            <a:off x="7198784" y="5182792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1" name="AutoShape 43"/>
          <p:cNvCxnSpPr>
            <a:cxnSpLocks noChangeShapeType="1"/>
            <a:stCxn id="2295845" idx="0"/>
            <a:endCxn id="2295839" idx="5"/>
          </p:cNvCxnSpPr>
          <p:nvPr/>
        </p:nvCxnSpPr>
        <p:spPr bwMode="auto">
          <a:xfrm flipH="1" flipV="1">
            <a:off x="9757834" y="5192318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2" name="AutoShape 44"/>
          <p:cNvCxnSpPr>
            <a:cxnSpLocks noChangeShapeType="1"/>
            <a:stCxn id="2295837" idx="0"/>
            <a:endCxn id="2295836" idx="4"/>
          </p:cNvCxnSpPr>
          <p:nvPr/>
        </p:nvCxnSpPr>
        <p:spPr bwMode="auto">
          <a:xfrm flipV="1">
            <a:off x="8208434" y="4476354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3" name="AutoShape 45"/>
          <p:cNvCxnSpPr>
            <a:cxnSpLocks noChangeShapeType="1"/>
            <a:stCxn id="2295838" idx="0"/>
            <a:endCxn id="2295836" idx="3"/>
          </p:cNvCxnSpPr>
          <p:nvPr/>
        </p:nvCxnSpPr>
        <p:spPr bwMode="auto">
          <a:xfrm flipV="1">
            <a:off x="6874935" y="4420792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95854" name="AutoShape 46"/>
          <p:cNvCxnSpPr>
            <a:cxnSpLocks noChangeShapeType="1"/>
            <a:stCxn id="2295839" idx="0"/>
            <a:endCxn id="2295836" idx="5"/>
          </p:cNvCxnSpPr>
          <p:nvPr/>
        </p:nvCxnSpPr>
        <p:spPr bwMode="auto">
          <a:xfrm flipH="1" flipV="1">
            <a:off x="8559272" y="4420793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95855" name="Rectangle 47"/>
          <p:cNvSpPr>
            <a:spLocks noChangeArrowheads="1"/>
          </p:cNvSpPr>
          <p:nvPr/>
        </p:nvSpPr>
        <p:spPr bwMode="auto">
          <a:xfrm>
            <a:off x="7682545" y="3833695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TW" sz="2400" i="1" dirty="0"/>
              <a:t>u</a:t>
            </a:r>
            <a:endParaRPr lang="en-US" altLang="zh-TW" sz="2400" dirty="0">
              <a:latin typeface="Tahoma" pitchFamily="34" charset="0"/>
            </a:endParaRPr>
          </a:p>
        </p:txBody>
      </p:sp>
      <p:sp>
        <p:nvSpPr>
          <p:cNvPr id="2295856" name="Rectangle 48"/>
          <p:cNvSpPr>
            <a:spLocks noChangeArrowheads="1"/>
          </p:cNvSpPr>
          <p:nvPr/>
        </p:nvSpPr>
        <p:spPr bwMode="auto">
          <a:xfrm>
            <a:off x="9618134" y="4543029"/>
            <a:ext cx="22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chemeClr val="tx2"/>
                </a:solidFill>
              </a:rPr>
              <a:t>v</a:t>
            </a:r>
            <a:endParaRPr lang="en-US" altLang="zh-TW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95857" name="Rectangle 49"/>
          <p:cNvSpPr>
            <a:spLocks noChangeArrowheads="1"/>
          </p:cNvSpPr>
          <p:nvPr/>
        </p:nvSpPr>
        <p:spPr bwMode="auto">
          <a:xfrm>
            <a:off x="8398934" y="4543029"/>
            <a:ext cx="27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TW" sz="2400" i="1"/>
              <a:t>w</a:t>
            </a:r>
            <a:endParaRPr lang="en-US" altLang="zh-TW" sz="2400">
              <a:latin typeface="Tahoma" pitchFamily="34" charset="0"/>
            </a:endParaRPr>
          </a:p>
        </p:txBody>
      </p:sp>
      <p:sp>
        <p:nvSpPr>
          <p:cNvPr id="2295858" name="Oval 50"/>
          <p:cNvSpPr>
            <a:spLocks noChangeArrowheads="1"/>
          </p:cNvSpPr>
          <p:nvPr/>
        </p:nvSpPr>
        <p:spPr bwMode="auto">
          <a:xfrm>
            <a:off x="3522134" y="4847829"/>
            <a:ext cx="914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59" name="Rectangle 51"/>
          <p:cNvSpPr>
            <a:spLocks noChangeArrowheads="1"/>
          </p:cNvSpPr>
          <p:nvPr/>
        </p:nvSpPr>
        <p:spPr bwMode="auto">
          <a:xfrm>
            <a:off x="3979334" y="4847829"/>
            <a:ext cx="304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0" name="Rectangle 52"/>
          <p:cNvSpPr>
            <a:spLocks noChangeArrowheads="1"/>
          </p:cNvSpPr>
          <p:nvPr/>
        </p:nvSpPr>
        <p:spPr bwMode="auto">
          <a:xfrm>
            <a:off x="3826934" y="4085829"/>
            <a:ext cx="3048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1" name="Rectangle 53"/>
          <p:cNvSpPr>
            <a:spLocks noChangeArrowheads="1"/>
          </p:cNvSpPr>
          <p:nvPr/>
        </p:nvSpPr>
        <p:spPr bwMode="auto">
          <a:xfrm>
            <a:off x="4284134" y="5457429"/>
            <a:ext cx="2286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5862" name="Line 54"/>
          <p:cNvSpPr>
            <a:spLocks noChangeShapeType="1"/>
          </p:cNvSpPr>
          <p:nvPr/>
        </p:nvSpPr>
        <p:spPr bwMode="auto">
          <a:xfrm>
            <a:off x="4588934" y="56098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5863" name="Line 55"/>
          <p:cNvSpPr>
            <a:spLocks noChangeShapeType="1"/>
          </p:cNvSpPr>
          <p:nvPr/>
        </p:nvSpPr>
        <p:spPr bwMode="auto">
          <a:xfrm>
            <a:off x="4131734" y="4314429"/>
            <a:ext cx="914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5864" name="Line 56"/>
          <p:cNvSpPr>
            <a:spLocks noChangeShapeType="1"/>
          </p:cNvSpPr>
          <p:nvPr/>
        </p:nvSpPr>
        <p:spPr bwMode="auto">
          <a:xfrm flipH="1" flipV="1">
            <a:off x="3979334" y="4466829"/>
            <a:ext cx="152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295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9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9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9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9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9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9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29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9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9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9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29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29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29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29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29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29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29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29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9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29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9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9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29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29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9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29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35" grpId="0" animBg="1"/>
      <p:bldP spid="2295836" grpId="0" animBg="1"/>
      <p:bldP spid="2295837" grpId="0" animBg="1"/>
      <p:bldP spid="2295838" grpId="0" animBg="1"/>
      <p:bldP spid="2295839" grpId="0" animBg="1"/>
      <p:bldP spid="2295840" grpId="0" animBg="1"/>
      <p:bldP spid="2295841" grpId="0" animBg="1"/>
      <p:bldP spid="2295842" grpId="0" animBg="1"/>
      <p:bldP spid="2295843" grpId="0" animBg="1"/>
      <p:bldP spid="2295844" grpId="0" animBg="1"/>
      <p:bldP spid="2295845" grpId="0" animBg="1"/>
      <p:bldP spid="2295855" grpId="0"/>
      <p:bldP spid="2295856" grpId="0"/>
      <p:bldP spid="2295857" grpId="0"/>
      <p:bldP spid="2295858" grpId="0" animBg="1"/>
      <p:bldP spid="2295858" grpId="1" animBg="1"/>
      <p:bldP spid="2295859" grpId="0" animBg="1"/>
      <p:bldP spid="2295860" grpId="0" animBg="1"/>
      <p:bldP spid="2295861" grpId="0" animBg="1"/>
      <p:bldP spid="2295862" grpId="0" animBg="1"/>
      <p:bldP spid="2295863" grpId="0" animBg="1"/>
      <p:bldP spid="22958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Removal</a:t>
            </a:r>
          </a:p>
        </p:txBody>
      </p:sp>
      <p:sp>
        <p:nvSpPr>
          <p:cNvPr id="229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Let </a:t>
            </a:r>
            <a:r>
              <a:rPr lang="en-US" altLang="zh-TW" b="1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be a (2,4) tree with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Tree </a:t>
            </a:r>
            <a:r>
              <a:rPr lang="en-US" altLang="zh-TW" b="1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has</a:t>
            </a:r>
            <a:r>
              <a:rPr lang="en-US" altLang="zh-TW" b="1" i="1">
                <a:ea typeface="新細明體" pitchFamily="18" charset="-120"/>
              </a:rPr>
              <a:t> 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height</a:t>
            </a:r>
            <a:r>
              <a:rPr lang="en-US" altLang="zh-TW" b="1" i="1"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 a deletion operation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We visit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nodes to locate the node from which to delete the entry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We handle an underflow with a series of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fusions, followed by at most one transfer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 Each fusion and transfer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(1) time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Thus, deleting an item from a (2,4) tree takes </a:t>
            </a:r>
            <a:r>
              <a:rPr lang="en-US" altLang="zh-TW" b="1" i="1">
                <a:ea typeface="新細明體" pitchFamily="18" charset="-120"/>
              </a:rPr>
              <a:t>O</a:t>
            </a:r>
            <a:r>
              <a:rPr lang="en-US" altLang="zh-TW">
                <a:ea typeface="新細明體" pitchFamily="18" charset="-120"/>
              </a:rPr>
              <a:t>(log </a:t>
            </a:r>
            <a:r>
              <a:rPr lang="en-US" altLang="zh-TW" b="1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 time</a:t>
            </a:r>
          </a:p>
        </p:txBody>
      </p:sp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DF757-A327-4429-99BB-3C5C8832A7B1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62879-3E0C-4111-98D0-E484AAA876F4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Implementing a Dictionary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66" y="1775355"/>
            <a:ext cx="7772400" cy="609600"/>
          </a:xfrm>
        </p:spPr>
        <p:txBody>
          <a:bodyPr/>
          <a:lstStyle/>
          <a:p>
            <a:r>
              <a:rPr lang="en-US" altLang="zh-TW" sz="2400" dirty="0">
                <a:ea typeface="新細明體" pitchFamily="18" charset="-120"/>
              </a:rPr>
              <a:t>Comparison of efficient dictionary implementations</a:t>
            </a:r>
          </a:p>
        </p:txBody>
      </p:sp>
      <p:graphicFrame>
        <p:nvGraphicFramePr>
          <p:cNvPr id="2298021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5031"/>
              </p:ext>
            </p:extLst>
          </p:nvPr>
        </p:nvGraphicFramePr>
        <p:xfrm>
          <a:off x="2209800" y="2362200"/>
          <a:ext cx="8077200" cy="377120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Hash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b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 ordered dictionary </a:t>
                      </a:r>
                      <a:b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Skip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br>
                        <a:rPr kumimoji="1" lang="en-US" altLang="zh-TW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7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184F3-7D72-4977-972E-16889115ED90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>
              <a:latin typeface="Arial" charset="0"/>
            </a:endParaRPr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 flipH="1">
            <a:off x="7467600" y="3962400"/>
            <a:ext cx="1219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8686800" y="3962400"/>
            <a:ext cx="838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 flipH="1">
            <a:off x="3352800" y="2286000"/>
            <a:ext cx="2590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5943600" y="2286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5943600" y="2286000"/>
            <a:ext cx="2743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 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4876800" y="1828800"/>
            <a:ext cx="22098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Binary Search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2362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AVL Trees</a:t>
            </a:r>
          </a:p>
        </p:txBody>
      </p:sp>
      <p:sp>
        <p:nvSpPr>
          <p:cNvPr id="58379" name="AutoShape 10"/>
          <p:cNvSpPr>
            <a:spLocks noChangeArrowheads="1"/>
          </p:cNvSpPr>
          <p:nvPr/>
        </p:nvSpPr>
        <p:spPr bwMode="auto">
          <a:xfrm>
            <a:off x="64008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Red-Black </a:t>
            </a:r>
          </a:p>
          <a:p>
            <a:pPr algn="ctr"/>
            <a:r>
              <a:rPr lang="en-US" altLang="zh-TW" sz="2800">
                <a:solidFill>
                  <a:srgbClr val="0000FF"/>
                </a:solidFill>
              </a:rPr>
              <a:t>Trees</a:t>
            </a:r>
          </a:p>
        </p:txBody>
      </p:sp>
      <p:sp>
        <p:nvSpPr>
          <p:cNvPr id="58380" name="AutoShape 11"/>
          <p:cNvSpPr>
            <a:spLocks noChangeArrowheads="1"/>
          </p:cNvSpPr>
          <p:nvPr/>
        </p:nvSpPr>
        <p:spPr bwMode="auto">
          <a:xfrm>
            <a:off x="8610600" y="51816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B-Trees</a:t>
            </a:r>
          </a:p>
        </p:txBody>
      </p:sp>
      <p:sp>
        <p:nvSpPr>
          <p:cNvPr id="58381" name="AutoShape 12"/>
          <p:cNvSpPr>
            <a:spLocks noChangeArrowheads="1"/>
          </p:cNvSpPr>
          <p:nvPr/>
        </p:nvSpPr>
        <p:spPr bwMode="auto">
          <a:xfrm>
            <a:off x="5029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Splay Trees</a:t>
            </a:r>
          </a:p>
        </p:txBody>
      </p:sp>
      <p:sp>
        <p:nvSpPr>
          <p:cNvPr id="58382" name="AutoShape 13"/>
          <p:cNvSpPr>
            <a:spLocks noChangeArrowheads="1"/>
          </p:cNvSpPr>
          <p:nvPr/>
        </p:nvSpPr>
        <p:spPr bwMode="auto">
          <a:xfrm>
            <a:off x="7696200" y="35052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0000FF"/>
                </a:solidFill>
              </a:rPr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2379232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Red-Black Trees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red-black tree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</a:t>
            </a:r>
            <a:r>
              <a:rPr lang="en-US" altLang="zh-TW" u="sng" dirty="0">
                <a:solidFill>
                  <a:srgbClr val="0000CC"/>
                </a:solidFill>
                <a:ea typeface="新細明體" pitchFamily="18" charset="-120"/>
              </a:rPr>
              <a:t>binary search tree</a:t>
            </a:r>
            <a:r>
              <a:rPr lang="en-US" altLang="zh-TW" dirty="0">
                <a:ea typeface="新細明體" pitchFamily="18" charset="-120"/>
              </a:rPr>
              <a:t> having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Root Property</a:t>
            </a:r>
            <a:r>
              <a:rPr lang="en-US" altLang="zh-TW" dirty="0">
                <a:ea typeface="新細明體" pitchFamily="18" charset="-120"/>
              </a:rPr>
              <a:t>: the root is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External Property</a:t>
            </a:r>
            <a:r>
              <a:rPr lang="en-US" altLang="zh-TW" dirty="0">
                <a:ea typeface="新細明體" pitchFamily="18" charset="-120"/>
              </a:rPr>
              <a:t>: every leaf is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Internal Property</a:t>
            </a:r>
            <a:r>
              <a:rPr lang="en-US" altLang="zh-TW" dirty="0">
                <a:ea typeface="新細明體" pitchFamily="18" charset="-120"/>
              </a:rPr>
              <a:t>: the children of a red node are black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Depth Property</a:t>
            </a:r>
            <a:r>
              <a:rPr lang="en-US" altLang="zh-TW" dirty="0">
                <a:ea typeface="新細明體" pitchFamily="18" charset="-120"/>
              </a:rPr>
              <a:t>: all the leaves have the same </a:t>
            </a:r>
            <a:r>
              <a:rPr lang="en-US" altLang="zh-TW" b="1" i="1" dirty="0">
                <a:ea typeface="新細明體" pitchFamily="18" charset="-120"/>
              </a:rPr>
              <a:t>black depth</a:t>
            </a:r>
          </a:p>
        </p:txBody>
      </p:sp>
      <p:sp>
        <p:nvSpPr>
          <p:cNvPr id="593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08E058-FA5F-431A-A058-93AA3F252C7C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161088" y="3898900"/>
            <a:ext cx="320675" cy="31908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9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667626" y="4410076"/>
            <a:ext cx="319087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15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803776" y="4410076"/>
            <a:ext cx="319087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5391151" y="4905376"/>
            <a:ext cx="320675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59401" name="Rectangle 9"/>
          <p:cNvSpPr>
            <a:spLocks noChangeAspect="1" noChangeArrowheads="1"/>
          </p:cNvSpPr>
          <p:nvPr/>
        </p:nvSpPr>
        <p:spPr bwMode="auto">
          <a:xfrm>
            <a:off x="5143501" y="548163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02" name="AutoShape 10"/>
          <p:cNvCxnSpPr>
            <a:cxnSpLocks noChangeShapeType="1"/>
            <a:stCxn id="59397" idx="3"/>
            <a:endCxn id="59399" idx="7"/>
          </p:cNvCxnSpPr>
          <p:nvPr/>
        </p:nvCxnSpPr>
        <p:spPr bwMode="auto">
          <a:xfrm flipH="1">
            <a:off x="5076826" y="4191000"/>
            <a:ext cx="1131887" cy="2476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3" name="AutoShape 11"/>
          <p:cNvCxnSpPr>
            <a:cxnSpLocks noChangeShapeType="1"/>
            <a:stCxn id="59398" idx="1"/>
            <a:endCxn id="59397" idx="5"/>
          </p:cNvCxnSpPr>
          <p:nvPr/>
        </p:nvCxnSpPr>
        <p:spPr bwMode="auto">
          <a:xfrm flipH="1" flipV="1">
            <a:off x="6434138" y="4191000"/>
            <a:ext cx="127952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4" name="AutoShape 12"/>
          <p:cNvCxnSpPr>
            <a:cxnSpLocks noChangeShapeType="1"/>
            <a:stCxn id="59425" idx="0"/>
            <a:endCxn id="59398" idx="5"/>
          </p:cNvCxnSpPr>
          <p:nvPr/>
        </p:nvCxnSpPr>
        <p:spPr bwMode="auto">
          <a:xfrm flipH="1" flipV="1">
            <a:off x="7940676" y="4702175"/>
            <a:ext cx="536575" cy="1651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5" name="AutoShape 13"/>
          <p:cNvCxnSpPr>
            <a:cxnSpLocks noChangeShapeType="1"/>
            <a:stCxn id="59415" idx="7"/>
            <a:endCxn id="59398" idx="3"/>
          </p:cNvCxnSpPr>
          <p:nvPr/>
        </p:nvCxnSpPr>
        <p:spPr bwMode="auto">
          <a:xfrm flipV="1">
            <a:off x="7294562" y="4702176"/>
            <a:ext cx="419100" cy="2317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6" name="AutoShape 14"/>
          <p:cNvCxnSpPr>
            <a:cxnSpLocks noChangeShapeType="1"/>
            <a:stCxn id="59420" idx="1"/>
            <a:endCxn id="59400" idx="5"/>
          </p:cNvCxnSpPr>
          <p:nvPr/>
        </p:nvCxnSpPr>
        <p:spPr bwMode="auto">
          <a:xfrm flipH="1" flipV="1">
            <a:off x="5664201" y="5197475"/>
            <a:ext cx="198437" cy="2540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7" name="AutoShape 15"/>
          <p:cNvCxnSpPr>
            <a:cxnSpLocks noChangeShapeType="1"/>
            <a:stCxn id="59401" idx="0"/>
            <a:endCxn id="59400" idx="3"/>
          </p:cNvCxnSpPr>
          <p:nvPr/>
        </p:nvCxnSpPr>
        <p:spPr bwMode="auto">
          <a:xfrm flipV="1">
            <a:off x="5259387" y="5197476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8" name="AutoShape 16"/>
          <p:cNvCxnSpPr>
            <a:cxnSpLocks noChangeShapeType="1"/>
            <a:stCxn id="59410" idx="7"/>
            <a:endCxn id="59399" idx="3"/>
          </p:cNvCxnSpPr>
          <p:nvPr/>
        </p:nvCxnSpPr>
        <p:spPr bwMode="auto">
          <a:xfrm flipV="1">
            <a:off x="4489450" y="4702176"/>
            <a:ext cx="360362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9" name="AutoShape 17"/>
          <p:cNvCxnSpPr>
            <a:cxnSpLocks noChangeShapeType="1"/>
            <a:stCxn id="59400" idx="1"/>
            <a:endCxn id="59399" idx="5"/>
          </p:cNvCxnSpPr>
          <p:nvPr/>
        </p:nvCxnSpPr>
        <p:spPr bwMode="auto">
          <a:xfrm flipH="1" flipV="1">
            <a:off x="5076825" y="4702176"/>
            <a:ext cx="36195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4216401" y="4905376"/>
            <a:ext cx="319087" cy="320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59411" name="Rectangle 19"/>
          <p:cNvSpPr>
            <a:spLocks noChangeAspect="1" noChangeArrowheads="1"/>
          </p:cNvSpPr>
          <p:nvPr/>
        </p:nvSpPr>
        <p:spPr bwMode="auto">
          <a:xfrm>
            <a:off x="3967162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12" name="Rectangle 20"/>
          <p:cNvSpPr>
            <a:spLocks noChangeAspect="1" noChangeArrowheads="1"/>
          </p:cNvSpPr>
          <p:nvPr/>
        </p:nvSpPr>
        <p:spPr bwMode="auto">
          <a:xfrm>
            <a:off x="4554537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13" name="AutoShape 21"/>
          <p:cNvCxnSpPr>
            <a:cxnSpLocks noChangeShapeType="1"/>
            <a:stCxn id="59412" idx="0"/>
            <a:endCxn id="59410" idx="5"/>
          </p:cNvCxnSpPr>
          <p:nvPr/>
        </p:nvCxnSpPr>
        <p:spPr bwMode="auto">
          <a:xfrm flipH="1" flipV="1">
            <a:off x="4489451" y="519747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4" name="AutoShape 22"/>
          <p:cNvCxnSpPr>
            <a:cxnSpLocks noChangeShapeType="1"/>
            <a:stCxn id="59411" idx="0"/>
            <a:endCxn id="59410" idx="3"/>
          </p:cNvCxnSpPr>
          <p:nvPr/>
        </p:nvCxnSpPr>
        <p:spPr bwMode="auto">
          <a:xfrm flipV="1">
            <a:off x="4083051" y="5197476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7021513" y="4905376"/>
            <a:ext cx="320675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12</a:t>
            </a:r>
          </a:p>
        </p:txBody>
      </p:sp>
      <p:sp>
        <p:nvSpPr>
          <p:cNvPr id="59416" name="Rectangle 24"/>
          <p:cNvSpPr>
            <a:spLocks noChangeAspect="1" noChangeArrowheads="1"/>
          </p:cNvSpPr>
          <p:nvPr/>
        </p:nvSpPr>
        <p:spPr bwMode="auto">
          <a:xfrm>
            <a:off x="6773862" y="5481639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17" name="Rectangle 25"/>
          <p:cNvSpPr>
            <a:spLocks noChangeAspect="1" noChangeArrowheads="1"/>
          </p:cNvSpPr>
          <p:nvPr/>
        </p:nvSpPr>
        <p:spPr bwMode="auto">
          <a:xfrm>
            <a:off x="7359651" y="5481639"/>
            <a:ext cx="231775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18" name="AutoShape 26"/>
          <p:cNvCxnSpPr>
            <a:cxnSpLocks noChangeShapeType="1"/>
            <a:stCxn id="59417" idx="0"/>
            <a:endCxn id="59415" idx="5"/>
          </p:cNvCxnSpPr>
          <p:nvPr/>
        </p:nvCxnSpPr>
        <p:spPr bwMode="auto">
          <a:xfrm flipH="1" flipV="1">
            <a:off x="7294563" y="519747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9" name="AutoShape 27"/>
          <p:cNvCxnSpPr>
            <a:cxnSpLocks noChangeShapeType="1"/>
            <a:stCxn id="59416" idx="0"/>
            <a:endCxn id="59415" idx="3"/>
          </p:cNvCxnSpPr>
          <p:nvPr/>
        </p:nvCxnSpPr>
        <p:spPr bwMode="auto">
          <a:xfrm flipV="1">
            <a:off x="6889751" y="5197476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5815013" y="5422901"/>
            <a:ext cx="320675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59421" name="Rectangle 29"/>
          <p:cNvSpPr>
            <a:spLocks noChangeAspect="1" noChangeArrowheads="1"/>
          </p:cNvSpPr>
          <p:nvPr/>
        </p:nvSpPr>
        <p:spPr bwMode="auto">
          <a:xfrm>
            <a:off x="5567362" y="5999164"/>
            <a:ext cx="230188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22" name="Rectangle 30"/>
          <p:cNvSpPr>
            <a:spLocks noChangeAspect="1" noChangeArrowheads="1"/>
          </p:cNvSpPr>
          <p:nvPr/>
        </p:nvSpPr>
        <p:spPr bwMode="auto">
          <a:xfrm>
            <a:off x="6153151" y="5999164"/>
            <a:ext cx="231775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23" name="AutoShape 31"/>
          <p:cNvCxnSpPr>
            <a:cxnSpLocks noChangeShapeType="1"/>
            <a:stCxn id="59422" idx="0"/>
            <a:endCxn id="59420" idx="5"/>
          </p:cNvCxnSpPr>
          <p:nvPr/>
        </p:nvCxnSpPr>
        <p:spPr bwMode="auto">
          <a:xfrm flipH="1" flipV="1">
            <a:off x="6088063" y="5715001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4" name="AutoShape 32"/>
          <p:cNvCxnSpPr>
            <a:cxnSpLocks noChangeShapeType="1"/>
            <a:stCxn id="59421" idx="0"/>
            <a:endCxn id="59420" idx="3"/>
          </p:cNvCxnSpPr>
          <p:nvPr/>
        </p:nvCxnSpPr>
        <p:spPr bwMode="auto">
          <a:xfrm flipV="1">
            <a:off x="5683251" y="5715001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8316912" y="4886326"/>
            <a:ext cx="319088" cy="320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sym typeface="Symbol" pitchFamily="18" charset="2"/>
              </a:rPr>
              <a:t>21</a:t>
            </a:r>
          </a:p>
        </p:txBody>
      </p:sp>
      <p:sp>
        <p:nvSpPr>
          <p:cNvPr id="59426" name="Rectangle 34"/>
          <p:cNvSpPr>
            <a:spLocks noChangeAspect="1" noChangeArrowheads="1"/>
          </p:cNvSpPr>
          <p:nvPr/>
        </p:nvSpPr>
        <p:spPr bwMode="auto">
          <a:xfrm>
            <a:off x="8067676" y="546258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9427" name="Rectangle 35"/>
          <p:cNvSpPr>
            <a:spLocks noChangeAspect="1" noChangeArrowheads="1"/>
          </p:cNvSpPr>
          <p:nvPr/>
        </p:nvSpPr>
        <p:spPr bwMode="auto">
          <a:xfrm>
            <a:off x="8655051" y="5462589"/>
            <a:ext cx="230187" cy="230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>
              <a:solidFill>
                <a:schemeClr val="bg1"/>
              </a:solidFill>
              <a:latin typeface="Tahoma" pitchFamily="34" charset="0"/>
            </a:endParaRPr>
          </a:p>
        </p:txBody>
      </p:sp>
      <p:cxnSp>
        <p:nvCxnSpPr>
          <p:cNvPr id="59428" name="AutoShape 36"/>
          <p:cNvCxnSpPr>
            <a:cxnSpLocks noChangeShapeType="1"/>
            <a:stCxn id="59427" idx="0"/>
            <a:endCxn id="59425" idx="5"/>
          </p:cNvCxnSpPr>
          <p:nvPr/>
        </p:nvCxnSpPr>
        <p:spPr bwMode="auto">
          <a:xfrm flipH="1" flipV="1">
            <a:off x="8589963" y="517842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9" name="AutoShape 37"/>
          <p:cNvCxnSpPr>
            <a:cxnSpLocks noChangeShapeType="1"/>
            <a:stCxn id="59426" idx="0"/>
            <a:endCxn id="59425" idx="3"/>
          </p:cNvCxnSpPr>
          <p:nvPr/>
        </p:nvCxnSpPr>
        <p:spPr bwMode="auto">
          <a:xfrm flipV="1">
            <a:off x="8183562" y="5178426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1651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D1593-5DE7-4875-8069-E22499AB5D6D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From Red-Black to (2,4) Trees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/>
              <a:t>	Convert a red-black tree to a (2, 4) tree by</a:t>
            </a:r>
          </a:p>
          <a:p>
            <a:pPr lvl="1"/>
            <a:r>
              <a:rPr lang="en-US" altLang="zh-TW"/>
              <a:t>Merging every red node into its parent</a:t>
            </a:r>
          </a:p>
          <a:p>
            <a:pPr lvl="1"/>
            <a:r>
              <a:rPr lang="en-US" altLang="zh-TW"/>
              <a:t>Storing the entry from the red node at its parent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86275" y="5071999"/>
            <a:ext cx="1981200" cy="600075"/>
            <a:chOff x="876" y="2859"/>
            <a:chExt cx="1248" cy="378"/>
          </a:xfrm>
        </p:grpSpPr>
        <p:sp>
          <p:nvSpPr>
            <p:cNvPr id="60461" name="Oval 5"/>
            <p:cNvSpPr>
              <a:spLocks noChangeArrowheads="1"/>
            </p:cNvSpPr>
            <p:nvPr/>
          </p:nvSpPr>
          <p:spPr bwMode="auto">
            <a:xfrm>
              <a:off x="876" y="2859"/>
              <a:ext cx="1248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 dirty="0">
                  <a:latin typeface="Tahoma" pitchFamily="34" charset="0"/>
                </a:rPr>
                <a:t>2   6   7</a:t>
              </a:r>
              <a:endParaRPr lang="en-US" altLang="zh-TW" sz="2400" dirty="0">
                <a:latin typeface="Tahoma" pitchFamily="34" charset="0"/>
              </a:endParaRPr>
            </a:p>
          </p:txBody>
        </p:sp>
        <p:cxnSp>
          <p:nvCxnSpPr>
            <p:cNvPr id="60462" name="AutoShape 6"/>
            <p:cNvCxnSpPr>
              <a:cxnSpLocks noChangeShapeType="1"/>
              <a:stCxn id="60461" idx="3"/>
            </p:cNvCxnSpPr>
            <p:nvPr/>
          </p:nvCxnSpPr>
          <p:spPr bwMode="auto">
            <a:xfrm flipH="1">
              <a:off x="924" y="3070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63" name="AutoShape 7"/>
            <p:cNvCxnSpPr>
              <a:cxnSpLocks noChangeShapeType="1"/>
              <a:stCxn id="60461" idx="5"/>
            </p:cNvCxnSpPr>
            <p:nvPr/>
          </p:nvCxnSpPr>
          <p:spPr bwMode="auto">
            <a:xfrm>
              <a:off x="1941" y="3070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64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5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62551" y="5062474"/>
            <a:ext cx="1828800" cy="600075"/>
            <a:chOff x="3936" y="2853"/>
            <a:chExt cx="1152" cy="378"/>
          </a:xfrm>
        </p:grpSpPr>
        <p:sp>
          <p:nvSpPr>
            <p:cNvPr id="60457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3    5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0458" name="AutoShape 12"/>
            <p:cNvCxnSpPr>
              <a:cxnSpLocks noChangeShapeType="1"/>
              <a:endCxn id="6045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9" name="AutoShape 13"/>
            <p:cNvCxnSpPr>
              <a:cxnSpLocks noChangeShapeType="1"/>
              <a:endCxn id="6045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60" name="AutoShape 14"/>
            <p:cNvCxnSpPr>
              <a:cxnSpLocks noChangeShapeType="1"/>
              <a:endCxn id="6045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325196" y="5062474"/>
            <a:ext cx="1066800" cy="609600"/>
            <a:chOff x="576" y="2208"/>
            <a:chExt cx="672" cy="384"/>
          </a:xfrm>
        </p:grpSpPr>
        <p:sp>
          <p:nvSpPr>
            <p:cNvPr id="60454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60455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6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92408" y="3144839"/>
            <a:ext cx="752475" cy="771525"/>
            <a:chOff x="672" y="3072"/>
            <a:chExt cx="474" cy="486"/>
          </a:xfrm>
        </p:grpSpPr>
        <p:sp>
          <p:nvSpPr>
            <p:cNvPr id="60451" name="Oval 20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0452" name="AutoShape 21"/>
            <p:cNvCxnSpPr>
              <a:cxnSpLocks noChangeShapeType="1"/>
              <a:stCxn id="60451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3" name="AutoShape 22"/>
            <p:cNvCxnSpPr>
              <a:cxnSpLocks noChangeShapeType="1"/>
              <a:stCxn id="60451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00951" name="Oval 23"/>
          <p:cNvSpPr>
            <a:spLocks noChangeArrowheads="1"/>
          </p:cNvSpPr>
          <p:nvPr/>
        </p:nvSpPr>
        <p:spPr bwMode="auto">
          <a:xfrm>
            <a:off x="89646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2300952" name="AutoShape 24"/>
          <p:cNvCxnSpPr>
            <a:cxnSpLocks noChangeShapeType="1"/>
            <a:stCxn id="2300951" idx="5"/>
            <a:endCxn id="2300957" idx="1"/>
          </p:cNvCxnSpPr>
          <p:nvPr/>
        </p:nvCxnSpPr>
        <p:spPr bwMode="auto">
          <a:xfrm>
            <a:off x="9355170" y="3554413"/>
            <a:ext cx="295275" cy="2476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00953" name="AutoShape 25"/>
          <p:cNvCxnSpPr>
            <a:cxnSpLocks noChangeShapeType="1"/>
            <a:stCxn id="2300951" idx="3"/>
            <a:endCxn id="2300954" idx="0"/>
          </p:cNvCxnSpPr>
          <p:nvPr/>
        </p:nvCxnSpPr>
        <p:spPr bwMode="auto">
          <a:xfrm flipH="1">
            <a:off x="8736045" y="3554414"/>
            <a:ext cx="295275" cy="180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54" name="Oval 26"/>
          <p:cNvSpPr>
            <a:spLocks noChangeArrowheads="1"/>
          </p:cNvSpPr>
          <p:nvPr/>
        </p:nvSpPr>
        <p:spPr bwMode="auto">
          <a:xfrm>
            <a:off x="85074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2300955" name="AutoShape 27"/>
          <p:cNvCxnSpPr>
            <a:cxnSpLocks noChangeShapeType="1"/>
          </p:cNvCxnSpPr>
          <p:nvPr/>
        </p:nvCxnSpPr>
        <p:spPr bwMode="auto">
          <a:xfrm>
            <a:off x="8907495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56" name="AutoShape 28"/>
          <p:cNvCxnSpPr>
            <a:cxnSpLocks noChangeShapeType="1"/>
          </p:cNvCxnSpPr>
          <p:nvPr/>
        </p:nvCxnSpPr>
        <p:spPr bwMode="auto">
          <a:xfrm flipH="1">
            <a:off x="8364571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57" name="Oval 29"/>
          <p:cNvSpPr>
            <a:spLocks noChangeArrowheads="1"/>
          </p:cNvSpPr>
          <p:nvPr/>
        </p:nvSpPr>
        <p:spPr bwMode="auto">
          <a:xfrm>
            <a:off x="9583769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2300958" name="AutoShape 30"/>
          <p:cNvCxnSpPr>
            <a:cxnSpLocks noChangeShapeType="1"/>
          </p:cNvCxnSpPr>
          <p:nvPr/>
        </p:nvCxnSpPr>
        <p:spPr bwMode="auto">
          <a:xfrm>
            <a:off x="9983820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59" name="AutoShape 31"/>
          <p:cNvCxnSpPr>
            <a:cxnSpLocks noChangeShapeType="1"/>
          </p:cNvCxnSpPr>
          <p:nvPr/>
        </p:nvCxnSpPr>
        <p:spPr bwMode="auto">
          <a:xfrm flipH="1">
            <a:off x="9440896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60" name="Oval 32"/>
          <p:cNvSpPr>
            <a:spLocks noChangeArrowheads="1"/>
          </p:cNvSpPr>
          <p:nvPr/>
        </p:nvSpPr>
        <p:spPr bwMode="auto">
          <a:xfrm>
            <a:off x="46974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0961" name="AutoShape 33"/>
          <p:cNvCxnSpPr>
            <a:cxnSpLocks noChangeShapeType="1"/>
            <a:stCxn id="2300960" idx="5"/>
          </p:cNvCxnSpPr>
          <p:nvPr/>
        </p:nvCxnSpPr>
        <p:spPr bwMode="auto">
          <a:xfrm>
            <a:off x="5087970" y="3554413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2" name="AutoShape 34"/>
          <p:cNvCxnSpPr>
            <a:cxnSpLocks noChangeShapeType="1"/>
            <a:stCxn id="2300960" idx="3"/>
            <a:endCxn id="2300963" idx="0"/>
          </p:cNvCxnSpPr>
          <p:nvPr/>
        </p:nvCxnSpPr>
        <p:spPr bwMode="auto">
          <a:xfrm flipH="1">
            <a:off x="4468845" y="3554414"/>
            <a:ext cx="295275" cy="180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63" name="Oval 35"/>
          <p:cNvSpPr>
            <a:spLocks noChangeArrowheads="1"/>
          </p:cNvSpPr>
          <p:nvPr/>
        </p:nvSpPr>
        <p:spPr bwMode="auto">
          <a:xfrm>
            <a:off x="42402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0964" name="AutoShape 36"/>
          <p:cNvCxnSpPr>
            <a:cxnSpLocks noChangeShapeType="1"/>
          </p:cNvCxnSpPr>
          <p:nvPr/>
        </p:nvCxnSpPr>
        <p:spPr bwMode="auto">
          <a:xfrm>
            <a:off x="4640295" y="412670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5" name="AutoShape 37"/>
          <p:cNvCxnSpPr>
            <a:cxnSpLocks noChangeShapeType="1"/>
          </p:cNvCxnSpPr>
          <p:nvPr/>
        </p:nvCxnSpPr>
        <p:spPr bwMode="auto">
          <a:xfrm flipH="1">
            <a:off x="4097371" y="412670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66" name="Oval 38"/>
          <p:cNvSpPr>
            <a:spLocks noChangeArrowheads="1"/>
          </p:cNvSpPr>
          <p:nvPr/>
        </p:nvSpPr>
        <p:spPr bwMode="auto">
          <a:xfrm flipH="1">
            <a:off x="6526244" y="314483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0967" name="AutoShape 39"/>
          <p:cNvCxnSpPr>
            <a:cxnSpLocks noChangeShapeType="1"/>
            <a:stCxn id="2300966" idx="5"/>
          </p:cNvCxnSpPr>
          <p:nvPr/>
        </p:nvCxnSpPr>
        <p:spPr bwMode="auto">
          <a:xfrm flipH="1">
            <a:off x="6297645" y="3552826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68" name="AutoShape 40"/>
          <p:cNvCxnSpPr>
            <a:cxnSpLocks noChangeShapeType="1"/>
            <a:stCxn id="2300966" idx="3"/>
            <a:endCxn id="2300969" idx="0"/>
          </p:cNvCxnSpPr>
          <p:nvPr/>
        </p:nvCxnSpPr>
        <p:spPr bwMode="auto">
          <a:xfrm>
            <a:off x="6915182" y="3552826"/>
            <a:ext cx="296862" cy="1825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0969" name="Oval 41"/>
          <p:cNvSpPr>
            <a:spLocks noChangeArrowheads="1"/>
          </p:cNvSpPr>
          <p:nvPr/>
        </p:nvSpPr>
        <p:spPr bwMode="auto">
          <a:xfrm flipH="1">
            <a:off x="6983444" y="375443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0970" name="AutoShape 42"/>
          <p:cNvCxnSpPr>
            <a:cxnSpLocks noChangeShapeType="1"/>
          </p:cNvCxnSpPr>
          <p:nvPr/>
        </p:nvCxnSpPr>
        <p:spPr bwMode="auto">
          <a:xfrm flipH="1">
            <a:off x="6850095" y="4125119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0971" name="AutoShape 43"/>
          <p:cNvCxnSpPr>
            <a:cxnSpLocks noChangeShapeType="1"/>
          </p:cNvCxnSpPr>
          <p:nvPr/>
        </p:nvCxnSpPr>
        <p:spPr bwMode="auto">
          <a:xfrm>
            <a:off x="7381909" y="4125119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0972" name="Text Box 44"/>
          <p:cNvSpPr txBox="1">
            <a:spLocks noChangeArrowheads="1"/>
          </p:cNvSpPr>
          <p:nvPr/>
        </p:nvSpPr>
        <p:spPr bwMode="auto">
          <a:xfrm>
            <a:off x="5488019" y="3609977"/>
            <a:ext cx="72390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>
                <a:latin typeface="Tahoma" pitchFamily="34" charset="0"/>
              </a:rPr>
              <a:t>OR</a:t>
            </a:r>
          </a:p>
        </p:txBody>
      </p:sp>
      <p:sp>
        <p:nvSpPr>
          <p:cNvPr id="2300973" name="AutoShape 45"/>
          <p:cNvSpPr>
            <a:spLocks noChangeArrowheads="1"/>
          </p:cNvSpPr>
          <p:nvPr/>
        </p:nvSpPr>
        <p:spPr bwMode="auto">
          <a:xfrm>
            <a:off x="2684479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0974" name="AutoShape 46"/>
          <p:cNvSpPr>
            <a:spLocks noChangeArrowheads="1"/>
          </p:cNvSpPr>
          <p:nvPr/>
        </p:nvSpPr>
        <p:spPr bwMode="auto">
          <a:xfrm>
            <a:off x="5698356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0975" name="AutoShape 47"/>
          <p:cNvSpPr>
            <a:spLocks noChangeArrowheads="1"/>
          </p:cNvSpPr>
          <p:nvPr/>
        </p:nvSpPr>
        <p:spPr bwMode="auto">
          <a:xfrm>
            <a:off x="9093233" y="455488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0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0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0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0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0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0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0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0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0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0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0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0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0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0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0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30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0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0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30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30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30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30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30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30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0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51" grpId="0" animBg="1"/>
      <p:bldP spid="2300954" grpId="0" animBg="1"/>
      <p:bldP spid="2300957" grpId="0" animBg="1"/>
      <p:bldP spid="2300960" grpId="0" animBg="1"/>
      <p:bldP spid="2300963" grpId="0" animBg="1"/>
      <p:bldP spid="2300966" grpId="0" animBg="1"/>
      <p:bldP spid="2300969" grpId="0" animBg="1"/>
      <p:bldP spid="2300972" grpId="0"/>
      <p:bldP spid="2300973" grpId="0" animBg="1"/>
      <p:bldP spid="2300974" grpId="0" animBg="1"/>
      <p:bldP spid="23009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From (2,4) to Red-Black Trees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Converting by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Color each node black first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Then, 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BF3C2-222B-4922-9405-32CAC8DAAF8C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30921" y="2791968"/>
            <a:ext cx="1981200" cy="609600"/>
            <a:chOff x="864" y="2853"/>
            <a:chExt cx="1248" cy="384"/>
          </a:xfrm>
        </p:grpSpPr>
        <p:sp>
          <p:nvSpPr>
            <p:cNvPr id="61485" name="Oval 5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2   6   7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1486" name="AutoShape 6"/>
            <p:cNvCxnSpPr>
              <a:cxnSpLocks noChangeShapeType="1"/>
              <a:stCxn id="61485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7" name="AutoShape 7"/>
            <p:cNvCxnSpPr>
              <a:cxnSpLocks noChangeShapeType="1"/>
              <a:stCxn id="61485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88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9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06721" y="2791969"/>
            <a:ext cx="1828800" cy="600075"/>
            <a:chOff x="3936" y="2853"/>
            <a:chExt cx="1152" cy="378"/>
          </a:xfrm>
        </p:grpSpPr>
        <p:sp>
          <p:nvSpPr>
            <p:cNvPr id="61481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3    5</a:t>
              </a:r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61482" name="AutoShape 12"/>
            <p:cNvCxnSpPr>
              <a:cxnSpLocks noChangeShapeType="1"/>
              <a:endCxn id="61481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3" name="AutoShape 13"/>
            <p:cNvCxnSpPr>
              <a:cxnSpLocks noChangeShapeType="1"/>
              <a:endCxn id="61481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4" name="AutoShape 14"/>
            <p:cNvCxnSpPr>
              <a:cxnSpLocks noChangeShapeType="1"/>
              <a:endCxn id="61481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44521" y="3172968"/>
            <a:ext cx="1066800" cy="609600"/>
            <a:chOff x="576" y="2208"/>
            <a:chExt cx="672" cy="384"/>
          </a:xfrm>
        </p:grpSpPr>
        <p:sp>
          <p:nvSpPr>
            <p:cNvPr id="61478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61479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01685" y="4544569"/>
            <a:ext cx="752475" cy="771525"/>
            <a:chOff x="672" y="3072"/>
            <a:chExt cx="474" cy="486"/>
          </a:xfrm>
        </p:grpSpPr>
        <p:sp>
          <p:nvSpPr>
            <p:cNvPr id="61475" name="Oval 20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1476" name="AutoShape 21"/>
            <p:cNvCxnSpPr>
              <a:cxnSpLocks noChangeShapeType="1"/>
              <a:stCxn id="61475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77" name="AutoShape 22"/>
            <p:cNvCxnSpPr>
              <a:cxnSpLocks noChangeShapeType="1"/>
              <a:stCxn id="61475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01975" name="Oval 23"/>
          <p:cNvSpPr>
            <a:spLocks noChangeArrowheads="1"/>
          </p:cNvSpPr>
          <p:nvPr/>
        </p:nvSpPr>
        <p:spPr bwMode="auto">
          <a:xfrm>
            <a:off x="8921496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2301976" name="AutoShape 24"/>
          <p:cNvCxnSpPr>
            <a:cxnSpLocks noChangeShapeType="1"/>
            <a:stCxn id="2301975" idx="5"/>
            <a:endCxn id="2301981" idx="1"/>
          </p:cNvCxnSpPr>
          <p:nvPr/>
        </p:nvCxnSpPr>
        <p:spPr bwMode="auto">
          <a:xfrm>
            <a:off x="9312022" y="4573143"/>
            <a:ext cx="295275" cy="2476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01977" name="AutoShape 25"/>
          <p:cNvCxnSpPr>
            <a:cxnSpLocks noChangeShapeType="1"/>
            <a:stCxn id="2301975" idx="3"/>
            <a:endCxn id="2301978" idx="0"/>
          </p:cNvCxnSpPr>
          <p:nvPr/>
        </p:nvCxnSpPr>
        <p:spPr bwMode="auto">
          <a:xfrm flipH="1">
            <a:off x="8692897" y="4573144"/>
            <a:ext cx="295275" cy="1809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78" name="Oval 26"/>
          <p:cNvSpPr>
            <a:spLocks noChangeArrowheads="1"/>
          </p:cNvSpPr>
          <p:nvPr/>
        </p:nvSpPr>
        <p:spPr bwMode="auto">
          <a:xfrm>
            <a:off x="8464296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2301979" name="AutoShape 27"/>
          <p:cNvCxnSpPr>
            <a:cxnSpLocks noChangeShapeType="1"/>
            <a:stCxn id="2301978" idx="5"/>
          </p:cNvCxnSpPr>
          <p:nvPr/>
        </p:nvCxnSpPr>
        <p:spPr bwMode="auto">
          <a:xfrm>
            <a:off x="8854821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0" name="AutoShape 28"/>
          <p:cNvCxnSpPr>
            <a:cxnSpLocks noChangeShapeType="1"/>
            <a:stCxn id="2301978" idx="3"/>
          </p:cNvCxnSpPr>
          <p:nvPr/>
        </p:nvCxnSpPr>
        <p:spPr bwMode="auto">
          <a:xfrm flipH="1">
            <a:off x="8311897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81" name="Oval 29"/>
          <p:cNvSpPr>
            <a:spLocks noChangeArrowheads="1"/>
          </p:cNvSpPr>
          <p:nvPr/>
        </p:nvSpPr>
        <p:spPr bwMode="auto">
          <a:xfrm>
            <a:off x="95406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2301982" name="AutoShape 30"/>
          <p:cNvCxnSpPr>
            <a:cxnSpLocks noChangeShapeType="1"/>
            <a:stCxn id="2301981" idx="5"/>
          </p:cNvCxnSpPr>
          <p:nvPr/>
        </p:nvCxnSpPr>
        <p:spPr bwMode="auto">
          <a:xfrm>
            <a:off x="9931146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3" name="AutoShape 31"/>
          <p:cNvCxnSpPr>
            <a:cxnSpLocks noChangeShapeType="1"/>
            <a:stCxn id="2301981" idx="3"/>
          </p:cNvCxnSpPr>
          <p:nvPr/>
        </p:nvCxnSpPr>
        <p:spPr bwMode="auto">
          <a:xfrm flipH="1">
            <a:off x="9388222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84" name="Oval 32"/>
          <p:cNvSpPr>
            <a:spLocks noChangeArrowheads="1"/>
          </p:cNvSpPr>
          <p:nvPr/>
        </p:nvSpPr>
        <p:spPr bwMode="auto">
          <a:xfrm>
            <a:off x="4778121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1985" name="AutoShape 33"/>
          <p:cNvCxnSpPr>
            <a:cxnSpLocks noChangeShapeType="1"/>
            <a:stCxn id="2301984" idx="5"/>
          </p:cNvCxnSpPr>
          <p:nvPr/>
        </p:nvCxnSpPr>
        <p:spPr bwMode="auto">
          <a:xfrm>
            <a:off x="5168647" y="4573143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6" name="AutoShape 34"/>
          <p:cNvCxnSpPr>
            <a:cxnSpLocks noChangeShapeType="1"/>
            <a:stCxn id="2301984" idx="3"/>
            <a:endCxn id="2301987" idx="0"/>
          </p:cNvCxnSpPr>
          <p:nvPr/>
        </p:nvCxnSpPr>
        <p:spPr bwMode="auto">
          <a:xfrm flipH="1">
            <a:off x="4549522" y="4573144"/>
            <a:ext cx="295275" cy="1809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87" name="Oval 35"/>
          <p:cNvSpPr>
            <a:spLocks noChangeArrowheads="1"/>
          </p:cNvSpPr>
          <p:nvPr/>
        </p:nvSpPr>
        <p:spPr bwMode="auto">
          <a:xfrm>
            <a:off x="43209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1988" name="AutoShape 36"/>
          <p:cNvCxnSpPr>
            <a:cxnSpLocks noChangeShapeType="1"/>
            <a:stCxn id="2301987" idx="5"/>
          </p:cNvCxnSpPr>
          <p:nvPr/>
        </p:nvCxnSpPr>
        <p:spPr bwMode="auto">
          <a:xfrm>
            <a:off x="4711446" y="518274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89" name="AutoShape 37"/>
          <p:cNvCxnSpPr>
            <a:cxnSpLocks noChangeShapeType="1"/>
            <a:stCxn id="2301987" idx="3"/>
          </p:cNvCxnSpPr>
          <p:nvPr/>
        </p:nvCxnSpPr>
        <p:spPr bwMode="auto">
          <a:xfrm flipH="1">
            <a:off x="4168522" y="518274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90" name="Oval 38"/>
          <p:cNvSpPr>
            <a:spLocks noChangeArrowheads="1"/>
          </p:cNvSpPr>
          <p:nvPr/>
        </p:nvSpPr>
        <p:spPr bwMode="auto">
          <a:xfrm flipH="1">
            <a:off x="6606921" y="416356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2301991" name="AutoShape 39"/>
          <p:cNvCxnSpPr>
            <a:cxnSpLocks noChangeShapeType="1"/>
            <a:stCxn id="2301990" idx="5"/>
          </p:cNvCxnSpPr>
          <p:nvPr/>
        </p:nvCxnSpPr>
        <p:spPr bwMode="auto">
          <a:xfrm flipH="1">
            <a:off x="6378322" y="4571556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92" name="AutoShape 40"/>
          <p:cNvCxnSpPr>
            <a:cxnSpLocks noChangeShapeType="1"/>
            <a:stCxn id="2301990" idx="3"/>
            <a:endCxn id="2301993" idx="0"/>
          </p:cNvCxnSpPr>
          <p:nvPr/>
        </p:nvCxnSpPr>
        <p:spPr bwMode="auto">
          <a:xfrm>
            <a:off x="6995859" y="4571556"/>
            <a:ext cx="296862" cy="18256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01993" name="Oval 41"/>
          <p:cNvSpPr>
            <a:spLocks noChangeArrowheads="1"/>
          </p:cNvSpPr>
          <p:nvPr/>
        </p:nvSpPr>
        <p:spPr bwMode="auto">
          <a:xfrm flipH="1">
            <a:off x="7064121" y="4773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2301994" name="AutoShape 42"/>
          <p:cNvCxnSpPr>
            <a:cxnSpLocks noChangeShapeType="1"/>
            <a:stCxn id="2301993" idx="5"/>
          </p:cNvCxnSpPr>
          <p:nvPr/>
        </p:nvCxnSpPr>
        <p:spPr bwMode="auto">
          <a:xfrm flipH="1">
            <a:off x="6921246" y="5181156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1995" name="AutoShape 43"/>
          <p:cNvCxnSpPr>
            <a:cxnSpLocks noChangeShapeType="1"/>
            <a:stCxn id="2301993" idx="3"/>
          </p:cNvCxnSpPr>
          <p:nvPr/>
        </p:nvCxnSpPr>
        <p:spPr bwMode="auto">
          <a:xfrm>
            <a:off x="7453060" y="5181156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01996" name="Text Box 44"/>
          <p:cNvSpPr txBox="1">
            <a:spLocks noChangeArrowheads="1"/>
          </p:cNvSpPr>
          <p:nvPr/>
        </p:nvSpPr>
        <p:spPr bwMode="auto">
          <a:xfrm>
            <a:off x="5568696" y="4628707"/>
            <a:ext cx="7239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3200">
                <a:latin typeface="Tahoma" pitchFamily="34" charset="0"/>
              </a:rPr>
              <a:t>OR</a:t>
            </a:r>
          </a:p>
        </p:txBody>
      </p:sp>
      <p:sp>
        <p:nvSpPr>
          <p:cNvPr id="2301997" name="AutoShape 45"/>
          <p:cNvSpPr>
            <a:spLocks noChangeArrowheads="1"/>
          </p:cNvSpPr>
          <p:nvPr/>
        </p:nvSpPr>
        <p:spPr bwMode="auto">
          <a:xfrm>
            <a:off x="2987421" y="3954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1998" name="AutoShape 46"/>
          <p:cNvSpPr>
            <a:spLocks noChangeArrowheads="1"/>
          </p:cNvSpPr>
          <p:nvPr/>
        </p:nvSpPr>
        <p:spPr bwMode="auto">
          <a:xfrm>
            <a:off x="5730621" y="3573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1999" name="AutoShape 47"/>
          <p:cNvSpPr>
            <a:spLocks noChangeArrowheads="1"/>
          </p:cNvSpPr>
          <p:nvPr/>
        </p:nvSpPr>
        <p:spPr bwMode="auto">
          <a:xfrm>
            <a:off x="8940546" y="357301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0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0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0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0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0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0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0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0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0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0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30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0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0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0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0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30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30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30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0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3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3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0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30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30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0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75" grpId="0" animBg="1"/>
      <p:bldP spid="2301978" grpId="0" animBg="1"/>
      <p:bldP spid="2301981" grpId="0" animBg="1"/>
      <p:bldP spid="2301984" grpId="0" animBg="1"/>
      <p:bldP spid="2301987" grpId="0" animBg="1"/>
      <p:bldP spid="2301990" grpId="0" animBg="1"/>
      <p:bldP spid="2301993" grpId="0" animBg="1"/>
      <p:bldP spid="2301996" grpId="0"/>
      <p:bldP spid="2301997" grpId="0" animBg="1"/>
      <p:bldP spid="2301998" grpId="0" animBg="1"/>
      <p:bldP spid="23019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48E050-B240-4C92-BA04-A9DF2C178CC3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Height of a Red-Black Tree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Theorem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:</a:t>
            </a:r>
            <a:r>
              <a:rPr lang="en-US" altLang="zh-TW" dirty="0">
                <a:ea typeface="新細明體" pitchFamily="18" charset="-120"/>
              </a:rPr>
              <a:t> A red-black tree storing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 entries has height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The height of a red-black tree is at most twice the height of its associated (2,4) tree, which is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r>
              <a:rPr lang="en-US" altLang="zh-TW" dirty="0">
                <a:ea typeface="新細明體" pitchFamily="18" charset="-120"/>
              </a:rPr>
              <a:t>The search algorithm for a red-black tree is the same as that for a binary search tree</a:t>
            </a:r>
          </a:p>
          <a:p>
            <a:r>
              <a:rPr lang="en-US" altLang="zh-TW" dirty="0">
                <a:ea typeface="新細明體" pitchFamily="18" charset="-120"/>
              </a:rPr>
              <a:t>By the above theorem, searching in a red-black tree takes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2557779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Insertion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Execute the insertion algorithm for binary search trees</a:t>
            </a:r>
            <a:r>
              <a:rPr lang="en-US" altLang="zh-TW" b="1" dirty="0">
                <a:ea typeface="新細明體" pitchFamily="18" charset="-120"/>
              </a:rPr>
              <a:t> and </a:t>
            </a:r>
            <a:r>
              <a:rPr lang="en-US" altLang="zh-TW" b="1" i="1" dirty="0">
                <a:ea typeface="新細明體" pitchFamily="18" charset="-120"/>
              </a:rPr>
              <a:t>color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red</a:t>
            </a:r>
            <a:r>
              <a:rPr lang="en-US" altLang="zh-TW" b="1" i="1" dirty="0">
                <a:ea typeface="新細明體" pitchFamily="18" charset="-120"/>
              </a:rPr>
              <a:t> the newly inserted node z unless it is the root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root, external, and depth properties are preserved.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If the parent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z</a:t>
            </a:r>
            <a:r>
              <a:rPr lang="en-US" altLang="zh-TW" dirty="0">
                <a:ea typeface="新細明體" pitchFamily="18" charset="-120"/>
              </a:rPr>
              <a:t> is black, we also preserve the internal property and we are done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Else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red ) we have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double red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(i.e., a violation of the internal property)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restructuring the tree is required.</a:t>
            </a:r>
          </a:p>
        </p:txBody>
      </p:sp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BD3F2-36E1-426B-874B-AFD92DB1B2B1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2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77C61-82F9-4184-B097-747F3561976C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</a:t>
            </a:r>
            <a:r>
              <a:rPr lang="en-US" altLang="en-US"/>
              <a:t>AVL Tree</a:t>
            </a:r>
            <a:endParaRPr lang="en-US" altLang="en-US">
              <a:cs typeface="Tahoma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9286" y="5858361"/>
            <a:ext cx="107779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An example of an AVL tree where the heights are shown next to the nodes</a:t>
            </a:r>
          </a:p>
        </p:txBody>
      </p:sp>
      <p:grpSp>
        <p:nvGrpSpPr>
          <p:cNvPr id="109" name="群組 221"/>
          <p:cNvGrpSpPr>
            <a:grpSpLocks/>
          </p:cNvGrpSpPr>
          <p:nvPr/>
        </p:nvGrpSpPr>
        <p:grpSpPr bwMode="auto">
          <a:xfrm>
            <a:off x="3027362" y="1766888"/>
            <a:ext cx="6629400" cy="3962400"/>
            <a:chOff x="1714500" y="1524000"/>
            <a:chExt cx="6629400" cy="3962400"/>
          </a:xfrm>
        </p:grpSpPr>
        <p:sp>
          <p:nvSpPr>
            <p:cNvPr id="110" name="橢圓 109"/>
            <p:cNvSpPr/>
            <p:nvPr/>
          </p:nvSpPr>
          <p:spPr bwMode="auto">
            <a:xfrm>
              <a:off x="4076700" y="1524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46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1714500" y="34290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1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2" name="橢圓 111"/>
            <p:cNvSpPr/>
            <p:nvPr/>
          </p:nvSpPr>
          <p:spPr bwMode="auto">
            <a:xfrm>
              <a:off x="2400300" y="24384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24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13" name="直線接點 139"/>
            <p:cNvCxnSpPr>
              <a:cxnSpLocks noChangeShapeType="1"/>
            </p:cNvCxnSpPr>
            <p:nvPr/>
          </p:nvCxnSpPr>
          <p:spPr bwMode="auto">
            <a:xfrm rot="5400000">
              <a:off x="3314700" y="1409700"/>
              <a:ext cx="381000" cy="1676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14" name="直線接點 142"/>
            <p:cNvCxnSpPr>
              <a:cxnSpLocks noChangeShapeType="1"/>
            </p:cNvCxnSpPr>
            <p:nvPr/>
          </p:nvCxnSpPr>
          <p:spPr bwMode="auto">
            <a:xfrm rot="16200000" flipV="1">
              <a:off x="5295900" y="1104900"/>
              <a:ext cx="381000" cy="2286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15" name="橢圓 114"/>
            <p:cNvSpPr/>
            <p:nvPr/>
          </p:nvSpPr>
          <p:spPr bwMode="auto">
            <a:xfrm>
              <a:off x="6362700" y="24384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73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16" name="橢圓 115"/>
            <p:cNvSpPr/>
            <p:nvPr/>
          </p:nvSpPr>
          <p:spPr bwMode="auto">
            <a:xfrm>
              <a:off x="33147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38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17" name="直線接點 151"/>
            <p:cNvCxnSpPr>
              <a:cxnSpLocks noChangeShapeType="1"/>
            </p:cNvCxnSpPr>
            <p:nvPr/>
          </p:nvCxnSpPr>
          <p:spPr bwMode="auto">
            <a:xfrm rot="5400000">
              <a:off x="5981700" y="2705100"/>
              <a:ext cx="381000" cy="914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18" name="直線接點 152"/>
            <p:cNvCxnSpPr>
              <a:cxnSpLocks noChangeShapeType="1"/>
            </p:cNvCxnSpPr>
            <p:nvPr/>
          </p:nvCxnSpPr>
          <p:spPr bwMode="auto">
            <a:xfrm rot="16200000" flipV="1">
              <a:off x="7010400" y="2590800"/>
              <a:ext cx="381000" cy="1143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19" name="橢圓 118"/>
            <p:cNvSpPr/>
            <p:nvPr/>
          </p:nvSpPr>
          <p:spPr bwMode="auto">
            <a:xfrm>
              <a:off x="54483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58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0" name="直線接點 159"/>
            <p:cNvCxnSpPr>
              <a:cxnSpLocks noChangeShapeType="1"/>
            </p:cNvCxnSpPr>
            <p:nvPr/>
          </p:nvCxnSpPr>
          <p:spPr bwMode="auto">
            <a:xfrm rot="5400000">
              <a:off x="5181600" y="3657600"/>
              <a:ext cx="304800" cy="762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1" name="直線接點 160"/>
            <p:cNvCxnSpPr>
              <a:cxnSpLocks noChangeShapeType="1"/>
            </p:cNvCxnSpPr>
            <p:nvPr/>
          </p:nvCxnSpPr>
          <p:spPr bwMode="auto">
            <a:xfrm rot="16200000" flipV="1">
              <a:off x="5981700" y="3619500"/>
              <a:ext cx="304800" cy="8382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2" name="直線接點 167"/>
            <p:cNvCxnSpPr>
              <a:cxnSpLocks noChangeShapeType="1"/>
            </p:cNvCxnSpPr>
            <p:nvPr/>
          </p:nvCxnSpPr>
          <p:spPr bwMode="auto">
            <a:xfrm rot="16200000" flipV="1">
              <a:off x="2933700" y="2705100"/>
              <a:ext cx="381000" cy="9144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123" name="直線接點 170"/>
            <p:cNvCxnSpPr>
              <a:cxnSpLocks noChangeShapeType="1"/>
            </p:cNvCxnSpPr>
            <p:nvPr/>
          </p:nvCxnSpPr>
          <p:spPr bwMode="auto">
            <a:xfrm rot="5400000" flipH="1" flipV="1">
              <a:off x="2095500" y="2857500"/>
              <a:ext cx="457200" cy="685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4" name="矩形 123"/>
            <p:cNvSpPr/>
            <p:nvPr/>
          </p:nvSpPr>
          <p:spPr bwMode="auto">
            <a:xfrm>
              <a:off x="29337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2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5" name="直線接點 174"/>
            <p:cNvCxnSpPr>
              <a:cxnSpLocks noChangeShapeType="1"/>
            </p:cNvCxnSpPr>
            <p:nvPr/>
          </p:nvCxnSpPr>
          <p:spPr bwMode="auto">
            <a:xfrm rot="5400000" flipH="1" flipV="1">
              <a:off x="3200400" y="38862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6" name="矩形 125"/>
            <p:cNvSpPr/>
            <p:nvPr/>
          </p:nvSpPr>
          <p:spPr bwMode="auto">
            <a:xfrm>
              <a:off x="36195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3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27" name="直線接點 178"/>
            <p:cNvCxnSpPr>
              <a:cxnSpLocks noChangeShapeType="1"/>
            </p:cNvCxnSpPr>
            <p:nvPr/>
          </p:nvCxnSpPr>
          <p:spPr bwMode="auto">
            <a:xfrm rot="16200000" flipV="1">
              <a:off x="3543300" y="39243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29" name="橢圓 128"/>
            <p:cNvSpPr/>
            <p:nvPr/>
          </p:nvSpPr>
          <p:spPr bwMode="auto">
            <a:xfrm>
              <a:off x="7505700" y="3352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85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71247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8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1" name="直線接點 185"/>
            <p:cNvCxnSpPr>
              <a:cxnSpLocks noChangeShapeType="1"/>
            </p:cNvCxnSpPr>
            <p:nvPr/>
          </p:nvCxnSpPr>
          <p:spPr bwMode="auto">
            <a:xfrm rot="5400000" flipH="1" flipV="1">
              <a:off x="7391400" y="38862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2" name="矩形 131"/>
            <p:cNvSpPr/>
            <p:nvPr/>
          </p:nvSpPr>
          <p:spPr bwMode="auto">
            <a:xfrm>
              <a:off x="7810500" y="42672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9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3" name="直線接點 187"/>
            <p:cNvCxnSpPr>
              <a:cxnSpLocks noChangeShapeType="1"/>
            </p:cNvCxnSpPr>
            <p:nvPr/>
          </p:nvCxnSpPr>
          <p:spPr bwMode="auto">
            <a:xfrm rot="16200000" flipV="1">
              <a:off x="7734300" y="39243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6" name="橢圓 135"/>
            <p:cNvSpPr/>
            <p:nvPr/>
          </p:nvSpPr>
          <p:spPr bwMode="auto">
            <a:xfrm>
              <a:off x="6286500" y="4191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63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9055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6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38" name="直線接點 191"/>
            <p:cNvCxnSpPr>
              <a:cxnSpLocks noChangeShapeType="1"/>
            </p:cNvCxnSpPr>
            <p:nvPr/>
          </p:nvCxnSpPr>
          <p:spPr bwMode="auto">
            <a:xfrm rot="5400000" flipH="1" flipV="1">
              <a:off x="6172200" y="47244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39" name="矩形 138"/>
            <p:cNvSpPr/>
            <p:nvPr/>
          </p:nvSpPr>
          <p:spPr bwMode="auto">
            <a:xfrm>
              <a:off x="65913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7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0" name="直線接點 193"/>
            <p:cNvCxnSpPr>
              <a:cxnSpLocks noChangeShapeType="1"/>
            </p:cNvCxnSpPr>
            <p:nvPr/>
          </p:nvCxnSpPr>
          <p:spPr bwMode="auto">
            <a:xfrm rot="16200000" flipV="1">
              <a:off x="6515100" y="47625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41" name="橢圓 140"/>
            <p:cNvSpPr/>
            <p:nvPr/>
          </p:nvSpPr>
          <p:spPr bwMode="auto">
            <a:xfrm>
              <a:off x="4686300" y="4191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51</a:t>
              </a:r>
              <a:endPara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53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4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3" name="直線接點 197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244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144" name="矩形 143"/>
            <p:cNvSpPr/>
            <p:nvPr/>
          </p:nvSpPr>
          <p:spPr bwMode="auto">
            <a:xfrm>
              <a:off x="4991100" y="5105400"/>
              <a:ext cx="533400" cy="381000"/>
            </a:xfrm>
            <a:prstGeom prst="rect">
              <a:avLst/>
            </a:prstGeom>
            <a:solidFill>
              <a:srgbClr val="FF66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e</a:t>
              </a:r>
              <a:r>
                <a:rPr kumimoji="1" lang="en-US" altLang="zh-TW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5</a:t>
              </a:r>
              <a:endParaRPr kumimoji="1" lang="zh-TW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cxnSp>
          <p:nvCxnSpPr>
            <p:cNvPr id="145" name="直線接點 199"/>
            <p:cNvCxnSpPr>
              <a:cxnSpLocks noChangeShapeType="1"/>
            </p:cNvCxnSpPr>
            <p:nvPr/>
          </p:nvCxnSpPr>
          <p:spPr bwMode="auto">
            <a:xfrm rot="16200000" flipV="1">
              <a:off x="4914900" y="47625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grpSp>
        <p:nvGrpSpPr>
          <p:cNvPr id="146" name="群組 220"/>
          <p:cNvGrpSpPr>
            <a:grpSpLocks/>
          </p:cNvGrpSpPr>
          <p:nvPr/>
        </p:nvGrpSpPr>
        <p:grpSpPr bwMode="auto">
          <a:xfrm>
            <a:off x="2684462" y="1690688"/>
            <a:ext cx="7069138" cy="3800475"/>
            <a:chOff x="1371600" y="1447800"/>
            <a:chExt cx="7069802" cy="3799820"/>
          </a:xfrm>
        </p:grpSpPr>
        <p:sp>
          <p:nvSpPr>
            <p:cNvPr id="147" name="文字方塊 203"/>
            <p:cNvSpPr txBox="1">
              <a:spLocks noChangeArrowheads="1"/>
            </p:cNvSpPr>
            <p:nvPr/>
          </p:nvSpPr>
          <p:spPr bwMode="auto">
            <a:xfrm>
              <a:off x="4572000" y="3733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48" name="文字方塊 204"/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1" name="文字方塊 205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2" name="文字方塊 206"/>
            <p:cNvSpPr txBox="1">
              <a:spLocks noChangeArrowheads="1"/>
            </p:cNvSpPr>
            <p:nvPr/>
          </p:nvSpPr>
          <p:spPr bwMode="auto">
            <a:xfrm>
              <a:off x="7848600" y="28956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3" name="文字方塊 207"/>
            <p:cNvSpPr txBox="1">
              <a:spLocks noChangeArrowheads="1"/>
            </p:cNvSpPr>
            <p:nvPr/>
          </p:nvSpPr>
          <p:spPr bwMode="auto">
            <a:xfrm>
              <a:off x="5257800" y="2971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4" name="文字方塊 208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3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5" name="文字方塊 209"/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4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6" name="文字方塊 210"/>
            <p:cNvSpPr txBox="1">
              <a:spLocks noChangeArrowheads="1"/>
            </p:cNvSpPr>
            <p:nvPr/>
          </p:nvSpPr>
          <p:spPr bwMode="auto">
            <a:xfrm>
              <a:off x="2133600" y="21336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8" name="文字方塊 211"/>
            <p:cNvSpPr txBox="1">
              <a:spLocks noChangeArrowheads="1"/>
            </p:cNvSpPr>
            <p:nvPr/>
          </p:nvSpPr>
          <p:spPr bwMode="auto">
            <a:xfrm>
              <a:off x="1371600" y="3048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59" name="文字方塊 212"/>
            <p:cNvSpPr txBox="1">
              <a:spLocks noChangeArrowheads="1"/>
            </p:cNvSpPr>
            <p:nvPr/>
          </p:nvSpPr>
          <p:spPr bwMode="auto">
            <a:xfrm>
              <a:off x="2667000" y="3886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0" name="文字方塊 213"/>
            <p:cNvSpPr txBox="1">
              <a:spLocks noChangeArrowheads="1"/>
            </p:cNvSpPr>
            <p:nvPr/>
          </p:nvSpPr>
          <p:spPr bwMode="auto">
            <a:xfrm>
              <a:off x="4038600" y="3886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1" name="文字方塊 214"/>
            <p:cNvSpPr txBox="1">
              <a:spLocks noChangeArrowheads="1"/>
            </p:cNvSpPr>
            <p:nvPr/>
          </p:nvSpPr>
          <p:spPr bwMode="auto">
            <a:xfrm>
              <a:off x="4038600" y="47244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2" name="文字方塊 215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3" name="文字方塊 216"/>
            <p:cNvSpPr txBox="1">
              <a:spLocks noChangeArrowheads="1"/>
            </p:cNvSpPr>
            <p:nvPr/>
          </p:nvSpPr>
          <p:spPr bwMode="auto">
            <a:xfrm>
              <a:off x="5791200" y="4648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4" name="文字方塊 217"/>
            <p:cNvSpPr txBox="1">
              <a:spLocks noChangeArrowheads="1"/>
            </p:cNvSpPr>
            <p:nvPr/>
          </p:nvSpPr>
          <p:spPr bwMode="auto">
            <a:xfrm>
              <a:off x="7010400" y="46482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5" name="文字方塊 218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  <p:sp>
          <p:nvSpPr>
            <p:cNvPr id="166" name="文字方塊 219"/>
            <p:cNvSpPr txBox="1">
              <a:spLocks noChangeArrowheads="1"/>
            </p:cNvSpPr>
            <p:nvPr/>
          </p:nvSpPr>
          <p:spPr bwMode="auto">
            <a:xfrm>
              <a:off x="8077200" y="3810000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kumimoji="1" lang="zh-TW" altLang="en-US" sz="2800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7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39635-6F7A-41A3-A70F-C4042CCC8A5A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Inserting a New Node </a:t>
            </a:r>
            <a:r>
              <a:rPr lang="en-US" altLang="zh-TW" i="1"/>
              <a:t>z</a:t>
            </a:r>
          </a:p>
        </p:txBody>
      </p:sp>
      <p:grpSp>
        <p:nvGrpSpPr>
          <p:cNvPr id="64516" name="Group 93"/>
          <p:cNvGrpSpPr>
            <a:grpSpLocks/>
          </p:cNvGrpSpPr>
          <p:nvPr/>
        </p:nvGrpSpPr>
        <p:grpSpPr bwMode="auto">
          <a:xfrm>
            <a:off x="3048000" y="2133600"/>
            <a:ext cx="1212850" cy="1606550"/>
            <a:chOff x="960" y="1344"/>
            <a:chExt cx="764" cy="1012"/>
          </a:xfrm>
        </p:grpSpPr>
        <p:sp>
          <p:nvSpPr>
            <p:cNvPr id="64597" name="Oval 4"/>
            <p:cNvSpPr>
              <a:spLocks noChangeArrowheads="1"/>
            </p:cNvSpPr>
            <p:nvPr/>
          </p:nvSpPr>
          <p:spPr bwMode="auto">
            <a:xfrm>
              <a:off x="1523" y="1536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98" name="AutoShape 5"/>
            <p:cNvCxnSpPr>
              <a:cxnSpLocks noChangeShapeType="1"/>
              <a:stCxn id="64599" idx="7"/>
              <a:endCxn id="64597" idx="3"/>
            </p:cNvCxnSpPr>
            <p:nvPr/>
          </p:nvCxnSpPr>
          <p:spPr bwMode="auto">
            <a:xfrm flipV="1">
              <a:off x="1288" y="1720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99" name="Oval 6"/>
            <p:cNvSpPr>
              <a:spLocks noChangeArrowheads="1"/>
            </p:cNvSpPr>
            <p:nvPr/>
          </p:nvSpPr>
          <p:spPr bwMode="auto">
            <a:xfrm>
              <a:off x="1116" y="1848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600" name="Rectangle 7"/>
            <p:cNvSpPr>
              <a:spLocks noChangeAspect="1" noChangeArrowheads="1"/>
            </p:cNvSpPr>
            <p:nvPr/>
          </p:nvSpPr>
          <p:spPr bwMode="auto">
            <a:xfrm>
              <a:off x="960" y="221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601" name="Rectangle 8"/>
            <p:cNvSpPr>
              <a:spLocks noChangeAspect="1" noChangeArrowheads="1"/>
            </p:cNvSpPr>
            <p:nvPr/>
          </p:nvSpPr>
          <p:spPr bwMode="auto">
            <a:xfrm>
              <a:off x="1329" y="2211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602" name="AutoShape 9"/>
            <p:cNvCxnSpPr>
              <a:cxnSpLocks noChangeShapeType="1"/>
              <a:stCxn id="64601" idx="0"/>
              <a:endCxn id="64599" idx="5"/>
            </p:cNvCxnSpPr>
            <p:nvPr/>
          </p:nvCxnSpPr>
          <p:spPr bwMode="auto">
            <a:xfrm flipH="1" flipV="1">
              <a:off x="1288" y="203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603" name="AutoShape 10"/>
            <p:cNvCxnSpPr>
              <a:cxnSpLocks noChangeShapeType="1"/>
              <a:stCxn id="64600" idx="0"/>
              <a:endCxn id="64599" idx="3"/>
            </p:cNvCxnSpPr>
            <p:nvPr/>
          </p:nvCxnSpPr>
          <p:spPr bwMode="auto">
            <a:xfrm flipV="1">
              <a:off x="1033" y="203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604" name="Text Box 11"/>
            <p:cNvSpPr txBox="1">
              <a:spLocks noChangeArrowheads="1"/>
            </p:cNvSpPr>
            <p:nvPr/>
          </p:nvSpPr>
          <p:spPr bwMode="auto">
            <a:xfrm>
              <a:off x="1344" y="134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29201" y="2057400"/>
            <a:ext cx="1116013" cy="1644650"/>
            <a:chOff x="1920" y="1056"/>
            <a:chExt cx="703" cy="1036"/>
          </a:xfrm>
        </p:grpSpPr>
        <p:grpSp>
          <p:nvGrpSpPr>
            <p:cNvPr id="64588" name="Group 13"/>
            <p:cNvGrpSpPr>
              <a:grpSpLocks/>
            </p:cNvGrpSpPr>
            <p:nvPr/>
          </p:nvGrpSpPr>
          <p:grpSpPr bwMode="auto">
            <a:xfrm>
              <a:off x="2016" y="1344"/>
              <a:ext cx="532" cy="748"/>
              <a:chOff x="2064" y="1152"/>
              <a:chExt cx="532" cy="748"/>
            </a:xfrm>
          </p:grpSpPr>
          <p:grpSp>
            <p:nvGrpSpPr>
              <p:cNvPr id="64590" name="Group 14"/>
              <p:cNvGrpSpPr>
                <a:grpSpLocks/>
              </p:cNvGrpSpPr>
              <p:nvPr/>
            </p:nvGrpSpPr>
            <p:grpSpPr bwMode="auto">
              <a:xfrm>
                <a:off x="2064" y="1392"/>
                <a:ext cx="515" cy="508"/>
                <a:chOff x="1727" y="1692"/>
                <a:chExt cx="515" cy="508"/>
              </a:xfrm>
            </p:grpSpPr>
            <p:sp>
              <p:nvSpPr>
                <p:cNvPr id="64592" name="Oval 15"/>
                <p:cNvSpPr>
                  <a:spLocks noChangeArrowheads="1"/>
                </p:cNvSpPr>
                <p:nvPr/>
              </p:nvSpPr>
              <p:spPr bwMode="auto">
                <a:xfrm>
                  <a:off x="1884" y="1692"/>
                  <a:ext cx="201" cy="202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0" tIns="0" rIns="0" anchor="ctr" anchorCtr="1"/>
                <a:lstStyle/>
                <a:p>
                  <a:pPr algn="ctr" eaLnBrk="1" hangingPunct="1"/>
                  <a:r>
                    <a:rPr lang="en-US" altLang="zh-TW">
                      <a:solidFill>
                        <a:schemeClr val="tx2"/>
                      </a:solidFill>
                      <a:sym typeface="Symbol" pitchFamily="18" charset="2"/>
                    </a:rPr>
                    <a:t>8</a:t>
                  </a:r>
                </a:p>
              </p:txBody>
            </p:sp>
            <p:sp>
              <p:nvSpPr>
                <p:cNvPr id="64593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72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sp>
              <p:nvSpPr>
                <p:cNvPr id="6459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9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cxnSp>
              <p:nvCxnSpPr>
                <p:cNvPr id="64595" name="AutoShape 18"/>
                <p:cNvCxnSpPr>
                  <a:cxnSpLocks noChangeShapeType="1"/>
                  <a:stCxn id="64594" idx="0"/>
                  <a:endCxn id="64592" idx="5"/>
                </p:cNvCxnSpPr>
                <p:nvPr/>
              </p:nvCxnSpPr>
              <p:spPr bwMode="auto">
                <a:xfrm flipH="1" flipV="1">
                  <a:off x="2056" y="1876"/>
                  <a:ext cx="114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96" name="AutoShape 19"/>
                <p:cNvCxnSpPr>
                  <a:cxnSpLocks noChangeShapeType="1"/>
                  <a:stCxn id="64593" idx="0"/>
                  <a:endCxn id="64592" idx="3"/>
                </p:cNvCxnSpPr>
                <p:nvPr/>
              </p:nvCxnSpPr>
              <p:spPr bwMode="auto">
                <a:xfrm flipV="1">
                  <a:off x="1800" y="1876"/>
                  <a:ext cx="113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64591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1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64589" name="Text Box 21"/>
            <p:cNvSpPr txBox="1">
              <a:spLocks noChangeArrowheads="1"/>
            </p:cNvSpPr>
            <p:nvPr/>
          </p:nvSpPr>
          <p:spPr bwMode="auto">
            <a:xfrm>
              <a:off x="1920" y="1056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Insert 8</a:t>
              </a:r>
            </a:p>
          </p:txBody>
        </p:sp>
      </p:grpSp>
      <p:sp>
        <p:nvSpPr>
          <p:cNvPr id="2305047" name="AutoShape 23"/>
          <p:cNvSpPr>
            <a:spLocks noChangeArrowheads="1"/>
          </p:cNvSpPr>
          <p:nvPr/>
        </p:nvSpPr>
        <p:spPr bwMode="auto">
          <a:xfrm>
            <a:off x="6858000" y="2895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7848600" y="2133600"/>
            <a:ext cx="2139950" cy="1606550"/>
            <a:chOff x="3984" y="1344"/>
            <a:chExt cx="1348" cy="1012"/>
          </a:xfrm>
        </p:grpSpPr>
        <p:sp>
          <p:nvSpPr>
            <p:cNvPr id="64573" name="Oval 25"/>
            <p:cNvSpPr>
              <a:spLocks noChangeArrowheads="1"/>
            </p:cNvSpPr>
            <p:nvPr/>
          </p:nvSpPr>
          <p:spPr bwMode="auto">
            <a:xfrm>
              <a:off x="4547" y="1536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74" name="AutoShape 26"/>
            <p:cNvCxnSpPr>
              <a:cxnSpLocks noChangeShapeType="1"/>
              <a:stCxn id="64581" idx="0"/>
              <a:endCxn id="64573" idx="5"/>
            </p:cNvCxnSpPr>
            <p:nvPr/>
          </p:nvCxnSpPr>
          <p:spPr bwMode="auto">
            <a:xfrm flipH="1" flipV="1">
              <a:off x="4719" y="1720"/>
              <a:ext cx="338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75" name="AutoShape 27"/>
            <p:cNvCxnSpPr>
              <a:cxnSpLocks noChangeShapeType="1"/>
              <a:stCxn id="64576" idx="7"/>
              <a:endCxn id="64573" idx="3"/>
            </p:cNvCxnSpPr>
            <p:nvPr/>
          </p:nvCxnSpPr>
          <p:spPr bwMode="auto">
            <a:xfrm flipV="1">
              <a:off x="4312" y="1720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76" name="Oval 28"/>
            <p:cNvSpPr>
              <a:spLocks noChangeArrowheads="1"/>
            </p:cNvSpPr>
            <p:nvPr/>
          </p:nvSpPr>
          <p:spPr bwMode="auto">
            <a:xfrm>
              <a:off x="4140" y="1848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77" name="Rectangle 29"/>
            <p:cNvSpPr>
              <a:spLocks noChangeAspect="1" noChangeArrowheads="1"/>
            </p:cNvSpPr>
            <p:nvPr/>
          </p:nvSpPr>
          <p:spPr bwMode="auto">
            <a:xfrm>
              <a:off x="3984" y="221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78" name="Rectangle 30"/>
            <p:cNvSpPr>
              <a:spLocks noChangeAspect="1" noChangeArrowheads="1"/>
            </p:cNvSpPr>
            <p:nvPr/>
          </p:nvSpPr>
          <p:spPr bwMode="auto">
            <a:xfrm>
              <a:off x="4353" y="2211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79" name="AutoShape 31"/>
            <p:cNvCxnSpPr>
              <a:cxnSpLocks noChangeShapeType="1"/>
              <a:stCxn id="64578" idx="0"/>
              <a:endCxn id="64576" idx="5"/>
            </p:cNvCxnSpPr>
            <p:nvPr/>
          </p:nvCxnSpPr>
          <p:spPr bwMode="auto">
            <a:xfrm flipH="1" flipV="1">
              <a:off x="4312" y="203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80" name="AutoShape 32"/>
            <p:cNvCxnSpPr>
              <a:cxnSpLocks noChangeShapeType="1"/>
              <a:stCxn id="64577" idx="0"/>
              <a:endCxn id="64576" idx="3"/>
            </p:cNvCxnSpPr>
            <p:nvPr/>
          </p:nvCxnSpPr>
          <p:spPr bwMode="auto">
            <a:xfrm flipV="1">
              <a:off x="4057" y="203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81" name="Oval 33"/>
            <p:cNvSpPr>
              <a:spLocks noChangeArrowheads="1"/>
            </p:cNvSpPr>
            <p:nvPr/>
          </p:nvSpPr>
          <p:spPr bwMode="auto">
            <a:xfrm>
              <a:off x="4956" y="1836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82" name="Rectangle 34"/>
            <p:cNvSpPr>
              <a:spLocks noChangeAspect="1" noChangeArrowheads="1"/>
            </p:cNvSpPr>
            <p:nvPr/>
          </p:nvSpPr>
          <p:spPr bwMode="auto">
            <a:xfrm>
              <a:off x="4799" y="21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83" name="Rectangle 35"/>
            <p:cNvSpPr>
              <a:spLocks noChangeAspect="1" noChangeArrowheads="1"/>
            </p:cNvSpPr>
            <p:nvPr/>
          </p:nvSpPr>
          <p:spPr bwMode="auto">
            <a:xfrm>
              <a:off x="5169" y="21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84" name="AutoShape 36"/>
            <p:cNvCxnSpPr>
              <a:cxnSpLocks noChangeShapeType="1"/>
              <a:stCxn id="64583" idx="0"/>
              <a:endCxn id="64581" idx="5"/>
            </p:cNvCxnSpPr>
            <p:nvPr/>
          </p:nvCxnSpPr>
          <p:spPr bwMode="auto">
            <a:xfrm flipH="1" flipV="1">
              <a:off x="5128" y="2020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85" name="AutoShape 37"/>
            <p:cNvCxnSpPr>
              <a:cxnSpLocks noChangeShapeType="1"/>
              <a:stCxn id="64582" idx="0"/>
              <a:endCxn id="64581" idx="3"/>
            </p:cNvCxnSpPr>
            <p:nvPr/>
          </p:nvCxnSpPr>
          <p:spPr bwMode="auto">
            <a:xfrm flipV="1">
              <a:off x="4872" y="2020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86" name="Text Box 38"/>
            <p:cNvSpPr txBox="1">
              <a:spLocks noChangeArrowheads="1"/>
            </p:cNvSpPr>
            <p:nvPr/>
          </p:nvSpPr>
          <p:spPr bwMode="auto">
            <a:xfrm>
              <a:off x="5136" y="1632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/>
                <a:t>z</a:t>
              </a:r>
            </a:p>
          </p:txBody>
        </p:sp>
        <p:sp>
          <p:nvSpPr>
            <p:cNvPr id="64587" name="Text Box 39"/>
            <p:cNvSpPr txBox="1">
              <a:spLocks noChangeArrowheads="1"/>
            </p:cNvSpPr>
            <p:nvPr/>
          </p:nvSpPr>
          <p:spPr bwMode="auto">
            <a:xfrm>
              <a:off x="4368" y="134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sp>
        <p:nvSpPr>
          <p:cNvPr id="2305064" name="Text Box 40"/>
          <p:cNvSpPr txBox="1">
            <a:spLocks noChangeArrowheads="1"/>
          </p:cNvSpPr>
          <p:nvPr/>
        </p:nvSpPr>
        <p:spPr bwMode="auto">
          <a:xfrm>
            <a:off x="1608868" y="1651125"/>
            <a:ext cx="3919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The parent </a:t>
            </a:r>
            <a:r>
              <a:rPr lang="en-US" altLang="zh-TW" sz="2800" b="1" i="1" dirty="0"/>
              <a:t>v</a:t>
            </a:r>
            <a:r>
              <a:rPr lang="en-US" altLang="zh-TW" sz="2800" dirty="0"/>
              <a:t> of </a:t>
            </a:r>
            <a:r>
              <a:rPr lang="en-US" altLang="zh-TW" sz="2800" b="1" i="1" dirty="0"/>
              <a:t>z</a:t>
            </a:r>
            <a:r>
              <a:rPr lang="en-US" altLang="zh-TW" sz="2800" dirty="0"/>
              <a:t> is black.</a:t>
            </a:r>
          </a:p>
        </p:txBody>
      </p:sp>
      <p:sp>
        <p:nvSpPr>
          <p:cNvPr id="2305065" name="Text Box 41"/>
          <p:cNvSpPr txBox="1">
            <a:spLocks noChangeArrowheads="1"/>
          </p:cNvSpPr>
          <p:nvPr/>
        </p:nvSpPr>
        <p:spPr bwMode="auto">
          <a:xfrm>
            <a:off x="1614673" y="3926542"/>
            <a:ext cx="3602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The parent </a:t>
            </a:r>
            <a:r>
              <a:rPr lang="en-US" altLang="zh-TW" sz="2800" b="1" i="1" dirty="0"/>
              <a:t>v</a:t>
            </a:r>
            <a:r>
              <a:rPr lang="en-US" altLang="zh-TW" sz="2800" dirty="0"/>
              <a:t> of </a:t>
            </a:r>
            <a:r>
              <a:rPr lang="en-US" altLang="zh-TW" sz="2800" b="1" i="1" dirty="0"/>
              <a:t>z</a:t>
            </a:r>
            <a:r>
              <a:rPr lang="en-US" altLang="zh-TW" sz="2800" dirty="0"/>
              <a:t> is red.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554289" y="4630737"/>
            <a:ext cx="2111375" cy="1301750"/>
            <a:chOff x="480" y="3024"/>
            <a:chExt cx="1330" cy="820"/>
          </a:xfrm>
        </p:grpSpPr>
        <p:sp>
          <p:nvSpPr>
            <p:cNvPr id="64558" name="Oval 43"/>
            <p:cNvSpPr>
              <a:spLocks noChangeArrowheads="1"/>
            </p:cNvSpPr>
            <p:nvPr/>
          </p:nvSpPr>
          <p:spPr bwMode="auto">
            <a:xfrm>
              <a:off x="1043" y="3024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59" name="AutoShape 44"/>
            <p:cNvCxnSpPr>
              <a:cxnSpLocks noChangeShapeType="1"/>
              <a:stCxn id="64566" idx="0"/>
              <a:endCxn id="64558" idx="5"/>
            </p:cNvCxnSpPr>
            <p:nvPr/>
          </p:nvCxnSpPr>
          <p:spPr bwMode="auto">
            <a:xfrm flipH="1" flipV="1">
              <a:off x="1215" y="3208"/>
              <a:ext cx="338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60" name="AutoShape 45"/>
            <p:cNvCxnSpPr>
              <a:cxnSpLocks noChangeShapeType="1"/>
              <a:stCxn id="64561" idx="7"/>
              <a:endCxn id="64558" idx="3"/>
            </p:cNvCxnSpPr>
            <p:nvPr/>
          </p:nvCxnSpPr>
          <p:spPr bwMode="auto">
            <a:xfrm flipV="1">
              <a:off x="808" y="3208"/>
              <a:ext cx="264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61" name="Oval 46"/>
            <p:cNvSpPr>
              <a:spLocks noChangeArrowheads="1"/>
            </p:cNvSpPr>
            <p:nvPr/>
          </p:nvSpPr>
          <p:spPr bwMode="auto">
            <a:xfrm>
              <a:off x="636" y="3336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62" name="Rectangle 47"/>
            <p:cNvSpPr>
              <a:spLocks noChangeAspect="1" noChangeArrowheads="1"/>
            </p:cNvSpPr>
            <p:nvPr/>
          </p:nvSpPr>
          <p:spPr bwMode="auto">
            <a:xfrm>
              <a:off x="480" y="369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63" name="Rectangle 48"/>
            <p:cNvSpPr>
              <a:spLocks noChangeAspect="1" noChangeArrowheads="1"/>
            </p:cNvSpPr>
            <p:nvPr/>
          </p:nvSpPr>
          <p:spPr bwMode="auto">
            <a:xfrm>
              <a:off x="849" y="3699"/>
              <a:ext cx="146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64" name="AutoShape 49"/>
            <p:cNvCxnSpPr>
              <a:cxnSpLocks noChangeShapeType="1"/>
              <a:stCxn id="64563" idx="0"/>
              <a:endCxn id="64561" idx="5"/>
            </p:cNvCxnSpPr>
            <p:nvPr/>
          </p:nvCxnSpPr>
          <p:spPr bwMode="auto">
            <a:xfrm flipH="1" flipV="1">
              <a:off x="808" y="3520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5" name="AutoShape 50"/>
            <p:cNvCxnSpPr>
              <a:cxnSpLocks noChangeShapeType="1"/>
              <a:stCxn id="64562" idx="0"/>
              <a:endCxn id="64561" idx="3"/>
            </p:cNvCxnSpPr>
            <p:nvPr/>
          </p:nvCxnSpPr>
          <p:spPr bwMode="auto">
            <a:xfrm flipV="1">
              <a:off x="553" y="3520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66" name="Oval 51"/>
            <p:cNvSpPr>
              <a:spLocks noChangeArrowheads="1"/>
            </p:cNvSpPr>
            <p:nvPr/>
          </p:nvSpPr>
          <p:spPr bwMode="auto">
            <a:xfrm>
              <a:off x="1452" y="3324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67" name="Rectangle 52"/>
            <p:cNvSpPr>
              <a:spLocks noChangeAspect="1" noChangeArrowheads="1"/>
            </p:cNvSpPr>
            <p:nvPr/>
          </p:nvSpPr>
          <p:spPr bwMode="auto">
            <a:xfrm>
              <a:off x="1295" y="368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68" name="Rectangle 53"/>
            <p:cNvSpPr>
              <a:spLocks noChangeAspect="1" noChangeArrowheads="1"/>
            </p:cNvSpPr>
            <p:nvPr/>
          </p:nvSpPr>
          <p:spPr bwMode="auto">
            <a:xfrm>
              <a:off x="1665" y="368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69" name="AutoShape 54"/>
            <p:cNvCxnSpPr>
              <a:cxnSpLocks noChangeShapeType="1"/>
              <a:stCxn id="64568" idx="0"/>
              <a:endCxn id="64566" idx="5"/>
            </p:cNvCxnSpPr>
            <p:nvPr/>
          </p:nvCxnSpPr>
          <p:spPr bwMode="auto">
            <a:xfrm flipH="1" flipV="1">
              <a:off x="1624" y="3508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0" name="AutoShape 55"/>
            <p:cNvCxnSpPr>
              <a:cxnSpLocks noChangeShapeType="1"/>
              <a:stCxn id="64567" idx="0"/>
              <a:endCxn id="64566" idx="3"/>
            </p:cNvCxnSpPr>
            <p:nvPr/>
          </p:nvCxnSpPr>
          <p:spPr bwMode="auto">
            <a:xfrm flipV="1">
              <a:off x="1368" y="3508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71" name="Text Box 56"/>
            <p:cNvSpPr txBox="1">
              <a:spLocks noChangeArrowheads="1"/>
            </p:cNvSpPr>
            <p:nvPr/>
          </p:nvSpPr>
          <p:spPr bwMode="auto">
            <a:xfrm>
              <a:off x="947" y="345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TW" altLang="zh-TW" sz="2400" i="1"/>
            </a:p>
          </p:txBody>
        </p:sp>
        <p:sp>
          <p:nvSpPr>
            <p:cNvPr id="64572" name="Text Box 57"/>
            <p:cNvSpPr txBox="1">
              <a:spLocks noChangeArrowheads="1"/>
            </p:cNvSpPr>
            <p:nvPr/>
          </p:nvSpPr>
          <p:spPr bwMode="auto">
            <a:xfrm>
              <a:off x="515" y="312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735888" y="4478337"/>
            <a:ext cx="2667000" cy="1873250"/>
            <a:chOff x="3504" y="2928"/>
            <a:chExt cx="1680" cy="1180"/>
          </a:xfrm>
        </p:grpSpPr>
        <p:sp>
          <p:nvSpPr>
            <p:cNvPr id="64539" name="Oval 59"/>
            <p:cNvSpPr>
              <a:spLocks noChangeArrowheads="1"/>
            </p:cNvSpPr>
            <p:nvPr/>
          </p:nvSpPr>
          <p:spPr bwMode="auto">
            <a:xfrm>
              <a:off x="4312" y="2928"/>
              <a:ext cx="201" cy="2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sym typeface="Symbol" pitchFamily="18" charset="2"/>
                </a:rPr>
                <a:t>6</a:t>
              </a:r>
            </a:p>
          </p:txBody>
        </p:sp>
        <p:cxnSp>
          <p:nvCxnSpPr>
            <p:cNvPr id="64540" name="AutoShape 60"/>
            <p:cNvCxnSpPr>
              <a:cxnSpLocks noChangeShapeType="1"/>
              <a:stCxn id="64545" idx="0"/>
              <a:endCxn id="64539" idx="5"/>
            </p:cNvCxnSpPr>
            <p:nvPr/>
          </p:nvCxnSpPr>
          <p:spPr bwMode="auto">
            <a:xfrm flipH="1" flipV="1">
              <a:off x="4484" y="3112"/>
              <a:ext cx="443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541" name="AutoShape 61"/>
            <p:cNvCxnSpPr>
              <a:cxnSpLocks noChangeShapeType="1"/>
              <a:stCxn id="64542" idx="7"/>
              <a:endCxn id="64539" idx="3"/>
            </p:cNvCxnSpPr>
            <p:nvPr/>
          </p:nvCxnSpPr>
          <p:spPr bwMode="auto">
            <a:xfrm flipV="1">
              <a:off x="3906" y="3112"/>
              <a:ext cx="435" cy="14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42" name="Oval 62"/>
            <p:cNvSpPr>
              <a:spLocks noChangeArrowheads="1"/>
            </p:cNvSpPr>
            <p:nvPr/>
          </p:nvSpPr>
          <p:spPr bwMode="auto">
            <a:xfrm>
              <a:off x="3734" y="3240"/>
              <a:ext cx="202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64543" name="Rectangle 63"/>
            <p:cNvSpPr>
              <a:spLocks noChangeAspect="1" noChangeArrowheads="1"/>
            </p:cNvSpPr>
            <p:nvPr/>
          </p:nvSpPr>
          <p:spPr bwMode="auto">
            <a:xfrm>
              <a:off x="3504" y="360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44" name="AutoShape 64"/>
            <p:cNvCxnSpPr>
              <a:cxnSpLocks noChangeShapeType="1"/>
              <a:stCxn id="64543" idx="0"/>
              <a:endCxn id="64542" idx="3"/>
            </p:cNvCxnSpPr>
            <p:nvPr/>
          </p:nvCxnSpPr>
          <p:spPr bwMode="auto">
            <a:xfrm flipV="1">
              <a:off x="3577" y="3424"/>
              <a:ext cx="187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45" name="Oval 65"/>
            <p:cNvSpPr>
              <a:spLocks noChangeArrowheads="1"/>
            </p:cNvSpPr>
            <p:nvPr/>
          </p:nvSpPr>
          <p:spPr bwMode="auto">
            <a:xfrm>
              <a:off x="4826" y="3228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64546" name="Rectangle 66"/>
            <p:cNvSpPr>
              <a:spLocks noChangeAspect="1" noChangeArrowheads="1"/>
            </p:cNvSpPr>
            <p:nvPr/>
          </p:nvSpPr>
          <p:spPr bwMode="auto">
            <a:xfrm>
              <a:off x="4669" y="359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47" name="Rectangle 67"/>
            <p:cNvSpPr>
              <a:spLocks noChangeAspect="1" noChangeArrowheads="1"/>
            </p:cNvSpPr>
            <p:nvPr/>
          </p:nvSpPr>
          <p:spPr bwMode="auto">
            <a:xfrm>
              <a:off x="5039" y="3591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48" name="AutoShape 68"/>
            <p:cNvCxnSpPr>
              <a:cxnSpLocks noChangeShapeType="1"/>
              <a:stCxn id="64547" idx="0"/>
              <a:endCxn id="64545" idx="5"/>
            </p:cNvCxnSpPr>
            <p:nvPr/>
          </p:nvCxnSpPr>
          <p:spPr bwMode="auto">
            <a:xfrm flipH="1" flipV="1">
              <a:off x="4998" y="3412"/>
              <a:ext cx="114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9" name="AutoShape 69"/>
            <p:cNvCxnSpPr>
              <a:cxnSpLocks noChangeShapeType="1"/>
              <a:stCxn id="64546" idx="0"/>
              <a:endCxn id="64545" idx="3"/>
            </p:cNvCxnSpPr>
            <p:nvPr/>
          </p:nvCxnSpPr>
          <p:spPr bwMode="auto">
            <a:xfrm flipV="1">
              <a:off x="4742" y="3412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50" name="Oval 70"/>
            <p:cNvSpPr>
              <a:spLocks noChangeArrowheads="1"/>
            </p:cNvSpPr>
            <p:nvPr/>
          </p:nvSpPr>
          <p:spPr bwMode="auto">
            <a:xfrm>
              <a:off x="3998" y="3600"/>
              <a:ext cx="201" cy="2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64551" name="Rectangle 71"/>
            <p:cNvSpPr>
              <a:spLocks noChangeAspect="1" noChangeArrowheads="1"/>
            </p:cNvSpPr>
            <p:nvPr/>
          </p:nvSpPr>
          <p:spPr bwMode="auto">
            <a:xfrm>
              <a:off x="3841" y="396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sp>
          <p:nvSpPr>
            <p:cNvPr id="64552" name="Rectangle 72"/>
            <p:cNvSpPr>
              <a:spLocks noChangeAspect="1" noChangeArrowheads="1"/>
            </p:cNvSpPr>
            <p:nvPr/>
          </p:nvSpPr>
          <p:spPr bwMode="auto">
            <a:xfrm>
              <a:off x="4248" y="3963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>
                <a:latin typeface="Tahoma" pitchFamily="34" charset="0"/>
              </a:endParaRPr>
            </a:p>
          </p:txBody>
        </p:sp>
        <p:cxnSp>
          <p:nvCxnSpPr>
            <p:cNvPr id="64553" name="AutoShape 73"/>
            <p:cNvCxnSpPr>
              <a:cxnSpLocks noChangeShapeType="1"/>
              <a:stCxn id="64552" idx="0"/>
              <a:endCxn id="64550" idx="5"/>
            </p:cNvCxnSpPr>
            <p:nvPr/>
          </p:nvCxnSpPr>
          <p:spPr bwMode="auto">
            <a:xfrm flipH="1" flipV="1">
              <a:off x="4170" y="3784"/>
              <a:ext cx="151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4" name="AutoShape 74"/>
            <p:cNvCxnSpPr>
              <a:cxnSpLocks noChangeShapeType="1"/>
              <a:stCxn id="64551" idx="0"/>
              <a:endCxn id="64550" idx="3"/>
            </p:cNvCxnSpPr>
            <p:nvPr/>
          </p:nvCxnSpPr>
          <p:spPr bwMode="auto">
            <a:xfrm flipV="1">
              <a:off x="3914" y="3784"/>
              <a:ext cx="113" cy="1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5" name="AutoShape 75"/>
            <p:cNvCxnSpPr>
              <a:cxnSpLocks noChangeShapeType="1"/>
              <a:stCxn id="64550" idx="0"/>
              <a:endCxn id="64542" idx="5"/>
            </p:cNvCxnSpPr>
            <p:nvPr/>
          </p:nvCxnSpPr>
          <p:spPr bwMode="auto">
            <a:xfrm flipH="1" flipV="1">
              <a:off x="3906" y="3424"/>
              <a:ext cx="193" cy="16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4556" name="Text Box 76"/>
            <p:cNvSpPr txBox="1">
              <a:spLocks noChangeArrowheads="1"/>
            </p:cNvSpPr>
            <p:nvPr/>
          </p:nvSpPr>
          <p:spPr bwMode="auto">
            <a:xfrm>
              <a:off x="3600" y="3024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v</a:t>
              </a:r>
            </a:p>
          </p:txBody>
        </p:sp>
        <p:sp>
          <p:nvSpPr>
            <p:cNvPr id="64557" name="Text Box 77"/>
            <p:cNvSpPr txBox="1">
              <a:spLocks noChangeArrowheads="1"/>
            </p:cNvSpPr>
            <p:nvPr/>
          </p:nvSpPr>
          <p:spPr bwMode="auto">
            <a:xfrm>
              <a:off x="4128" y="336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TW" sz="2400" i="1">
                  <a:solidFill>
                    <a:schemeClr val="tx2"/>
                  </a:solidFill>
                </a:rPr>
                <a:t>z</a:t>
              </a:r>
            </a:p>
          </p:txBody>
        </p:sp>
      </p:grpSp>
      <p:sp>
        <p:nvSpPr>
          <p:cNvPr id="2305102" name="AutoShape 78"/>
          <p:cNvSpPr>
            <a:spLocks noChangeArrowheads="1"/>
          </p:cNvSpPr>
          <p:nvPr/>
        </p:nvSpPr>
        <p:spPr bwMode="auto">
          <a:xfrm>
            <a:off x="6897688" y="5468937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297489" y="4478337"/>
            <a:ext cx="1116013" cy="1644650"/>
            <a:chOff x="1920" y="1056"/>
            <a:chExt cx="703" cy="1036"/>
          </a:xfrm>
        </p:grpSpPr>
        <p:grpSp>
          <p:nvGrpSpPr>
            <p:cNvPr id="64530" name="Group 80"/>
            <p:cNvGrpSpPr>
              <a:grpSpLocks/>
            </p:cNvGrpSpPr>
            <p:nvPr/>
          </p:nvGrpSpPr>
          <p:grpSpPr bwMode="auto">
            <a:xfrm>
              <a:off x="2016" y="1344"/>
              <a:ext cx="532" cy="748"/>
              <a:chOff x="2064" y="1152"/>
              <a:chExt cx="532" cy="748"/>
            </a:xfrm>
          </p:grpSpPr>
          <p:grpSp>
            <p:nvGrpSpPr>
              <p:cNvPr id="64532" name="Group 81"/>
              <p:cNvGrpSpPr>
                <a:grpSpLocks/>
              </p:cNvGrpSpPr>
              <p:nvPr/>
            </p:nvGrpSpPr>
            <p:grpSpPr bwMode="auto">
              <a:xfrm>
                <a:off x="2064" y="1392"/>
                <a:ext cx="515" cy="508"/>
                <a:chOff x="1727" y="1692"/>
                <a:chExt cx="515" cy="508"/>
              </a:xfrm>
            </p:grpSpPr>
            <p:sp>
              <p:nvSpPr>
                <p:cNvPr id="64534" name="Oval 82"/>
                <p:cNvSpPr>
                  <a:spLocks noChangeArrowheads="1"/>
                </p:cNvSpPr>
                <p:nvPr/>
              </p:nvSpPr>
              <p:spPr bwMode="auto">
                <a:xfrm>
                  <a:off x="1884" y="1692"/>
                  <a:ext cx="201" cy="202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0" tIns="0" rIns="0" anchor="ctr" anchorCtr="1"/>
                <a:lstStyle/>
                <a:p>
                  <a:pPr algn="ctr" eaLnBrk="1" hangingPunct="1"/>
                  <a:r>
                    <a:rPr lang="en-US" altLang="zh-TW">
                      <a:solidFill>
                        <a:schemeClr val="tx2"/>
                      </a:solidFill>
                      <a:sym typeface="Symbol" pitchFamily="18" charset="2"/>
                    </a:rPr>
                    <a:t>4</a:t>
                  </a:r>
                </a:p>
              </p:txBody>
            </p:sp>
            <p:sp>
              <p:nvSpPr>
                <p:cNvPr id="6453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72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sp>
              <p:nvSpPr>
                <p:cNvPr id="6453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7" y="2055"/>
                  <a:ext cx="145" cy="145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TW" altLang="zh-TW">
                    <a:latin typeface="Tahoma" pitchFamily="34" charset="0"/>
                  </a:endParaRPr>
                </a:p>
              </p:txBody>
            </p:sp>
            <p:cxnSp>
              <p:nvCxnSpPr>
                <p:cNvPr id="64537" name="AutoShape 85"/>
                <p:cNvCxnSpPr>
                  <a:cxnSpLocks noChangeShapeType="1"/>
                  <a:stCxn id="64536" idx="0"/>
                  <a:endCxn id="64534" idx="5"/>
                </p:cNvCxnSpPr>
                <p:nvPr/>
              </p:nvCxnSpPr>
              <p:spPr bwMode="auto">
                <a:xfrm flipH="1" flipV="1">
                  <a:off x="2056" y="1876"/>
                  <a:ext cx="114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38" name="AutoShape 86"/>
                <p:cNvCxnSpPr>
                  <a:cxnSpLocks noChangeShapeType="1"/>
                  <a:stCxn id="64535" idx="0"/>
                  <a:endCxn id="64534" idx="3"/>
                </p:cNvCxnSpPr>
                <p:nvPr/>
              </p:nvCxnSpPr>
              <p:spPr bwMode="auto">
                <a:xfrm flipV="1">
                  <a:off x="1800" y="1876"/>
                  <a:ext cx="113" cy="16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64533" name="Text Box 87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1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64531" name="Text Box 88"/>
            <p:cNvSpPr txBox="1">
              <a:spLocks noChangeArrowheads="1"/>
            </p:cNvSpPr>
            <p:nvPr/>
          </p:nvSpPr>
          <p:spPr bwMode="auto">
            <a:xfrm>
              <a:off x="1920" y="1056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Insert 4</a:t>
              </a:r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7278688" y="4097337"/>
            <a:ext cx="1600200" cy="2057400"/>
            <a:chOff x="3456" y="2688"/>
            <a:chExt cx="1008" cy="1296"/>
          </a:xfrm>
        </p:grpSpPr>
        <p:sp>
          <p:nvSpPr>
            <p:cNvPr id="64528" name="Oval 90"/>
            <p:cNvSpPr>
              <a:spLocks noChangeArrowheads="1"/>
            </p:cNvSpPr>
            <p:nvPr/>
          </p:nvSpPr>
          <p:spPr bwMode="auto">
            <a:xfrm rot="3266698">
              <a:off x="3696" y="3216"/>
              <a:ext cx="1056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9" name="Text Box 91"/>
            <p:cNvSpPr txBox="1">
              <a:spLocks noChangeArrowheads="1"/>
            </p:cNvSpPr>
            <p:nvPr/>
          </p:nvSpPr>
          <p:spPr bwMode="auto">
            <a:xfrm>
              <a:off x="3456" y="2688"/>
              <a:ext cx="9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FF0000"/>
                  </a:solidFill>
                </a:rPr>
                <a:t>double 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0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0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47" grpId="0" animBg="1"/>
      <p:bldP spid="2305064" grpId="0"/>
      <p:bldP spid="2305065" grpId="0"/>
      <p:bldP spid="230510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B052D-9A5D-40BE-AF59-5DBCD0A8639E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Cases of a Double Red 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Consider a double red with </a:t>
            </a:r>
            <a:r>
              <a:rPr lang="en-US" altLang="zh-TW" b="1" i="1" dirty="0"/>
              <a:t>z</a:t>
            </a:r>
            <a:r>
              <a:rPr lang="en-US" altLang="zh-TW" dirty="0"/>
              <a:t> and parent </a:t>
            </a:r>
            <a:r>
              <a:rPr lang="en-US" altLang="zh-TW" b="1" i="1" dirty="0"/>
              <a:t>v</a:t>
            </a:r>
          </a:p>
          <a:p>
            <a:r>
              <a:rPr lang="en-US" altLang="zh-TW" dirty="0"/>
              <a:t>Let </a:t>
            </a:r>
            <a:r>
              <a:rPr lang="en-US" altLang="zh-TW" b="1" i="1" dirty="0"/>
              <a:t>u</a:t>
            </a:r>
            <a:r>
              <a:rPr lang="en-US" altLang="zh-TW" dirty="0"/>
              <a:t> be the parent of </a:t>
            </a:r>
            <a:r>
              <a:rPr lang="en-US" altLang="zh-TW" b="1" i="1" dirty="0"/>
              <a:t>v</a:t>
            </a:r>
            <a:endParaRPr lang="en-US" altLang="zh-TW" i="1" dirty="0"/>
          </a:p>
          <a:p>
            <a:r>
              <a:rPr lang="en-US" altLang="zh-TW" dirty="0"/>
              <a:t>For the sibling </a:t>
            </a:r>
            <a:r>
              <a:rPr lang="en-US" altLang="zh-TW" b="1" i="1" dirty="0"/>
              <a:t>w</a:t>
            </a:r>
            <a:r>
              <a:rPr lang="en-US" altLang="zh-TW" dirty="0"/>
              <a:t> of </a:t>
            </a:r>
            <a:r>
              <a:rPr lang="en-US" altLang="zh-TW" b="1" i="1" dirty="0"/>
              <a:t>v</a:t>
            </a:r>
            <a:r>
              <a:rPr lang="en-US" altLang="zh-TW" dirty="0"/>
              <a:t>, there are two cases:</a:t>
            </a:r>
          </a:p>
          <a:p>
            <a:pPr lvl="1"/>
            <a:r>
              <a:rPr lang="en-US" altLang="zh-TW" dirty="0"/>
              <a:t>Case 1: </a:t>
            </a:r>
            <a:r>
              <a:rPr lang="en-US" altLang="zh-TW" b="1" i="1" dirty="0"/>
              <a:t>w</a:t>
            </a:r>
            <a:r>
              <a:rPr lang="en-US" altLang="zh-TW" dirty="0"/>
              <a:t> is black   </a:t>
            </a:r>
            <a:r>
              <a:rPr lang="en-US" altLang="zh-TW" dirty="0">
                <a:solidFill>
                  <a:srgbClr val="FF0000"/>
                </a:solidFill>
              </a:rPr>
              <a:t>sibling</a:t>
            </a:r>
            <a:r>
              <a:rPr lang="zh-TW" altLang="en-US" dirty="0">
                <a:solidFill>
                  <a:srgbClr val="FF0000"/>
                </a:solidFill>
              </a:rPr>
              <a:t>是黑的，旋轉</a:t>
            </a:r>
            <a:endParaRPr lang="en-US" altLang="zh-TW" dirty="0"/>
          </a:p>
          <a:p>
            <a:pPr lvl="1"/>
            <a:r>
              <a:rPr lang="en-US" altLang="zh-TW" dirty="0"/>
              <a:t>Case 2: </a:t>
            </a:r>
            <a:r>
              <a:rPr lang="en-US" altLang="zh-TW" b="1" i="1" dirty="0"/>
              <a:t>w</a:t>
            </a:r>
            <a:r>
              <a:rPr lang="en-US" altLang="zh-TW" dirty="0"/>
              <a:t> is red</a:t>
            </a:r>
            <a:r>
              <a:rPr lang="zh-TW" altLang="en-US" dirty="0"/>
              <a:t>     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sibling</a:t>
            </a:r>
            <a:r>
              <a:rPr lang="zh-TW" altLang="en-US" dirty="0">
                <a:solidFill>
                  <a:srgbClr val="FF0000"/>
                </a:solidFill>
              </a:rPr>
              <a:t>是紅的，往上推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21668" y="3776133"/>
            <a:ext cx="2436813" cy="2330450"/>
            <a:chOff x="3817" y="2064"/>
            <a:chExt cx="1535" cy="1468"/>
          </a:xfrm>
        </p:grpSpPr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Oval 6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5563" name="AutoShape 7"/>
            <p:cNvCxnSpPr>
              <a:cxnSpLocks noChangeShapeType="1"/>
              <a:stCxn id="65567" idx="0"/>
              <a:endCxn id="65562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564" name="AutoShape 8"/>
            <p:cNvCxnSpPr>
              <a:cxnSpLocks noChangeShapeType="1"/>
              <a:stCxn id="65565" idx="7"/>
              <a:endCxn id="65562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5565" name="Oval 9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5566" name="AutoShape 10"/>
            <p:cNvCxnSpPr>
              <a:cxnSpLocks noChangeShapeType="1"/>
              <a:endCxn id="65565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67" name="Oval 11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5568" name="AutoShape 12"/>
            <p:cNvCxnSpPr>
              <a:cxnSpLocks noChangeShapeType="1"/>
              <a:endCxn id="65567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69" name="AutoShape 13"/>
            <p:cNvCxnSpPr>
              <a:cxnSpLocks noChangeShapeType="1"/>
              <a:endCxn id="65567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70" name="Oval 14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5571" name="Rectangle 15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5572" name="Rectangle 16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5573" name="AutoShape 17"/>
            <p:cNvCxnSpPr>
              <a:cxnSpLocks noChangeShapeType="1"/>
              <a:stCxn id="65572" idx="0"/>
              <a:endCxn id="65570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74" name="AutoShape 18"/>
            <p:cNvCxnSpPr>
              <a:cxnSpLocks noChangeShapeType="1"/>
              <a:stCxn id="65571" idx="0"/>
              <a:endCxn id="65570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75" name="AutoShape 19"/>
            <p:cNvCxnSpPr>
              <a:cxnSpLocks noChangeShapeType="1"/>
              <a:stCxn id="65570" idx="0"/>
              <a:endCxn id="65565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907868" y="3776133"/>
            <a:ext cx="2436813" cy="2330450"/>
            <a:chOff x="3817" y="2064"/>
            <a:chExt cx="1535" cy="1468"/>
          </a:xfrm>
        </p:grpSpPr>
        <p:sp>
          <p:nvSpPr>
            <p:cNvPr id="65546" name="Line 21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Oval 22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5548" name="AutoShape 23"/>
            <p:cNvCxnSpPr>
              <a:cxnSpLocks noChangeShapeType="1"/>
              <a:stCxn id="65552" idx="0"/>
              <a:endCxn id="65547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549" name="AutoShape 24"/>
            <p:cNvCxnSpPr>
              <a:cxnSpLocks noChangeShapeType="1"/>
              <a:stCxn id="65550" idx="7"/>
              <a:endCxn id="65547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5550" name="Oval 25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5551" name="AutoShape 26"/>
            <p:cNvCxnSpPr>
              <a:cxnSpLocks noChangeShapeType="1"/>
              <a:endCxn id="65550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52" name="Oval 27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5553" name="AutoShape 28"/>
            <p:cNvCxnSpPr>
              <a:cxnSpLocks noChangeShapeType="1"/>
              <a:endCxn id="65552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54" name="AutoShape 29"/>
            <p:cNvCxnSpPr>
              <a:cxnSpLocks noChangeShapeType="1"/>
              <a:endCxn id="65552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55" name="Oval 30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5556" name="Rectangle 31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5557" name="Rectangle 32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5558" name="AutoShape 33"/>
            <p:cNvCxnSpPr>
              <a:cxnSpLocks noChangeShapeType="1"/>
              <a:stCxn id="65557" idx="0"/>
              <a:endCxn id="65555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59" name="AutoShape 34"/>
            <p:cNvCxnSpPr>
              <a:cxnSpLocks noChangeShapeType="1"/>
              <a:stCxn id="65556" idx="0"/>
              <a:endCxn id="65555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560" name="AutoShape 35"/>
            <p:cNvCxnSpPr>
              <a:cxnSpLocks noChangeShapeType="1"/>
              <a:stCxn id="65555" idx="0"/>
              <a:endCxn id="65550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06084" name="Text Box 36"/>
          <p:cNvSpPr txBox="1">
            <a:spLocks noChangeArrowheads="1"/>
          </p:cNvSpPr>
          <p:nvPr/>
        </p:nvSpPr>
        <p:spPr bwMode="auto">
          <a:xfrm>
            <a:off x="2726268" y="4614334"/>
            <a:ext cx="113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Case 1</a:t>
            </a:r>
          </a:p>
        </p:txBody>
      </p:sp>
      <p:sp>
        <p:nvSpPr>
          <p:cNvPr id="2306085" name="Text Box 37"/>
          <p:cNvSpPr txBox="1">
            <a:spLocks noChangeArrowheads="1"/>
          </p:cNvSpPr>
          <p:nvPr/>
        </p:nvSpPr>
        <p:spPr bwMode="auto">
          <a:xfrm>
            <a:off x="6841068" y="4538134"/>
            <a:ext cx="113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892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0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0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0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84" grpId="0"/>
      <p:bldP spid="230608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Restructuring for Case 1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 a </a:t>
            </a:r>
            <a:r>
              <a:rPr lang="en-US" altLang="zh-TW" b="1" i="1" dirty="0" err="1"/>
              <a:t>trinode</a:t>
            </a:r>
            <a:r>
              <a:rPr lang="en-US" altLang="zh-TW" b="1" i="1" dirty="0"/>
              <a:t> restructuring</a:t>
            </a:r>
            <a:r>
              <a:rPr lang="en-US" altLang="zh-TW" dirty="0"/>
              <a:t> about nodes </a:t>
            </a:r>
            <a:r>
              <a:rPr lang="en-US" altLang="zh-TW" b="1" i="1" dirty="0"/>
              <a:t>u</a:t>
            </a:r>
            <a:r>
              <a:rPr lang="en-US" altLang="zh-TW" dirty="0"/>
              <a:t>, </a:t>
            </a:r>
            <a:r>
              <a:rPr lang="en-US" altLang="zh-TW" b="1" i="1" dirty="0"/>
              <a:t>v</a:t>
            </a:r>
            <a:r>
              <a:rPr lang="en-US" altLang="zh-TW" dirty="0"/>
              <a:t>, and </a:t>
            </a:r>
            <a:r>
              <a:rPr lang="en-US" altLang="zh-TW" b="1" i="1" dirty="0"/>
              <a:t>z</a:t>
            </a:r>
          </a:p>
          <a:p>
            <a:pPr lvl="1"/>
            <a:r>
              <a:rPr lang="en-US" altLang="zh-TW" dirty="0"/>
              <a:t>This is similar to the rotation operation</a:t>
            </a:r>
          </a:p>
          <a:p>
            <a:pPr lvl="1"/>
            <a:r>
              <a:rPr lang="en-US" altLang="zh-TW" dirty="0"/>
              <a:t>Rule: </a:t>
            </a:r>
            <a:r>
              <a:rPr lang="en-US" altLang="zh-TW" i="1" dirty="0">
                <a:solidFill>
                  <a:srgbClr val="FF0000"/>
                </a:solidFill>
              </a:rPr>
              <a:t>keep the order of the </a:t>
            </a:r>
            <a:r>
              <a:rPr lang="en-US" altLang="zh-TW" i="1" dirty="0" err="1">
                <a:solidFill>
                  <a:srgbClr val="FF0000"/>
                </a:solidFill>
              </a:rPr>
              <a:t>inorder</a:t>
            </a:r>
            <a:r>
              <a:rPr lang="en-US" altLang="zh-TW" i="1" dirty="0">
                <a:solidFill>
                  <a:srgbClr val="FF0000"/>
                </a:solidFill>
              </a:rPr>
              <a:t> traversal among these three nodes</a:t>
            </a:r>
          </a:p>
          <a:p>
            <a:pPr lvl="1"/>
            <a:r>
              <a:rPr lang="en-US" altLang="zh-TW" dirty="0"/>
              <a:t>There are four cases</a:t>
            </a:r>
          </a:p>
          <a:p>
            <a:r>
              <a:rPr lang="en-US" altLang="zh-TW" dirty="0"/>
              <a:t>Color the new middle node (as the </a:t>
            </a:r>
            <a:r>
              <a:rPr lang="en-US" altLang="zh-TW" dirty="0" err="1"/>
              <a:t>inorder</a:t>
            </a:r>
            <a:r>
              <a:rPr lang="en-US" altLang="zh-TW" dirty="0"/>
              <a:t>) black and the other two nodes red</a:t>
            </a:r>
          </a:p>
        </p:txBody>
      </p:sp>
      <p:sp>
        <p:nvSpPr>
          <p:cNvPr id="665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B57EA-4241-41FF-B200-20006ECF1357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3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76AB4-9721-4B6A-93B8-5B7710AFFD39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– Restructuring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1" y="2057400"/>
            <a:ext cx="2436813" cy="2330450"/>
            <a:chOff x="3817" y="2064"/>
            <a:chExt cx="1535" cy="1468"/>
          </a:xfrm>
        </p:grpSpPr>
        <p:sp>
          <p:nvSpPr>
            <p:cNvPr id="67624" name="Line 4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Oval 5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26" name="AutoShape 6"/>
            <p:cNvCxnSpPr>
              <a:cxnSpLocks noChangeShapeType="1"/>
              <a:stCxn id="67630" idx="0"/>
              <a:endCxn id="67625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627" name="AutoShape 7"/>
            <p:cNvCxnSpPr>
              <a:cxnSpLocks noChangeShapeType="1"/>
              <a:stCxn id="67628" idx="7"/>
              <a:endCxn id="67625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28" name="Oval 8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629" name="AutoShape 9"/>
            <p:cNvCxnSpPr>
              <a:cxnSpLocks noChangeShapeType="1"/>
              <a:endCxn id="67628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30" name="Oval 10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31" name="AutoShape 11"/>
            <p:cNvCxnSpPr>
              <a:cxnSpLocks noChangeShapeType="1"/>
              <a:endCxn id="67630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2" name="AutoShape 12"/>
            <p:cNvCxnSpPr>
              <a:cxnSpLocks noChangeShapeType="1"/>
              <a:endCxn id="67630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33" name="Oval 13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7634" name="Rectangle 14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35" name="Rectangle 15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7636" name="AutoShape 16"/>
            <p:cNvCxnSpPr>
              <a:cxnSpLocks noChangeShapeType="1"/>
              <a:stCxn id="67635" idx="0"/>
              <a:endCxn id="67633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7" name="AutoShape 17"/>
            <p:cNvCxnSpPr>
              <a:cxnSpLocks noChangeShapeType="1"/>
              <a:stCxn id="67634" idx="0"/>
              <a:endCxn id="67633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38" name="AutoShape 18"/>
            <p:cNvCxnSpPr>
              <a:cxnSpLocks noChangeShapeType="1"/>
              <a:stCxn id="67633" idx="0"/>
              <a:endCxn id="67628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08115" name="Text Box 19"/>
          <p:cNvSpPr txBox="1">
            <a:spLocks noChangeArrowheads="1"/>
          </p:cNvSpPr>
          <p:nvPr/>
        </p:nvSpPr>
        <p:spPr bwMode="auto">
          <a:xfrm>
            <a:off x="4243452" y="1676053"/>
            <a:ext cx="3877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traversal is </a:t>
            </a:r>
            <a:r>
              <a:rPr lang="en-US" altLang="zh-TW" sz="2400" i="1" dirty="0"/>
              <a:t>v</a:t>
            </a:r>
            <a:r>
              <a:rPr lang="en-US" altLang="zh-TW" sz="2400" dirty="0"/>
              <a:t>, </a:t>
            </a:r>
            <a:r>
              <a:rPr lang="en-US" altLang="zh-TW" sz="2400" i="1" dirty="0"/>
              <a:t>z</a:t>
            </a:r>
            <a:r>
              <a:rPr lang="en-US" altLang="zh-TW" sz="2400" dirty="0"/>
              <a:t>, </a:t>
            </a:r>
            <a:r>
              <a:rPr lang="en-US" altLang="zh-TW" sz="2400" i="1" dirty="0"/>
              <a:t>u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477001" y="2133601"/>
            <a:ext cx="2627313" cy="2047875"/>
            <a:chOff x="3120" y="1344"/>
            <a:chExt cx="1655" cy="1290"/>
          </a:xfrm>
        </p:grpSpPr>
        <p:sp>
          <p:nvSpPr>
            <p:cNvPr id="67609" name="Line 21"/>
            <p:cNvSpPr>
              <a:spLocks noChangeShapeType="1"/>
            </p:cNvSpPr>
            <p:nvPr/>
          </p:nvSpPr>
          <p:spPr bwMode="auto">
            <a:xfrm flipH="1">
              <a:off x="3840" y="1344"/>
              <a:ext cx="19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Oval 22"/>
            <p:cNvSpPr>
              <a:spLocks noChangeArrowheads="1"/>
            </p:cNvSpPr>
            <p:nvPr/>
          </p:nvSpPr>
          <p:spPr bwMode="auto">
            <a:xfrm flipH="1">
              <a:off x="3718" y="163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ym typeface="Symbol" pitchFamily="18" charset="2"/>
                </a:rPr>
                <a:t>z</a:t>
              </a:r>
            </a:p>
          </p:txBody>
        </p:sp>
        <p:cxnSp>
          <p:nvCxnSpPr>
            <p:cNvPr id="67611" name="AutoShape 23"/>
            <p:cNvCxnSpPr>
              <a:cxnSpLocks noChangeShapeType="1"/>
              <a:stCxn id="67613" idx="0"/>
              <a:endCxn id="67610" idx="5"/>
            </p:cNvCxnSpPr>
            <p:nvPr/>
          </p:nvCxnSpPr>
          <p:spPr bwMode="auto">
            <a:xfrm flipV="1">
              <a:off x="3305" y="181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612" name="AutoShape 24"/>
            <p:cNvCxnSpPr>
              <a:cxnSpLocks noChangeShapeType="1"/>
              <a:stCxn id="67616" idx="7"/>
              <a:endCxn id="67610" idx="3"/>
            </p:cNvCxnSpPr>
            <p:nvPr/>
          </p:nvCxnSpPr>
          <p:spPr bwMode="auto">
            <a:xfrm flipH="1" flipV="1">
              <a:off x="3890" y="1813"/>
              <a:ext cx="470" cy="12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13" name="Oval 25"/>
            <p:cNvSpPr>
              <a:spLocks noChangeArrowheads="1"/>
            </p:cNvSpPr>
            <p:nvPr/>
          </p:nvSpPr>
          <p:spPr bwMode="auto">
            <a:xfrm flipH="1">
              <a:off x="3204" y="193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614" name="AutoShape 26"/>
            <p:cNvCxnSpPr>
              <a:cxnSpLocks noChangeShapeType="1"/>
              <a:endCxn id="67613" idx="5"/>
            </p:cNvCxnSpPr>
            <p:nvPr/>
          </p:nvCxnSpPr>
          <p:spPr bwMode="auto">
            <a:xfrm flipV="1">
              <a:off x="3120" y="211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15" name="AutoShape 27"/>
            <p:cNvCxnSpPr>
              <a:cxnSpLocks noChangeShapeType="1"/>
              <a:endCxn id="67613" idx="3"/>
            </p:cNvCxnSpPr>
            <p:nvPr/>
          </p:nvCxnSpPr>
          <p:spPr bwMode="auto">
            <a:xfrm flipH="1" flipV="1">
              <a:off x="3376" y="211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16" name="Oval 28"/>
            <p:cNvSpPr>
              <a:spLocks noChangeArrowheads="1"/>
            </p:cNvSpPr>
            <p:nvPr/>
          </p:nvSpPr>
          <p:spPr bwMode="auto">
            <a:xfrm>
              <a:off x="4188" y="1920"/>
              <a:ext cx="202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17" name="AutoShape 29"/>
            <p:cNvCxnSpPr>
              <a:cxnSpLocks noChangeShapeType="1"/>
              <a:endCxn id="67616" idx="3"/>
            </p:cNvCxnSpPr>
            <p:nvPr/>
          </p:nvCxnSpPr>
          <p:spPr bwMode="auto">
            <a:xfrm flipV="1">
              <a:off x="4031" y="2101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18" name="Oval 30"/>
            <p:cNvSpPr>
              <a:spLocks noChangeArrowheads="1"/>
            </p:cNvSpPr>
            <p:nvPr/>
          </p:nvSpPr>
          <p:spPr bwMode="auto">
            <a:xfrm>
              <a:off x="4452" y="2280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19" name="AutoShape 31"/>
            <p:cNvCxnSpPr>
              <a:cxnSpLocks noChangeShapeType="1"/>
              <a:endCxn id="67618" idx="5"/>
            </p:cNvCxnSpPr>
            <p:nvPr/>
          </p:nvCxnSpPr>
          <p:spPr bwMode="auto">
            <a:xfrm flipH="1" flipV="1">
              <a:off x="4624" y="2461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20" name="AutoShape 32"/>
            <p:cNvCxnSpPr>
              <a:cxnSpLocks noChangeShapeType="1"/>
              <a:endCxn id="67618" idx="3"/>
            </p:cNvCxnSpPr>
            <p:nvPr/>
          </p:nvCxnSpPr>
          <p:spPr bwMode="auto">
            <a:xfrm flipV="1">
              <a:off x="4368" y="2461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21" name="AutoShape 33"/>
            <p:cNvCxnSpPr>
              <a:cxnSpLocks noChangeShapeType="1"/>
              <a:stCxn id="67618" idx="0"/>
              <a:endCxn id="67616" idx="5"/>
            </p:cNvCxnSpPr>
            <p:nvPr/>
          </p:nvCxnSpPr>
          <p:spPr bwMode="auto">
            <a:xfrm flipH="1" flipV="1">
              <a:off x="4360" y="2101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22" name="Rectangle 34"/>
            <p:cNvSpPr>
              <a:spLocks noChangeAspect="1" noChangeArrowheads="1"/>
            </p:cNvSpPr>
            <p:nvPr/>
          </p:nvSpPr>
          <p:spPr bwMode="auto">
            <a:xfrm>
              <a:off x="3407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23" name="Rectangle 35"/>
            <p:cNvSpPr>
              <a:spLocks noChangeAspect="1" noChangeArrowheads="1"/>
            </p:cNvSpPr>
            <p:nvPr/>
          </p:nvSpPr>
          <p:spPr bwMode="auto">
            <a:xfrm>
              <a:off x="3983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849145" y="4221165"/>
            <a:ext cx="2627313" cy="2047875"/>
            <a:chOff x="2305" y="2112"/>
            <a:chExt cx="1655" cy="1290"/>
          </a:xfrm>
        </p:grpSpPr>
        <p:sp>
          <p:nvSpPr>
            <p:cNvPr id="67594" name="Line 37"/>
            <p:cNvSpPr>
              <a:spLocks noChangeShapeType="1"/>
            </p:cNvSpPr>
            <p:nvPr/>
          </p:nvSpPr>
          <p:spPr bwMode="auto">
            <a:xfrm flipH="1">
              <a:off x="3000" y="2112"/>
              <a:ext cx="21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Oval 38"/>
            <p:cNvSpPr>
              <a:spLocks noChangeArrowheads="1"/>
            </p:cNvSpPr>
            <p:nvPr/>
          </p:nvSpPr>
          <p:spPr bwMode="auto">
            <a:xfrm flipH="1">
              <a:off x="2903" y="2400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z</a:t>
              </a:r>
            </a:p>
          </p:txBody>
        </p:sp>
        <p:cxnSp>
          <p:nvCxnSpPr>
            <p:cNvPr id="67596" name="AutoShape 39"/>
            <p:cNvCxnSpPr>
              <a:cxnSpLocks noChangeShapeType="1"/>
              <a:stCxn id="67598" idx="0"/>
              <a:endCxn id="67595" idx="5"/>
            </p:cNvCxnSpPr>
            <p:nvPr/>
          </p:nvCxnSpPr>
          <p:spPr bwMode="auto">
            <a:xfrm flipV="1">
              <a:off x="2490" y="2581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597" name="AutoShape 40"/>
            <p:cNvCxnSpPr>
              <a:cxnSpLocks noChangeShapeType="1"/>
              <a:stCxn id="67601" idx="0"/>
              <a:endCxn id="67595" idx="3"/>
            </p:cNvCxnSpPr>
            <p:nvPr/>
          </p:nvCxnSpPr>
          <p:spPr bwMode="auto">
            <a:xfrm flipH="1" flipV="1">
              <a:off x="3075" y="2572"/>
              <a:ext cx="399" cy="116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598" name="Oval 41"/>
            <p:cNvSpPr>
              <a:spLocks noChangeArrowheads="1"/>
            </p:cNvSpPr>
            <p:nvPr/>
          </p:nvSpPr>
          <p:spPr bwMode="auto">
            <a:xfrm flipH="1">
              <a:off x="2389" y="2700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7599" name="AutoShape 42"/>
            <p:cNvCxnSpPr>
              <a:cxnSpLocks noChangeShapeType="1"/>
              <a:endCxn id="67598" idx="5"/>
            </p:cNvCxnSpPr>
            <p:nvPr/>
          </p:nvCxnSpPr>
          <p:spPr bwMode="auto">
            <a:xfrm flipV="1">
              <a:off x="2305" y="2881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0" name="AutoShape 43"/>
            <p:cNvCxnSpPr>
              <a:cxnSpLocks noChangeShapeType="1"/>
              <a:endCxn id="67598" idx="3"/>
            </p:cNvCxnSpPr>
            <p:nvPr/>
          </p:nvCxnSpPr>
          <p:spPr bwMode="auto">
            <a:xfrm flipH="1" flipV="1">
              <a:off x="2561" y="2881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1" name="Oval 44"/>
            <p:cNvSpPr>
              <a:spLocks noChangeArrowheads="1"/>
            </p:cNvSpPr>
            <p:nvPr/>
          </p:nvSpPr>
          <p:spPr bwMode="auto">
            <a:xfrm>
              <a:off x="3373" y="2688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7602" name="AutoShape 45"/>
            <p:cNvCxnSpPr>
              <a:cxnSpLocks noChangeShapeType="1"/>
              <a:endCxn id="67601" idx="3"/>
            </p:cNvCxnSpPr>
            <p:nvPr/>
          </p:nvCxnSpPr>
          <p:spPr bwMode="auto">
            <a:xfrm flipV="1">
              <a:off x="3216" y="2869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3" name="Oval 46"/>
            <p:cNvSpPr>
              <a:spLocks noChangeArrowheads="1"/>
            </p:cNvSpPr>
            <p:nvPr/>
          </p:nvSpPr>
          <p:spPr bwMode="auto">
            <a:xfrm>
              <a:off x="3637" y="3048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7604" name="AutoShape 47"/>
            <p:cNvCxnSpPr>
              <a:cxnSpLocks noChangeShapeType="1"/>
              <a:endCxn id="67603" idx="5"/>
            </p:cNvCxnSpPr>
            <p:nvPr/>
          </p:nvCxnSpPr>
          <p:spPr bwMode="auto">
            <a:xfrm flipH="1" flipV="1">
              <a:off x="3809" y="3229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5" name="AutoShape 48"/>
            <p:cNvCxnSpPr>
              <a:cxnSpLocks noChangeShapeType="1"/>
              <a:endCxn id="67603" idx="3"/>
            </p:cNvCxnSpPr>
            <p:nvPr/>
          </p:nvCxnSpPr>
          <p:spPr bwMode="auto">
            <a:xfrm flipV="1">
              <a:off x="3553" y="3229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6" name="AutoShape 49"/>
            <p:cNvCxnSpPr>
              <a:cxnSpLocks noChangeShapeType="1"/>
              <a:stCxn id="67603" idx="0"/>
              <a:endCxn id="67601" idx="5"/>
            </p:cNvCxnSpPr>
            <p:nvPr/>
          </p:nvCxnSpPr>
          <p:spPr bwMode="auto">
            <a:xfrm flipH="1" flipV="1">
              <a:off x="3545" y="2869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7607" name="Rectangle 50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7608" name="Rectangle 51"/>
            <p:cNvSpPr>
              <a:spLocks noChangeAspect="1" noChangeArrowheads="1"/>
            </p:cNvSpPr>
            <p:nvPr/>
          </p:nvSpPr>
          <p:spPr bwMode="auto">
            <a:xfrm>
              <a:off x="3168" y="3024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</p:grpSp>
      <p:sp>
        <p:nvSpPr>
          <p:cNvPr id="2308148" name="Text Box 52"/>
          <p:cNvSpPr txBox="1">
            <a:spLocks noChangeArrowheads="1"/>
          </p:cNvSpPr>
          <p:nvPr/>
        </p:nvSpPr>
        <p:spPr bwMode="auto">
          <a:xfrm>
            <a:off x="3715544" y="4983164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Recoloring</a:t>
            </a:r>
          </a:p>
        </p:txBody>
      </p:sp>
    </p:spTree>
    <p:extLst>
      <p:ext uri="{BB962C8B-B14F-4D97-AF65-F5344CB8AC3E}">
        <p14:creationId xmlns:p14="http://schemas.microsoft.com/office/powerpoint/2010/main" val="29283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115" grpId="0"/>
      <p:bldP spid="23081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606D0-EE43-4439-B108-52DDEB9CACB9}" type="slidenum">
              <a:rPr lang="en-US" altLang="zh-TW" smtClean="0">
                <a:latin typeface="Arial" charset="0"/>
              </a:rPr>
              <a:pPr/>
              <a:t>54</a:t>
            </a:fld>
            <a:endParaRPr lang="en-US" altLang="zh-TW"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Four Configurations for Case 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1812926"/>
            <a:ext cx="8802158" cy="838200"/>
          </a:xfrm>
        </p:spPr>
        <p:txBody>
          <a:bodyPr>
            <a:noAutofit/>
          </a:bodyPr>
          <a:lstStyle/>
          <a:p>
            <a:r>
              <a:rPr lang="en-US" altLang="zh-TW" dirty="0">
                <a:ea typeface="新細明體" pitchFamily="18" charset="-120"/>
              </a:rPr>
              <a:t>There are four restructuring configurations depending on whether the double red nodes are left or right children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2809875" y="2884488"/>
            <a:ext cx="311150" cy="3111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68614" name="AutoShape 5"/>
          <p:cNvCxnSpPr>
            <a:cxnSpLocks noChangeShapeType="1"/>
            <a:stCxn id="68613" idx="5"/>
            <a:endCxn id="68619" idx="1"/>
          </p:cNvCxnSpPr>
          <p:nvPr/>
        </p:nvCxnSpPr>
        <p:spPr bwMode="auto">
          <a:xfrm>
            <a:off x="3076576" y="3162301"/>
            <a:ext cx="614363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8615" name="AutoShape 6"/>
          <p:cNvCxnSpPr>
            <a:cxnSpLocks noChangeShapeType="1"/>
            <a:stCxn id="68619" idx="3"/>
            <a:endCxn id="68616" idx="0"/>
          </p:cNvCxnSpPr>
          <p:nvPr/>
        </p:nvCxnSpPr>
        <p:spPr bwMode="auto">
          <a:xfrm flipH="1">
            <a:off x="3379788" y="3519489"/>
            <a:ext cx="311150" cy="136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3224213" y="3662363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68617" name="AutoShape 8"/>
          <p:cNvCxnSpPr>
            <a:cxnSpLocks noChangeShapeType="1"/>
            <a:stCxn id="68616" idx="5"/>
          </p:cNvCxnSpPr>
          <p:nvPr/>
        </p:nvCxnSpPr>
        <p:spPr bwMode="auto">
          <a:xfrm>
            <a:off x="3489325" y="3937001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8" name="AutoShape 9"/>
          <p:cNvCxnSpPr>
            <a:cxnSpLocks noChangeShapeType="1"/>
            <a:stCxn id="68616" idx="3"/>
          </p:cNvCxnSpPr>
          <p:nvPr/>
        </p:nvCxnSpPr>
        <p:spPr bwMode="auto">
          <a:xfrm flipH="1">
            <a:off x="3119438" y="3937001"/>
            <a:ext cx="150812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19" name="Oval 10"/>
          <p:cNvSpPr>
            <a:spLocks noChangeArrowheads="1"/>
          </p:cNvSpPr>
          <p:nvPr/>
        </p:nvSpPr>
        <p:spPr bwMode="auto">
          <a:xfrm>
            <a:off x="3644900" y="3246438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68620" name="AutoShape 11"/>
          <p:cNvCxnSpPr>
            <a:cxnSpLocks noChangeShapeType="1"/>
            <a:stCxn id="68619" idx="5"/>
          </p:cNvCxnSpPr>
          <p:nvPr/>
        </p:nvCxnSpPr>
        <p:spPr bwMode="auto">
          <a:xfrm>
            <a:off x="3910014" y="3521075"/>
            <a:ext cx="230187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1" name="AutoShape 12"/>
          <p:cNvCxnSpPr>
            <a:cxnSpLocks noChangeShapeType="1"/>
            <a:stCxn id="68613" idx="3"/>
          </p:cNvCxnSpPr>
          <p:nvPr/>
        </p:nvCxnSpPr>
        <p:spPr bwMode="auto">
          <a:xfrm flipH="1">
            <a:off x="2508251" y="3168651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2" name="Freeform 13"/>
          <p:cNvSpPr>
            <a:spLocks/>
          </p:cNvSpPr>
          <p:nvPr/>
        </p:nvSpPr>
        <p:spPr bwMode="auto">
          <a:xfrm>
            <a:off x="2654300" y="2743200"/>
            <a:ext cx="1536700" cy="1404938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3" name="Group 14"/>
          <p:cNvGrpSpPr>
            <a:grpSpLocks/>
          </p:cNvGrpSpPr>
          <p:nvPr/>
        </p:nvGrpSpPr>
        <p:grpSpPr bwMode="auto">
          <a:xfrm>
            <a:off x="6318250" y="2743200"/>
            <a:ext cx="1758950" cy="1454150"/>
            <a:chOff x="3068" y="2055"/>
            <a:chExt cx="1108" cy="916"/>
          </a:xfrm>
        </p:grpSpPr>
        <p:sp>
          <p:nvSpPr>
            <p:cNvPr id="68661" name="Oval 15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62" name="AutoShape 16"/>
            <p:cNvCxnSpPr>
              <a:cxnSpLocks noChangeShapeType="1"/>
              <a:stCxn id="68661" idx="5"/>
              <a:endCxn id="68667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63" name="AutoShape 17"/>
            <p:cNvCxnSpPr>
              <a:cxnSpLocks noChangeShapeType="1"/>
              <a:stCxn id="68667" idx="3"/>
              <a:endCxn id="68664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64" name="Oval 18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65" name="AutoShape 19"/>
            <p:cNvCxnSpPr>
              <a:cxnSpLocks noChangeShapeType="1"/>
              <a:stCxn id="68664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66" name="AutoShape 20"/>
            <p:cNvCxnSpPr>
              <a:cxnSpLocks noChangeShapeType="1"/>
              <a:stCxn id="68664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67" name="Oval 21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68" name="AutoShape 22"/>
            <p:cNvCxnSpPr>
              <a:cxnSpLocks noChangeShapeType="1"/>
              <a:stCxn id="68667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69" name="AutoShape 23"/>
            <p:cNvCxnSpPr>
              <a:cxnSpLocks noChangeShapeType="1"/>
              <a:stCxn id="68661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70" name="Freeform 24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4" name="Group 25"/>
          <p:cNvGrpSpPr>
            <a:grpSpLocks/>
          </p:cNvGrpSpPr>
          <p:nvPr/>
        </p:nvGrpSpPr>
        <p:grpSpPr bwMode="auto">
          <a:xfrm flipH="1">
            <a:off x="4413250" y="2743201"/>
            <a:ext cx="1682750" cy="1438275"/>
            <a:chOff x="1292" y="2058"/>
            <a:chExt cx="1277" cy="1091"/>
          </a:xfrm>
        </p:grpSpPr>
        <p:sp>
          <p:nvSpPr>
            <p:cNvPr id="68651" name="Oval 26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52" name="AutoShape 27"/>
            <p:cNvCxnSpPr>
              <a:cxnSpLocks noChangeShapeType="1"/>
              <a:stCxn id="68651" idx="5"/>
              <a:endCxn id="68657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53" name="AutoShape 28"/>
            <p:cNvCxnSpPr>
              <a:cxnSpLocks noChangeShapeType="1"/>
              <a:stCxn id="68657" idx="3"/>
              <a:endCxn id="68654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54" name="Oval 29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55" name="AutoShape 30"/>
            <p:cNvCxnSpPr>
              <a:cxnSpLocks noChangeShapeType="1"/>
              <a:stCxn id="68654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56" name="AutoShape 31"/>
            <p:cNvCxnSpPr>
              <a:cxnSpLocks noChangeShapeType="1"/>
              <a:stCxn id="68654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57" name="Oval 32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58" name="AutoShape 33"/>
            <p:cNvCxnSpPr>
              <a:cxnSpLocks noChangeShapeType="1"/>
              <a:stCxn id="68657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59" name="AutoShape 34"/>
            <p:cNvCxnSpPr>
              <a:cxnSpLocks noChangeShapeType="1"/>
              <a:stCxn id="68651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60" name="Freeform 35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5" name="Group 36"/>
          <p:cNvGrpSpPr>
            <a:grpSpLocks/>
          </p:cNvGrpSpPr>
          <p:nvPr/>
        </p:nvGrpSpPr>
        <p:grpSpPr bwMode="auto">
          <a:xfrm flipH="1">
            <a:off x="8299450" y="2743200"/>
            <a:ext cx="1758950" cy="1454150"/>
            <a:chOff x="3068" y="2055"/>
            <a:chExt cx="1108" cy="916"/>
          </a:xfrm>
        </p:grpSpPr>
        <p:sp>
          <p:nvSpPr>
            <p:cNvPr id="68641" name="Oval 37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68642" name="AutoShape 38"/>
            <p:cNvCxnSpPr>
              <a:cxnSpLocks noChangeShapeType="1"/>
              <a:stCxn id="68641" idx="5"/>
              <a:endCxn id="68647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643" name="AutoShape 39"/>
            <p:cNvCxnSpPr>
              <a:cxnSpLocks noChangeShapeType="1"/>
              <a:stCxn id="68647" idx="3"/>
              <a:endCxn id="68644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8644" name="Oval 40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68645" name="AutoShape 41"/>
            <p:cNvCxnSpPr>
              <a:cxnSpLocks noChangeShapeType="1"/>
              <a:stCxn id="68644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6" name="AutoShape 42"/>
            <p:cNvCxnSpPr>
              <a:cxnSpLocks noChangeShapeType="1"/>
              <a:stCxn id="68644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47" name="Oval 43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68648" name="AutoShape 44"/>
            <p:cNvCxnSpPr>
              <a:cxnSpLocks noChangeShapeType="1"/>
              <a:stCxn id="68647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649" name="AutoShape 45"/>
            <p:cNvCxnSpPr>
              <a:cxnSpLocks noChangeShapeType="1"/>
              <a:stCxn id="68641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650" name="Freeform 46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6" name="Oval 47"/>
          <p:cNvSpPr>
            <a:spLocks noChangeArrowheads="1"/>
          </p:cNvSpPr>
          <p:nvPr/>
        </p:nvSpPr>
        <p:spPr bwMode="auto">
          <a:xfrm>
            <a:off x="5438653" y="5387676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68627" name="AutoShape 48"/>
          <p:cNvCxnSpPr>
            <a:cxnSpLocks noChangeShapeType="1"/>
            <a:stCxn id="68626" idx="0"/>
            <a:endCxn id="68632" idx="5"/>
          </p:cNvCxnSpPr>
          <p:nvPr/>
        </p:nvCxnSpPr>
        <p:spPr bwMode="auto">
          <a:xfrm flipV="1">
            <a:off x="5594228" y="5214639"/>
            <a:ext cx="425450" cy="1635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8628" name="AutoShape 49"/>
          <p:cNvCxnSpPr>
            <a:cxnSpLocks noChangeShapeType="1"/>
            <a:stCxn id="68632" idx="3"/>
            <a:endCxn id="68629" idx="0"/>
          </p:cNvCxnSpPr>
          <p:nvPr/>
        </p:nvCxnSpPr>
        <p:spPr bwMode="auto">
          <a:xfrm>
            <a:off x="6240342" y="5214639"/>
            <a:ext cx="422275" cy="182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</p:cxnSp>
      <p:sp>
        <p:nvSpPr>
          <p:cNvPr id="68629" name="Oval 50"/>
          <p:cNvSpPr>
            <a:spLocks noChangeArrowheads="1"/>
          </p:cNvSpPr>
          <p:nvPr/>
        </p:nvSpPr>
        <p:spPr bwMode="auto">
          <a:xfrm flipH="1">
            <a:off x="6507041" y="5406726"/>
            <a:ext cx="311150" cy="3111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68630" name="AutoShape 51"/>
          <p:cNvCxnSpPr>
            <a:cxnSpLocks noChangeShapeType="1"/>
            <a:stCxn id="68629" idx="5"/>
          </p:cNvCxnSpPr>
          <p:nvPr/>
        </p:nvCxnSpPr>
        <p:spPr bwMode="auto">
          <a:xfrm flipH="1">
            <a:off x="6356229" y="5681364"/>
            <a:ext cx="195263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52"/>
          <p:cNvCxnSpPr>
            <a:cxnSpLocks noChangeShapeType="1"/>
            <a:stCxn id="68629" idx="3"/>
          </p:cNvCxnSpPr>
          <p:nvPr/>
        </p:nvCxnSpPr>
        <p:spPr bwMode="auto">
          <a:xfrm>
            <a:off x="6772154" y="5681364"/>
            <a:ext cx="19367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2" name="Oval 53"/>
          <p:cNvSpPr>
            <a:spLocks noChangeArrowheads="1"/>
          </p:cNvSpPr>
          <p:nvPr/>
        </p:nvSpPr>
        <p:spPr bwMode="auto">
          <a:xfrm flipH="1">
            <a:off x="5975228" y="4930476"/>
            <a:ext cx="311150" cy="3111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TW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68633" name="AutoShape 54"/>
          <p:cNvCxnSpPr>
            <a:cxnSpLocks noChangeShapeType="1"/>
            <a:endCxn id="68626" idx="5"/>
          </p:cNvCxnSpPr>
          <p:nvPr/>
        </p:nvCxnSpPr>
        <p:spPr bwMode="auto">
          <a:xfrm flipH="1" flipV="1">
            <a:off x="5703766" y="5662315"/>
            <a:ext cx="195262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55"/>
          <p:cNvCxnSpPr>
            <a:cxnSpLocks noChangeShapeType="1"/>
            <a:stCxn id="68626" idx="3"/>
          </p:cNvCxnSpPr>
          <p:nvPr/>
        </p:nvCxnSpPr>
        <p:spPr bwMode="auto">
          <a:xfrm flipH="1">
            <a:off x="5289429" y="5662315"/>
            <a:ext cx="195263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5" name="Freeform 56"/>
          <p:cNvSpPr>
            <a:spLocks/>
          </p:cNvSpPr>
          <p:nvPr/>
        </p:nvSpPr>
        <p:spPr bwMode="auto">
          <a:xfrm>
            <a:off x="5251328" y="4797126"/>
            <a:ext cx="1828800" cy="1111250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57"/>
          <p:cNvSpPr>
            <a:spLocks noChangeArrowheads="1"/>
          </p:cNvSpPr>
          <p:nvPr/>
        </p:nvSpPr>
        <p:spPr bwMode="auto">
          <a:xfrm rot="-1800000">
            <a:off x="5257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7" name="AutoShape 58"/>
          <p:cNvSpPr>
            <a:spLocks noChangeArrowheads="1"/>
          </p:cNvSpPr>
          <p:nvPr/>
        </p:nvSpPr>
        <p:spPr bwMode="auto">
          <a:xfrm rot="2962375">
            <a:off x="8153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8" name="AutoShape 59"/>
          <p:cNvSpPr>
            <a:spLocks noChangeArrowheads="1"/>
          </p:cNvSpPr>
          <p:nvPr/>
        </p:nvSpPr>
        <p:spPr bwMode="auto">
          <a:xfrm rot="1800000" flipH="1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9" name="AutoShape 60"/>
          <p:cNvSpPr>
            <a:spLocks noChangeArrowheads="1"/>
          </p:cNvSpPr>
          <p:nvPr/>
        </p:nvSpPr>
        <p:spPr bwMode="auto">
          <a:xfrm rot="18637625" flipH="1">
            <a:off x="3657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975AE-015F-466E-90AE-B1959B9F0DB8}" type="slidenum">
              <a:rPr lang="en-US" altLang="zh-TW" smtClean="0">
                <a:latin typeface="Arial" charset="0"/>
              </a:rPr>
              <a:pPr/>
              <a:t>55</a:t>
            </a:fld>
            <a:endParaRPr lang="en-US" altLang="zh-TW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Re-coloring for Case 2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Case 2 seems simple initially</a:t>
            </a:r>
          </a:p>
          <a:p>
            <a:pPr lvl="1"/>
            <a:r>
              <a:rPr lang="en-US" altLang="zh-TW"/>
              <a:t>Color node </a:t>
            </a:r>
            <a:r>
              <a:rPr lang="en-US" altLang="zh-TW" b="1" i="1"/>
              <a:t>u</a:t>
            </a:r>
            <a:r>
              <a:rPr lang="en-US" altLang="zh-TW"/>
              <a:t> red and </a:t>
            </a:r>
            <a:r>
              <a:rPr lang="en-US" altLang="zh-TW" b="1" i="1"/>
              <a:t>v</a:t>
            </a:r>
            <a:r>
              <a:rPr lang="en-US" altLang="zh-TW"/>
              <a:t> and </a:t>
            </a:r>
            <a:r>
              <a:rPr lang="en-US" altLang="zh-TW" b="1" i="1"/>
              <a:t>w</a:t>
            </a:r>
            <a:r>
              <a:rPr lang="en-US" altLang="zh-TW"/>
              <a:t> black</a:t>
            </a:r>
          </a:p>
          <a:p>
            <a:r>
              <a:rPr lang="en-US" altLang="zh-TW"/>
              <a:t>The problem is that after the re-coloring, the double red problem re-appears.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3022601" y="3412066"/>
            <a:ext cx="2436813" cy="2330450"/>
            <a:chOff x="3817" y="2064"/>
            <a:chExt cx="1535" cy="1468"/>
          </a:xfrm>
        </p:grpSpPr>
        <p:sp>
          <p:nvSpPr>
            <p:cNvPr id="69656" name="Line 5"/>
            <p:cNvSpPr>
              <a:spLocks noChangeShapeType="1"/>
            </p:cNvSpPr>
            <p:nvPr/>
          </p:nvSpPr>
          <p:spPr bwMode="auto">
            <a:xfrm flipH="1">
              <a:off x="4656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Oval 6"/>
            <p:cNvSpPr>
              <a:spLocks noChangeArrowheads="1"/>
            </p:cNvSpPr>
            <p:nvPr/>
          </p:nvSpPr>
          <p:spPr bwMode="auto">
            <a:xfrm>
              <a:off x="4552" y="2352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u</a:t>
              </a:r>
            </a:p>
          </p:txBody>
        </p:sp>
        <p:cxnSp>
          <p:nvCxnSpPr>
            <p:cNvPr id="69658" name="AutoShape 7"/>
            <p:cNvCxnSpPr>
              <a:cxnSpLocks noChangeShapeType="1"/>
              <a:stCxn id="69662" idx="0"/>
              <a:endCxn id="69657" idx="5"/>
            </p:cNvCxnSpPr>
            <p:nvPr/>
          </p:nvCxnSpPr>
          <p:spPr bwMode="auto">
            <a:xfrm flipH="1" flipV="1">
              <a:off x="4724" y="2533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659" name="AutoShape 8"/>
            <p:cNvCxnSpPr>
              <a:cxnSpLocks noChangeShapeType="1"/>
              <a:stCxn id="69660" idx="7"/>
              <a:endCxn id="69657" idx="3"/>
            </p:cNvCxnSpPr>
            <p:nvPr/>
          </p:nvCxnSpPr>
          <p:spPr bwMode="auto">
            <a:xfrm flipV="1">
              <a:off x="4146" y="2533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9660" name="Oval 9"/>
            <p:cNvSpPr>
              <a:spLocks noChangeArrowheads="1"/>
            </p:cNvSpPr>
            <p:nvPr/>
          </p:nvSpPr>
          <p:spPr bwMode="auto">
            <a:xfrm>
              <a:off x="3974" y="2664"/>
              <a:ext cx="202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9661" name="AutoShape 10"/>
            <p:cNvCxnSpPr>
              <a:cxnSpLocks noChangeShapeType="1"/>
              <a:endCxn id="69660" idx="3"/>
            </p:cNvCxnSpPr>
            <p:nvPr/>
          </p:nvCxnSpPr>
          <p:spPr bwMode="auto">
            <a:xfrm flipV="1">
              <a:off x="3817" y="2845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62" name="Oval 11"/>
            <p:cNvSpPr>
              <a:spLocks noChangeArrowheads="1"/>
            </p:cNvSpPr>
            <p:nvPr/>
          </p:nvSpPr>
          <p:spPr bwMode="auto">
            <a:xfrm>
              <a:off x="5066" y="2652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9663" name="AutoShape 12"/>
            <p:cNvCxnSpPr>
              <a:cxnSpLocks noChangeShapeType="1"/>
              <a:endCxn id="69662" idx="5"/>
            </p:cNvCxnSpPr>
            <p:nvPr/>
          </p:nvCxnSpPr>
          <p:spPr bwMode="auto">
            <a:xfrm flipH="1" flipV="1">
              <a:off x="5238" y="2833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4" name="AutoShape 13"/>
            <p:cNvCxnSpPr>
              <a:cxnSpLocks noChangeShapeType="1"/>
              <a:endCxn id="69662" idx="3"/>
            </p:cNvCxnSpPr>
            <p:nvPr/>
          </p:nvCxnSpPr>
          <p:spPr bwMode="auto">
            <a:xfrm flipV="1">
              <a:off x="4982" y="2833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65" name="Oval 14"/>
            <p:cNvSpPr>
              <a:spLocks noChangeArrowheads="1"/>
            </p:cNvSpPr>
            <p:nvPr/>
          </p:nvSpPr>
          <p:spPr bwMode="auto">
            <a:xfrm>
              <a:off x="4238" y="3024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9666" name="Rectangle 15"/>
            <p:cNvSpPr>
              <a:spLocks noChangeAspect="1" noChangeArrowheads="1"/>
            </p:cNvSpPr>
            <p:nvPr/>
          </p:nvSpPr>
          <p:spPr bwMode="auto">
            <a:xfrm>
              <a:off x="4081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9667" name="Rectangle 16"/>
            <p:cNvSpPr>
              <a:spLocks noChangeAspect="1" noChangeArrowheads="1"/>
            </p:cNvSpPr>
            <p:nvPr/>
          </p:nvSpPr>
          <p:spPr bwMode="auto">
            <a:xfrm>
              <a:off x="4488" y="3387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9668" name="AutoShape 17"/>
            <p:cNvCxnSpPr>
              <a:cxnSpLocks noChangeShapeType="1"/>
              <a:stCxn id="69667" idx="0"/>
              <a:endCxn id="69665" idx="5"/>
            </p:cNvCxnSpPr>
            <p:nvPr/>
          </p:nvCxnSpPr>
          <p:spPr bwMode="auto">
            <a:xfrm flipH="1" flipV="1">
              <a:off x="4410" y="3205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9" name="AutoShape 18"/>
            <p:cNvCxnSpPr>
              <a:cxnSpLocks noChangeShapeType="1"/>
              <a:stCxn id="69666" idx="0"/>
              <a:endCxn id="69665" idx="3"/>
            </p:cNvCxnSpPr>
            <p:nvPr/>
          </p:nvCxnSpPr>
          <p:spPr bwMode="auto">
            <a:xfrm flipV="1">
              <a:off x="4154" y="3205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0" name="AutoShape 19"/>
            <p:cNvCxnSpPr>
              <a:cxnSpLocks noChangeShapeType="1"/>
              <a:stCxn id="69665" idx="0"/>
              <a:endCxn id="69660" idx="5"/>
            </p:cNvCxnSpPr>
            <p:nvPr/>
          </p:nvCxnSpPr>
          <p:spPr bwMode="auto">
            <a:xfrm flipH="1" flipV="1">
              <a:off x="4146" y="2845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527801" y="3412066"/>
            <a:ext cx="2436813" cy="2330450"/>
            <a:chOff x="3216" y="2400"/>
            <a:chExt cx="1535" cy="1468"/>
          </a:xfrm>
        </p:grpSpPr>
        <p:sp>
          <p:nvSpPr>
            <p:cNvPr id="69641" name="Line 21"/>
            <p:cNvSpPr>
              <a:spLocks noChangeShapeType="1"/>
            </p:cNvSpPr>
            <p:nvPr/>
          </p:nvSpPr>
          <p:spPr bwMode="auto">
            <a:xfrm flipH="1">
              <a:off x="4080" y="2400"/>
              <a:ext cx="215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Oval 22"/>
            <p:cNvSpPr>
              <a:spLocks noChangeArrowheads="1"/>
            </p:cNvSpPr>
            <p:nvPr/>
          </p:nvSpPr>
          <p:spPr bwMode="auto">
            <a:xfrm>
              <a:off x="3951" y="2688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ym typeface="Symbol" pitchFamily="18" charset="2"/>
                </a:rPr>
                <a:t>u</a:t>
              </a:r>
            </a:p>
          </p:txBody>
        </p:sp>
        <p:cxnSp>
          <p:nvCxnSpPr>
            <p:cNvPr id="69643" name="AutoShape 23"/>
            <p:cNvCxnSpPr>
              <a:cxnSpLocks noChangeShapeType="1"/>
              <a:stCxn id="69647" idx="0"/>
              <a:endCxn id="69642" idx="5"/>
            </p:cNvCxnSpPr>
            <p:nvPr/>
          </p:nvCxnSpPr>
          <p:spPr bwMode="auto">
            <a:xfrm flipH="1" flipV="1">
              <a:off x="4123" y="2869"/>
              <a:ext cx="443" cy="11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644" name="AutoShape 24"/>
            <p:cNvCxnSpPr>
              <a:cxnSpLocks noChangeShapeType="1"/>
              <a:stCxn id="69645" idx="7"/>
              <a:endCxn id="69642" idx="3"/>
            </p:cNvCxnSpPr>
            <p:nvPr/>
          </p:nvCxnSpPr>
          <p:spPr bwMode="auto">
            <a:xfrm flipV="1">
              <a:off x="3545" y="2869"/>
              <a:ext cx="435" cy="152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69645" name="Oval 25"/>
            <p:cNvSpPr>
              <a:spLocks noChangeArrowheads="1"/>
            </p:cNvSpPr>
            <p:nvPr/>
          </p:nvSpPr>
          <p:spPr bwMode="auto">
            <a:xfrm>
              <a:off x="3373" y="3000"/>
              <a:ext cx="202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v</a:t>
              </a:r>
            </a:p>
          </p:txBody>
        </p:sp>
        <p:cxnSp>
          <p:nvCxnSpPr>
            <p:cNvPr id="69646" name="AutoShape 26"/>
            <p:cNvCxnSpPr>
              <a:cxnSpLocks noChangeShapeType="1"/>
              <a:endCxn id="69645" idx="3"/>
            </p:cNvCxnSpPr>
            <p:nvPr/>
          </p:nvCxnSpPr>
          <p:spPr bwMode="auto">
            <a:xfrm flipV="1">
              <a:off x="3216" y="3181"/>
              <a:ext cx="18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47" name="Oval 27"/>
            <p:cNvSpPr>
              <a:spLocks noChangeArrowheads="1"/>
            </p:cNvSpPr>
            <p:nvPr/>
          </p:nvSpPr>
          <p:spPr bwMode="auto">
            <a:xfrm>
              <a:off x="4465" y="2988"/>
              <a:ext cx="201" cy="20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bg1"/>
                  </a:solidFill>
                  <a:sym typeface="Symbol" pitchFamily="18" charset="2"/>
                </a:rPr>
                <a:t>w</a:t>
              </a:r>
            </a:p>
          </p:txBody>
        </p:sp>
        <p:cxnSp>
          <p:nvCxnSpPr>
            <p:cNvPr id="69648" name="AutoShape 28"/>
            <p:cNvCxnSpPr>
              <a:cxnSpLocks noChangeShapeType="1"/>
              <a:endCxn id="69647" idx="5"/>
            </p:cNvCxnSpPr>
            <p:nvPr/>
          </p:nvCxnSpPr>
          <p:spPr bwMode="auto">
            <a:xfrm flipH="1" flipV="1">
              <a:off x="4637" y="3169"/>
              <a:ext cx="11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49" name="AutoShape 29"/>
            <p:cNvCxnSpPr>
              <a:cxnSpLocks noChangeShapeType="1"/>
              <a:endCxn id="69647" idx="3"/>
            </p:cNvCxnSpPr>
            <p:nvPr/>
          </p:nvCxnSpPr>
          <p:spPr bwMode="auto">
            <a:xfrm flipV="1">
              <a:off x="4381" y="3169"/>
              <a:ext cx="113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50" name="Oval 30"/>
            <p:cNvSpPr>
              <a:spLocks noChangeArrowheads="1"/>
            </p:cNvSpPr>
            <p:nvPr/>
          </p:nvSpPr>
          <p:spPr bwMode="auto">
            <a:xfrm>
              <a:off x="3637" y="3360"/>
              <a:ext cx="201" cy="2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i="1">
                  <a:solidFill>
                    <a:schemeClr val="tx2"/>
                  </a:solidFill>
                  <a:sym typeface="Symbol" pitchFamily="18" charset="2"/>
                </a:rPr>
                <a:t>z</a:t>
              </a:r>
            </a:p>
          </p:txBody>
        </p:sp>
        <p:sp>
          <p:nvSpPr>
            <p:cNvPr id="69651" name="Rectangle 31"/>
            <p:cNvSpPr>
              <a:spLocks noChangeAspect="1" noChangeArrowheads="1"/>
            </p:cNvSpPr>
            <p:nvPr/>
          </p:nvSpPr>
          <p:spPr bwMode="auto">
            <a:xfrm>
              <a:off x="3480" y="3723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sp>
          <p:nvSpPr>
            <p:cNvPr id="69652" name="Rectangle 32"/>
            <p:cNvSpPr>
              <a:spLocks noChangeAspect="1" noChangeArrowheads="1"/>
            </p:cNvSpPr>
            <p:nvPr/>
          </p:nvSpPr>
          <p:spPr bwMode="auto">
            <a:xfrm>
              <a:off x="3887" y="3723"/>
              <a:ext cx="145" cy="145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i="1"/>
            </a:p>
          </p:txBody>
        </p:sp>
        <p:cxnSp>
          <p:nvCxnSpPr>
            <p:cNvPr id="69653" name="AutoShape 33"/>
            <p:cNvCxnSpPr>
              <a:cxnSpLocks noChangeShapeType="1"/>
              <a:stCxn id="69652" idx="0"/>
              <a:endCxn id="69650" idx="5"/>
            </p:cNvCxnSpPr>
            <p:nvPr/>
          </p:nvCxnSpPr>
          <p:spPr bwMode="auto">
            <a:xfrm flipH="1" flipV="1">
              <a:off x="3809" y="3541"/>
              <a:ext cx="151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54" name="AutoShape 34"/>
            <p:cNvCxnSpPr>
              <a:cxnSpLocks noChangeShapeType="1"/>
              <a:stCxn id="69651" idx="0"/>
              <a:endCxn id="69650" idx="3"/>
            </p:cNvCxnSpPr>
            <p:nvPr/>
          </p:nvCxnSpPr>
          <p:spPr bwMode="auto">
            <a:xfrm flipV="1">
              <a:off x="3553" y="3541"/>
              <a:ext cx="113" cy="1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55" name="AutoShape 35"/>
            <p:cNvCxnSpPr>
              <a:cxnSpLocks noChangeShapeType="1"/>
              <a:stCxn id="69650" idx="0"/>
              <a:endCxn id="69645" idx="5"/>
            </p:cNvCxnSpPr>
            <p:nvPr/>
          </p:nvCxnSpPr>
          <p:spPr bwMode="auto">
            <a:xfrm flipH="1" flipV="1">
              <a:off x="3545" y="3181"/>
              <a:ext cx="193" cy="17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</p:cxnSp>
      </p:grpSp>
      <p:sp>
        <p:nvSpPr>
          <p:cNvPr id="2310180" name="Oval 36"/>
          <p:cNvSpPr>
            <a:spLocks noChangeArrowheads="1"/>
          </p:cNvSpPr>
          <p:nvPr/>
        </p:nvSpPr>
        <p:spPr bwMode="auto">
          <a:xfrm rot="2151693">
            <a:off x="7670800" y="3107266"/>
            <a:ext cx="685800" cy="1371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18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232BD-3B6F-4B17-82CB-30C41B35FABF}" type="slidenum">
              <a:rPr lang="en-US" altLang="zh-TW" smtClean="0">
                <a:latin typeface="Arial" charset="0"/>
              </a:rPr>
              <a:pPr/>
              <a:t>56</a:t>
            </a:fld>
            <a:endParaRPr lang="en-US" altLang="zh-TW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Analysis of Insertion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2086452"/>
            <a:ext cx="5257800" cy="46482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Recall that a red-black tree has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height</a:t>
            </a:r>
          </a:p>
          <a:p>
            <a:r>
              <a:rPr lang="en-US" altLang="zh-TW" sz="2000" dirty="0">
                <a:ea typeface="新細明體" pitchFamily="18" charset="-120"/>
              </a:rPr>
              <a:t>Step 1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visit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nodes</a:t>
            </a:r>
          </a:p>
          <a:p>
            <a:r>
              <a:rPr lang="en-US" altLang="zh-TW" sz="2000" dirty="0">
                <a:ea typeface="新細明體" pitchFamily="18" charset="-120"/>
              </a:rPr>
              <a:t>Step 2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r>
              <a:rPr lang="en-US" altLang="zh-TW" sz="2000" dirty="0">
                <a:ea typeface="新細明體" pitchFamily="18" charset="-120"/>
              </a:rPr>
              <a:t>Step 3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 because we perform</a:t>
            </a:r>
          </a:p>
          <a:p>
            <a:pPr lvl="1"/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</a:t>
            </a:r>
            <a:r>
              <a:rPr lang="en-US" altLang="zh-TW" sz="2000" dirty="0" err="1">
                <a:ea typeface="新細明體" pitchFamily="18" charset="-120"/>
              </a:rPr>
              <a:t>recolorings</a:t>
            </a:r>
            <a:r>
              <a:rPr lang="en-US" altLang="zh-TW" sz="2000" dirty="0">
                <a:ea typeface="新細明體" pitchFamily="18" charset="-120"/>
              </a:rPr>
              <a:t>, each taking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time, and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at most one restructuring taking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(1) time</a:t>
            </a:r>
          </a:p>
          <a:p>
            <a:r>
              <a:rPr lang="en-US" altLang="zh-TW" sz="2000" dirty="0">
                <a:ea typeface="新細明體" pitchFamily="18" charset="-120"/>
              </a:rPr>
              <a:t>Thus, an insertion in a red-black tree takes </a:t>
            </a:r>
            <a:r>
              <a:rPr lang="en-US" altLang="zh-TW" sz="2000" b="1" i="1" dirty="0">
                <a:ea typeface="新細明體" pitchFamily="18" charset="-120"/>
              </a:rPr>
              <a:t>O</a:t>
            </a:r>
            <a:r>
              <a:rPr lang="en-US" altLang="zh-TW" sz="2000" dirty="0">
                <a:ea typeface="新細明體" pitchFamily="18" charset="-120"/>
              </a:rPr>
              <a:t>(log </a:t>
            </a:r>
            <a:r>
              <a:rPr lang="en-US" altLang="zh-TW" sz="2000" b="1" i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) time</a:t>
            </a:r>
          </a:p>
        </p:txBody>
      </p:sp>
      <p:sp>
        <p:nvSpPr>
          <p:cNvPr id="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770254" y="2086452"/>
            <a:ext cx="3876675" cy="393287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>
                <a:solidFill>
                  <a:srgbClr val="0000CC"/>
                </a:solidFill>
              </a:rPr>
              <a:t>Algorithm</a:t>
            </a:r>
            <a:r>
              <a:rPr lang="en-US" altLang="zh-TW" sz="2000" kern="0" dirty="0"/>
              <a:t> </a:t>
            </a:r>
            <a:r>
              <a:rPr lang="en-US" altLang="zh-TW" sz="2000" b="1" kern="0" dirty="0"/>
              <a:t>insert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k</a:t>
            </a:r>
            <a:r>
              <a:rPr lang="en-US" altLang="zh-TW" sz="2000" kern="0" dirty="0"/>
              <a:t>, </a:t>
            </a:r>
            <a:r>
              <a:rPr lang="en-US" altLang="zh-TW" sz="2000" b="1" i="1" kern="0" dirty="0"/>
              <a:t>o</a:t>
            </a:r>
            <a:r>
              <a:rPr lang="en-US" altLang="zh-TW" sz="2000" kern="0" dirty="0"/>
              <a:t>)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1.	We search for key </a:t>
            </a:r>
            <a:r>
              <a:rPr lang="en-US" altLang="zh-TW" sz="2000" b="1" i="1" kern="0" dirty="0"/>
              <a:t>k</a:t>
            </a:r>
            <a:r>
              <a:rPr lang="en-US" altLang="zh-TW" sz="2000" kern="0" dirty="0"/>
              <a:t> to locate the insertion node </a:t>
            </a:r>
            <a:r>
              <a:rPr lang="en-US" altLang="zh-TW" sz="2000" b="1" i="1" kern="0" dirty="0"/>
              <a:t>z</a:t>
            </a:r>
            <a:endParaRPr lang="en-US" altLang="zh-TW" sz="2000" kern="0" dirty="0"/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2.	We add the new entry (</a:t>
            </a:r>
            <a:r>
              <a:rPr lang="en-US" altLang="zh-TW" sz="2000" b="1" i="1" kern="0" dirty="0"/>
              <a:t>k</a:t>
            </a:r>
            <a:r>
              <a:rPr lang="en-US" altLang="zh-TW" sz="2000" kern="0" dirty="0"/>
              <a:t>, </a:t>
            </a:r>
            <a:r>
              <a:rPr lang="en-US" altLang="zh-TW" sz="2000" b="1" i="1" kern="0" dirty="0"/>
              <a:t>o</a:t>
            </a:r>
            <a:r>
              <a:rPr lang="en-US" altLang="zh-TW" sz="2000" kern="0" dirty="0"/>
              <a:t>) at node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/>
              <a:t>and color 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 red 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3. </a:t>
            </a:r>
            <a:r>
              <a:rPr lang="en-US" altLang="zh-TW" sz="2000" b="1" kern="0" dirty="0">
                <a:solidFill>
                  <a:srgbClr val="0000CC"/>
                </a:solidFill>
              </a:rPr>
              <a:t>while</a:t>
            </a:r>
            <a:r>
              <a:rPr lang="en-US" altLang="zh-TW" sz="2000" kern="0" dirty="0"/>
              <a:t> </a:t>
            </a:r>
            <a:r>
              <a:rPr lang="en-US" altLang="zh-TW" sz="2000" b="1" kern="0" dirty="0" err="1"/>
              <a:t>doubleRed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if</a:t>
            </a:r>
            <a:r>
              <a:rPr lang="en-US" altLang="zh-TW" sz="2000" b="1" kern="0" dirty="0"/>
              <a:t> </a:t>
            </a:r>
            <a:r>
              <a:rPr lang="en-US" altLang="zh-TW" sz="2000" b="1" kern="0" dirty="0" err="1"/>
              <a:t>isBlack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sibling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parent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)))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>
                <a:sym typeface="Symbol" pitchFamily="18" charset="2"/>
              </a:rPr>
              <a:t></a:t>
            </a:r>
            <a:r>
              <a:rPr lang="en-US" altLang="zh-TW" sz="2000" b="1" kern="0" dirty="0"/>
              <a:t> restructure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return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b="1" kern="0" dirty="0"/>
              <a:t>	</a:t>
            </a:r>
            <a:r>
              <a:rPr lang="en-US" altLang="zh-TW" sz="2000" b="1" kern="0" dirty="0">
                <a:solidFill>
                  <a:srgbClr val="0000CC"/>
                </a:solidFill>
              </a:rPr>
              <a:t>else</a:t>
            </a:r>
            <a:r>
              <a:rPr lang="en-US" altLang="zh-TW" sz="2000" b="1" kern="0" dirty="0"/>
              <a:t> </a:t>
            </a:r>
            <a:r>
              <a:rPr lang="en-US" altLang="zh-TW" sz="2000" kern="0" dirty="0"/>
              <a:t>{</a:t>
            </a:r>
            <a:r>
              <a:rPr lang="en-US" altLang="zh-TW" sz="2000" b="1" kern="0" dirty="0"/>
              <a:t> sibling</a:t>
            </a:r>
            <a:r>
              <a:rPr lang="en-US" altLang="zh-TW" sz="2000" kern="0" dirty="0"/>
              <a:t>(</a:t>
            </a:r>
            <a:r>
              <a:rPr lang="en-US" altLang="zh-TW" sz="2000" b="1" kern="0" dirty="0"/>
              <a:t>parent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)) is red }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 kern="0" dirty="0"/>
              <a:t>	 </a:t>
            </a:r>
            <a:r>
              <a:rPr lang="en-US" altLang="zh-TW" sz="2000" b="1" i="1" kern="0" dirty="0"/>
              <a:t>z</a:t>
            </a:r>
            <a:r>
              <a:rPr lang="en-US" altLang="zh-TW" sz="2000" b="1" kern="0" dirty="0"/>
              <a:t> </a:t>
            </a:r>
            <a:r>
              <a:rPr lang="en-US" altLang="zh-TW" sz="2000" kern="0" dirty="0">
                <a:sym typeface="Symbol" pitchFamily="18" charset="2"/>
              </a:rPr>
              <a:t></a:t>
            </a:r>
            <a:r>
              <a:rPr lang="en-US" altLang="zh-TW" sz="2000" b="1" kern="0" dirty="0"/>
              <a:t> recolor</a:t>
            </a:r>
            <a:r>
              <a:rPr lang="en-US" altLang="zh-TW" sz="2000" kern="0" dirty="0"/>
              <a:t>(</a:t>
            </a:r>
            <a:r>
              <a:rPr lang="en-US" altLang="zh-TW" sz="2000" b="1" i="1" kern="0" dirty="0"/>
              <a:t>z</a:t>
            </a:r>
            <a:r>
              <a:rPr lang="en-US" altLang="zh-TW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122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Removal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Execute the deletion algorithm for binary search trees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Consider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which is really removed in the binary tree and the child 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which is a new child of the parent </a:t>
            </a:r>
            <a:r>
              <a:rPr lang="en-US" altLang="zh-TW" b="1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Color 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black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either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was red, ok;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Else 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were both black)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b="1" i="1" dirty="0">
                <a:ea typeface="新細明體" pitchFamily="18" charset="-120"/>
              </a:rPr>
              <a:t>double black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(log </a:t>
            </a:r>
            <a:r>
              <a:rPr lang="en-US" altLang="zh-TW" b="1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time</a:t>
            </a:r>
          </a:p>
        </p:txBody>
      </p:sp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CB630-CBF6-45E1-BCF4-F04ED094CB74}" type="slidenum">
              <a:rPr lang="en-US" altLang="zh-TW" smtClean="0">
                <a:latin typeface="Arial" charset="0"/>
              </a:rPr>
              <a:pPr/>
              <a:t>57</a:t>
            </a:fld>
            <a:endParaRPr lang="en-US" altLang="zh-TW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08900" y="3276765"/>
            <a:ext cx="1752600" cy="2743200"/>
            <a:chOff x="3888" y="2400"/>
            <a:chExt cx="1104" cy="1728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>
              <a:off x="4656" y="3216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Freeform 6"/>
            <p:cNvSpPr>
              <a:spLocks/>
            </p:cNvSpPr>
            <p:nvPr/>
          </p:nvSpPr>
          <p:spPr bwMode="auto">
            <a:xfrm>
              <a:off x="4320" y="2400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H="1">
              <a:off x="4080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>
              <a:off x="4512" y="350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Freeform 9"/>
            <p:cNvSpPr>
              <a:spLocks/>
            </p:cNvSpPr>
            <p:nvPr/>
          </p:nvSpPr>
          <p:spPr bwMode="auto">
            <a:xfrm>
              <a:off x="4320" y="2784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>
              <a:off x="4512" y="321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Rectangle 11"/>
            <p:cNvSpPr>
              <a:spLocks noChangeArrowheads="1"/>
            </p:cNvSpPr>
            <p:nvPr/>
          </p:nvSpPr>
          <p:spPr bwMode="auto">
            <a:xfrm>
              <a:off x="4176" y="3744"/>
              <a:ext cx="14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w</a:t>
              </a:r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>
              <a:off x="4272" y="350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AutoShape 13"/>
            <p:cNvSpPr>
              <a:spLocks noChangeArrowheads="1"/>
            </p:cNvSpPr>
            <p:nvPr/>
          </p:nvSpPr>
          <p:spPr bwMode="auto">
            <a:xfrm>
              <a:off x="4656" y="384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02" name="Oval 14"/>
            <p:cNvSpPr>
              <a:spLocks noChangeArrowheads="1"/>
            </p:cNvSpPr>
            <p:nvPr/>
          </p:nvSpPr>
          <p:spPr bwMode="auto">
            <a:xfrm>
              <a:off x="4224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1703" name="AutoShape 15"/>
            <p:cNvSpPr>
              <a:spLocks noChangeArrowheads="1"/>
            </p:cNvSpPr>
            <p:nvPr/>
          </p:nvSpPr>
          <p:spPr bwMode="auto">
            <a:xfrm rot="1387744">
              <a:off x="3888" y="2784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04" name="Oval 16"/>
            <p:cNvSpPr>
              <a:spLocks noChangeArrowheads="1"/>
            </p:cNvSpPr>
            <p:nvPr/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1705" name="Oval 17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v</a:t>
              </a:r>
            </a:p>
          </p:txBody>
        </p:sp>
        <p:sp>
          <p:nvSpPr>
            <p:cNvPr id="71706" name="Oval 18"/>
            <p:cNvSpPr>
              <a:spLocks noChangeArrowheads="1"/>
            </p:cNvSpPr>
            <p:nvPr/>
          </p:nvSpPr>
          <p:spPr bwMode="auto">
            <a:xfrm>
              <a:off x="4704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r</a:t>
              </a:r>
            </a:p>
          </p:txBody>
        </p:sp>
      </p:grpSp>
      <p:sp>
        <p:nvSpPr>
          <p:cNvPr id="2312211" name="Oval 19"/>
          <p:cNvSpPr>
            <a:spLocks noChangeArrowheads="1"/>
          </p:cNvSpPr>
          <p:nvPr/>
        </p:nvSpPr>
        <p:spPr bwMode="auto">
          <a:xfrm rot="1830201">
            <a:off x="8166100" y="4648365"/>
            <a:ext cx="679450" cy="1219200"/>
          </a:xfrm>
          <a:prstGeom prst="ellipse">
            <a:avLst/>
          </a:prstGeom>
          <a:solidFill>
            <a:schemeClr val="accent2">
              <a:alpha val="30196"/>
            </a:schemeClr>
          </a:solidFill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2212" name="Line 20"/>
          <p:cNvSpPr>
            <a:spLocks noChangeShapeType="1"/>
          </p:cNvSpPr>
          <p:nvPr/>
        </p:nvSpPr>
        <p:spPr bwMode="auto">
          <a:xfrm>
            <a:off x="9004300" y="4724565"/>
            <a:ext cx="152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2213" name="Oval 21"/>
          <p:cNvSpPr>
            <a:spLocks noChangeArrowheads="1"/>
          </p:cNvSpPr>
          <p:nvPr/>
        </p:nvSpPr>
        <p:spPr bwMode="auto">
          <a:xfrm>
            <a:off x="9004300" y="5334165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  <p:sp>
        <p:nvSpPr>
          <p:cNvPr id="2312214" name="Oval 22"/>
          <p:cNvSpPr>
            <a:spLocks noChangeArrowheads="1"/>
          </p:cNvSpPr>
          <p:nvPr/>
        </p:nvSpPr>
        <p:spPr bwMode="auto">
          <a:xfrm>
            <a:off x="8242300" y="3733965"/>
            <a:ext cx="304800" cy="304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  <p:sp>
        <p:nvSpPr>
          <p:cNvPr id="2312215" name="Line 23"/>
          <p:cNvSpPr>
            <a:spLocks noChangeShapeType="1"/>
          </p:cNvSpPr>
          <p:nvPr/>
        </p:nvSpPr>
        <p:spPr bwMode="auto">
          <a:xfrm>
            <a:off x="8470900" y="4038765"/>
            <a:ext cx="228600" cy="83820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12216" name="Oval 24"/>
          <p:cNvSpPr>
            <a:spLocks noChangeArrowheads="1"/>
          </p:cNvSpPr>
          <p:nvPr/>
        </p:nvSpPr>
        <p:spPr bwMode="auto">
          <a:xfrm>
            <a:off x="8547100" y="4876965"/>
            <a:ext cx="304800" cy="304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 i="1"/>
          </a:p>
        </p:txBody>
      </p:sp>
    </p:spTree>
    <p:extLst>
      <p:ext uri="{BB962C8B-B14F-4D97-AF65-F5344CB8AC3E}">
        <p14:creationId xmlns:p14="http://schemas.microsoft.com/office/powerpoint/2010/main" val="1703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312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312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1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1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1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211" grpId="0" animBg="1"/>
      <p:bldP spid="2312212" grpId="0" animBg="1"/>
      <p:bldP spid="2312213" grpId="0" animBg="1"/>
      <p:bldP spid="2312214" grpId="0" animBg="1"/>
      <p:bldP spid="2312214" grpId="1" animBg="1"/>
      <p:bldP spid="2312215" grpId="0" animBg="1"/>
      <p:bldP spid="2312215" grpId="1" animBg="1"/>
      <p:bldP spid="23122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B2806-2938-47A7-978F-BA24FFBC0213}" type="slidenum">
              <a:rPr lang="en-US" altLang="zh-TW" smtClean="0">
                <a:latin typeface="Arial" charset="0"/>
              </a:rPr>
              <a:pPr/>
              <a:t>58</a:t>
            </a:fld>
            <a:endParaRPr lang="en-US" altLang="zh-TW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Cases Having no Impact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26733" y="1900237"/>
            <a:ext cx="1676400" cy="2743200"/>
            <a:chOff x="576" y="1344"/>
            <a:chExt cx="1056" cy="1728"/>
          </a:xfrm>
        </p:grpSpPr>
        <p:sp>
          <p:nvSpPr>
            <p:cNvPr id="72753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54" name="Group 5"/>
            <p:cNvGrpSpPr>
              <a:grpSpLocks/>
            </p:cNvGrpSpPr>
            <p:nvPr/>
          </p:nvGrpSpPr>
          <p:grpSpPr bwMode="auto">
            <a:xfrm>
              <a:off x="576" y="1344"/>
              <a:ext cx="1056" cy="1728"/>
              <a:chOff x="576" y="1344"/>
              <a:chExt cx="1056" cy="1728"/>
            </a:xfrm>
          </p:grpSpPr>
          <p:grpSp>
            <p:nvGrpSpPr>
              <p:cNvPr id="72755" name="Group 6"/>
              <p:cNvGrpSpPr>
                <a:grpSpLocks/>
              </p:cNvGrpSpPr>
              <p:nvPr/>
            </p:nvGrpSpPr>
            <p:grpSpPr bwMode="auto">
              <a:xfrm>
                <a:off x="576" y="1344"/>
                <a:ext cx="1056" cy="1728"/>
                <a:chOff x="3888" y="2400"/>
                <a:chExt cx="1056" cy="1728"/>
              </a:xfrm>
            </p:grpSpPr>
            <p:sp>
              <p:nvSpPr>
                <p:cNvPr id="72757" name="Freeform 7"/>
                <p:cNvSpPr>
                  <a:spLocks/>
                </p:cNvSpPr>
                <p:nvPr/>
              </p:nvSpPr>
              <p:spPr bwMode="auto">
                <a:xfrm>
                  <a:off x="4320" y="24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5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080" y="27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59" name="Line 9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0" name="Freeform 10"/>
                <p:cNvSpPr>
                  <a:spLocks/>
                </p:cNvSpPr>
                <p:nvPr/>
              </p:nvSpPr>
              <p:spPr bwMode="auto">
                <a:xfrm>
                  <a:off x="4320" y="27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512" y="3216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2" name="Rectangle 12"/>
                <p:cNvSpPr>
                  <a:spLocks noChangeArrowheads="1"/>
                </p:cNvSpPr>
                <p:nvPr/>
              </p:nvSpPr>
              <p:spPr bwMode="auto">
                <a:xfrm>
                  <a:off x="4176" y="374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w</a:t>
                  </a:r>
                </a:p>
              </p:txBody>
            </p:sp>
            <p:sp>
              <p:nvSpPr>
                <p:cNvPr id="727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72" y="350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4" name="AutoShape 14"/>
                <p:cNvSpPr>
                  <a:spLocks noChangeArrowheads="1"/>
                </p:cNvSpPr>
                <p:nvPr/>
              </p:nvSpPr>
              <p:spPr bwMode="auto">
                <a:xfrm>
                  <a:off x="4656" y="3840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65" name="Oval 15"/>
                <p:cNvSpPr>
                  <a:spLocks noChangeArrowheads="1"/>
                </p:cNvSpPr>
                <p:nvPr/>
              </p:nvSpPr>
              <p:spPr bwMode="auto">
                <a:xfrm>
                  <a:off x="4224" y="26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2766" name="AutoShape 16"/>
                <p:cNvSpPr>
                  <a:spLocks noChangeArrowheads="1"/>
                </p:cNvSpPr>
                <p:nvPr/>
              </p:nvSpPr>
              <p:spPr bwMode="auto">
                <a:xfrm rot="1387744">
                  <a:off x="3888" y="27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67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x</a:t>
                  </a:r>
                </a:p>
              </p:txBody>
            </p:sp>
            <p:sp>
              <p:nvSpPr>
                <p:cNvPr id="72768" name="Oval 18"/>
                <p:cNvSpPr>
                  <a:spLocks noChangeArrowheads="1"/>
                </p:cNvSpPr>
                <p:nvPr/>
              </p:nvSpPr>
              <p:spPr bwMode="auto">
                <a:xfrm>
                  <a:off x="4416" y="340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v</a:t>
                  </a:r>
                </a:p>
              </p:txBody>
            </p:sp>
            <p:sp>
              <p:nvSpPr>
                <p:cNvPr id="72769" name="Oval 19"/>
                <p:cNvSpPr>
                  <a:spLocks noChangeArrowheads="1"/>
                </p:cNvSpPr>
                <p:nvPr/>
              </p:nvSpPr>
              <p:spPr bwMode="auto">
                <a:xfrm>
                  <a:off x="4704" y="3696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</p:grpSp>
          <p:sp>
            <p:nvSpPr>
              <p:cNvPr id="72756" name="Oval 20"/>
              <p:cNvSpPr>
                <a:spLocks noChangeArrowheads="1"/>
              </p:cNvSpPr>
              <p:nvPr/>
            </p:nvSpPr>
            <p:spPr bwMode="auto">
              <a:xfrm>
                <a:off x="1104" y="2352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69933" y="1900237"/>
            <a:ext cx="1676400" cy="2743200"/>
            <a:chOff x="2304" y="1344"/>
            <a:chExt cx="1056" cy="1728"/>
          </a:xfrm>
        </p:grpSpPr>
        <p:sp>
          <p:nvSpPr>
            <p:cNvPr id="72738" name="Line 22"/>
            <p:cNvSpPr>
              <a:spLocks noChangeShapeType="1"/>
            </p:cNvSpPr>
            <p:nvPr/>
          </p:nvSpPr>
          <p:spPr bwMode="auto">
            <a:xfrm>
              <a:off x="3072" y="2160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39" name="Group 23"/>
            <p:cNvGrpSpPr>
              <a:grpSpLocks/>
            </p:cNvGrpSpPr>
            <p:nvPr/>
          </p:nvGrpSpPr>
          <p:grpSpPr bwMode="auto">
            <a:xfrm>
              <a:off x="2304" y="1344"/>
              <a:ext cx="1056" cy="1728"/>
              <a:chOff x="2304" y="1344"/>
              <a:chExt cx="1056" cy="1728"/>
            </a:xfrm>
          </p:grpSpPr>
          <p:sp>
            <p:nvSpPr>
              <p:cNvPr id="72740" name="Freeform 24"/>
              <p:cNvSpPr>
                <a:spLocks/>
              </p:cNvSpPr>
              <p:nvPr/>
            </p:nvSpPr>
            <p:spPr bwMode="auto">
              <a:xfrm>
                <a:off x="2736" y="1344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1" name="Line 25"/>
              <p:cNvSpPr>
                <a:spLocks noChangeShapeType="1"/>
              </p:cNvSpPr>
              <p:nvPr/>
            </p:nvSpPr>
            <p:spPr bwMode="auto">
              <a:xfrm flipH="1">
                <a:off x="2496" y="1728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2" name="Line 26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3" name="Freeform 27"/>
              <p:cNvSpPr>
                <a:spLocks/>
              </p:cNvSpPr>
              <p:nvPr/>
            </p:nvSpPr>
            <p:spPr bwMode="auto">
              <a:xfrm>
                <a:off x="2736" y="1728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4" name="Line 28"/>
              <p:cNvSpPr>
                <a:spLocks noChangeShapeType="1"/>
              </p:cNvSpPr>
              <p:nvPr/>
            </p:nvSpPr>
            <p:spPr bwMode="auto">
              <a:xfrm flipH="1">
                <a:off x="2928" y="2160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5" name="Rectangle 29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w</a:t>
                </a:r>
              </a:p>
            </p:txBody>
          </p:sp>
          <p:sp>
            <p:nvSpPr>
              <p:cNvPr id="72746" name="Line 30"/>
              <p:cNvSpPr>
                <a:spLocks noChangeShapeType="1"/>
              </p:cNvSpPr>
              <p:nvPr/>
            </p:nvSpPr>
            <p:spPr bwMode="auto">
              <a:xfrm flipH="1">
                <a:off x="2688" y="244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7" name="AutoShape 31"/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48" name="Oval 32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2749" name="AutoShape 33"/>
              <p:cNvSpPr>
                <a:spLocks noChangeArrowheads="1"/>
              </p:cNvSpPr>
              <p:nvPr/>
            </p:nvSpPr>
            <p:spPr bwMode="auto">
              <a:xfrm rot="1387744">
                <a:off x="2304" y="1728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0" name="Oval 34"/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2751" name="Oval 35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72752" name="Oval 36"/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r</a:t>
                </a:r>
              </a:p>
            </p:txBody>
          </p:sp>
        </p:grp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179733" y="1824037"/>
            <a:ext cx="2743200" cy="2743200"/>
            <a:chOff x="3696" y="1296"/>
            <a:chExt cx="1728" cy="1728"/>
          </a:xfrm>
        </p:grpSpPr>
        <p:sp>
          <p:nvSpPr>
            <p:cNvPr id="72718" name="Line 38"/>
            <p:cNvSpPr>
              <a:spLocks noChangeShapeType="1"/>
            </p:cNvSpPr>
            <p:nvPr/>
          </p:nvSpPr>
          <p:spPr bwMode="auto">
            <a:xfrm>
              <a:off x="5136" y="211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19" name="Group 39"/>
            <p:cNvGrpSpPr>
              <a:grpSpLocks/>
            </p:cNvGrpSpPr>
            <p:nvPr/>
          </p:nvGrpSpPr>
          <p:grpSpPr bwMode="auto">
            <a:xfrm>
              <a:off x="4368" y="1296"/>
              <a:ext cx="1056" cy="1728"/>
              <a:chOff x="4032" y="1584"/>
              <a:chExt cx="1056" cy="1728"/>
            </a:xfrm>
          </p:grpSpPr>
          <p:sp>
            <p:nvSpPr>
              <p:cNvPr id="72721" name="Oval 4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  <p:grpSp>
            <p:nvGrpSpPr>
              <p:cNvPr id="72722" name="Group 41"/>
              <p:cNvGrpSpPr>
                <a:grpSpLocks/>
              </p:cNvGrpSpPr>
              <p:nvPr/>
            </p:nvGrpSpPr>
            <p:grpSpPr bwMode="auto">
              <a:xfrm>
                <a:off x="4032" y="1584"/>
                <a:ext cx="1056" cy="1728"/>
                <a:chOff x="3888" y="2400"/>
                <a:chExt cx="1056" cy="1728"/>
              </a:xfrm>
            </p:grpSpPr>
            <p:sp>
              <p:nvSpPr>
                <p:cNvPr id="72725" name="Freeform 42"/>
                <p:cNvSpPr>
                  <a:spLocks/>
                </p:cNvSpPr>
                <p:nvPr/>
              </p:nvSpPr>
              <p:spPr bwMode="auto">
                <a:xfrm>
                  <a:off x="4320" y="24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080" y="27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7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8" name="Freeform 45"/>
                <p:cNvSpPr>
                  <a:spLocks/>
                </p:cNvSpPr>
                <p:nvPr/>
              </p:nvSpPr>
              <p:spPr bwMode="auto">
                <a:xfrm>
                  <a:off x="4320" y="27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512" y="3216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30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3744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w</a:t>
                  </a:r>
                </a:p>
              </p:txBody>
            </p:sp>
            <p:sp>
              <p:nvSpPr>
                <p:cNvPr id="7273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272" y="350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32" name="AutoShape 49"/>
                <p:cNvSpPr>
                  <a:spLocks noChangeArrowheads="1"/>
                </p:cNvSpPr>
                <p:nvPr/>
              </p:nvSpPr>
              <p:spPr bwMode="auto">
                <a:xfrm>
                  <a:off x="4656" y="3840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33" name="Oval 50"/>
                <p:cNvSpPr>
                  <a:spLocks noChangeArrowheads="1"/>
                </p:cNvSpPr>
                <p:nvPr/>
              </p:nvSpPr>
              <p:spPr bwMode="auto">
                <a:xfrm>
                  <a:off x="4224" y="26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2734" name="AutoShape 51"/>
                <p:cNvSpPr>
                  <a:spLocks noChangeArrowheads="1"/>
                </p:cNvSpPr>
                <p:nvPr/>
              </p:nvSpPr>
              <p:spPr bwMode="auto">
                <a:xfrm rot="1387744">
                  <a:off x="3888" y="27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35" name="Oval 52"/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x</a:t>
                  </a:r>
                </a:p>
              </p:txBody>
            </p:sp>
            <p:sp>
              <p:nvSpPr>
                <p:cNvPr id="72736" name="Oval 53"/>
                <p:cNvSpPr>
                  <a:spLocks noChangeArrowheads="1"/>
                </p:cNvSpPr>
                <p:nvPr/>
              </p:nvSpPr>
              <p:spPr bwMode="auto">
                <a:xfrm>
                  <a:off x="4416" y="340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v</a:t>
                  </a:r>
                </a:p>
              </p:txBody>
            </p:sp>
            <p:sp>
              <p:nvSpPr>
                <p:cNvPr id="72737" name="Oval 54"/>
                <p:cNvSpPr>
                  <a:spLocks noChangeArrowheads="1"/>
                </p:cNvSpPr>
                <p:nvPr/>
              </p:nvSpPr>
              <p:spPr bwMode="auto">
                <a:xfrm>
                  <a:off x="4704" y="3696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</p:grpSp>
          <p:sp>
            <p:nvSpPr>
              <p:cNvPr id="72723" name="Oval 55"/>
              <p:cNvSpPr>
                <a:spLocks noChangeArrowheads="1"/>
              </p:cNvSpPr>
              <p:nvPr/>
            </p:nvSpPr>
            <p:spPr bwMode="auto">
              <a:xfrm rot="1830201">
                <a:off x="4320" y="2448"/>
                <a:ext cx="428" cy="768"/>
              </a:xfrm>
              <a:prstGeom prst="ellipse">
                <a:avLst/>
              </a:prstGeom>
              <a:solidFill>
                <a:schemeClr val="accent2">
                  <a:alpha val="30196"/>
                </a:schemeClr>
              </a:solidFill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24" name="Line 56"/>
              <p:cNvSpPr>
                <a:spLocks noChangeShapeType="1"/>
              </p:cNvSpPr>
              <p:nvPr/>
            </p:nvSpPr>
            <p:spPr bwMode="auto">
              <a:xfrm>
                <a:off x="4848" y="2496"/>
                <a:ext cx="96" cy="384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20" name="AutoShape 57"/>
            <p:cNvSpPr>
              <a:spLocks noChangeArrowheads="1"/>
            </p:cNvSpPr>
            <p:nvPr/>
          </p:nvSpPr>
          <p:spPr bwMode="auto">
            <a:xfrm>
              <a:off x="3696" y="2112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13274" name="Text Box 58"/>
          <p:cNvSpPr txBox="1">
            <a:spLocks noChangeArrowheads="1"/>
          </p:cNvSpPr>
          <p:nvPr/>
        </p:nvSpPr>
        <p:spPr bwMode="auto">
          <a:xfrm>
            <a:off x="4055533" y="2662237"/>
            <a:ext cx="52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or</a:t>
            </a: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3869325" y="4008437"/>
            <a:ext cx="5715000" cy="1879600"/>
            <a:chOff x="1584" y="2736"/>
            <a:chExt cx="3600" cy="1184"/>
          </a:xfrm>
        </p:grpSpPr>
        <p:sp>
          <p:nvSpPr>
            <p:cNvPr id="72714" name="Text Box 60"/>
            <p:cNvSpPr txBox="1">
              <a:spLocks noChangeArrowheads="1"/>
            </p:cNvSpPr>
            <p:nvPr/>
          </p:nvSpPr>
          <p:spPr bwMode="auto">
            <a:xfrm>
              <a:off x="1824" y="3552"/>
              <a:ext cx="3026" cy="3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Black depth is still the same</a:t>
              </a:r>
            </a:p>
          </p:txBody>
        </p:sp>
        <p:sp>
          <p:nvSpPr>
            <p:cNvPr id="72715" name="Line 61"/>
            <p:cNvSpPr>
              <a:spLocks noChangeShapeType="1"/>
            </p:cNvSpPr>
            <p:nvPr/>
          </p:nvSpPr>
          <p:spPr bwMode="auto">
            <a:xfrm>
              <a:off x="1584" y="2784"/>
              <a:ext cx="960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Line 62"/>
            <p:cNvSpPr>
              <a:spLocks noChangeShapeType="1"/>
            </p:cNvSpPr>
            <p:nvPr/>
          </p:nvSpPr>
          <p:spPr bwMode="auto">
            <a:xfrm flipV="1">
              <a:off x="4176" y="2736"/>
              <a:ext cx="100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Freeform 63"/>
            <p:cNvSpPr>
              <a:spLocks/>
            </p:cNvSpPr>
            <p:nvPr/>
          </p:nvSpPr>
          <p:spPr bwMode="auto">
            <a:xfrm>
              <a:off x="2856" y="2784"/>
              <a:ext cx="408" cy="768"/>
            </a:xfrm>
            <a:custGeom>
              <a:avLst/>
              <a:gdLst>
                <a:gd name="T0" fmla="*/ 408 w 408"/>
                <a:gd name="T1" fmla="*/ 768 h 768"/>
                <a:gd name="T2" fmla="*/ 24 w 408"/>
                <a:gd name="T3" fmla="*/ 432 h 768"/>
                <a:gd name="T4" fmla="*/ 264 w 408"/>
                <a:gd name="T5" fmla="*/ 0 h 768"/>
                <a:gd name="T6" fmla="*/ 0 60000 65536"/>
                <a:gd name="T7" fmla="*/ 0 60000 65536"/>
                <a:gd name="T8" fmla="*/ 0 60000 65536"/>
                <a:gd name="T9" fmla="*/ 0 w 408"/>
                <a:gd name="T10" fmla="*/ 0 h 768"/>
                <a:gd name="T11" fmla="*/ 408 w 40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768">
                  <a:moveTo>
                    <a:pt x="408" y="768"/>
                  </a:moveTo>
                  <a:cubicBezTo>
                    <a:pt x="228" y="664"/>
                    <a:pt x="48" y="560"/>
                    <a:pt x="24" y="432"/>
                  </a:cubicBezTo>
                  <a:cubicBezTo>
                    <a:pt x="0" y="304"/>
                    <a:pt x="132" y="152"/>
                    <a:pt x="264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4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1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327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782BE-C36E-46B5-81A9-72A9903E3463}" type="slidenum">
              <a:rPr lang="en-US" altLang="zh-TW" smtClean="0">
                <a:latin typeface="Arial" charset="0"/>
              </a:rPr>
              <a:pPr/>
              <a:t>59</a:t>
            </a:fld>
            <a:endParaRPr lang="en-US" altLang="zh-TW"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Double Black Problem</a:t>
            </a:r>
          </a:p>
        </p:txBody>
      </p:sp>
      <p:grpSp>
        <p:nvGrpSpPr>
          <p:cNvPr id="73732" name="Group 44"/>
          <p:cNvGrpSpPr>
            <a:grpSpLocks/>
          </p:cNvGrpSpPr>
          <p:nvPr/>
        </p:nvGrpSpPr>
        <p:grpSpPr bwMode="auto">
          <a:xfrm>
            <a:off x="3394124" y="1888066"/>
            <a:ext cx="1676400" cy="2743200"/>
            <a:chOff x="960" y="1008"/>
            <a:chExt cx="1056" cy="1728"/>
          </a:xfrm>
        </p:grpSpPr>
        <p:sp>
          <p:nvSpPr>
            <p:cNvPr id="73757" name="Line 4"/>
            <p:cNvSpPr>
              <a:spLocks noChangeShapeType="1"/>
            </p:cNvSpPr>
            <p:nvPr/>
          </p:nvSpPr>
          <p:spPr bwMode="auto">
            <a:xfrm>
              <a:off x="1728" y="182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58" name="Group 6"/>
            <p:cNvGrpSpPr>
              <a:grpSpLocks/>
            </p:cNvGrpSpPr>
            <p:nvPr/>
          </p:nvGrpSpPr>
          <p:grpSpPr bwMode="auto">
            <a:xfrm>
              <a:off x="960" y="1008"/>
              <a:ext cx="1056" cy="1728"/>
              <a:chOff x="3888" y="2400"/>
              <a:chExt cx="1056" cy="1728"/>
            </a:xfrm>
          </p:grpSpPr>
          <p:sp>
            <p:nvSpPr>
              <p:cNvPr id="73760" name="Freeform 7"/>
              <p:cNvSpPr>
                <a:spLocks/>
              </p:cNvSpPr>
              <p:nvPr/>
            </p:nvSpPr>
            <p:spPr bwMode="auto">
              <a:xfrm>
                <a:off x="4320" y="2400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1" name="Line 8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2" name="Line 9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3" name="Freeform 10"/>
              <p:cNvSpPr>
                <a:spLocks/>
              </p:cNvSpPr>
              <p:nvPr/>
            </p:nvSpPr>
            <p:spPr bwMode="auto">
              <a:xfrm>
                <a:off x="4320" y="2784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4" name="Line 11"/>
              <p:cNvSpPr>
                <a:spLocks noChangeShapeType="1"/>
              </p:cNvSpPr>
              <p:nvPr/>
            </p:nvSpPr>
            <p:spPr bwMode="auto">
              <a:xfrm flipH="1">
                <a:off x="4512" y="321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5" name="Rectangle 12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w</a:t>
                </a:r>
              </a:p>
            </p:txBody>
          </p:sp>
          <p:sp>
            <p:nvSpPr>
              <p:cNvPr id="73766" name="Line 13"/>
              <p:cNvSpPr>
                <a:spLocks noChangeShapeType="1"/>
              </p:cNvSpPr>
              <p:nvPr/>
            </p:nvSpPr>
            <p:spPr bwMode="auto">
              <a:xfrm flipH="1">
                <a:off x="4272" y="3504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67" name="AutoShape 14"/>
              <p:cNvSpPr>
                <a:spLocks noChangeArrowheads="1"/>
              </p:cNvSpPr>
              <p:nvPr/>
            </p:nvSpPr>
            <p:spPr bwMode="auto">
              <a:xfrm>
                <a:off x="4656" y="384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68" name="Oval 15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3769" name="AutoShape 16"/>
              <p:cNvSpPr>
                <a:spLocks noChangeArrowheads="1"/>
              </p:cNvSpPr>
              <p:nvPr/>
            </p:nvSpPr>
            <p:spPr bwMode="auto">
              <a:xfrm rot="1387744">
                <a:off x="3888" y="2784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0" name="Oval 1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3771" name="Oval 18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73772" name="Oval 19"/>
              <p:cNvSpPr>
                <a:spLocks noChangeArrowheads="1"/>
              </p:cNvSpPr>
              <p:nvPr/>
            </p:nvSpPr>
            <p:spPr bwMode="auto">
              <a:xfrm>
                <a:off x="4704" y="369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73759" name="Oval 20"/>
            <p:cNvSpPr>
              <a:spLocks noChangeArrowheads="1"/>
            </p:cNvSpPr>
            <p:nvPr/>
          </p:nvSpPr>
          <p:spPr bwMode="auto">
            <a:xfrm>
              <a:off x="1488" y="2016"/>
              <a:ext cx="192" cy="19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>
                <a:solidFill>
                  <a:schemeClr val="bg1"/>
                </a:solidFill>
              </a:endParaRPr>
            </a:p>
          </p:txBody>
        </p:sp>
      </p:grpSp>
      <p:sp>
        <p:nvSpPr>
          <p:cNvPr id="2314261" name="AutoShape 21"/>
          <p:cNvSpPr>
            <a:spLocks noChangeArrowheads="1"/>
          </p:cNvSpPr>
          <p:nvPr/>
        </p:nvSpPr>
        <p:spPr bwMode="auto">
          <a:xfrm>
            <a:off x="5094777" y="4566938"/>
            <a:ext cx="3754947" cy="1986262"/>
          </a:xfrm>
          <a:prstGeom prst="cloudCallout">
            <a:avLst>
              <a:gd name="adj1" fmla="val 57378"/>
              <a:gd name="adj2" fmla="val -663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</a:rPr>
              <a:t>Double Black</a:t>
            </a:r>
            <a:r>
              <a:rPr lang="en-US" altLang="zh-TW" sz="2000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black depth now becomes less 1 than the original black depth.</a:t>
            </a:r>
          </a:p>
        </p:txBody>
      </p:sp>
      <p:sp>
        <p:nvSpPr>
          <p:cNvPr id="2314262" name="AutoShape 22"/>
          <p:cNvSpPr>
            <a:spLocks noChangeArrowheads="1"/>
          </p:cNvSpPr>
          <p:nvPr/>
        </p:nvSpPr>
        <p:spPr bwMode="auto">
          <a:xfrm>
            <a:off x="6155267" y="3069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907867" y="1888066"/>
            <a:ext cx="1676400" cy="2743200"/>
            <a:chOff x="3792" y="960"/>
            <a:chExt cx="1056" cy="1728"/>
          </a:xfrm>
        </p:grpSpPr>
        <p:grpSp>
          <p:nvGrpSpPr>
            <p:cNvPr id="73737" name="Group 24"/>
            <p:cNvGrpSpPr>
              <a:grpSpLocks/>
            </p:cNvGrpSpPr>
            <p:nvPr/>
          </p:nvGrpSpPr>
          <p:grpSpPr bwMode="auto">
            <a:xfrm>
              <a:off x="3792" y="960"/>
              <a:ext cx="1056" cy="1728"/>
              <a:chOff x="1200" y="912"/>
              <a:chExt cx="1056" cy="1728"/>
            </a:xfrm>
          </p:grpSpPr>
          <p:sp>
            <p:nvSpPr>
              <p:cNvPr id="73740" name="Line 25"/>
              <p:cNvSpPr>
                <a:spLocks noChangeShapeType="1"/>
              </p:cNvSpPr>
              <p:nvPr/>
            </p:nvSpPr>
            <p:spPr bwMode="auto">
              <a:xfrm>
                <a:off x="1968" y="17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741" name="Group 26"/>
              <p:cNvGrpSpPr>
                <a:grpSpLocks/>
              </p:cNvGrpSpPr>
              <p:nvPr/>
            </p:nvGrpSpPr>
            <p:grpSpPr bwMode="auto">
              <a:xfrm>
                <a:off x="1200" y="912"/>
                <a:ext cx="1056" cy="1728"/>
                <a:chOff x="1200" y="1152"/>
                <a:chExt cx="1056" cy="1728"/>
              </a:xfrm>
            </p:grpSpPr>
            <p:grpSp>
              <p:nvGrpSpPr>
                <p:cNvPr id="73742" name="Group 27"/>
                <p:cNvGrpSpPr>
                  <a:grpSpLocks/>
                </p:cNvGrpSpPr>
                <p:nvPr/>
              </p:nvGrpSpPr>
              <p:grpSpPr bwMode="auto">
                <a:xfrm>
                  <a:off x="1200" y="1152"/>
                  <a:ext cx="1056" cy="1728"/>
                  <a:chOff x="3888" y="2400"/>
                  <a:chExt cx="1056" cy="1728"/>
                </a:xfrm>
              </p:grpSpPr>
              <p:sp>
                <p:nvSpPr>
                  <p:cNvPr id="73744" name="Freeform 28"/>
                  <p:cNvSpPr>
                    <a:spLocks/>
                  </p:cNvSpPr>
                  <p:nvPr/>
                </p:nvSpPr>
                <p:spPr bwMode="auto">
                  <a:xfrm>
                    <a:off x="4320" y="2400"/>
                    <a:ext cx="192" cy="384"/>
                  </a:xfrm>
                  <a:custGeom>
                    <a:avLst/>
                    <a:gdLst>
                      <a:gd name="T0" fmla="*/ 17 w 288"/>
                      <a:gd name="T1" fmla="*/ 0 h 576"/>
                      <a:gd name="T2" fmla="*/ 9 w 288"/>
                      <a:gd name="T3" fmla="*/ 11 h 576"/>
                      <a:gd name="T4" fmla="*/ 11 w 288"/>
                      <a:gd name="T5" fmla="*/ 19 h 576"/>
                      <a:gd name="T6" fmla="*/ 0 w 288"/>
                      <a:gd name="T7" fmla="*/ 34 h 57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576"/>
                      <a:gd name="T14" fmla="*/ 288 w 288"/>
                      <a:gd name="T15" fmla="*/ 576 h 57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576">
                        <a:moveTo>
                          <a:pt x="288" y="0"/>
                        </a:moveTo>
                        <a:cubicBezTo>
                          <a:pt x="224" y="68"/>
                          <a:pt x="160" y="136"/>
                          <a:pt x="144" y="192"/>
                        </a:cubicBezTo>
                        <a:cubicBezTo>
                          <a:pt x="128" y="248"/>
                          <a:pt x="216" y="272"/>
                          <a:pt x="192" y="336"/>
                        </a:cubicBezTo>
                        <a:cubicBezTo>
                          <a:pt x="168" y="400"/>
                          <a:pt x="84" y="488"/>
                          <a:pt x="0" y="576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784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504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7" name="Freeform 31"/>
                  <p:cNvSpPr>
                    <a:spLocks/>
                  </p:cNvSpPr>
                  <p:nvPr/>
                </p:nvSpPr>
                <p:spPr bwMode="auto">
                  <a:xfrm>
                    <a:off x="4320" y="2784"/>
                    <a:ext cx="440" cy="432"/>
                  </a:xfrm>
                  <a:custGeom>
                    <a:avLst/>
                    <a:gdLst>
                      <a:gd name="T0" fmla="*/ 0 w 440"/>
                      <a:gd name="T1" fmla="*/ 0 h 432"/>
                      <a:gd name="T2" fmla="*/ 384 w 440"/>
                      <a:gd name="T3" fmla="*/ 144 h 432"/>
                      <a:gd name="T4" fmla="*/ 336 w 440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440"/>
                      <a:gd name="T10" fmla="*/ 0 h 432"/>
                      <a:gd name="T11" fmla="*/ 440 w 440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0" h="432">
                        <a:moveTo>
                          <a:pt x="0" y="0"/>
                        </a:moveTo>
                        <a:cubicBezTo>
                          <a:pt x="164" y="36"/>
                          <a:pt x="328" y="72"/>
                          <a:pt x="384" y="144"/>
                        </a:cubicBezTo>
                        <a:cubicBezTo>
                          <a:pt x="440" y="216"/>
                          <a:pt x="388" y="324"/>
                          <a:pt x="336" y="432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8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216"/>
                    <a:ext cx="144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4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744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w</a:t>
                    </a:r>
                  </a:p>
                </p:txBody>
              </p:sp>
              <p:sp>
                <p:nvSpPr>
                  <p:cNvPr id="73750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3504"/>
                    <a:ext cx="24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5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840"/>
                    <a:ext cx="288" cy="28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375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688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u</a:t>
                    </a:r>
                  </a:p>
                </p:txBody>
              </p:sp>
              <p:sp>
                <p:nvSpPr>
                  <p:cNvPr id="73753" name="AutoShape 37"/>
                  <p:cNvSpPr>
                    <a:spLocks noChangeArrowheads="1"/>
                  </p:cNvSpPr>
                  <p:nvPr/>
                </p:nvSpPr>
                <p:spPr bwMode="auto">
                  <a:xfrm rot="1387744">
                    <a:off x="3888" y="2784"/>
                    <a:ext cx="288" cy="432"/>
                  </a:xfrm>
                  <a:prstGeom prst="triangle">
                    <a:avLst>
                      <a:gd name="adj" fmla="val 93750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375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3120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x</a:t>
                    </a:r>
                  </a:p>
                </p:txBody>
              </p:sp>
              <p:sp>
                <p:nvSpPr>
                  <p:cNvPr id="7375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/>
                      <a:t>v</a:t>
                    </a:r>
                  </a:p>
                </p:txBody>
              </p:sp>
              <p:sp>
                <p:nvSpPr>
                  <p:cNvPr id="7375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696"/>
                    <a:ext cx="192" cy="192"/>
                  </a:xfrm>
                  <a:prstGeom prst="ellipse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 sz="2400" i="1">
                        <a:solidFill>
                          <a:schemeClr val="bg1"/>
                        </a:solidFill>
                      </a:rPr>
                      <a:t>r</a:t>
                    </a:r>
                  </a:p>
                </p:txBody>
              </p:sp>
            </p:grpSp>
            <p:sp>
              <p:nvSpPr>
                <p:cNvPr id="73743" name="Oval 41"/>
                <p:cNvSpPr>
                  <a:spLocks noChangeArrowheads="1"/>
                </p:cNvSpPr>
                <p:nvPr/>
              </p:nvSpPr>
              <p:spPr bwMode="auto">
                <a:xfrm>
                  <a:off x="1728" y="216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TW" altLang="zh-TW" sz="2400" i="1"/>
                </a:p>
              </p:txBody>
            </p:sp>
          </p:grpSp>
        </p:grpSp>
        <p:sp>
          <p:nvSpPr>
            <p:cNvPr id="73738" name="Oval 42"/>
            <p:cNvSpPr>
              <a:spLocks noChangeArrowheads="1"/>
            </p:cNvSpPr>
            <p:nvPr/>
          </p:nvSpPr>
          <p:spPr bwMode="auto">
            <a:xfrm rot="1830201">
              <a:off x="4080" y="1824"/>
              <a:ext cx="428" cy="768"/>
            </a:xfrm>
            <a:prstGeom prst="ellipse">
              <a:avLst/>
            </a:prstGeom>
            <a:solidFill>
              <a:schemeClr val="accent2">
                <a:alpha val="30196"/>
              </a:schemeClr>
            </a:solidFill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39" name="Line 43"/>
            <p:cNvSpPr>
              <a:spLocks noChangeShapeType="1"/>
            </p:cNvSpPr>
            <p:nvPr/>
          </p:nvSpPr>
          <p:spPr bwMode="auto">
            <a:xfrm>
              <a:off x="4608" y="1872"/>
              <a:ext cx="96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8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1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1" grpId="0" animBg="1"/>
      <p:bldP spid="23142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an AVL Tree</a:t>
            </a:r>
          </a:p>
        </p:txBody>
      </p:sp>
      <p:sp>
        <p:nvSpPr>
          <p:cNvPr id="2253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200" dirty="0"/>
              <a:t>The </a:t>
            </a:r>
            <a:r>
              <a:rPr lang="en-US" altLang="en-US" sz="2200" b="1" i="1" dirty="0">
                <a:solidFill>
                  <a:srgbClr val="FF0000"/>
                </a:solidFill>
              </a:rPr>
              <a:t>height</a:t>
            </a:r>
            <a:r>
              <a:rPr lang="en-US" altLang="en-US" sz="2200" dirty="0"/>
              <a:t> of an AVL tree storing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 keys is O(log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).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Proof: 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Let </a:t>
            </a:r>
            <a:r>
              <a:rPr lang="en-US" altLang="zh-TW" sz="2200" i="1" dirty="0"/>
              <a:t>T</a:t>
            </a:r>
            <a:r>
              <a:rPr lang="en-US" altLang="zh-TW" sz="2200" dirty="0"/>
              <a:t> be an </a:t>
            </a:r>
            <a:r>
              <a:rPr lang="en-US" altLang="zh-TW" sz="2200" b="1" i="1" dirty="0"/>
              <a:t>n</a:t>
            </a:r>
            <a:r>
              <a:rPr lang="en-US" altLang="zh-TW" sz="2200" dirty="0"/>
              <a:t>-</a:t>
            </a:r>
            <a:r>
              <a:rPr lang="en-US" altLang="zh-TW" sz="2200" dirty="0" err="1"/>
              <a:t>ndoe</a:t>
            </a:r>
            <a:r>
              <a:rPr lang="en-US" altLang="zh-TW" sz="2200" dirty="0"/>
              <a:t> AVL</a:t>
            </a:r>
            <a:r>
              <a:rPr lang="zh-TW" altLang="en-US" sz="2200" dirty="0"/>
              <a:t> </a:t>
            </a:r>
            <a:r>
              <a:rPr lang="en-US" altLang="zh-TW" sz="2200" dirty="0"/>
              <a:t>tree of height </a:t>
            </a:r>
            <a:r>
              <a:rPr lang="en-US" altLang="zh-TW" sz="2200" b="1" i="1" dirty="0"/>
              <a:t>h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Define </a:t>
            </a:r>
            <a:r>
              <a:rPr lang="en-US" altLang="en-US" sz="2200" b="1" i="1" dirty="0"/>
              <a:t>n</a:t>
            </a:r>
            <a:r>
              <a:rPr lang="en-US" altLang="en-US" sz="2200" b="1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b="1" dirty="0"/>
              <a:t>)</a:t>
            </a:r>
            <a:r>
              <a:rPr lang="en-US" altLang="zh-TW" sz="2200" b="1" dirty="0"/>
              <a:t> </a:t>
            </a:r>
            <a:r>
              <a:rPr lang="en-US" altLang="zh-TW" sz="2200" dirty="0"/>
              <a:t>to be </a:t>
            </a:r>
            <a:r>
              <a:rPr lang="en-US" altLang="en-US" sz="2200" dirty="0"/>
              <a:t>the minimum number of internal nodes of an AVL tree of height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.</a:t>
            </a:r>
            <a:endParaRPr lang="en-US" altLang="zh-TW" sz="2200" dirty="0"/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zh-TW" sz="2200" dirty="0"/>
              <a:t>Note that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(1) = 1 and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(2) = 2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/>
            </a:pPr>
            <a:r>
              <a:rPr lang="en-US" altLang="en-US" sz="2200" dirty="0"/>
              <a:t>For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 &gt; 2, </a:t>
            </a:r>
            <a:r>
              <a:rPr lang="en-US" altLang="zh-TW" sz="2200" dirty="0"/>
              <a:t>we can derive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zh-TW" sz="2200" dirty="0"/>
              <a:t>		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= 1 +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-1) +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</a:t>
            </a:r>
            <a:r>
              <a:rPr lang="en-US" altLang="zh-TW" sz="2200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zh-TW" sz="2200" dirty="0"/>
              <a:t>	since </a:t>
            </a:r>
            <a:r>
              <a:rPr lang="en-US" altLang="en-US" sz="2200" dirty="0"/>
              <a:t>an AVL tree of height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 contains the root node, one AVL </a:t>
            </a:r>
            <a:r>
              <a:rPr lang="en-US" altLang="en-US" sz="2200" dirty="0" err="1"/>
              <a:t>subtree</a:t>
            </a:r>
            <a:r>
              <a:rPr lang="en-US" altLang="en-US" sz="2200" dirty="0"/>
              <a:t> of height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-1 and another of height </a:t>
            </a:r>
            <a:r>
              <a:rPr lang="en-US" altLang="zh-TW" sz="2200" b="1" i="1" dirty="0"/>
              <a:t>h</a:t>
            </a:r>
            <a:r>
              <a:rPr lang="en-US" altLang="en-US" sz="2200" dirty="0"/>
              <a:t>-2.</a:t>
            </a:r>
            <a:endParaRPr lang="en-US" altLang="zh-TW" sz="2200" dirty="0"/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Knowing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-1) &gt;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-2), we get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&gt; </a:t>
            </a:r>
            <a:r>
              <a:rPr lang="en-US" altLang="zh-TW" sz="2200" dirty="0"/>
              <a:t>2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-2)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>
                <a:solidFill>
                  <a:schemeClr val="tx2"/>
                </a:solidFill>
              </a:rPr>
              <a:t>by induction</a:t>
            </a:r>
            <a:r>
              <a:rPr lang="en-US" altLang="zh-TW" sz="2200" dirty="0">
                <a:solidFill>
                  <a:schemeClr val="tx2"/>
                </a:solidFill>
              </a:rPr>
              <a:t>, </a:t>
            </a:r>
            <a:r>
              <a:rPr lang="en-US" altLang="en-US" sz="2200" b="1" i="1" dirty="0">
                <a:solidFill>
                  <a:schemeClr val="tx2"/>
                </a:solidFill>
              </a:rPr>
              <a:t>n</a:t>
            </a:r>
            <a:r>
              <a:rPr lang="en-US" altLang="en-US" sz="2200" dirty="0">
                <a:solidFill>
                  <a:schemeClr val="tx2"/>
                </a:solidFill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) &gt; 2</a:t>
            </a:r>
            <a:r>
              <a:rPr lang="en-US" altLang="en-US" sz="2200" b="1" i="1" baseline="30000" dirty="0">
                <a:solidFill>
                  <a:schemeClr val="tx2"/>
                </a:solidFill>
              </a:rPr>
              <a:t>i</a:t>
            </a:r>
            <a:r>
              <a:rPr lang="en-US" altLang="en-US" sz="2200" b="1" i="1" dirty="0">
                <a:solidFill>
                  <a:schemeClr val="tx2"/>
                </a:solidFill>
              </a:rPr>
              <a:t>n</a:t>
            </a:r>
            <a:r>
              <a:rPr lang="en-US" altLang="en-US" sz="2200" dirty="0">
                <a:solidFill>
                  <a:schemeClr val="tx2"/>
                </a:solidFill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-2</a:t>
            </a:r>
            <a:r>
              <a:rPr lang="en-US" altLang="en-US" sz="2200" b="1" i="1" dirty="0">
                <a:solidFill>
                  <a:schemeClr val="tx2"/>
                </a:solidFill>
              </a:rPr>
              <a:t>i</a:t>
            </a:r>
            <a:r>
              <a:rPr lang="en-US" altLang="en-US" sz="2200" dirty="0">
                <a:solidFill>
                  <a:schemeClr val="tx2"/>
                </a:solidFill>
              </a:rPr>
              <a:t>)</a:t>
            </a:r>
            <a:r>
              <a:rPr lang="en-US" altLang="zh-TW" sz="2200" dirty="0">
                <a:solidFill>
                  <a:schemeClr val="tx2"/>
                </a:solidFill>
              </a:rPr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zh-TW" sz="2200" dirty="0"/>
              <a:t>picking </a:t>
            </a:r>
            <a:r>
              <a:rPr lang="en-US" altLang="zh-TW" sz="2200" b="1" i="1" dirty="0" err="1">
                <a:solidFill>
                  <a:schemeClr val="tx2"/>
                </a:solidFill>
              </a:rPr>
              <a:t>i</a:t>
            </a:r>
            <a:r>
              <a:rPr lang="en-US" altLang="zh-TW" sz="2200" b="1" i="1" dirty="0">
                <a:solidFill>
                  <a:schemeClr val="tx2"/>
                </a:solidFill>
              </a:rPr>
              <a:t> </a:t>
            </a:r>
            <a:r>
              <a:rPr lang="en-US" altLang="zh-TW" sz="2200" dirty="0"/>
              <a:t>so that </a:t>
            </a:r>
            <a:r>
              <a:rPr lang="en-US" altLang="en-US" sz="2200" b="1" i="1" dirty="0">
                <a:solidFill>
                  <a:schemeClr val="tx2"/>
                </a:solidFill>
              </a:rPr>
              <a:t>h</a:t>
            </a:r>
            <a:r>
              <a:rPr lang="en-US" altLang="en-US" sz="2200" dirty="0">
                <a:solidFill>
                  <a:schemeClr val="tx2"/>
                </a:solidFill>
              </a:rPr>
              <a:t>-2</a:t>
            </a:r>
            <a:r>
              <a:rPr lang="en-US" altLang="en-US" sz="2200" b="1" i="1" dirty="0">
                <a:solidFill>
                  <a:schemeClr val="tx2"/>
                </a:solidFill>
              </a:rPr>
              <a:t>i </a:t>
            </a:r>
            <a:r>
              <a:rPr lang="en-US" altLang="zh-TW" sz="2200" dirty="0"/>
              <a:t>= 1 or 2.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Solving the base case</a:t>
            </a:r>
            <a:r>
              <a:rPr lang="en-US" altLang="zh-TW" sz="2200" dirty="0"/>
              <a:t>,</a:t>
            </a:r>
            <a:r>
              <a:rPr lang="en-US" altLang="en-US" sz="2200" dirty="0"/>
              <a:t> we get: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&gt; 2 </a:t>
            </a:r>
            <a:r>
              <a:rPr lang="en-US" altLang="en-US" sz="2200" b="1" i="1" baseline="30000" dirty="0"/>
              <a:t>h</a:t>
            </a:r>
            <a:r>
              <a:rPr lang="en-US" altLang="en-US" sz="2200" baseline="30000" dirty="0"/>
              <a:t>/2-1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Taking logarithms: 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 &lt; 2log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(</a:t>
            </a:r>
            <a:r>
              <a:rPr lang="en-US" altLang="en-US" sz="2200" b="1" i="1" dirty="0"/>
              <a:t>h</a:t>
            </a:r>
            <a:r>
              <a:rPr lang="en-US" altLang="en-US" sz="2200" dirty="0"/>
              <a:t>) +2</a:t>
            </a:r>
            <a:r>
              <a:rPr lang="en-US" altLang="zh-TW" sz="22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circleNumWdWhitePlain" startAt="4"/>
            </a:pPr>
            <a:r>
              <a:rPr lang="en-US" altLang="en-US" sz="2200" dirty="0"/>
              <a:t>Thus the height of AVL tree </a:t>
            </a:r>
            <a:r>
              <a:rPr lang="en-US" altLang="zh-TW" sz="2200" i="1" dirty="0"/>
              <a:t>T</a:t>
            </a:r>
            <a:r>
              <a:rPr lang="en-US" altLang="en-US" sz="2200" dirty="0"/>
              <a:t> is O(log </a:t>
            </a:r>
            <a:r>
              <a:rPr lang="en-US" altLang="en-US" sz="2200" b="1" i="1" dirty="0"/>
              <a:t>n</a:t>
            </a:r>
            <a:r>
              <a:rPr lang="en-US" altLang="en-US" sz="2200" dirty="0"/>
              <a:t>)</a:t>
            </a:r>
            <a:r>
              <a:rPr lang="en-US" altLang="zh-TW" sz="2200" dirty="0"/>
              <a:t>.</a:t>
            </a:r>
            <a:endParaRPr lang="en-US" altLang="en-US" sz="2200" dirty="0"/>
          </a:p>
        </p:txBody>
      </p:sp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994AB0-CA6E-4A0F-AEE7-AE9496F33957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>
              <a:latin typeface="Arial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75" y="4625000"/>
            <a:ext cx="1299585" cy="530743"/>
          </a:xfrm>
          <a:prstGeom prst="rect">
            <a:avLst/>
          </a:prstGeom>
        </p:spPr>
      </p:pic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7009616" y="4584129"/>
            <a:ext cx="2686645" cy="1276015"/>
            <a:chOff x="3744" y="3134"/>
            <a:chExt cx="1871" cy="850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593" y="3134"/>
              <a:ext cx="156" cy="164"/>
            </a:xfrm>
            <a:prstGeom prst="ellipse">
              <a:avLst/>
            </a:prstGeom>
            <a:solidFill>
              <a:srgbClr val="3399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  <a:sym typeface="Symbol" pitchFamily="18" charset="2"/>
                </a:rPr>
                <a:t>r</a:t>
              </a:r>
            </a:p>
          </p:txBody>
        </p:sp>
        <p:cxnSp>
          <p:nvCxnSpPr>
            <p:cNvPr id="33" name="AutoShape 7"/>
            <p:cNvCxnSpPr>
              <a:cxnSpLocks noChangeShapeType="1"/>
              <a:stCxn id="37" idx="0"/>
              <a:endCxn id="32" idx="3"/>
            </p:cNvCxnSpPr>
            <p:nvPr/>
          </p:nvCxnSpPr>
          <p:spPr bwMode="auto">
            <a:xfrm flipV="1">
              <a:off x="4344" y="3280"/>
              <a:ext cx="272" cy="11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3"/>
            <p:cNvCxnSpPr>
              <a:cxnSpLocks noChangeShapeType="1"/>
              <a:stCxn id="38" idx="0"/>
              <a:endCxn id="32" idx="5"/>
            </p:cNvCxnSpPr>
            <p:nvPr/>
          </p:nvCxnSpPr>
          <p:spPr bwMode="auto">
            <a:xfrm flipH="1" flipV="1">
              <a:off x="4726" y="3280"/>
              <a:ext cx="290" cy="11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5088" y="3456"/>
              <a:ext cx="52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n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(</a:t>
              </a:r>
              <a:r>
                <a:rPr kumimoji="1" lang="en-US" altLang="zh-TW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h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-1)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3744" y="3456"/>
              <a:ext cx="52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n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(</a:t>
              </a:r>
              <a:r>
                <a:rPr kumimoji="1" lang="en-US" altLang="zh-TW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h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新細明體" pitchFamily="18" charset="-120"/>
                </a:rPr>
                <a:t>-2)</a:t>
              </a: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4176" y="3408"/>
              <a:ext cx="336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auto">
            <a:xfrm>
              <a:off x="4752" y="3408"/>
              <a:ext cx="528" cy="57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7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5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5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5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5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5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5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5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53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62D95-C2CA-48B5-95DD-78227B9A303D}" type="slidenum">
              <a:rPr lang="en-US" altLang="zh-TW" smtClean="0">
                <a:latin typeface="Arial" charset="0"/>
              </a:rPr>
              <a:pPr/>
              <a:t>60</a:t>
            </a:fld>
            <a:endParaRPr lang="en-US" altLang="zh-TW">
              <a:latin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Remedying a Double Black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We consider the sibling </a:t>
            </a:r>
            <a:r>
              <a:rPr lang="en-US" altLang="zh-TW" b="1" i="1"/>
              <a:t>y</a:t>
            </a:r>
            <a:r>
              <a:rPr lang="en-US" altLang="zh-TW"/>
              <a:t> of </a:t>
            </a:r>
            <a:r>
              <a:rPr lang="en-US" altLang="zh-TW" b="1" i="1"/>
              <a:t>r</a:t>
            </a:r>
            <a:r>
              <a:rPr lang="en-US" altLang="zh-TW" i="1"/>
              <a:t> </a:t>
            </a:r>
            <a:r>
              <a:rPr lang="en-US" altLang="zh-TW"/>
              <a:t>and there are three cases</a:t>
            </a:r>
          </a:p>
          <a:p>
            <a:pPr lvl="1"/>
            <a:r>
              <a:rPr lang="en-US" altLang="zh-TW" b="1" i="1">
                <a:ea typeface="新細明體" pitchFamily="18" charset="-120"/>
              </a:rPr>
              <a:t>y</a:t>
            </a:r>
            <a:r>
              <a:rPr lang="en-US" altLang="zh-TW">
                <a:ea typeface="新細明體" pitchFamily="18" charset="-120"/>
              </a:rPr>
              <a:t> is black </a:t>
            </a:r>
          </a:p>
          <a:p>
            <a:pPr lvl="2"/>
            <a:r>
              <a:rPr lang="en-US" altLang="zh-TW">
                <a:ea typeface="新細明體" pitchFamily="18" charset="-120"/>
              </a:rPr>
              <a:t>has a red child  </a:t>
            </a:r>
            <a:r>
              <a:rPr lang="en-US" altLang="zh-TW" sz="2800">
                <a:ea typeface="新細明體" pitchFamily="18" charset="-120"/>
              </a:rPr>
              <a:t>(Case 1)</a:t>
            </a:r>
          </a:p>
          <a:p>
            <a:pPr lvl="2"/>
            <a:r>
              <a:rPr lang="en-US" altLang="zh-TW">
                <a:ea typeface="新細明體" pitchFamily="18" charset="-120"/>
              </a:rPr>
              <a:t>its children are both black </a:t>
            </a:r>
            <a:r>
              <a:rPr lang="en-US" altLang="zh-TW" sz="2800">
                <a:ea typeface="新細明體" pitchFamily="18" charset="-120"/>
              </a:rPr>
              <a:t>(Case 2)</a:t>
            </a:r>
          </a:p>
          <a:p>
            <a:pPr lvl="1"/>
            <a:r>
              <a:rPr lang="en-US" altLang="zh-TW" b="1" i="1">
                <a:ea typeface="新細明體" pitchFamily="18" charset="-120"/>
              </a:rPr>
              <a:t>y</a:t>
            </a:r>
            <a:r>
              <a:rPr lang="en-US" altLang="zh-TW">
                <a:ea typeface="新細明體" pitchFamily="18" charset="-120"/>
              </a:rPr>
              <a:t> is red (Case 3)</a:t>
            </a:r>
          </a:p>
        </p:txBody>
      </p:sp>
    </p:spTree>
    <p:extLst>
      <p:ext uri="{BB962C8B-B14F-4D97-AF65-F5344CB8AC3E}">
        <p14:creationId xmlns:p14="http://schemas.microsoft.com/office/powerpoint/2010/main" val="3382007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76F1D-8552-401E-BC56-715BD652A005}" type="slidenum">
              <a:rPr lang="en-US" altLang="zh-TW" smtClean="0">
                <a:latin typeface="Arial" charset="0"/>
              </a:rPr>
              <a:pPr/>
              <a:t>61</a:t>
            </a:fld>
            <a:endParaRPr lang="en-US" altLang="zh-TW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1 – Restructuring 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2362200" y="2286000"/>
            <a:ext cx="2971800" cy="2971800"/>
            <a:chOff x="480" y="1200"/>
            <a:chExt cx="1872" cy="1872"/>
          </a:xfrm>
        </p:grpSpPr>
        <p:grpSp>
          <p:nvGrpSpPr>
            <p:cNvPr id="75805" name="Group 4"/>
            <p:cNvGrpSpPr>
              <a:grpSpLocks/>
            </p:cNvGrpSpPr>
            <p:nvPr/>
          </p:nvGrpSpPr>
          <p:grpSpPr bwMode="auto">
            <a:xfrm>
              <a:off x="576" y="1200"/>
              <a:ext cx="1776" cy="1872"/>
              <a:chOff x="576" y="1200"/>
              <a:chExt cx="1776" cy="1872"/>
            </a:xfrm>
          </p:grpSpPr>
          <p:sp>
            <p:nvSpPr>
              <p:cNvPr id="75808" name="Line 5"/>
              <p:cNvSpPr>
                <a:spLocks noChangeShapeType="1"/>
              </p:cNvSpPr>
              <p:nvPr/>
            </p:nvSpPr>
            <p:spPr bwMode="auto">
              <a:xfrm>
                <a:off x="1344" y="20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9" name="Oval 6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TW" altLang="zh-TW" sz="2400" i="1"/>
              </a:p>
            </p:txBody>
          </p:sp>
          <p:sp>
            <p:nvSpPr>
              <p:cNvPr id="75810" name="Freeform 7"/>
              <p:cNvSpPr>
                <a:spLocks/>
              </p:cNvSpPr>
              <p:nvPr/>
            </p:nvSpPr>
            <p:spPr bwMode="auto">
              <a:xfrm>
                <a:off x="1008" y="1200"/>
                <a:ext cx="192" cy="384"/>
              </a:xfrm>
              <a:custGeom>
                <a:avLst/>
                <a:gdLst>
                  <a:gd name="T0" fmla="*/ 17 w 288"/>
                  <a:gd name="T1" fmla="*/ 0 h 576"/>
                  <a:gd name="T2" fmla="*/ 9 w 288"/>
                  <a:gd name="T3" fmla="*/ 11 h 576"/>
                  <a:gd name="T4" fmla="*/ 11 w 288"/>
                  <a:gd name="T5" fmla="*/ 19 h 576"/>
                  <a:gd name="T6" fmla="*/ 0 w 288"/>
                  <a:gd name="T7" fmla="*/ 3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76">
                    <a:moveTo>
                      <a:pt x="288" y="0"/>
                    </a:moveTo>
                    <a:cubicBezTo>
                      <a:pt x="224" y="68"/>
                      <a:pt x="160" y="136"/>
                      <a:pt x="144" y="192"/>
                    </a:cubicBezTo>
                    <a:cubicBezTo>
                      <a:pt x="128" y="248"/>
                      <a:pt x="216" y="272"/>
                      <a:pt x="192" y="336"/>
                    </a:cubicBezTo>
                    <a:cubicBezTo>
                      <a:pt x="168" y="400"/>
                      <a:pt x="84" y="488"/>
                      <a:pt x="0" y="57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1" name="Line 8"/>
              <p:cNvSpPr>
                <a:spLocks noChangeShapeType="1"/>
              </p:cNvSpPr>
              <p:nvPr/>
            </p:nvSpPr>
            <p:spPr bwMode="auto">
              <a:xfrm flipH="1">
                <a:off x="768" y="15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2" name="Freeform 9"/>
              <p:cNvSpPr>
                <a:spLocks/>
              </p:cNvSpPr>
              <p:nvPr/>
            </p:nvSpPr>
            <p:spPr bwMode="auto">
              <a:xfrm>
                <a:off x="1008" y="1584"/>
                <a:ext cx="440" cy="432"/>
              </a:xfrm>
              <a:custGeom>
                <a:avLst/>
                <a:gdLst>
                  <a:gd name="T0" fmla="*/ 0 w 440"/>
                  <a:gd name="T1" fmla="*/ 0 h 432"/>
                  <a:gd name="T2" fmla="*/ 384 w 440"/>
                  <a:gd name="T3" fmla="*/ 144 h 432"/>
                  <a:gd name="T4" fmla="*/ 336 w 440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440"/>
                  <a:gd name="T10" fmla="*/ 0 h 432"/>
                  <a:gd name="T11" fmla="*/ 440 w 4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0" h="432">
                    <a:moveTo>
                      <a:pt x="0" y="0"/>
                    </a:moveTo>
                    <a:cubicBezTo>
                      <a:pt x="164" y="36"/>
                      <a:pt x="328" y="72"/>
                      <a:pt x="384" y="144"/>
                    </a:cubicBezTo>
                    <a:cubicBezTo>
                      <a:pt x="440" y="216"/>
                      <a:pt x="388" y="324"/>
                      <a:pt x="336" y="432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3" name="Line 10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4" name="AutoShape 11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15" name="Oval 12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u</a:t>
                </a:r>
              </a:p>
            </p:txBody>
          </p:sp>
          <p:sp>
            <p:nvSpPr>
              <p:cNvPr id="75816" name="AutoShape 13"/>
              <p:cNvSpPr>
                <a:spLocks noChangeArrowheads="1"/>
              </p:cNvSpPr>
              <p:nvPr/>
            </p:nvSpPr>
            <p:spPr bwMode="auto">
              <a:xfrm rot="1387744">
                <a:off x="576" y="1584"/>
                <a:ext cx="288" cy="432"/>
              </a:xfrm>
              <a:prstGeom prst="triangle">
                <a:avLst>
                  <a:gd name="adj" fmla="val 9375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17" name="Oval 1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x</a:t>
                </a:r>
              </a:p>
            </p:txBody>
          </p:sp>
          <p:sp>
            <p:nvSpPr>
              <p:cNvPr id="75818" name="Oval 15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75819" name="Oval 16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75820" name="Line 17"/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1" name="Line 18"/>
              <p:cNvSpPr>
                <a:spLocks noChangeShapeType="1"/>
              </p:cNvSpPr>
              <p:nvPr/>
            </p:nvSpPr>
            <p:spPr bwMode="auto">
              <a:xfrm>
                <a:off x="2112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2" name="Line 19"/>
              <p:cNvSpPr>
                <a:spLocks noChangeShapeType="1"/>
              </p:cNvSpPr>
              <p:nvPr/>
            </p:nvSpPr>
            <p:spPr bwMode="auto">
              <a:xfrm flipH="1">
                <a:off x="1440" y="249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3" name="Line 20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4" name="Oval 21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400" i="1"/>
                  <a:t>z</a:t>
                </a:r>
              </a:p>
            </p:txBody>
          </p:sp>
        </p:grpSp>
        <p:sp>
          <p:nvSpPr>
            <p:cNvPr id="75806" name="Text Box 22"/>
            <p:cNvSpPr txBox="1">
              <a:spLocks noChangeArrowheads="1"/>
            </p:cNvSpPr>
            <p:nvPr/>
          </p:nvSpPr>
          <p:spPr bwMode="auto">
            <a:xfrm>
              <a:off x="1824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5807" name="Text Box 23"/>
            <p:cNvSpPr txBox="1">
              <a:spLocks noChangeArrowheads="1"/>
            </p:cNvSpPr>
            <p:nvPr/>
          </p:nvSpPr>
          <p:spPr bwMode="auto">
            <a:xfrm>
              <a:off x="480" y="2208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286000"/>
            <a:ext cx="3028950" cy="3048000"/>
            <a:chOff x="2688" y="1248"/>
            <a:chExt cx="1908" cy="1920"/>
          </a:xfrm>
        </p:grpSpPr>
        <p:sp>
          <p:nvSpPr>
            <p:cNvPr id="75785" name="Line 25"/>
            <p:cNvSpPr>
              <a:spLocks noChangeShapeType="1"/>
            </p:cNvSpPr>
            <p:nvPr/>
          </p:nvSpPr>
          <p:spPr bwMode="auto">
            <a:xfrm>
              <a:off x="3888" y="20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Oval 26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5787" name="Freeform 27"/>
            <p:cNvSpPr>
              <a:spLocks/>
            </p:cNvSpPr>
            <p:nvPr/>
          </p:nvSpPr>
          <p:spPr bwMode="auto">
            <a:xfrm>
              <a:off x="3552" y="1248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28"/>
            <p:cNvSpPr>
              <a:spLocks noChangeShapeType="1"/>
            </p:cNvSpPr>
            <p:nvPr/>
          </p:nvSpPr>
          <p:spPr bwMode="auto">
            <a:xfrm flipH="1">
              <a:off x="3312" y="163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29"/>
            <p:cNvSpPr>
              <a:spLocks/>
            </p:cNvSpPr>
            <p:nvPr/>
          </p:nvSpPr>
          <p:spPr bwMode="auto">
            <a:xfrm>
              <a:off x="3552" y="1632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AutoShape 31"/>
            <p:cNvSpPr>
              <a:spLocks noChangeArrowheads="1"/>
            </p:cNvSpPr>
            <p:nvPr/>
          </p:nvSpPr>
          <p:spPr bwMode="auto">
            <a:xfrm>
              <a:off x="3120" y="288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792" name="Oval 32"/>
            <p:cNvSpPr>
              <a:spLocks noChangeArrowheads="1"/>
            </p:cNvSpPr>
            <p:nvPr/>
          </p:nvSpPr>
          <p:spPr bwMode="auto">
            <a:xfrm>
              <a:off x="3456" y="1536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5793" name="AutoShape 33"/>
            <p:cNvSpPr>
              <a:spLocks noChangeArrowheads="1"/>
            </p:cNvSpPr>
            <p:nvPr/>
          </p:nvSpPr>
          <p:spPr bwMode="auto">
            <a:xfrm rot="1387744">
              <a:off x="3120" y="1632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794" name="Oval 34"/>
            <p:cNvSpPr>
              <a:spLocks noChangeArrowheads="1"/>
            </p:cNvSpPr>
            <p:nvPr/>
          </p:nvSpPr>
          <p:spPr bwMode="auto">
            <a:xfrm>
              <a:off x="3456" y="235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795" name="Oval 35"/>
            <p:cNvSpPr>
              <a:spLocks noChangeArrowheads="1"/>
            </p:cNvSpPr>
            <p:nvPr/>
          </p:nvSpPr>
          <p:spPr bwMode="auto">
            <a:xfrm>
              <a:off x="3792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5796" name="Oval 36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5797" name="Line 37"/>
            <p:cNvSpPr>
              <a:spLocks noChangeShapeType="1"/>
            </p:cNvSpPr>
            <p:nvPr/>
          </p:nvSpPr>
          <p:spPr bwMode="auto">
            <a:xfrm flipH="1">
              <a:off x="3312" y="254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38"/>
            <p:cNvSpPr>
              <a:spLocks noChangeShapeType="1"/>
            </p:cNvSpPr>
            <p:nvPr/>
          </p:nvSpPr>
          <p:spPr bwMode="auto">
            <a:xfrm>
              <a:off x="3600" y="254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39"/>
            <p:cNvSpPr>
              <a:spLocks noChangeShapeType="1"/>
            </p:cNvSpPr>
            <p:nvPr/>
          </p:nvSpPr>
          <p:spPr bwMode="auto">
            <a:xfrm flipH="1">
              <a:off x="3552" y="211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40"/>
            <p:cNvSpPr>
              <a:spLocks noChangeShapeType="1"/>
            </p:cNvSpPr>
            <p:nvPr/>
          </p:nvSpPr>
          <p:spPr bwMode="auto">
            <a:xfrm flipH="1">
              <a:off x="3984" y="2496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Oval 41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75802" name="Text Box 42"/>
            <p:cNvSpPr txBox="1">
              <a:spLocks noChangeArrowheads="1"/>
            </p:cNvSpPr>
            <p:nvPr/>
          </p:nvSpPr>
          <p:spPr bwMode="auto">
            <a:xfrm>
              <a:off x="316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5803" name="Text Box 43"/>
            <p:cNvSpPr txBox="1">
              <a:spLocks noChangeArrowheads="1"/>
            </p:cNvSpPr>
            <p:nvPr/>
          </p:nvSpPr>
          <p:spPr bwMode="auto">
            <a:xfrm>
              <a:off x="2688" y="2592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5804" name="Text Box 44"/>
            <p:cNvSpPr txBox="1">
              <a:spLocks noChangeArrowheads="1"/>
            </p:cNvSpPr>
            <p:nvPr/>
          </p:nvSpPr>
          <p:spPr bwMode="auto">
            <a:xfrm>
              <a:off x="4368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</p:grpSp>
      <p:sp>
        <p:nvSpPr>
          <p:cNvPr id="2316333" name="AutoShape 45"/>
          <p:cNvSpPr>
            <a:spLocks noChangeArrowheads="1"/>
          </p:cNvSpPr>
          <p:nvPr/>
        </p:nvSpPr>
        <p:spPr bwMode="auto">
          <a:xfrm>
            <a:off x="5105400" y="3505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6334" name="AutoShape 46"/>
          <p:cNvSpPr>
            <a:spLocks noChangeArrowheads="1"/>
          </p:cNvSpPr>
          <p:nvPr/>
        </p:nvSpPr>
        <p:spPr bwMode="auto">
          <a:xfrm>
            <a:off x="8001000" y="1752600"/>
            <a:ext cx="2514600" cy="914400"/>
          </a:xfrm>
          <a:prstGeom prst="wedgeRoundRectCallout">
            <a:avLst>
              <a:gd name="adj1" fmla="val -46907"/>
              <a:gd name="adj2" fmla="val 142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Keep the original color of </a:t>
            </a:r>
            <a:r>
              <a:rPr lang="en-US" altLang="zh-TW" sz="2400" i="1">
                <a:solidFill>
                  <a:srgbClr val="FFFF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729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1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333" grpId="0" animBg="1"/>
      <p:bldP spid="23163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E3EC6-2D7B-4AF5-8D7A-123447E0B2F1}" type="slidenum">
              <a:rPr lang="en-US" altLang="zh-TW" smtClean="0">
                <a:latin typeface="Arial" charset="0"/>
              </a:rPr>
              <a:pPr/>
              <a:t>62</a:t>
            </a:fld>
            <a:endParaRPr lang="en-US" altLang="zh-TW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2 – Recoloring </a:t>
            </a:r>
          </a:p>
        </p:txBody>
      </p:sp>
      <p:sp>
        <p:nvSpPr>
          <p:cNvPr id="2317336" name="Text Box 24"/>
          <p:cNvSpPr txBox="1">
            <a:spLocks noChangeArrowheads="1"/>
          </p:cNvSpPr>
          <p:nvPr/>
        </p:nvSpPr>
        <p:spPr bwMode="auto">
          <a:xfrm>
            <a:off x="5580432" y="1834384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red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485431" y="1072384"/>
            <a:ext cx="2780196" cy="2514600"/>
            <a:chOff x="3696" y="1104"/>
            <a:chExt cx="1520" cy="1392"/>
          </a:xfrm>
        </p:grpSpPr>
        <p:sp>
          <p:nvSpPr>
            <p:cNvPr id="76857" name="Line 26"/>
            <p:cNvSpPr>
              <a:spLocks noChangeShapeType="1"/>
            </p:cNvSpPr>
            <p:nvPr/>
          </p:nvSpPr>
          <p:spPr bwMode="auto">
            <a:xfrm>
              <a:off x="4316" y="1711"/>
              <a:ext cx="20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8" name="Oval 27"/>
            <p:cNvSpPr>
              <a:spLocks noChangeArrowheads="1"/>
            </p:cNvSpPr>
            <p:nvPr/>
          </p:nvSpPr>
          <p:spPr bwMode="auto">
            <a:xfrm>
              <a:off x="4041" y="1925"/>
              <a:ext cx="137" cy="1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9" name="Freeform 28"/>
            <p:cNvSpPr>
              <a:spLocks/>
            </p:cNvSpPr>
            <p:nvPr/>
          </p:nvSpPr>
          <p:spPr bwMode="auto">
            <a:xfrm>
              <a:off x="4075" y="1104"/>
              <a:ext cx="138" cy="286"/>
            </a:xfrm>
            <a:custGeom>
              <a:avLst/>
              <a:gdLst>
                <a:gd name="T0" fmla="*/ 1 w 288"/>
                <a:gd name="T1" fmla="*/ 0 h 576"/>
                <a:gd name="T2" fmla="*/ 1 w 288"/>
                <a:gd name="T3" fmla="*/ 1 h 576"/>
                <a:gd name="T4" fmla="*/ 1 w 288"/>
                <a:gd name="T5" fmla="*/ 2 h 576"/>
                <a:gd name="T6" fmla="*/ 0 w 288"/>
                <a:gd name="T7" fmla="*/ 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Line 29"/>
            <p:cNvSpPr>
              <a:spLocks noChangeShapeType="1"/>
            </p:cNvSpPr>
            <p:nvPr/>
          </p:nvSpPr>
          <p:spPr bwMode="auto">
            <a:xfrm flipH="1">
              <a:off x="3903" y="1390"/>
              <a:ext cx="17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1" name="Freeform 30"/>
            <p:cNvSpPr>
              <a:spLocks/>
            </p:cNvSpPr>
            <p:nvPr/>
          </p:nvSpPr>
          <p:spPr bwMode="auto">
            <a:xfrm>
              <a:off x="4075" y="1390"/>
              <a:ext cx="316" cy="321"/>
            </a:xfrm>
            <a:custGeom>
              <a:avLst/>
              <a:gdLst>
                <a:gd name="T0" fmla="*/ 0 w 440"/>
                <a:gd name="T1" fmla="*/ 0 h 432"/>
                <a:gd name="T2" fmla="*/ 37 w 440"/>
                <a:gd name="T3" fmla="*/ 19 h 432"/>
                <a:gd name="T4" fmla="*/ 33 w 440"/>
                <a:gd name="T5" fmla="*/ 54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Line 31"/>
            <p:cNvSpPr>
              <a:spLocks noChangeShapeType="1"/>
            </p:cNvSpPr>
            <p:nvPr/>
          </p:nvSpPr>
          <p:spPr bwMode="auto">
            <a:xfrm>
              <a:off x="4592" y="2032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3" name="AutoShape 32"/>
            <p:cNvSpPr>
              <a:spLocks noChangeArrowheads="1"/>
            </p:cNvSpPr>
            <p:nvPr/>
          </p:nvSpPr>
          <p:spPr bwMode="auto">
            <a:xfrm>
              <a:off x="4006" y="2032"/>
              <a:ext cx="207" cy="2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4" name="Oval 33"/>
            <p:cNvSpPr>
              <a:spLocks noChangeArrowheads="1"/>
            </p:cNvSpPr>
            <p:nvPr/>
          </p:nvSpPr>
          <p:spPr bwMode="auto">
            <a:xfrm>
              <a:off x="4006" y="1318"/>
              <a:ext cx="13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65" name="AutoShape 34"/>
            <p:cNvSpPr>
              <a:spLocks noChangeArrowheads="1"/>
            </p:cNvSpPr>
            <p:nvPr/>
          </p:nvSpPr>
          <p:spPr bwMode="auto">
            <a:xfrm rot="1387744">
              <a:off x="3765" y="1390"/>
              <a:ext cx="207" cy="321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66" name="Oval 35"/>
            <p:cNvSpPr>
              <a:spLocks noChangeArrowheads="1"/>
            </p:cNvSpPr>
            <p:nvPr/>
          </p:nvSpPr>
          <p:spPr bwMode="auto">
            <a:xfrm>
              <a:off x="4247" y="1639"/>
              <a:ext cx="138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867" name="Oval 36"/>
            <p:cNvSpPr>
              <a:spLocks noChangeArrowheads="1"/>
            </p:cNvSpPr>
            <p:nvPr/>
          </p:nvSpPr>
          <p:spPr bwMode="auto">
            <a:xfrm>
              <a:off x="4489" y="1925"/>
              <a:ext cx="137" cy="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6868" name="Oval 37"/>
            <p:cNvSpPr>
              <a:spLocks noChangeArrowheads="1"/>
            </p:cNvSpPr>
            <p:nvPr/>
          </p:nvSpPr>
          <p:spPr bwMode="auto">
            <a:xfrm>
              <a:off x="4041" y="1925"/>
              <a:ext cx="137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69" name="Line 38"/>
            <p:cNvSpPr>
              <a:spLocks noChangeShapeType="1"/>
            </p:cNvSpPr>
            <p:nvPr/>
          </p:nvSpPr>
          <p:spPr bwMode="auto">
            <a:xfrm flipH="1">
              <a:off x="4144" y="1782"/>
              <a:ext cx="138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0" name="Line 39"/>
            <p:cNvSpPr>
              <a:spLocks noChangeShapeType="1"/>
            </p:cNvSpPr>
            <p:nvPr/>
          </p:nvSpPr>
          <p:spPr bwMode="auto">
            <a:xfrm>
              <a:off x="4868" y="231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1" name="Line 40"/>
            <p:cNvSpPr>
              <a:spLocks noChangeShapeType="1"/>
            </p:cNvSpPr>
            <p:nvPr/>
          </p:nvSpPr>
          <p:spPr bwMode="auto">
            <a:xfrm flipH="1">
              <a:off x="4385" y="2068"/>
              <a:ext cx="173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2" name="Line 41"/>
            <p:cNvSpPr>
              <a:spLocks noChangeShapeType="1"/>
            </p:cNvSpPr>
            <p:nvPr/>
          </p:nvSpPr>
          <p:spPr bwMode="auto">
            <a:xfrm flipH="1">
              <a:off x="4592" y="231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3" name="Oval 42"/>
            <p:cNvSpPr>
              <a:spLocks noChangeArrowheads="1"/>
            </p:cNvSpPr>
            <p:nvPr/>
          </p:nvSpPr>
          <p:spPr bwMode="auto">
            <a:xfrm>
              <a:off x="4730" y="2210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74" name="Text Box 43"/>
            <p:cNvSpPr txBox="1">
              <a:spLocks noChangeArrowheads="1"/>
            </p:cNvSpPr>
            <p:nvPr/>
          </p:nvSpPr>
          <p:spPr bwMode="auto">
            <a:xfrm>
              <a:off x="4416" y="1536"/>
              <a:ext cx="1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6875" name="Text Box 44"/>
            <p:cNvSpPr txBox="1">
              <a:spLocks noChangeArrowheads="1"/>
            </p:cNvSpPr>
            <p:nvPr/>
          </p:nvSpPr>
          <p:spPr bwMode="auto">
            <a:xfrm>
              <a:off x="3696" y="1917"/>
              <a:ext cx="36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76" name="Oval 45"/>
            <p:cNvSpPr>
              <a:spLocks noChangeArrowheads="1"/>
            </p:cNvSpPr>
            <p:nvPr/>
          </p:nvSpPr>
          <p:spPr bwMode="auto">
            <a:xfrm>
              <a:off x="4316" y="2210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77" name="Text Box 46"/>
            <p:cNvSpPr txBox="1">
              <a:spLocks noChangeArrowheads="1"/>
            </p:cNvSpPr>
            <p:nvPr/>
          </p:nvSpPr>
          <p:spPr bwMode="auto">
            <a:xfrm>
              <a:off x="4896" y="2064"/>
              <a:ext cx="3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78" name="Text Box 47"/>
            <p:cNvSpPr txBox="1">
              <a:spLocks noChangeArrowheads="1"/>
            </p:cNvSpPr>
            <p:nvPr/>
          </p:nvSpPr>
          <p:spPr bwMode="auto">
            <a:xfrm>
              <a:off x="3936" y="2256"/>
              <a:ext cx="3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sp>
        <p:nvSpPr>
          <p:cNvPr id="2317360" name="Text Box 48"/>
          <p:cNvSpPr txBox="1">
            <a:spLocks noChangeArrowheads="1"/>
          </p:cNvSpPr>
          <p:nvPr/>
        </p:nvSpPr>
        <p:spPr bwMode="auto">
          <a:xfrm>
            <a:off x="5580431" y="4425184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black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392691" y="3502377"/>
            <a:ext cx="2570296" cy="2417951"/>
            <a:chOff x="3648" y="2640"/>
            <a:chExt cx="1554" cy="1438"/>
          </a:xfrm>
        </p:grpSpPr>
        <p:sp>
          <p:nvSpPr>
            <p:cNvPr id="76836" name="Line 50"/>
            <p:cNvSpPr>
              <a:spLocks noChangeShapeType="1"/>
            </p:cNvSpPr>
            <p:nvPr/>
          </p:nvSpPr>
          <p:spPr bwMode="auto">
            <a:xfrm>
              <a:off x="4268" y="3247"/>
              <a:ext cx="20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Oval 51"/>
            <p:cNvSpPr>
              <a:spLocks noChangeArrowheads="1"/>
            </p:cNvSpPr>
            <p:nvPr/>
          </p:nvSpPr>
          <p:spPr bwMode="auto">
            <a:xfrm>
              <a:off x="3993" y="3461"/>
              <a:ext cx="137" cy="1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8" name="Freeform 52"/>
            <p:cNvSpPr>
              <a:spLocks/>
            </p:cNvSpPr>
            <p:nvPr/>
          </p:nvSpPr>
          <p:spPr bwMode="auto">
            <a:xfrm>
              <a:off x="4027" y="2640"/>
              <a:ext cx="138" cy="286"/>
            </a:xfrm>
            <a:custGeom>
              <a:avLst/>
              <a:gdLst>
                <a:gd name="T0" fmla="*/ 1 w 288"/>
                <a:gd name="T1" fmla="*/ 0 h 576"/>
                <a:gd name="T2" fmla="*/ 1 w 288"/>
                <a:gd name="T3" fmla="*/ 1 h 576"/>
                <a:gd name="T4" fmla="*/ 1 w 288"/>
                <a:gd name="T5" fmla="*/ 2 h 576"/>
                <a:gd name="T6" fmla="*/ 0 w 288"/>
                <a:gd name="T7" fmla="*/ 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9" name="Line 53"/>
            <p:cNvSpPr>
              <a:spLocks noChangeShapeType="1"/>
            </p:cNvSpPr>
            <p:nvPr/>
          </p:nvSpPr>
          <p:spPr bwMode="auto">
            <a:xfrm flipH="1">
              <a:off x="3855" y="2926"/>
              <a:ext cx="17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Freeform 54"/>
            <p:cNvSpPr>
              <a:spLocks/>
            </p:cNvSpPr>
            <p:nvPr/>
          </p:nvSpPr>
          <p:spPr bwMode="auto">
            <a:xfrm>
              <a:off x="4027" y="2926"/>
              <a:ext cx="316" cy="321"/>
            </a:xfrm>
            <a:custGeom>
              <a:avLst/>
              <a:gdLst>
                <a:gd name="T0" fmla="*/ 0 w 440"/>
                <a:gd name="T1" fmla="*/ 0 h 432"/>
                <a:gd name="T2" fmla="*/ 37 w 440"/>
                <a:gd name="T3" fmla="*/ 19 h 432"/>
                <a:gd name="T4" fmla="*/ 33 w 440"/>
                <a:gd name="T5" fmla="*/ 54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1" name="Line 55"/>
            <p:cNvSpPr>
              <a:spLocks noChangeShapeType="1"/>
            </p:cNvSpPr>
            <p:nvPr/>
          </p:nvSpPr>
          <p:spPr bwMode="auto">
            <a:xfrm>
              <a:off x="4544" y="3568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AutoShape 56"/>
            <p:cNvSpPr>
              <a:spLocks noChangeArrowheads="1"/>
            </p:cNvSpPr>
            <p:nvPr/>
          </p:nvSpPr>
          <p:spPr bwMode="auto">
            <a:xfrm>
              <a:off x="3958" y="3568"/>
              <a:ext cx="207" cy="2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43" name="Oval 57"/>
            <p:cNvSpPr>
              <a:spLocks noChangeArrowheads="1"/>
            </p:cNvSpPr>
            <p:nvPr/>
          </p:nvSpPr>
          <p:spPr bwMode="auto">
            <a:xfrm>
              <a:off x="3958" y="2854"/>
              <a:ext cx="138" cy="1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44" name="AutoShape 58"/>
            <p:cNvSpPr>
              <a:spLocks noChangeArrowheads="1"/>
            </p:cNvSpPr>
            <p:nvPr/>
          </p:nvSpPr>
          <p:spPr bwMode="auto">
            <a:xfrm rot="1387744">
              <a:off x="3717" y="2926"/>
              <a:ext cx="207" cy="321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45" name="Oval 59"/>
            <p:cNvSpPr>
              <a:spLocks noChangeArrowheads="1"/>
            </p:cNvSpPr>
            <p:nvPr/>
          </p:nvSpPr>
          <p:spPr bwMode="auto">
            <a:xfrm>
              <a:off x="4199" y="3175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846" name="Oval 60"/>
            <p:cNvSpPr>
              <a:spLocks noChangeArrowheads="1"/>
            </p:cNvSpPr>
            <p:nvPr/>
          </p:nvSpPr>
          <p:spPr bwMode="auto">
            <a:xfrm>
              <a:off x="4441" y="3461"/>
              <a:ext cx="137" cy="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y</a:t>
              </a:r>
            </a:p>
          </p:txBody>
        </p:sp>
        <p:sp>
          <p:nvSpPr>
            <p:cNvPr id="76847" name="Oval 61"/>
            <p:cNvSpPr>
              <a:spLocks noChangeArrowheads="1"/>
            </p:cNvSpPr>
            <p:nvPr/>
          </p:nvSpPr>
          <p:spPr bwMode="auto">
            <a:xfrm>
              <a:off x="3993" y="3461"/>
              <a:ext cx="137" cy="14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48" name="Line 62"/>
            <p:cNvSpPr>
              <a:spLocks noChangeShapeType="1"/>
            </p:cNvSpPr>
            <p:nvPr/>
          </p:nvSpPr>
          <p:spPr bwMode="auto">
            <a:xfrm flipH="1">
              <a:off x="4096" y="3318"/>
              <a:ext cx="138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9" name="Line 63"/>
            <p:cNvSpPr>
              <a:spLocks noChangeShapeType="1"/>
            </p:cNvSpPr>
            <p:nvPr/>
          </p:nvSpPr>
          <p:spPr bwMode="auto">
            <a:xfrm>
              <a:off x="4820" y="3854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0" name="Line 64"/>
            <p:cNvSpPr>
              <a:spLocks noChangeShapeType="1"/>
            </p:cNvSpPr>
            <p:nvPr/>
          </p:nvSpPr>
          <p:spPr bwMode="auto">
            <a:xfrm flipH="1">
              <a:off x="4337" y="3604"/>
              <a:ext cx="173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1" name="Line 65"/>
            <p:cNvSpPr>
              <a:spLocks noChangeShapeType="1"/>
            </p:cNvSpPr>
            <p:nvPr/>
          </p:nvSpPr>
          <p:spPr bwMode="auto">
            <a:xfrm flipH="1">
              <a:off x="4544" y="3854"/>
              <a:ext cx="172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2" name="Oval 66"/>
            <p:cNvSpPr>
              <a:spLocks noChangeArrowheads="1"/>
            </p:cNvSpPr>
            <p:nvPr/>
          </p:nvSpPr>
          <p:spPr bwMode="auto">
            <a:xfrm>
              <a:off x="4682" y="3746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3" name="Text Box 67"/>
            <p:cNvSpPr txBox="1">
              <a:spLocks noChangeArrowheads="1"/>
            </p:cNvSpPr>
            <p:nvPr/>
          </p:nvSpPr>
          <p:spPr bwMode="auto">
            <a:xfrm>
              <a:off x="3648" y="3453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54" name="Oval 68"/>
            <p:cNvSpPr>
              <a:spLocks noChangeArrowheads="1"/>
            </p:cNvSpPr>
            <p:nvPr/>
          </p:nvSpPr>
          <p:spPr bwMode="auto">
            <a:xfrm>
              <a:off x="4268" y="3746"/>
              <a:ext cx="138" cy="14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55" name="Text Box 69"/>
            <p:cNvSpPr txBox="1">
              <a:spLocks noChangeArrowheads="1"/>
            </p:cNvSpPr>
            <p:nvPr/>
          </p:nvSpPr>
          <p:spPr bwMode="auto">
            <a:xfrm>
              <a:off x="4848" y="3600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56" name="Text Box 70"/>
            <p:cNvSpPr txBox="1">
              <a:spLocks noChangeArrowheads="1"/>
            </p:cNvSpPr>
            <p:nvPr/>
          </p:nvSpPr>
          <p:spPr bwMode="auto">
            <a:xfrm>
              <a:off x="4032" y="3840"/>
              <a:ext cx="35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0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  <p:sp>
        <p:nvSpPr>
          <p:cNvPr id="2317383" name="AutoShape 71"/>
          <p:cNvSpPr>
            <a:spLocks noChangeArrowheads="1"/>
          </p:cNvSpPr>
          <p:nvPr/>
        </p:nvSpPr>
        <p:spPr bwMode="auto">
          <a:xfrm>
            <a:off x="5047031" y="5187184"/>
            <a:ext cx="2286000" cy="457200"/>
          </a:xfrm>
          <a:prstGeom prst="wedgeRoundRectCallout">
            <a:avLst>
              <a:gd name="adj1" fmla="val 88056"/>
              <a:gd name="adj2" fmla="val -20000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double black</a:t>
            </a:r>
          </a:p>
        </p:txBody>
      </p:sp>
      <p:sp>
        <p:nvSpPr>
          <p:cNvPr id="2317384" name="AutoShape 72"/>
          <p:cNvSpPr>
            <a:spLocks noChangeArrowheads="1"/>
          </p:cNvSpPr>
          <p:nvPr/>
        </p:nvSpPr>
        <p:spPr bwMode="auto">
          <a:xfrm rot="-1150740">
            <a:off x="5351831" y="2443984"/>
            <a:ext cx="1931988" cy="279400"/>
          </a:xfrm>
          <a:prstGeom prst="rightArrow">
            <a:avLst>
              <a:gd name="adj1" fmla="val 50000"/>
              <a:gd name="adj2" fmla="val 172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7385" name="AutoShape 73"/>
          <p:cNvSpPr>
            <a:spLocks noChangeArrowheads="1"/>
          </p:cNvSpPr>
          <p:nvPr/>
        </p:nvSpPr>
        <p:spPr bwMode="auto">
          <a:xfrm rot="833588">
            <a:off x="5351831" y="4044184"/>
            <a:ext cx="1931988" cy="279400"/>
          </a:xfrm>
          <a:prstGeom prst="rightArrow">
            <a:avLst>
              <a:gd name="adj1" fmla="val 50000"/>
              <a:gd name="adj2" fmla="val 1728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7386" name="Text Box 74"/>
          <p:cNvSpPr txBox="1">
            <a:spLocks noChangeArrowheads="1"/>
          </p:cNvSpPr>
          <p:nvPr/>
        </p:nvSpPr>
        <p:spPr bwMode="auto">
          <a:xfrm>
            <a:off x="1722852" y="5709149"/>
            <a:ext cx="6393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CC"/>
                </a:solidFill>
              </a:rPr>
              <a:t>Double black propagation – repeat the remedy at the parent.</a:t>
            </a:r>
          </a:p>
        </p:txBody>
      </p:sp>
      <p:grpSp>
        <p:nvGrpSpPr>
          <p:cNvPr id="76812" name="Group 77"/>
          <p:cNvGrpSpPr>
            <a:grpSpLocks/>
          </p:cNvGrpSpPr>
          <p:nvPr/>
        </p:nvGrpSpPr>
        <p:grpSpPr bwMode="auto">
          <a:xfrm>
            <a:off x="2380032" y="1758184"/>
            <a:ext cx="3032125" cy="2971800"/>
            <a:chOff x="480" y="1344"/>
            <a:chExt cx="1910" cy="1872"/>
          </a:xfrm>
        </p:grpSpPr>
        <p:sp>
          <p:nvSpPr>
            <p:cNvPr id="76814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Oval 5"/>
            <p:cNvSpPr>
              <a:spLocks noChangeArrowheads="1"/>
            </p:cNvSpPr>
            <p:nvPr/>
          </p:nvSpPr>
          <p:spPr bwMode="auto">
            <a:xfrm>
              <a:off x="960" y="2448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16" name="Freeform 6"/>
            <p:cNvSpPr>
              <a:spLocks/>
            </p:cNvSpPr>
            <p:nvPr/>
          </p:nvSpPr>
          <p:spPr bwMode="auto">
            <a:xfrm>
              <a:off x="1008" y="1344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Line 7"/>
            <p:cNvSpPr>
              <a:spLocks noChangeShapeType="1"/>
            </p:cNvSpPr>
            <p:nvPr/>
          </p:nvSpPr>
          <p:spPr bwMode="auto">
            <a:xfrm flipH="1">
              <a:off x="768" y="1728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Freeform 8"/>
            <p:cNvSpPr>
              <a:spLocks/>
            </p:cNvSpPr>
            <p:nvPr/>
          </p:nvSpPr>
          <p:spPr bwMode="auto">
            <a:xfrm>
              <a:off x="1008" y="1728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Line 9"/>
            <p:cNvSpPr>
              <a:spLocks noChangeShapeType="1"/>
            </p:cNvSpPr>
            <p:nvPr/>
          </p:nvSpPr>
          <p:spPr bwMode="auto">
            <a:xfrm>
              <a:off x="1728" y="259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AutoShape 10"/>
            <p:cNvSpPr>
              <a:spLocks noChangeArrowheads="1"/>
            </p:cNvSpPr>
            <p:nvPr/>
          </p:nvSpPr>
          <p:spPr bwMode="auto">
            <a:xfrm>
              <a:off x="912" y="259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21" name="Oval 11"/>
            <p:cNvSpPr>
              <a:spLocks noChangeArrowheads="1"/>
            </p:cNvSpPr>
            <p:nvPr/>
          </p:nvSpPr>
          <p:spPr bwMode="auto">
            <a:xfrm>
              <a:off x="912" y="1632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6822" name="AutoShape 12"/>
            <p:cNvSpPr>
              <a:spLocks noChangeArrowheads="1"/>
            </p:cNvSpPr>
            <p:nvPr/>
          </p:nvSpPr>
          <p:spPr bwMode="auto">
            <a:xfrm rot="1387744">
              <a:off x="576" y="1728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23" name="Oval 13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6824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6825" name="Oval 15"/>
            <p:cNvSpPr>
              <a:spLocks noChangeArrowheads="1"/>
            </p:cNvSpPr>
            <p:nvPr/>
          </p:nvSpPr>
          <p:spPr bwMode="auto">
            <a:xfrm>
              <a:off x="960" y="244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6826" name="Line 16"/>
            <p:cNvSpPr>
              <a:spLocks noChangeShapeType="1"/>
            </p:cNvSpPr>
            <p:nvPr/>
          </p:nvSpPr>
          <p:spPr bwMode="auto">
            <a:xfrm flipH="1">
              <a:off x="1104" y="225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Line 17"/>
            <p:cNvSpPr>
              <a:spLocks noChangeShapeType="1"/>
            </p:cNvSpPr>
            <p:nvPr/>
          </p:nvSpPr>
          <p:spPr bwMode="auto">
            <a:xfrm>
              <a:off x="2112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18"/>
            <p:cNvSpPr>
              <a:spLocks noChangeShapeType="1"/>
            </p:cNvSpPr>
            <p:nvPr/>
          </p:nvSpPr>
          <p:spPr bwMode="auto">
            <a:xfrm flipH="1">
              <a:off x="1440" y="26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19"/>
            <p:cNvSpPr>
              <a:spLocks noChangeShapeType="1"/>
            </p:cNvSpPr>
            <p:nvPr/>
          </p:nvSpPr>
          <p:spPr bwMode="auto">
            <a:xfrm flipH="1">
              <a:off x="1728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Oval 20"/>
            <p:cNvSpPr>
              <a:spLocks noChangeArrowheads="1"/>
            </p:cNvSpPr>
            <p:nvPr/>
          </p:nvSpPr>
          <p:spPr bwMode="auto">
            <a:xfrm>
              <a:off x="1920" y="283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1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6832" name="Text Box 22"/>
            <p:cNvSpPr txBox="1">
              <a:spLocks noChangeArrowheads="1"/>
            </p:cNvSpPr>
            <p:nvPr/>
          </p:nvSpPr>
          <p:spPr bwMode="auto">
            <a:xfrm>
              <a:off x="480" y="2379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33" name="Oval 23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6834" name="Text Box 75"/>
            <p:cNvSpPr txBox="1">
              <a:spLocks noChangeArrowheads="1"/>
            </p:cNvSpPr>
            <p:nvPr/>
          </p:nvSpPr>
          <p:spPr bwMode="auto">
            <a:xfrm>
              <a:off x="960" y="2880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6835" name="Text Box 76"/>
            <p:cNvSpPr txBox="1">
              <a:spLocks noChangeArrowheads="1"/>
            </p:cNvSpPr>
            <p:nvPr/>
          </p:nvSpPr>
          <p:spPr bwMode="auto">
            <a:xfrm>
              <a:off x="1920" y="2544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3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1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1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1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1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7336" grpId="0"/>
      <p:bldP spid="2317360" grpId="0"/>
      <p:bldP spid="2317383" grpId="0" animBg="1"/>
      <p:bldP spid="2317384" grpId="0" animBg="1"/>
      <p:bldP spid="2317385" grpId="0" animBg="1"/>
      <p:bldP spid="231738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C1E71-9A72-459E-A2A4-A6B1CCB5FDD7}" type="slidenum">
              <a:rPr lang="en-US" altLang="zh-TW" smtClean="0">
                <a:latin typeface="Arial" charset="0"/>
              </a:rPr>
              <a:pPr/>
              <a:t>63</a:t>
            </a:fld>
            <a:endParaRPr lang="en-US" altLang="zh-TW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3 – Adjustment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1600200"/>
            <a:ext cx="3028950" cy="3048000"/>
            <a:chOff x="3024" y="1440"/>
            <a:chExt cx="1908" cy="1920"/>
          </a:xfrm>
        </p:grpSpPr>
        <p:sp>
          <p:nvSpPr>
            <p:cNvPr id="77861" name="Line 4"/>
            <p:cNvSpPr>
              <a:spLocks noChangeShapeType="1"/>
            </p:cNvSpPr>
            <p:nvPr/>
          </p:nvSpPr>
          <p:spPr bwMode="auto">
            <a:xfrm>
              <a:off x="4224" y="22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Oval 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i="1"/>
            </a:p>
          </p:txBody>
        </p:sp>
        <p:sp>
          <p:nvSpPr>
            <p:cNvPr id="77863" name="Freeform 6"/>
            <p:cNvSpPr>
              <a:spLocks/>
            </p:cNvSpPr>
            <p:nvPr/>
          </p:nvSpPr>
          <p:spPr bwMode="auto">
            <a:xfrm>
              <a:off x="3888" y="1440"/>
              <a:ext cx="192" cy="384"/>
            </a:xfrm>
            <a:custGeom>
              <a:avLst/>
              <a:gdLst>
                <a:gd name="T0" fmla="*/ 17 w 288"/>
                <a:gd name="T1" fmla="*/ 0 h 576"/>
                <a:gd name="T2" fmla="*/ 9 w 288"/>
                <a:gd name="T3" fmla="*/ 11 h 576"/>
                <a:gd name="T4" fmla="*/ 11 w 288"/>
                <a:gd name="T5" fmla="*/ 19 h 576"/>
                <a:gd name="T6" fmla="*/ 0 w 288"/>
                <a:gd name="T7" fmla="*/ 34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cubicBezTo>
                    <a:pt x="224" y="68"/>
                    <a:pt x="160" y="136"/>
                    <a:pt x="144" y="192"/>
                  </a:cubicBezTo>
                  <a:cubicBezTo>
                    <a:pt x="128" y="248"/>
                    <a:pt x="216" y="272"/>
                    <a:pt x="192" y="336"/>
                  </a:cubicBezTo>
                  <a:cubicBezTo>
                    <a:pt x="168" y="400"/>
                    <a:pt x="84" y="488"/>
                    <a:pt x="0" y="57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7"/>
            <p:cNvSpPr>
              <a:spLocks noChangeShapeType="1"/>
            </p:cNvSpPr>
            <p:nvPr/>
          </p:nvSpPr>
          <p:spPr bwMode="auto">
            <a:xfrm flipH="1">
              <a:off x="3648" y="182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Freeform 8"/>
            <p:cNvSpPr>
              <a:spLocks/>
            </p:cNvSpPr>
            <p:nvPr/>
          </p:nvSpPr>
          <p:spPr bwMode="auto">
            <a:xfrm>
              <a:off x="3888" y="1824"/>
              <a:ext cx="440" cy="432"/>
            </a:xfrm>
            <a:custGeom>
              <a:avLst/>
              <a:gdLst>
                <a:gd name="T0" fmla="*/ 0 w 440"/>
                <a:gd name="T1" fmla="*/ 0 h 432"/>
                <a:gd name="T2" fmla="*/ 384 w 440"/>
                <a:gd name="T3" fmla="*/ 144 h 432"/>
                <a:gd name="T4" fmla="*/ 336 w 440"/>
                <a:gd name="T5" fmla="*/ 432 h 432"/>
                <a:gd name="T6" fmla="*/ 0 60000 65536"/>
                <a:gd name="T7" fmla="*/ 0 60000 65536"/>
                <a:gd name="T8" fmla="*/ 0 60000 65536"/>
                <a:gd name="T9" fmla="*/ 0 w 440"/>
                <a:gd name="T10" fmla="*/ 0 h 432"/>
                <a:gd name="T11" fmla="*/ 440 w 4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432">
                  <a:moveTo>
                    <a:pt x="0" y="0"/>
                  </a:moveTo>
                  <a:cubicBezTo>
                    <a:pt x="164" y="36"/>
                    <a:pt x="328" y="72"/>
                    <a:pt x="384" y="144"/>
                  </a:cubicBezTo>
                  <a:cubicBezTo>
                    <a:pt x="440" y="216"/>
                    <a:pt x="388" y="324"/>
                    <a:pt x="336" y="432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9"/>
            <p:cNvSpPr>
              <a:spLocks noChangeShapeType="1"/>
            </p:cNvSpPr>
            <p:nvPr/>
          </p:nvSpPr>
          <p:spPr bwMode="auto">
            <a:xfrm>
              <a:off x="4608" y="268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AutoShape 10"/>
            <p:cNvSpPr>
              <a:spLocks noChangeArrowheads="1"/>
            </p:cNvSpPr>
            <p:nvPr/>
          </p:nvSpPr>
          <p:spPr bwMode="auto">
            <a:xfrm>
              <a:off x="3456" y="307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8" name="Oval 11"/>
            <p:cNvSpPr>
              <a:spLocks noChangeArrowheads="1"/>
            </p:cNvSpPr>
            <p:nvPr/>
          </p:nvSpPr>
          <p:spPr bwMode="auto">
            <a:xfrm>
              <a:off x="3792" y="1728"/>
              <a:ext cx="192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u</a:t>
              </a:r>
            </a:p>
          </p:txBody>
        </p:sp>
        <p:sp>
          <p:nvSpPr>
            <p:cNvPr id="77869" name="AutoShape 12"/>
            <p:cNvSpPr>
              <a:spLocks noChangeArrowheads="1"/>
            </p:cNvSpPr>
            <p:nvPr/>
          </p:nvSpPr>
          <p:spPr bwMode="auto">
            <a:xfrm rot="1387744">
              <a:off x="3456" y="1824"/>
              <a:ext cx="288" cy="432"/>
            </a:xfrm>
            <a:prstGeom prst="triangle">
              <a:avLst>
                <a:gd name="adj" fmla="val 9375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0" name="Oval 13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/>
                <a:t>x</a:t>
              </a:r>
            </a:p>
          </p:txBody>
        </p:sp>
        <p:sp>
          <p:nvSpPr>
            <p:cNvPr id="77871" name="Oval 14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7872" name="Oval 1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77873" name="Line 16"/>
            <p:cNvSpPr>
              <a:spLocks noChangeShapeType="1"/>
            </p:cNvSpPr>
            <p:nvPr/>
          </p:nvSpPr>
          <p:spPr bwMode="auto">
            <a:xfrm flipH="1">
              <a:off x="3648" y="273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4" name="Line 17"/>
            <p:cNvSpPr>
              <a:spLocks noChangeShapeType="1"/>
            </p:cNvSpPr>
            <p:nvPr/>
          </p:nvSpPr>
          <p:spPr bwMode="auto">
            <a:xfrm>
              <a:off x="3936" y="273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5" name="Line 18"/>
            <p:cNvSpPr>
              <a:spLocks noChangeShapeType="1"/>
            </p:cNvSpPr>
            <p:nvPr/>
          </p:nvSpPr>
          <p:spPr bwMode="auto">
            <a:xfrm flipH="1">
              <a:off x="3888" y="230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6" name="Line 19"/>
            <p:cNvSpPr>
              <a:spLocks noChangeShapeType="1"/>
            </p:cNvSpPr>
            <p:nvPr/>
          </p:nvSpPr>
          <p:spPr bwMode="auto">
            <a:xfrm flipH="1">
              <a:off x="4320" y="268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7" name="Oval 20"/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77878" name="Text Box 21"/>
            <p:cNvSpPr txBox="1">
              <a:spLocks noChangeArrowheads="1"/>
            </p:cNvSpPr>
            <p:nvPr/>
          </p:nvSpPr>
          <p:spPr bwMode="auto">
            <a:xfrm>
              <a:off x="4368" y="1968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-1</a:t>
              </a:r>
            </a:p>
          </p:txBody>
        </p:sp>
        <p:sp>
          <p:nvSpPr>
            <p:cNvPr id="77879" name="Text Box 22"/>
            <p:cNvSpPr txBox="1">
              <a:spLocks noChangeArrowheads="1"/>
            </p:cNvSpPr>
            <p:nvPr/>
          </p:nvSpPr>
          <p:spPr bwMode="auto">
            <a:xfrm>
              <a:off x="3024" y="2784"/>
              <a:ext cx="4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+1</a:t>
              </a:r>
            </a:p>
          </p:txBody>
        </p:sp>
        <p:sp>
          <p:nvSpPr>
            <p:cNvPr id="77880" name="Text Box 23"/>
            <p:cNvSpPr txBox="1">
              <a:spLocks noChangeArrowheads="1"/>
            </p:cNvSpPr>
            <p:nvPr/>
          </p:nvSpPr>
          <p:spPr bwMode="auto">
            <a:xfrm>
              <a:off x="4704" y="24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7881" name="Oval 24"/>
            <p:cNvSpPr>
              <a:spLocks noChangeArrowheads="1"/>
            </p:cNvSpPr>
            <p:nvPr/>
          </p:nvSpPr>
          <p:spPr bwMode="auto">
            <a:xfrm>
              <a:off x="4080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77882" name="Text Box 25"/>
            <p:cNvSpPr txBox="1">
              <a:spLocks noChangeArrowheads="1"/>
            </p:cNvSpPr>
            <p:nvPr/>
          </p:nvSpPr>
          <p:spPr bwMode="auto">
            <a:xfrm>
              <a:off x="3360" y="2400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0000CC"/>
                  </a:solidFill>
                </a:rPr>
                <a:t>b</a:t>
              </a:r>
              <a:r>
                <a:rPr lang="en-US" altLang="zh-TW" sz="2800" dirty="0">
                  <a:solidFill>
                    <a:srgbClr val="0000CC"/>
                  </a:solidFill>
                </a:rPr>
                <a:t>-1</a:t>
              </a:r>
            </a:p>
          </p:txBody>
        </p:sp>
      </p:grpSp>
      <p:grpSp>
        <p:nvGrpSpPr>
          <p:cNvPr id="77829" name="Group 26"/>
          <p:cNvGrpSpPr>
            <a:grpSpLocks/>
          </p:cNvGrpSpPr>
          <p:nvPr/>
        </p:nvGrpSpPr>
        <p:grpSpPr bwMode="auto">
          <a:xfrm>
            <a:off x="2438400" y="1600200"/>
            <a:ext cx="2971800" cy="2971800"/>
            <a:chOff x="528" y="1440"/>
            <a:chExt cx="1872" cy="1872"/>
          </a:xfrm>
        </p:grpSpPr>
        <p:grpSp>
          <p:nvGrpSpPr>
            <p:cNvPr id="77838" name="Group 27"/>
            <p:cNvGrpSpPr>
              <a:grpSpLocks/>
            </p:cNvGrpSpPr>
            <p:nvPr/>
          </p:nvGrpSpPr>
          <p:grpSpPr bwMode="auto">
            <a:xfrm>
              <a:off x="528" y="1440"/>
              <a:ext cx="1872" cy="1872"/>
              <a:chOff x="528" y="1440"/>
              <a:chExt cx="1872" cy="1872"/>
            </a:xfrm>
          </p:grpSpPr>
          <p:grpSp>
            <p:nvGrpSpPr>
              <p:cNvPr id="77840" name="Group 28"/>
              <p:cNvGrpSpPr>
                <a:grpSpLocks/>
              </p:cNvGrpSpPr>
              <p:nvPr/>
            </p:nvGrpSpPr>
            <p:grpSpPr bwMode="auto">
              <a:xfrm>
                <a:off x="624" y="1440"/>
                <a:ext cx="1776" cy="1872"/>
                <a:chOff x="576" y="1200"/>
                <a:chExt cx="1776" cy="1872"/>
              </a:xfrm>
            </p:grpSpPr>
            <p:sp>
              <p:nvSpPr>
                <p:cNvPr id="77844" name="Line 29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5" name="Oval 30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TW" altLang="zh-TW" sz="2400" i="1"/>
                </a:p>
              </p:txBody>
            </p:sp>
            <p:sp>
              <p:nvSpPr>
                <p:cNvPr id="77846" name="Freeform 31"/>
                <p:cNvSpPr>
                  <a:spLocks/>
                </p:cNvSpPr>
                <p:nvPr/>
              </p:nvSpPr>
              <p:spPr bwMode="auto">
                <a:xfrm>
                  <a:off x="1008" y="1200"/>
                  <a:ext cx="192" cy="384"/>
                </a:xfrm>
                <a:custGeom>
                  <a:avLst/>
                  <a:gdLst>
                    <a:gd name="T0" fmla="*/ 17 w 288"/>
                    <a:gd name="T1" fmla="*/ 0 h 576"/>
                    <a:gd name="T2" fmla="*/ 9 w 288"/>
                    <a:gd name="T3" fmla="*/ 11 h 576"/>
                    <a:gd name="T4" fmla="*/ 11 w 288"/>
                    <a:gd name="T5" fmla="*/ 19 h 576"/>
                    <a:gd name="T6" fmla="*/ 0 w 288"/>
                    <a:gd name="T7" fmla="*/ 34 h 5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576"/>
                    <a:gd name="T14" fmla="*/ 288 w 288"/>
                    <a:gd name="T15" fmla="*/ 576 h 5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576">
                      <a:moveTo>
                        <a:pt x="288" y="0"/>
                      </a:moveTo>
                      <a:cubicBezTo>
                        <a:pt x="224" y="68"/>
                        <a:pt x="160" y="136"/>
                        <a:pt x="144" y="192"/>
                      </a:cubicBezTo>
                      <a:cubicBezTo>
                        <a:pt x="128" y="248"/>
                        <a:pt x="216" y="272"/>
                        <a:pt x="192" y="336"/>
                      </a:cubicBezTo>
                      <a:cubicBezTo>
                        <a:pt x="168" y="400"/>
                        <a:pt x="84" y="488"/>
                        <a:pt x="0" y="576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768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8" name="Freeform 33"/>
                <p:cNvSpPr>
                  <a:spLocks/>
                </p:cNvSpPr>
                <p:nvPr/>
              </p:nvSpPr>
              <p:spPr bwMode="auto">
                <a:xfrm>
                  <a:off x="1008" y="1584"/>
                  <a:ext cx="440" cy="432"/>
                </a:xfrm>
                <a:custGeom>
                  <a:avLst/>
                  <a:gdLst>
                    <a:gd name="T0" fmla="*/ 0 w 440"/>
                    <a:gd name="T1" fmla="*/ 0 h 432"/>
                    <a:gd name="T2" fmla="*/ 384 w 440"/>
                    <a:gd name="T3" fmla="*/ 144 h 432"/>
                    <a:gd name="T4" fmla="*/ 336 w 440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440"/>
                    <a:gd name="T10" fmla="*/ 0 h 432"/>
                    <a:gd name="T11" fmla="*/ 440 w 440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0" h="432">
                      <a:moveTo>
                        <a:pt x="0" y="0"/>
                      </a:moveTo>
                      <a:cubicBezTo>
                        <a:pt x="164" y="36"/>
                        <a:pt x="328" y="72"/>
                        <a:pt x="384" y="144"/>
                      </a:cubicBezTo>
                      <a:cubicBezTo>
                        <a:pt x="440" y="216"/>
                        <a:pt x="388" y="324"/>
                        <a:pt x="336" y="432"/>
                      </a:cubicBez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49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2448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0" name="AutoShape 35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851" name="Oval 36"/>
                <p:cNvSpPr>
                  <a:spLocks noChangeArrowheads="1"/>
                </p:cNvSpPr>
                <p:nvPr/>
              </p:nvSpPr>
              <p:spPr bwMode="auto">
                <a:xfrm>
                  <a:off x="912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u</a:t>
                  </a:r>
                </a:p>
              </p:txBody>
            </p:sp>
            <p:sp>
              <p:nvSpPr>
                <p:cNvPr id="77852" name="AutoShape 37"/>
                <p:cNvSpPr>
                  <a:spLocks noChangeArrowheads="1"/>
                </p:cNvSpPr>
                <p:nvPr/>
              </p:nvSpPr>
              <p:spPr bwMode="auto">
                <a:xfrm rot="1387744">
                  <a:off x="576" y="1584"/>
                  <a:ext cx="288" cy="432"/>
                </a:xfrm>
                <a:prstGeom prst="triangle">
                  <a:avLst>
                    <a:gd name="adj" fmla="val 9375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853" name="Oval 38"/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  <p:sp>
              <p:nvSpPr>
                <p:cNvPr id="77854" name="Oval 39"/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/>
                    <a:t>y</a:t>
                  </a:r>
                </a:p>
              </p:txBody>
            </p:sp>
            <p:sp>
              <p:nvSpPr>
                <p:cNvPr id="77855" name="Oval 40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  <p:sp>
              <p:nvSpPr>
                <p:cNvPr id="7785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04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7" name="Line 42"/>
                <p:cNvSpPr>
                  <a:spLocks noChangeShapeType="1"/>
                </p:cNvSpPr>
                <p:nvPr/>
              </p:nvSpPr>
              <p:spPr bwMode="auto">
                <a:xfrm>
                  <a:off x="2112" y="2832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440" y="249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8" y="2832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0" name="Oval 45"/>
                <p:cNvSpPr>
                  <a:spLocks noChangeArrowheads="1"/>
                </p:cNvSpPr>
                <p:nvPr/>
              </p:nvSpPr>
              <p:spPr bwMode="auto">
                <a:xfrm>
                  <a:off x="1920" y="2688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 i="1">
                      <a:solidFill>
                        <a:schemeClr val="bg1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77841" name="Text Box 46"/>
              <p:cNvSpPr txBox="1">
                <a:spLocks noChangeArrowheads="1"/>
              </p:cNvSpPr>
              <p:nvPr/>
            </p:nvSpPr>
            <p:spPr bwMode="auto">
              <a:xfrm>
                <a:off x="2160" y="268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>
                    <a:solidFill>
                      <a:srgbClr val="0000CC"/>
                    </a:solidFill>
                  </a:rPr>
                  <a:t>b</a:t>
                </a:r>
              </a:p>
            </p:txBody>
          </p:sp>
          <p:sp>
            <p:nvSpPr>
              <p:cNvPr id="77842" name="Text Box 47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4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0000CC"/>
                    </a:solidFill>
                  </a:rPr>
                  <a:t>b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+1</a:t>
                </a:r>
              </a:p>
            </p:txBody>
          </p:sp>
          <p:sp>
            <p:nvSpPr>
              <p:cNvPr id="77843" name="Text Box 48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4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0000CC"/>
                    </a:solidFill>
                  </a:rPr>
                  <a:t>b</a:t>
                </a:r>
                <a:r>
                  <a:rPr lang="en-US" altLang="zh-TW" sz="2800" dirty="0">
                    <a:solidFill>
                      <a:srgbClr val="0000CC"/>
                    </a:solidFill>
                  </a:rPr>
                  <a:t>-1</a:t>
                </a:r>
              </a:p>
            </p:txBody>
          </p:sp>
        </p:grpSp>
        <p:sp>
          <p:nvSpPr>
            <p:cNvPr id="77839" name="Oval 49"/>
            <p:cNvSpPr>
              <a:spLocks noChangeArrowheads="1"/>
            </p:cNvSpPr>
            <p:nvPr/>
          </p:nvSpPr>
          <p:spPr bwMode="auto">
            <a:xfrm>
              <a:off x="1392" y="2928"/>
              <a:ext cx="192" cy="19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318386" name="AutoShape 50"/>
          <p:cNvSpPr>
            <a:spLocks noChangeArrowheads="1"/>
          </p:cNvSpPr>
          <p:nvPr/>
        </p:nvSpPr>
        <p:spPr bwMode="auto">
          <a:xfrm>
            <a:off x="4800600" y="2819400"/>
            <a:ext cx="1905000" cy="304800"/>
          </a:xfrm>
          <a:prstGeom prst="rightArrow">
            <a:avLst>
              <a:gd name="adj1" fmla="val 50000"/>
              <a:gd name="adj2" fmla="val 1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8387" name="Text Box 51"/>
          <p:cNvSpPr txBox="1">
            <a:spLocks noChangeArrowheads="1"/>
          </p:cNvSpPr>
          <p:nvPr/>
        </p:nvSpPr>
        <p:spPr bwMode="auto">
          <a:xfrm>
            <a:off x="4876800" y="2286001"/>
            <a:ext cx="1532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adjustment</a:t>
            </a:r>
          </a:p>
        </p:txBody>
      </p:sp>
      <p:sp>
        <p:nvSpPr>
          <p:cNvPr id="2318388" name="Oval 52"/>
          <p:cNvSpPr>
            <a:spLocks noChangeArrowheads="1"/>
          </p:cNvSpPr>
          <p:nvPr/>
        </p:nvSpPr>
        <p:spPr bwMode="auto">
          <a:xfrm rot="-2779705">
            <a:off x="6959600" y="3479800"/>
            <a:ext cx="1371600" cy="660400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8389" name="Text Box 53"/>
          <p:cNvSpPr txBox="1">
            <a:spLocks noChangeArrowheads="1"/>
          </p:cNvSpPr>
          <p:nvPr/>
        </p:nvSpPr>
        <p:spPr bwMode="auto">
          <a:xfrm>
            <a:off x="3962401" y="4800600"/>
            <a:ext cx="476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The double black problem still exists.</a:t>
            </a:r>
          </a:p>
        </p:txBody>
      </p:sp>
      <p:sp>
        <p:nvSpPr>
          <p:cNvPr id="2318390" name="Text Box 54"/>
          <p:cNvSpPr txBox="1">
            <a:spLocks noChangeArrowheads="1"/>
          </p:cNvSpPr>
          <p:nvPr/>
        </p:nvSpPr>
        <p:spPr bwMode="auto">
          <a:xfrm>
            <a:off x="3978275" y="5143500"/>
            <a:ext cx="322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- Case 3 will never meet.</a:t>
            </a:r>
          </a:p>
        </p:txBody>
      </p:sp>
      <p:sp>
        <p:nvSpPr>
          <p:cNvPr id="2318391" name="Text Box 55"/>
          <p:cNvSpPr txBox="1">
            <a:spLocks noChangeArrowheads="1"/>
          </p:cNvSpPr>
          <p:nvPr/>
        </p:nvSpPr>
        <p:spPr bwMode="auto">
          <a:xfrm>
            <a:off x="3978276" y="5524500"/>
            <a:ext cx="432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- For case 1, use the restructuring.</a:t>
            </a:r>
          </a:p>
        </p:txBody>
      </p:sp>
      <p:sp>
        <p:nvSpPr>
          <p:cNvPr id="2318392" name="Text Box 56"/>
          <p:cNvSpPr txBox="1">
            <a:spLocks noChangeArrowheads="1"/>
          </p:cNvSpPr>
          <p:nvPr/>
        </p:nvSpPr>
        <p:spPr bwMode="auto">
          <a:xfrm>
            <a:off x="3978276" y="5905500"/>
            <a:ext cx="552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- For case 2, recoloring is applied and done.</a:t>
            </a:r>
          </a:p>
        </p:txBody>
      </p:sp>
    </p:spTree>
    <p:extLst>
      <p:ext uri="{BB962C8B-B14F-4D97-AF65-F5344CB8AC3E}">
        <p14:creationId xmlns:p14="http://schemas.microsoft.com/office/powerpoint/2010/main" val="37372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1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1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1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1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1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1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386" grpId="0" animBg="1"/>
      <p:bldP spid="2318387" grpId="0"/>
      <p:bldP spid="2318388" grpId="0" animBg="1"/>
      <p:bldP spid="2318389" grpId="0"/>
      <p:bldP spid="2318390" grpId="0"/>
      <p:bldP spid="2318391" grpId="0"/>
      <p:bldP spid="231839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35458-2980-40ED-8955-CDE863F1EA75}" type="slidenum">
              <a:rPr lang="en-US" altLang="zh-TW" smtClean="0">
                <a:latin typeface="Arial" charset="0"/>
              </a:rPr>
              <a:pPr/>
              <a:t>64</a:t>
            </a:fld>
            <a:endParaRPr lang="en-US" altLang="zh-TW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Red-Black Tree Reorganization</a:t>
            </a:r>
          </a:p>
        </p:txBody>
      </p:sp>
      <p:graphicFrame>
        <p:nvGraphicFramePr>
          <p:cNvPr id="231936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28995750"/>
              </p:ext>
            </p:extLst>
          </p:nvPr>
        </p:nvGraphicFramePr>
        <p:xfrm>
          <a:off x="2159000" y="1862666"/>
          <a:ext cx="7620000" cy="2103120"/>
        </p:xfrm>
        <a:graphic>
          <a:graphicData uri="http://schemas.openxmlformats.org/drawingml/2006/table">
            <a:tbl>
              <a:tblPr/>
              <a:tblGrid>
                <a:gridCol w="290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Insertion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remedy double red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change of 4-node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red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split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red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1938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24191"/>
              </p:ext>
            </p:extLst>
          </p:nvPr>
        </p:nvGraphicFramePr>
        <p:xfrm>
          <a:off x="2159000" y="4070032"/>
          <a:ext cx="7620000" cy="2468880"/>
        </p:xfrm>
        <a:graphic>
          <a:graphicData uri="http://schemas.openxmlformats.org/drawingml/2006/table">
            <a:tbl>
              <a:tblPr/>
              <a:tblGrid>
                <a:gridCol w="290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remedy double black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transfer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black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fusion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double black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adjustment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change of 3-node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restructuring or recoloring follows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74979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88"/>
          <p:cNvGrpSpPr>
            <a:grpSpLocks/>
          </p:cNvGrpSpPr>
          <p:nvPr/>
        </p:nvGrpSpPr>
        <p:grpSpPr bwMode="auto">
          <a:xfrm>
            <a:off x="4648200" y="4114800"/>
            <a:ext cx="609600" cy="838200"/>
            <a:chOff x="2667000" y="2971800"/>
            <a:chExt cx="609600" cy="838200"/>
          </a:xfrm>
        </p:grpSpPr>
        <p:sp>
          <p:nvSpPr>
            <p:cNvPr id="71" name="矩形 70"/>
            <p:cNvSpPr/>
            <p:nvPr/>
          </p:nvSpPr>
          <p:spPr bwMode="auto">
            <a:xfrm>
              <a:off x="2667000" y="3429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89" name="直線接點 71"/>
            <p:cNvCxnSpPr>
              <a:cxnSpLocks noChangeShapeType="1"/>
              <a:endCxn id="10274" idx="4"/>
            </p:cNvCxnSpPr>
            <p:nvPr/>
          </p:nvCxnSpPr>
          <p:spPr bwMode="auto">
            <a:xfrm rot="5400000" flipH="1" flipV="1">
              <a:off x="2876550" y="3028950"/>
              <a:ext cx="457200" cy="3429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sp>
        <p:nvSpPr>
          <p:cNvPr id="10243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 is as in a binary search tree</a:t>
            </a:r>
            <a:r>
              <a:rPr lang="en-US" altLang="zh-TW"/>
              <a:t>.</a:t>
            </a:r>
          </a:p>
          <a:p>
            <a:r>
              <a:rPr lang="en-US" altLang="en-US"/>
              <a:t>Always done by expanding an external node</a:t>
            </a:r>
            <a:r>
              <a:rPr lang="en-US" altLang="zh-TW"/>
              <a:t>.</a:t>
            </a:r>
          </a:p>
          <a:p>
            <a:r>
              <a:rPr lang="en-US" altLang="zh-TW"/>
              <a:t>Example: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EBA32-FA76-4776-B532-DB83D60AE82E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>
              <a:latin typeface="Arial" charset="0"/>
            </a:endParaRPr>
          </a:p>
        </p:txBody>
      </p:sp>
      <p:sp>
        <p:nvSpPr>
          <p:cNvPr id="2254850" name="Oval 2"/>
          <p:cNvSpPr>
            <a:spLocks noChangeArrowheads="1"/>
          </p:cNvSpPr>
          <p:nvPr/>
        </p:nvSpPr>
        <p:spPr bwMode="auto">
          <a:xfrm>
            <a:off x="5791200" y="6096000"/>
            <a:ext cx="457200" cy="4572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791200" y="5486400"/>
            <a:ext cx="609600" cy="1066800"/>
            <a:chOff x="192" y="2016"/>
            <a:chExt cx="384" cy="672"/>
          </a:xfrm>
        </p:grpSpPr>
        <p:sp>
          <p:nvSpPr>
            <p:cNvPr id="10284" name="Line 4"/>
            <p:cNvSpPr>
              <a:spLocks noChangeShapeType="1"/>
            </p:cNvSpPr>
            <p:nvPr/>
          </p:nvSpPr>
          <p:spPr bwMode="auto">
            <a:xfrm flipH="1">
              <a:off x="336" y="2016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Oval 5"/>
            <p:cNvSpPr>
              <a:spLocks noChangeArrowheads="1"/>
            </p:cNvSpPr>
            <p:nvPr/>
          </p:nvSpPr>
          <p:spPr bwMode="auto">
            <a:xfrm>
              <a:off x="192" y="2400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45</a:t>
              </a:r>
            </a:p>
          </p:txBody>
        </p:sp>
      </p:grpSp>
      <p:sp>
        <p:nvSpPr>
          <p:cNvPr id="2254854" name="Oval 6"/>
          <p:cNvSpPr>
            <a:spLocks noChangeArrowheads="1"/>
          </p:cNvSpPr>
          <p:nvPr/>
        </p:nvSpPr>
        <p:spPr bwMode="auto">
          <a:xfrm>
            <a:off x="6934200" y="5257800"/>
            <a:ext cx="457200" cy="4572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72000" y="3962400"/>
            <a:ext cx="762000" cy="990600"/>
            <a:chOff x="1248" y="2400"/>
            <a:chExt cx="480" cy="624"/>
          </a:xfrm>
        </p:grpSpPr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 flipH="1">
              <a:off x="1392" y="2400"/>
              <a:ext cx="336" cy="48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Oval 10"/>
            <p:cNvSpPr>
              <a:spLocks noChangeArrowheads="1"/>
            </p:cNvSpPr>
            <p:nvPr/>
          </p:nvSpPr>
          <p:spPr bwMode="auto">
            <a:xfrm>
              <a:off x="1248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8</a:t>
              </a:r>
            </a:p>
          </p:txBody>
        </p:sp>
      </p:grpSp>
      <p:sp>
        <p:nvSpPr>
          <p:cNvPr id="1024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Insertion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81800" y="4648200"/>
            <a:ext cx="609600" cy="1066800"/>
            <a:chOff x="336" y="3408"/>
            <a:chExt cx="384" cy="672"/>
          </a:xfrm>
        </p:grpSpPr>
        <p:sp>
          <p:nvSpPr>
            <p:cNvPr id="10280" name="Line 14"/>
            <p:cNvSpPr>
              <a:spLocks noChangeShapeType="1"/>
            </p:cNvSpPr>
            <p:nvPr/>
          </p:nvSpPr>
          <p:spPr bwMode="auto">
            <a:xfrm>
              <a:off x="336" y="3408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Oval 15"/>
            <p:cNvSpPr>
              <a:spLocks noChangeArrowheads="1"/>
            </p:cNvSpPr>
            <p:nvPr/>
          </p:nvSpPr>
          <p:spPr bwMode="auto">
            <a:xfrm>
              <a:off x="432" y="379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65</a:t>
              </a:r>
            </a:p>
          </p:txBody>
        </p:sp>
      </p:grpSp>
      <p:grpSp>
        <p:nvGrpSpPr>
          <p:cNvPr id="10251" name="Group 16"/>
          <p:cNvGrpSpPr>
            <a:grpSpLocks/>
          </p:cNvGrpSpPr>
          <p:nvPr/>
        </p:nvGrpSpPr>
        <p:grpSpPr bwMode="auto">
          <a:xfrm>
            <a:off x="5029200" y="2971800"/>
            <a:ext cx="2895600" cy="2743200"/>
            <a:chOff x="2064" y="1872"/>
            <a:chExt cx="1824" cy="1728"/>
          </a:xfrm>
        </p:grpSpPr>
        <p:sp>
          <p:nvSpPr>
            <p:cNvPr id="10267" name="Line 17"/>
            <p:cNvSpPr>
              <a:spLocks noChangeShapeType="1"/>
            </p:cNvSpPr>
            <p:nvPr/>
          </p:nvSpPr>
          <p:spPr bwMode="auto">
            <a:xfrm>
              <a:off x="2784" y="2016"/>
              <a:ext cx="624" cy="38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18"/>
            <p:cNvSpPr>
              <a:spLocks noChangeShapeType="1"/>
            </p:cNvSpPr>
            <p:nvPr/>
          </p:nvSpPr>
          <p:spPr bwMode="auto">
            <a:xfrm flipH="1">
              <a:off x="2208" y="2016"/>
              <a:ext cx="576" cy="43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19"/>
            <p:cNvSpPr>
              <a:spLocks noChangeShapeType="1"/>
            </p:cNvSpPr>
            <p:nvPr/>
          </p:nvSpPr>
          <p:spPr bwMode="auto">
            <a:xfrm>
              <a:off x="2208" y="2448"/>
              <a:ext cx="384" cy="48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0"/>
            <p:cNvSpPr>
              <a:spLocks noChangeShapeType="1"/>
            </p:cNvSpPr>
            <p:nvPr/>
          </p:nvSpPr>
          <p:spPr bwMode="auto">
            <a:xfrm flipH="1">
              <a:off x="3168" y="2400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21"/>
            <p:cNvSpPr>
              <a:spLocks noChangeShapeType="1"/>
            </p:cNvSpPr>
            <p:nvPr/>
          </p:nvSpPr>
          <p:spPr bwMode="auto">
            <a:xfrm>
              <a:off x="3408" y="2400"/>
              <a:ext cx="336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2"/>
            <p:cNvSpPr>
              <a:spLocks noChangeShapeType="1"/>
            </p:cNvSpPr>
            <p:nvPr/>
          </p:nvSpPr>
          <p:spPr bwMode="auto">
            <a:xfrm flipH="1">
              <a:off x="2928" y="2928"/>
              <a:ext cx="240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Oval 23"/>
            <p:cNvSpPr>
              <a:spLocks noChangeArrowheads="1"/>
            </p:cNvSpPr>
            <p:nvPr/>
          </p:nvSpPr>
          <p:spPr bwMode="auto">
            <a:xfrm>
              <a:off x="2640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40</a:t>
              </a:r>
            </a:p>
          </p:txBody>
        </p:sp>
        <p:sp>
          <p:nvSpPr>
            <p:cNvPr id="10274" name="Oval 24"/>
            <p:cNvSpPr>
              <a:spLocks noChangeArrowheads="1"/>
            </p:cNvSpPr>
            <p:nvPr/>
          </p:nvSpPr>
          <p:spPr bwMode="auto">
            <a:xfrm>
              <a:off x="2064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10275" name="Oval 25"/>
            <p:cNvSpPr>
              <a:spLocks noChangeArrowheads="1"/>
            </p:cNvSpPr>
            <p:nvPr/>
          </p:nvSpPr>
          <p:spPr bwMode="auto">
            <a:xfrm>
              <a:off x="326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72</a:t>
              </a:r>
            </a:p>
          </p:txBody>
        </p:sp>
        <p:sp>
          <p:nvSpPr>
            <p:cNvPr id="10276" name="Oval 26"/>
            <p:cNvSpPr>
              <a:spLocks noChangeArrowheads="1"/>
            </p:cNvSpPr>
            <p:nvPr/>
          </p:nvSpPr>
          <p:spPr bwMode="auto">
            <a:xfrm>
              <a:off x="2448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10277" name="Oval 27"/>
            <p:cNvSpPr>
              <a:spLocks noChangeArrowheads="1"/>
            </p:cNvSpPr>
            <p:nvPr/>
          </p:nvSpPr>
          <p:spPr bwMode="auto">
            <a:xfrm>
              <a:off x="3024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60</a:t>
              </a:r>
            </a:p>
          </p:txBody>
        </p:sp>
        <p:sp>
          <p:nvSpPr>
            <p:cNvPr id="10278" name="Oval 28"/>
            <p:cNvSpPr>
              <a:spLocks noChangeArrowheads="1"/>
            </p:cNvSpPr>
            <p:nvPr/>
          </p:nvSpPr>
          <p:spPr bwMode="auto">
            <a:xfrm>
              <a:off x="2784" y="331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50</a:t>
              </a:r>
            </a:p>
          </p:txBody>
        </p:sp>
        <p:sp>
          <p:nvSpPr>
            <p:cNvPr id="10279" name="Oval 29"/>
            <p:cNvSpPr>
              <a:spLocks noChangeArrowheads="1"/>
            </p:cNvSpPr>
            <p:nvPr/>
          </p:nvSpPr>
          <p:spPr bwMode="auto">
            <a:xfrm>
              <a:off x="3600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94</a:t>
              </a:r>
            </a:p>
          </p:txBody>
        </p:sp>
      </p:grpSp>
      <p:sp>
        <p:nvSpPr>
          <p:cNvPr id="2254878" name="Text Box 30"/>
          <p:cNvSpPr txBox="1">
            <a:spLocks noChangeArrowheads="1"/>
          </p:cNvSpPr>
          <p:nvPr/>
        </p:nvSpPr>
        <p:spPr bwMode="auto">
          <a:xfrm>
            <a:off x="8458201" y="30480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dirty="0"/>
              <a:t>Insert 8</a:t>
            </a:r>
          </a:p>
        </p:txBody>
      </p:sp>
      <p:sp>
        <p:nvSpPr>
          <p:cNvPr id="2254879" name="Text Box 31"/>
          <p:cNvSpPr txBox="1">
            <a:spLocks noChangeArrowheads="1"/>
          </p:cNvSpPr>
          <p:nvPr/>
        </p:nvSpPr>
        <p:spPr bwMode="auto">
          <a:xfrm>
            <a:off x="8458201" y="37338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65</a:t>
            </a:r>
          </a:p>
        </p:txBody>
      </p:sp>
      <p:sp>
        <p:nvSpPr>
          <p:cNvPr id="2254880" name="Text Box 32"/>
          <p:cNvSpPr txBox="1">
            <a:spLocks noChangeArrowheads="1"/>
          </p:cNvSpPr>
          <p:nvPr/>
        </p:nvSpPr>
        <p:spPr bwMode="auto">
          <a:xfrm>
            <a:off x="8458201" y="44196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45</a:t>
            </a:r>
          </a:p>
        </p:txBody>
      </p:sp>
      <p:grpSp>
        <p:nvGrpSpPr>
          <p:cNvPr id="7" name="群組 91"/>
          <p:cNvGrpSpPr>
            <a:grpSpLocks/>
          </p:cNvGrpSpPr>
          <p:nvPr/>
        </p:nvGrpSpPr>
        <p:grpSpPr bwMode="auto">
          <a:xfrm>
            <a:off x="4167188" y="4503738"/>
            <a:ext cx="1219200" cy="1219200"/>
            <a:chOff x="2628900" y="4495800"/>
            <a:chExt cx="1219200" cy="1219200"/>
          </a:xfrm>
        </p:grpSpPr>
        <p:sp>
          <p:nvSpPr>
            <p:cNvPr id="10258" name="Oval 7"/>
            <p:cNvSpPr>
              <a:spLocks noChangeArrowheads="1"/>
            </p:cNvSpPr>
            <p:nvPr/>
          </p:nvSpPr>
          <p:spPr bwMode="auto">
            <a:xfrm>
              <a:off x="3048000" y="44958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800">
                <a:solidFill>
                  <a:srgbClr val="FFFF0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3314700" y="5334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62" name="直線接點 73"/>
            <p:cNvCxnSpPr>
              <a:cxnSpLocks noChangeShapeType="1"/>
              <a:endCxn id="10258" idx="4"/>
            </p:cNvCxnSpPr>
            <p:nvPr/>
          </p:nvCxnSpPr>
          <p:spPr bwMode="auto">
            <a:xfrm rot="16200000" flipV="1">
              <a:off x="3238500" y="4991100"/>
              <a:ext cx="381000" cy="3048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77" name="矩形 76"/>
            <p:cNvSpPr/>
            <p:nvPr/>
          </p:nvSpPr>
          <p:spPr bwMode="auto">
            <a:xfrm>
              <a:off x="2628900" y="5334000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TW" altLang="en-US" sz="28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266" name="直線接點 77"/>
            <p:cNvCxnSpPr>
              <a:cxnSpLocks noChangeShapeType="1"/>
              <a:endCxn id="10258" idx="4"/>
            </p:cNvCxnSpPr>
            <p:nvPr/>
          </p:nvCxnSpPr>
          <p:spPr bwMode="auto">
            <a:xfrm rot="5400000" flipH="1" flipV="1">
              <a:off x="2895600" y="4953000"/>
              <a:ext cx="381000" cy="381000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sp>
        <p:nvSpPr>
          <p:cNvPr id="2254881" name="AutoShape 33"/>
          <p:cNvSpPr>
            <a:spLocks noChangeArrowheads="1"/>
          </p:cNvSpPr>
          <p:nvPr/>
        </p:nvSpPr>
        <p:spPr bwMode="auto">
          <a:xfrm>
            <a:off x="1721768" y="3987800"/>
            <a:ext cx="2667000" cy="1828800"/>
          </a:xfrm>
          <a:prstGeom prst="cloudCallout">
            <a:avLst>
              <a:gd name="adj1" fmla="val 89106"/>
              <a:gd name="adj2" fmla="val 73958"/>
            </a:avLst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3200" dirty="0">
                <a:solidFill>
                  <a:srgbClr val="FFFF00"/>
                </a:solidFill>
              </a:rPr>
              <a:t>Height Balanced? </a:t>
            </a:r>
          </a:p>
        </p:txBody>
      </p:sp>
    </p:spTree>
    <p:extLst>
      <p:ext uri="{BB962C8B-B14F-4D97-AF65-F5344CB8AC3E}">
        <p14:creationId xmlns:p14="http://schemas.microsoft.com/office/powerpoint/2010/main" val="13516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0" grpId="0" animBg="1"/>
      <p:bldP spid="2254854" grpId="0" animBg="1"/>
      <p:bldP spid="2254878" grpId="0"/>
      <p:bldP spid="2254879" grpId="0"/>
      <p:bldP spid="2254880" grpId="0"/>
      <p:bldP spid="22548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283B4-422A-49B0-A0E1-3BDAC2C8C14C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>
              <a:latin typeface="Arial" charset="0"/>
            </a:endParaRPr>
          </a:p>
        </p:txBody>
      </p:sp>
      <p:sp>
        <p:nvSpPr>
          <p:cNvPr id="2402306" name="Line 2"/>
          <p:cNvSpPr>
            <a:spLocks noChangeShapeType="1"/>
          </p:cNvSpPr>
          <p:nvPr/>
        </p:nvSpPr>
        <p:spPr bwMode="auto">
          <a:xfrm flipH="1" flipV="1">
            <a:off x="6858000" y="3124200"/>
            <a:ext cx="5334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07" name="Line 3"/>
          <p:cNvSpPr>
            <a:spLocks noChangeShapeType="1"/>
          </p:cNvSpPr>
          <p:nvPr/>
        </p:nvSpPr>
        <p:spPr bwMode="auto">
          <a:xfrm flipV="1">
            <a:off x="6858000" y="3962400"/>
            <a:ext cx="5334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Single Rotation</a:t>
            </a:r>
          </a:p>
        </p:txBody>
      </p:sp>
      <p:sp>
        <p:nvSpPr>
          <p:cNvPr id="2402309" name="Line 5"/>
          <p:cNvSpPr>
            <a:spLocks noChangeShapeType="1"/>
          </p:cNvSpPr>
          <p:nvPr/>
        </p:nvSpPr>
        <p:spPr bwMode="auto">
          <a:xfrm flipH="1">
            <a:off x="5715000" y="48006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0" name="Oval 6"/>
          <p:cNvSpPr>
            <a:spLocks noChangeArrowheads="1"/>
          </p:cNvSpPr>
          <p:nvPr/>
        </p:nvSpPr>
        <p:spPr bwMode="auto">
          <a:xfrm>
            <a:off x="5486400" y="5410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4495800" y="3276600"/>
            <a:ext cx="5334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4267200" y="3810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2313" name="Line 9"/>
          <p:cNvSpPr>
            <a:spLocks noChangeShapeType="1"/>
          </p:cNvSpPr>
          <p:nvPr/>
        </p:nvSpPr>
        <p:spPr bwMode="auto">
          <a:xfrm>
            <a:off x="6477000" y="39624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5867400" y="2514600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53000" y="2514600"/>
            <a:ext cx="9144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4953000" y="3200400"/>
            <a:ext cx="6096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8" name="Line 14"/>
          <p:cNvSpPr>
            <a:spLocks noChangeShapeType="1"/>
          </p:cNvSpPr>
          <p:nvPr/>
        </p:nvSpPr>
        <p:spPr bwMode="auto">
          <a:xfrm flipH="1">
            <a:off x="6477000" y="31242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2319" name="Line 15"/>
          <p:cNvSpPr>
            <a:spLocks noChangeShapeType="1"/>
          </p:cNvSpPr>
          <p:nvPr/>
        </p:nvSpPr>
        <p:spPr bwMode="auto">
          <a:xfrm flipH="1">
            <a:off x="6096000" y="3962400"/>
            <a:ext cx="381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638800" y="2286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11283" name="Oval 18"/>
          <p:cNvSpPr>
            <a:spLocks noChangeArrowheads="1"/>
          </p:cNvSpPr>
          <p:nvPr/>
        </p:nvSpPr>
        <p:spPr bwMode="auto">
          <a:xfrm>
            <a:off x="5334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2323" name="Oval 19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2402324" name="Oval 20"/>
          <p:cNvSpPr>
            <a:spLocks noChangeArrowheads="1"/>
          </p:cNvSpPr>
          <p:nvPr/>
        </p:nvSpPr>
        <p:spPr bwMode="auto">
          <a:xfrm>
            <a:off x="5867400" y="4572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dirty="0">
                <a:solidFill>
                  <a:srgbClr val="FFFF00"/>
                </a:solidFill>
              </a:rPr>
              <a:t>50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629400" y="2895600"/>
            <a:ext cx="990600" cy="1295400"/>
            <a:chOff x="3216" y="1824"/>
            <a:chExt cx="624" cy="816"/>
          </a:xfrm>
        </p:grpSpPr>
        <p:sp>
          <p:nvSpPr>
            <p:cNvPr id="11292" name="Line 22"/>
            <p:cNvSpPr>
              <a:spLocks noChangeShapeType="1"/>
            </p:cNvSpPr>
            <p:nvPr/>
          </p:nvSpPr>
          <p:spPr bwMode="auto">
            <a:xfrm>
              <a:off x="3360" y="1968"/>
              <a:ext cx="336" cy="52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Oval 23"/>
            <p:cNvSpPr>
              <a:spLocks noChangeArrowheads="1"/>
            </p:cNvSpPr>
            <p:nvPr/>
          </p:nvSpPr>
          <p:spPr bwMode="auto">
            <a:xfrm>
              <a:off x="3216" y="1824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72</a:t>
              </a:r>
            </a:p>
          </p:txBody>
        </p:sp>
        <p:sp>
          <p:nvSpPr>
            <p:cNvPr id="11294" name="Oval 24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rgbClr val="FFFF00"/>
                  </a:solidFill>
                </a:rPr>
                <a:t>94</a:t>
              </a:r>
            </a:p>
          </p:txBody>
        </p:sp>
      </p:grpSp>
      <p:sp>
        <p:nvSpPr>
          <p:cNvPr id="2402329" name="Text Box 25"/>
          <p:cNvSpPr txBox="1">
            <a:spLocks noChangeArrowheads="1"/>
          </p:cNvSpPr>
          <p:nvPr/>
        </p:nvSpPr>
        <p:spPr bwMode="auto">
          <a:xfrm>
            <a:off x="5181600" y="5181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2330" name="Text Box 26"/>
          <p:cNvSpPr txBox="1">
            <a:spLocks noChangeArrowheads="1"/>
          </p:cNvSpPr>
          <p:nvPr/>
        </p:nvSpPr>
        <p:spPr bwMode="auto">
          <a:xfrm>
            <a:off x="6248400" y="4267201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2331" name="Text Box 27"/>
          <p:cNvSpPr txBox="1">
            <a:spLocks noChangeArrowheads="1"/>
          </p:cNvSpPr>
          <p:nvPr/>
        </p:nvSpPr>
        <p:spPr bwMode="auto">
          <a:xfrm>
            <a:off x="6705601" y="3429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2332" name="Oval 28"/>
          <p:cNvSpPr>
            <a:spLocks noChangeArrowheads="1"/>
          </p:cNvSpPr>
          <p:nvPr/>
        </p:nvSpPr>
        <p:spPr bwMode="auto">
          <a:xfrm>
            <a:off x="6248400" y="3733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3464 -0.1236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64 -0.12362 L 0.06589 -0.245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9 -0.24584 L 0.09219 -0.353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0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0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58 0.1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40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3334 -0.1277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02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63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3125 -0.122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02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3438 -0.12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02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3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3125 -0.122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02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25 -0.122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2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40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0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40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06" grpId="0" animBg="1"/>
      <p:bldP spid="2402307" grpId="0" animBg="1"/>
      <p:bldP spid="2402309" grpId="0" animBg="1"/>
      <p:bldP spid="2402310" grpId="0" animBg="1"/>
      <p:bldP spid="2402313" grpId="0" animBg="1"/>
      <p:bldP spid="2402318" grpId="0" animBg="1"/>
      <p:bldP spid="2402319" grpId="0" animBg="1"/>
      <p:bldP spid="2402323" grpId="0" animBg="1"/>
      <p:bldP spid="2402324" grpId="0" animBg="1"/>
      <p:bldP spid="2402329" grpId="0"/>
      <p:bldP spid="2402329" grpId="1"/>
      <p:bldP spid="2402329" grpId="2"/>
      <p:bldP spid="2402329" grpId="3"/>
      <p:bldP spid="2402330" grpId="0"/>
      <p:bldP spid="2402331" grpId="0"/>
      <p:bldP spid="2402332" grpId="0" animBg="1"/>
      <p:bldP spid="24023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AA5FA-6060-4EEB-AB31-1F805B4FEA61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>
              <a:latin typeface="Arial" charset="0"/>
            </a:endParaRPr>
          </a:p>
        </p:txBody>
      </p:sp>
      <p:sp>
        <p:nvSpPr>
          <p:cNvPr id="2405409" name="Line 33"/>
          <p:cNvSpPr>
            <a:spLocks noChangeShapeType="1"/>
          </p:cNvSpPr>
          <p:nvPr/>
        </p:nvSpPr>
        <p:spPr bwMode="auto">
          <a:xfrm flipH="1">
            <a:off x="8001000" y="4114800"/>
            <a:ext cx="3048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Double Rotation – I</a:t>
            </a:r>
          </a:p>
        </p:txBody>
      </p:sp>
      <p:sp>
        <p:nvSpPr>
          <p:cNvPr id="2405380" name="Line 4"/>
          <p:cNvSpPr>
            <a:spLocks noChangeShapeType="1"/>
          </p:cNvSpPr>
          <p:nvPr/>
        </p:nvSpPr>
        <p:spPr bwMode="auto">
          <a:xfrm>
            <a:off x="7391400" y="2895600"/>
            <a:ext cx="9144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1" name="Line 5"/>
          <p:cNvSpPr>
            <a:spLocks noChangeShapeType="1"/>
          </p:cNvSpPr>
          <p:nvPr/>
        </p:nvSpPr>
        <p:spPr bwMode="auto">
          <a:xfrm>
            <a:off x="6400800" y="5181600"/>
            <a:ext cx="228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2" name="Line 6"/>
          <p:cNvSpPr>
            <a:spLocks noChangeShapeType="1"/>
          </p:cNvSpPr>
          <p:nvPr/>
        </p:nvSpPr>
        <p:spPr bwMode="auto">
          <a:xfrm>
            <a:off x="8305800" y="4114800"/>
            <a:ext cx="4572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3" name="Oval 7"/>
          <p:cNvSpPr>
            <a:spLocks noChangeArrowheads="1"/>
          </p:cNvSpPr>
          <p:nvPr/>
        </p:nvSpPr>
        <p:spPr bwMode="auto">
          <a:xfrm>
            <a:off x="8534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94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4038600" y="3124200"/>
            <a:ext cx="762000" cy="8382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405387" name="Line 11"/>
          <p:cNvSpPr>
            <a:spLocks noChangeShapeType="1"/>
          </p:cNvSpPr>
          <p:nvPr/>
        </p:nvSpPr>
        <p:spPr bwMode="auto">
          <a:xfrm flipH="1">
            <a:off x="7909185" y="4110687"/>
            <a:ext cx="3048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88" name="Oval 12"/>
          <p:cNvSpPr>
            <a:spLocks noChangeArrowheads="1"/>
          </p:cNvSpPr>
          <p:nvPr/>
        </p:nvSpPr>
        <p:spPr bwMode="auto">
          <a:xfrm>
            <a:off x="7772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65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324600" y="2133600"/>
            <a:ext cx="9906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4953000" y="2133600"/>
            <a:ext cx="9144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953000" y="3124200"/>
            <a:ext cx="609600" cy="762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2" name="Line 16"/>
          <p:cNvSpPr>
            <a:spLocks noChangeShapeType="1"/>
          </p:cNvSpPr>
          <p:nvPr/>
        </p:nvSpPr>
        <p:spPr bwMode="auto">
          <a:xfrm flipH="1">
            <a:off x="6705600" y="2895600"/>
            <a:ext cx="6858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3" name="Line 17"/>
          <p:cNvSpPr>
            <a:spLocks noChangeShapeType="1"/>
          </p:cNvSpPr>
          <p:nvPr/>
        </p:nvSpPr>
        <p:spPr bwMode="auto">
          <a:xfrm>
            <a:off x="7467600" y="2895600"/>
            <a:ext cx="8382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394" name="Line 18"/>
          <p:cNvSpPr>
            <a:spLocks noChangeShapeType="1"/>
          </p:cNvSpPr>
          <p:nvPr/>
        </p:nvSpPr>
        <p:spPr bwMode="auto">
          <a:xfrm flipH="1">
            <a:off x="6324600" y="4191000"/>
            <a:ext cx="3810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867400" y="1828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2405397" name="Oval 21"/>
          <p:cNvSpPr>
            <a:spLocks noChangeArrowheads="1"/>
          </p:cNvSpPr>
          <p:nvPr/>
        </p:nvSpPr>
        <p:spPr bwMode="auto">
          <a:xfrm>
            <a:off x="7162800" y="2667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334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05399" name="Oval 23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2405400" name="Oval 24"/>
          <p:cNvSpPr>
            <a:spLocks noChangeArrowheads="1"/>
          </p:cNvSpPr>
          <p:nvPr/>
        </p:nvSpPr>
        <p:spPr bwMode="auto">
          <a:xfrm>
            <a:off x="60960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2405401" name="Oval 25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72</a:t>
            </a:r>
          </a:p>
        </p:txBody>
      </p:sp>
      <p:sp>
        <p:nvSpPr>
          <p:cNvPr id="2405402" name="Oval 26"/>
          <p:cNvSpPr>
            <a:spLocks noChangeArrowheads="1"/>
          </p:cNvSpPr>
          <p:nvPr/>
        </p:nvSpPr>
        <p:spPr bwMode="auto">
          <a:xfrm>
            <a:off x="6400800" y="5791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48</a:t>
            </a:r>
          </a:p>
        </p:txBody>
      </p:sp>
      <p:sp>
        <p:nvSpPr>
          <p:cNvPr id="2405403" name="Text Box 27"/>
          <p:cNvSpPr txBox="1">
            <a:spLocks noChangeArrowheads="1"/>
          </p:cNvSpPr>
          <p:nvPr/>
        </p:nvSpPr>
        <p:spPr bwMode="auto">
          <a:xfrm>
            <a:off x="6400800" y="16764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2405404" name="Text Box 28"/>
          <p:cNvSpPr txBox="1">
            <a:spLocks noChangeArrowheads="1"/>
          </p:cNvSpPr>
          <p:nvPr/>
        </p:nvSpPr>
        <p:spPr bwMode="auto">
          <a:xfrm>
            <a:off x="6187041" y="3347462"/>
            <a:ext cx="367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405405" name="Text Box 29"/>
          <p:cNvSpPr txBox="1">
            <a:spLocks noChangeArrowheads="1"/>
          </p:cNvSpPr>
          <p:nvPr/>
        </p:nvSpPr>
        <p:spPr bwMode="auto">
          <a:xfrm>
            <a:off x="7640872" y="2280301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05407" name="Line 31"/>
          <p:cNvSpPr>
            <a:spLocks noChangeShapeType="1"/>
          </p:cNvSpPr>
          <p:nvPr/>
        </p:nvSpPr>
        <p:spPr bwMode="auto">
          <a:xfrm>
            <a:off x="6781800" y="4191000"/>
            <a:ext cx="4572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5406" name="Oval 30"/>
          <p:cNvSpPr>
            <a:spLocks noChangeArrowheads="1"/>
          </p:cNvSpPr>
          <p:nvPr/>
        </p:nvSpPr>
        <p:spPr bwMode="auto">
          <a:xfrm>
            <a:off x="7010400" y="4724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2405408" name="Text Box 32"/>
          <p:cNvSpPr txBox="1">
            <a:spLocks noChangeArrowheads="1"/>
          </p:cNvSpPr>
          <p:nvPr/>
        </p:nvSpPr>
        <p:spPr bwMode="auto">
          <a:xfrm>
            <a:off x="2133601" y="1828800"/>
            <a:ext cx="161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Insert 48</a:t>
            </a:r>
          </a:p>
        </p:txBody>
      </p:sp>
    </p:spTree>
    <p:extLst>
      <p:ext uri="{BB962C8B-B14F-4D97-AF65-F5344CB8AC3E}">
        <p14:creationId xmlns:p14="http://schemas.microsoft.com/office/powerpoint/2010/main" val="8311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0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0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819 0.19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05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4935 0.147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40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738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5703 0.155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05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7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5 0.1583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05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791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5807 0.153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05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766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5626 0.1611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05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80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75 0.15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05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78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375 0.1444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05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40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0.0625 -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05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40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0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-0.0088 L 0.04622 -0.1196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05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5 -0.1555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05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777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4063 -0.1555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405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777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3125 -0.1444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05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72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4675 -0.1615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405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807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5625 -0.1555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405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4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09" grpId="0" animBg="1"/>
      <p:bldP spid="2405380" grpId="0" animBg="1"/>
      <p:bldP spid="2405381" grpId="0" animBg="1"/>
      <p:bldP spid="2405381" grpId="1" animBg="1"/>
      <p:bldP spid="2405382" grpId="0" animBg="1"/>
      <p:bldP spid="2405383" grpId="0" animBg="1"/>
      <p:bldP spid="2405387" grpId="0" animBg="1"/>
      <p:bldP spid="2405388" grpId="0" animBg="1"/>
      <p:bldP spid="2405392" grpId="0" animBg="1"/>
      <p:bldP spid="2405393" grpId="0" animBg="1"/>
      <p:bldP spid="2405394" grpId="0" animBg="1"/>
      <p:bldP spid="2405397" grpId="0" animBg="1"/>
      <p:bldP spid="2405399" grpId="0" animBg="1"/>
      <p:bldP spid="2405400" grpId="0" animBg="1"/>
      <p:bldP spid="2405401" grpId="0" animBg="1"/>
      <p:bldP spid="2405402" grpId="0" animBg="1"/>
      <p:bldP spid="2405402" grpId="1" animBg="1"/>
      <p:bldP spid="2405403" grpId="0"/>
      <p:bldP spid="2405404" grpId="0"/>
      <p:bldP spid="2405404" grpId="1"/>
      <p:bldP spid="2405405" grpId="0"/>
      <p:bldP spid="2405405" grpId="1"/>
      <p:bldP spid="2405407" grpId="0" animBg="1"/>
      <p:bldP spid="2405406" grpId="0" animBg="1"/>
      <p:bldP spid="240540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32.6584"/>
  <p:tag name="LATEXADDIN" val="\documentclass{article}&#10;\usepackage{amsmath}&#10;\usepackage{xcolor}&#10;&#10;\definecolor{ao}{rgb}{0.0, 0.0, 1.0}&#10;\definecolor{americanrose}{rgb}{1.0, 0.01, 0.24}&#10;&#10;\pagestyle{empty}&#10;\begin{document}&#10;\textcolor{ao}{&#10;{\boldmath \[&#10; i=\left\lceil \frac{h}{2} \right\rceil -1&#10;\]&#10;}&#10;}&#10;\end{document} "/>
  <p:tag name="IGUANATEXSIZE" val="20"/>
  <p:tag name="IGUANATEXCURSOR" val="226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3623</Words>
  <Application>Microsoft Office PowerPoint</Application>
  <PresentationFormat>寬螢幕</PresentationFormat>
  <Paragraphs>991</Paragraphs>
  <Slides>64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Arial Unicode MS</vt:lpstr>
      <vt:lpstr>MS UI Gothic</vt:lpstr>
      <vt:lpstr>Arial</vt:lpstr>
      <vt:lpstr>Calibri</vt:lpstr>
      <vt:lpstr>Monotype Corsiva</vt:lpstr>
      <vt:lpstr>Symbol</vt:lpstr>
      <vt:lpstr>Tahoma</vt:lpstr>
      <vt:lpstr>Times</vt:lpstr>
      <vt:lpstr>Times New Roman</vt:lpstr>
      <vt:lpstr>Office Theme</vt:lpstr>
      <vt:lpstr>Search Trees</vt:lpstr>
      <vt:lpstr>Contents </vt:lpstr>
      <vt:lpstr>Contents </vt:lpstr>
      <vt:lpstr>Height-Balance Property</vt:lpstr>
      <vt:lpstr>An AVL Tree</vt:lpstr>
      <vt:lpstr>Height of an AVL Tree</vt:lpstr>
      <vt:lpstr>Insertion</vt:lpstr>
      <vt:lpstr>Single Rotation</vt:lpstr>
      <vt:lpstr>Double Rotation – I</vt:lpstr>
      <vt:lpstr>Double Rotation – II</vt:lpstr>
      <vt:lpstr>Cases for Single Rotations</vt:lpstr>
      <vt:lpstr>Cases for Double Rotations</vt:lpstr>
      <vt:lpstr>Trinode Restructuring</vt:lpstr>
      <vt:lpstr>Question</vt:lpstr>
      <vt:lpstr>Removal</vt:lpstr>
      <vt:lpstr>Example – Removal </vt:lpstr>
      <vt:lpstr>Example – Locating Nodes</vt:lpstr>
      <vt:lpstr>Example – Restructuring </vt:lpstr>
      <vt:lpstr>Example – Result </vt:lpstr>
      <vt:lpstr>Performance</vt:lpstr>
      <vt:lpstr>Contents </vt:lpstr>
      <vt:lpstr>Multi-Way Search Tree</vt:lpstr>
      <vt:lpstr>Example</vt:lpstr>
      <vt:lpstr>Multi-Way Inorder Traversal</vt:lpstr>
      <vt:lpstr>Multi-Way Searching</vt:lpstr>
      <vt:lpstr>Example: Search for 30</vt:lpstr>
      <vt:lpstr>B-trees</vt:lpstr>
      <vt:lpstr>Observations about B-trees</vt:lpstr>
      <vt:lpstr>(2,4) Trees</vt:lpstr>
      <vt:lpstr>Example</vt:lpstr>
      <vt:lpstr>Height of a (2,4) Tree</vt:lpstr>
      <vt:lpstr>Insertion</vt:lpstr>
      <vt:lpstr>Example – Inserting Key 30 </vt:lpstr>
      <vt:lpstr>Splitting the Overflow Node</vt:lpstr>
      <vt:lpstr>Example – Split Operation</vt:lpstr>
      <vt:lpstr>Analysis of Insertion</vt:lpstr>
      <vt:lpstr>Removal </vt:lpstr>
      <vt:lpstr>Example – Removal</vt:lpstr>
      <vt:lpstr>Underflow </vt:lpstr>
      <vt:lpstr>Fusion for Underflow</vt:lpstr>
      <vt:lpstr>Transfer for Underflow</vt:lpstr>
      <vt:lpstr>Analysis of Removal</vt:lpstr>
      <vt:lpstr>Implementing a Dictionary</vt:lpstr>
      <vt:lpstr>Contents </vt:lpstr>
      <vt:lpstr>Red-Black Trees</vt:lpstr>
      <vt:lpstr>From Red-Black to (2,4) Trees</vt:lpstr>
      <vt:lpstr>From (2,4) to Red-Black Trees</vt:lpstr>
      <vt:lpstr>Height of a Red-Black Tree</vt:lpstr>
      <vt:lpstr>Insertion</vt:lpstr>
      <vt:lpstr>Inserting a New Node z</vt:lpstr>
      <vt:lpstr>Two Cases of a Double Red </vt:lpstr>
      <vt:lpstr>Restructuring for Case 1</vt:lpstr>
      <vt:lpstr>Example – Restructuring </vt:lpstr>
      <vt:lpstr>Four Configurations for Case 1</vt:lpstr>
      <vt:lpstr>Re-coloring for Case 2</vt:lpstr>
      <vt:lpstr>Analysis of Insertion</vt:lpstr>
      <vt:lpstr>Removal </vt:lpstr>
      <vt:lpstr>Cases Having no Impact</vt:lpstr>
      <vt:lpstr>Double Black Problem</vt:lpstr>
      <vt:lpstr>Remedying a Double Black</vt:lpstr>
      <vt:lpstr>Case 1 – Restructuring </vt:lpstr>
      <vt:lpstr>Case 2 – Recoloring </vt:lpstr>
      <vt:lpstr>Case 3 – Adjustment </vt:lpstr>
      <vt:lpstr>Red-Black Tree Reorganization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昱博 陳</cp:lastModifiedBy>
  <cp:revision>88</cp:revision>
  <cp:lastPrinted>2021-12-14T04:42:34Z</cp:lastPrinted>
  <dcterms:created xsi:type="dcterms:W3CDTF">2020-07-20T07:39:49Z</dcterms:created>
  <dcterms:modified xsi:type="dcterms:W3CDTF">2021-12-30T08:25:02Z</dcterms:modified>
</cp:coreProperties>
</file>