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13" r:id="rId2"/>
    <p:sldId id="310" r:id="rId3"/>
    <p:sldId id="30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62718"/>
  </p:normalViewPr>
  <p:slideViewPr>
    <p:cSldViewPr snapToGrid="0" showGuides="1">
      <p:cViewPr varScale="1">
        <p:scale>
          <a:sx n="76" d="100"/>
          <a:sy n="76" d="100"/>
        </p:scale>
        <p:origin x="200" y="4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36EFF-34AD-D741-81D3-E846F5FCBE2E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59A5B-2FC7-3B47-B899-DB335AE213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21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9A5B-2FC7-3B47-B899-DB335AE2139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42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9A5B-2FC7-3B47-B899-DB335AE2139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59A5B-2FC7-3B47-B899-DB335AE2139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2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5823E-1F1A-17A4-C8D6-5B844291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F5F0E-ED9D-4E84-1027-A646FF954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1AD28-E0B6-7B4E-3C17-534B8C5E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AC85-406C-AF55-6862-EBA5510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7A806-E1D6-AE56-589F-36F332D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6B8C-0035-96CF-FC09-5E26DF7A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43EF4-637F-9E2F-E86B-E2A0A927E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AF7D9-22CE-A15E-C056-A63C47CA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3E6EB-D7D8-8D9F-F118-C8681137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4BFE4-051A-4E43-BD41-C40D91E7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72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F9CE54-693A-3AE5-5236-80D377BF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B475E-6A9A-7B35-C805-DBCE5587D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074E8-7118-FBBF-087E-5F64CF03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0C852-2BA5-7321-F748-F80E553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D614B-CFF7-525B-5AD6-16AED8E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8232-AEE1-371A-A8AE-8805C0BC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32710-A2B8-3438-D812-94C5A679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8A721-82AA-02AD-D12B-99958385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72E0A-509B-87D5-8FDC-1006B930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B9415-7EF8-856B-C07E-24F0D4F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2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2341F-5883-C1C1-9142-0712CFE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4CB8C-DD98-ECB7-D472-48ED6564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D3B99-CCA4-2B29-B8E9-5C9EAF0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5DE7-0BC9-C984-8AC0-78456A25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E06B8-FCD1-37B7-B103-1491A973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31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08EAA-B3D3-E0F9-E58B-1D008BF3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90CC2-2B97-2D56-8375-39F2ABB9C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6E58F-6D8D-AD5F-3D91-10D7116B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32B99-9727-1D2A-5C2C-14B81DA5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D90E9-6E17-676A-E2DC-10919474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630E7-A977-C7BA-CC64-1FFB893A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A94C5-B08C-C386-A0FF-A44C787F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14D74-030D-FE92-3217-BB8B2A09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A095A-B17A-4A9D-7ED5-1B528F11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8FB3CF-197C-2686-4A13-E298F9FE2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C4CD89-B853-1829-81B0-8D0BC6757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BA70AA-9E4A-8E3F-EC84-FE630C30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D6999C-4A6A-E23A-4DC0-EFB97FE9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39BA0E-7D61-8BAC-13B0-13289CF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4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3C74-54F6-D866-3B15-2EC27A4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9035D-95F8-5C96-7B08-7C1BF975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49C098-5E0F-B78C-77AB-3CCD84E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6BF5E0-247C-54DB-DF91-2945890C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75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30FF3F-E1E1-B546-4863-3E818FB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49383-013D-5188-EB25-98473FF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6C766-C164-785C-61D7-16E70BBC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9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4F655-DD4C-8531-4EDD-A3AB799A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EAD51-56F8-5F98-F435-C4F97496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15428-96D0-C479-1A90-5A20848B0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4E01A-228D-7112-F5E7-8B98F3DE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1FAEC-4CB9-7C97-1592-DABB8A8B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96C57-DEE0-75BB-0EA9-6B61333E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60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9816D-3607-A7B2-931B-4648C936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CEE5A-BC8E-C74A-07C8-A69070F64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C267D-FFAA-B350-BE5B-B9E343045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DC3C8-9B1A-6F01-7B13-93DAD611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22EDD-0A50-7281-EC1B-088D0C76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7D5E6-F770-5CD6-CE9A-A9E7C305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4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7A6A4-0B8C-C773-E0AF-E1C48983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04F16-9FCE-3490-0DC0-35079D51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C1909-0715-6DE0-340A-9AA438E3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34E1-E410-2F4E-BD3F-E5655FA989BB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8D411-643D-B167-D941-2A4224582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FACD9-7454-704D-D01C-5219356C5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A599-DAC1-6A4A-9E6B-5CDC282F78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1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E35E24D0-A99D-BB89-1D9F-E5043C74379D}"/>
              </a:ext>
            </a:extLst>
          </p:cNvPr>
          <p:cNvSpPr txBox="1"/>
          <p:nvPr/>
        </p:nvSpPr>
        <p:spPr>
          <a:xfrm>
            <a:off x="-182880" y="-419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398B2B73-D617-8013-7E9E-EC45E2579CF3}"/>
              </a:ext>
            </a:extLst>
          </p:cNvPr>
          <p:cNvSpPr txBox="1"/>
          <p:nvPr/>
        </p:nvSpPr>
        <p:spPr>
          <a:xfrm>
            <a:off x="3818973" y="158344"/>
            <a:ext cx="14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68799D-1B68-D8CF-D80C-D56AC632412E}"/>
              </a:ext>
            </a:extLst>
          </p:cNvPr>
          <p:cNvGrpSpPr/>
          <p:nvPr/>
        </p:nvGrpSpPr>
        <p:grpSpPr>
          <a:xfrm>
            <a:off x="-3572" y="0"/>
            <a:ext cx="12195572" cy="621494"/>
            <a:chOff x="-3572" y="0"/>
            <a:chExt cx="9147572" cy="46689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A0DEB36-F618-D96F-B639-83FABE8EDC7C}"/>
                </a:ext>
              </a:extLst>
            </p:cNvPr>
            <p:cNvSpPr/>
            <p:nvPr/>
          </p:nvSpPr>
          <p:spPr>
            <a:xfrm>
              <a:off x="-3572" y="0"/>
              <a:ext cx="9147572" cy="466897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5">
              <a:extLst>
                <a:ext uri="{FF2B5EF4-FFF2-40B4-BE49-F238E27FC236}">
                  <a16:creationId xmlns:a16="http://schemas.microsoft.com/office/drawing/2014/main" id="{2DBD4C59-F683-DCE9-9778-E3F0B2E9B133}"/>
                </a:ext>
              </a:extLst>
            </p:cNvPr>
            <p:cNvSpPr txBox="1"/>
            <p:nvPr/>
          </p:nvSpPr>
          <p:spPr>
            <a:xfrm>
              <a:off x="3549523" y="83157"/>
              <a:ext cx="2648899" cy="30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Experience</a:t>
              </a:r>
            </a:p>
          </p:txBody>
        </p:sp>
      </p:grpSp>
      <p:sp>
        <p:nvSpPr>
          <p:cNvPr id="40" name="椭圆 54">
            <a:extLst>
              <a:ext uri="{FF2B5EF4-FFF2-40B4-BE49-F238E27FC236}">
                <a16:creationId xmlns:a16="http://schemas.microsoft.com/office/drawing/2014/main" id="{99B5CCFE-F213-AAB7-EE1F-F139E29199CB}"/>
              </a:ext>
            </a:extLst>
          </p:cNvPr>
          <p:cNvSpPr/>
          <p:nvPr/>
        </p:nvSpPr>
        <p:spPr>
          <a:xfrm>
            <a:off x="4535833" y="2307554"/>
            <a:ext cx="3477652" cy="1802173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" fmla="*/ 0 w 3487467"/>
              <a:gd name="connsiteY0" fmla="*/ 0 h 1719830"/>
              <a:gd name="connsiteX1" fmla="*/ 3439660 w 3487467"/>
              <a:gd name="connsiteY1" fmla="*/ 0 h 1719830"/>
              <a:gd name="connsiteX2" fmla="*/ 1719830 w 3487467"/>
              <a:gd name="connsiteY2" fmla="*/ 1719830 h 1719830"/>
              <a:gd name="connsiteX3" fmla="*/ 0 w 3487467"/>
              <a:gd name="connsiteY3" fmla="*/ 0 h 1719830"/>
              <a:gd name="connsiteX0" fmla="*/ 6132 w 3493599"/>
              <a:gd name="connsiteY0" fmla="*/ 130018 h 1849848"/>
              <a:gd name="connsiteX1" fmla="*/ 3445792 w 3493599"/>
              <a:gd name="connsiteY1" fmla="*/ 130018 h 1849848"/>
              <a:gd name="connsiteX2" fmla="*/ 1725962 w 3493599"/>
              <a:gd name="connsiteY2" fmla="*/ 1849848 h 1849848"/>
              <a:gd name="connsiteX3" fmla="*/ 6132 w 3493599"/>
              <a:gd name="connsiteY3" fmla="*/ 130018 h 1849848"/>
              <a:gd name="connsiteX0" fmla="*/ 6132 w 3493599"/>
              <a:gd name="connsiteY0" fmla="*/ 35412 h 1755242"/>
              <a:gd name="connsiteX1" fmla="*/ 3445792 w 3493599"/>
              <a:gd name="connsiteY1" fmla="*/ 35412 h 1755242"/>
              <a:gd name="connsiteX2" fmla="*/ 1725962 w 3493599"/>
              <a:gd name="connsiteY2" fmla="*/ 1755242 h 1755242"/>
              <a:gd name="connsiteX3" fmla="*/ 6132 w 3493599"/>
              <a:gd name="connsiteY3" fmla="*/ 35412 h 1755242"/>
              <a:gd name="connsiteX0" fmla="*/ 4377 w 3488420"/>
              <a:gd name="connsiteY0" fmla="*/ 11795 h 1772900"/>
              <a:gd name="connsiteX1" fmla="*/ 3450912 w 3488420"/>
              <a:gd name="connsiteY1" fmla="*/ 53046 h 1772900"/>
              <a:gd name="connsiteX2" fmla="*/ 1731082 w 3488420"/>
              <a:gd name="connsiteY2" fmla="*/ 1772876 h 1772900"/>
              <a:gd name="connsiteX3" fmla="*/ 4377 w 3488420"/>
              <a:gd name="connsiteY3" fmla="*/ 11795 h 1772900"/>
              <a:gd name="connsiteX0" fmla="*/ 39013 w 3522446"/>
              <a:gd name="connsiteY0" fmla="*/ 134148 h 1909003"/>
              <a:gd name="connsiteX1" fmla="*/ 3485548 w 3522446"/>
              <a:gd name="connsiteY1" fmla="*/ 175399 h 1909003"/>
              <a:gd name="connsiteX2" fmla="*/ 1738217 w 3522446"/>
              <a:gd name="connsiteY2" fmla="*/ 1908979 h 1909003"/>
              <a:gd name="connsiteX3" fmla="*/ 39013 w 3522446"/>
              <a:gd name="connsiteY3" fmla="*/ 134148 h 1909003"/>
              <a:gd name="connsiteX0" fmla="*/ 55067 w 3553265"/>
              <a:gd name="connsiteY0" fmla="*/ 134148 h 1909002"/>
              <a:gd name="connsiteX1" fmla="*/ 3501602 w 3553265"/>
              <a:gd name="connsiteY1" fmla="*/ 175399 h 1909002"/>
              <a:gd name="connsiteX2" fmla="*/ 1754271 w 3553265"/>
              <a:gd name="connsiteY2" fmla="*/ 1908979 h 1909002"/>
              <a:gd name="connsiteX3" fmla="*/ 55067 w 3553265"/>
              <a:gd name="connsiteY3" fmla="*/ 134148 h 1909002"/>
              <a:gd name="connsiteX0" fmla="*/ 39426 w 3502160"/>
              <a:gd name="connsiteY0" fmla="*/ 134148 h 1909003"/>
              <a:gd name="connsiteX1" fmla="*/ 3465335 w 3502160"/>
              <a:gd name="connsiteY1" fmla="*/ 175399 h 1909003"/>
              <a:gd name="connsiteX2" fmla="*/ 1718004 w 3502160"/>
              <a:gd name="connsiteY2" fmla="*/ 1908979 h 1909003"/>
              <a:gd name="connsiteX3" fmla="*/ 39426 w 3502160"/>
              <a:gd name="connsiteY3" fmla="*/ 134148 h 1909003"/>
              <a:gd name="connsiteX0" fmla="*/ 8999 w 3471733"/>
              <a:gd name="connsiteY0" fmla="*/ 21578 h 1796433"/>
              <a:gd name="connsiteX1" fmla="*/ 3434908 w 3471733"/>
              <a:gd name="connsiteY1" fmla="*/ 62829 h 1796433"/>
              <a:gd name="connsiteX2" fmla="*/ 1687577 w 3471733"/>
              <a:gd name="connsiteY2" fmla="*/ 1796409 h 1796433"/>
              <a:gd name="connsiteX3" fmla="*/ 8999 w 3471733"/>
              <a:gd name="connsiteY3" fmla="*/ 21578 h 1796433"/>
              <a:gd name="connsiteX0" fmla="*/ 39425 w 3502159"/>
              <a:gd name="connsiteY0" fmla="*/ 135675 h 1931154"/>
              <a:gd name="connsiteX1" fmla="*/ 3465334 w 3502159"/>
              <a:gd name="connsiteY1" fmla="*/ 176926 h 1931154"/>
              <a:gd name="connsiteX2" fmla="*/ 1718003 w 3502159"/>
              <a:gd name="connsiteY2" fmla="*/ 1931131 h 1931154"/>
              <a:gd name="connsiteX3" fmla="*/ 39425 w 3502159"/>
              <a:gd name="connsiteY3" fmla="*/ 135675 h 1931154"/>
              <a:gd name="connsiteX0" fmla="*/ 7276 w 3470010"/>
              <a:gd name="connsiteY0" fmla="*/ 26065 h 1821544"/>
              <a:gd name="connsiteX1" fmla="*/ 3433185 w 3470010"/>
              <a:gd name="connsiteY1" fmla="*/ 67316 h 1821544"/>
              <a:gd name="connsiteX2" fmla="*/ 1685854 w 3470010"/>
              <a:gd name="connsiteY2" fmla="*/ 1821521 h 1821544"/>
              <a:gd name="connsiteX3" fmla="*/ 7276 w 3470010"/>
              <a:gd name="connsiteY3" fmla="*/ 26065 h 1821544"/>
              <a:gd name="connsiteX0" fmla="*/ 12669 w 3492943"/>
              <a:gd name="connsiteY0" fmla="*/ 26065 h 1822469"/>
              <a:gd name="connsiteX1" fmla="*/ 3438578 w 3492943"/>
              <a:gd name="connsiteY1" fmla="*/ 67316 h 1822469"/>
              <a:gd name="connsiteX2" fmla="*/ 1691247 w 3492943"/>
              <a:gd name="connsiteY2" fmla="*/ 1821521 h 1822469"/>
              <a:gd name="connsiteX3" fmla="*/ 12669 w 3492943"/>
              <a:gd name="connsiteY3" fmla="*/ 26065 h 1822469"/>
              <a:gd name="connsiteX0" fmla="*/ 48756 w 3529030"/>
              <a:gd name="connsiteY0" fmla="*/ 3139 h 1799516"/>
              <a:gd name="connsiteX1" fmla="*/ 3474665 w 3529030"/>
              <a:gd name="connsiteY1" fmla="*/ 44390 h 1799516"/>
              <a:gd name="connsiteX2" fmla="*/ 1727334 w 3529030"/>
              <a:gd name="connsiteY2" fmla="*/ 1798595 h 1799516"/>
              <a:gd name="connsiteX3" fmla="*/ 48756 w 3529030"/>
              <a:gd name="connsiteY3" fmla="*/ 3139 h 1799516"/>
              <a:gd name="connsiteX0" fmla="*/ 48756 w 3529030"/>
              <a:gd name="connsiteY0" fmla="*/ 5796 h 1802173"/>
              <a:gd name="connsiteX1" fmla="*/ 3474665 w 3529030"/>
              <a:gd name="connsiteY1" fmla="*/ 47047 h 1802173"/>
              <a:gd name="connsiteX2" fmla="*/ 1727334 w 3529030"/>
              <a:gd name="connsiteY2" fmla="*/ 1801252 h 1802173"/>
              <a:gd name="connsiteX3" fmla="*/ 48756 w 3529030"/>
              <a:gd name="connsiteY3" fmla="*/ 5796 h 1802173"/>
              <a:gd name="connsiteX0" fmla="*/ 48756 w 3477652"/>
              <a:gd name="connsiteY0" fmla="*/ 5796 h 1802173"/>
              <a:gd name="connsiteX1" fmla="*/ 3474665 w 3477652"/>
              <a:gd name="connsiteY1" fmla="*/ 47047 h 1802173"/>
              <a:gd name="connsiteX2" fmla="*/ 1727334 w 3477652"/>
              <a:gd name="connsiteY2" fmla="*/ 1801252 h 1802173"/>
              <a:gd name="connsiteX3" fmla="*/ 48756 w 3477652"/>
              <a:gd name="connsiteY3" fmla="*/ 5796 h 180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0B8E71B-02CC-7ECC-3281-89A7CEA72708}"/>
              </a:ext>
            </a:extLst>
          </p:cNvPr>
          <p:cNvSpPr txBox="1"/>
          <p:nvPr/>
        </p:nvSpPr>
        <p:spPr>
          <a:xfrm>
            <a:off x="1747722" y="1790231"/>
            <a:ext cx="24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Transfer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42" name="直接连接符 25">
            <a:extLst>
              <a:ext uri="{FF2B5EF4-FFF2-40B4-BE49-F238E27FC236}">
                <a16:creationId xmlns:a16="http://schemas.microsoft.com/office/drawing/2014/main" id="{46CEB024-18CF-D6AE-3493-32C8A2AE5F77}"/>
              </a:ext>
            </a:extLst>
          </p:cNvPr>
          <p:cNvCxnSpPr>
            <a:cxnSpLocks/>
          </p:cNvCxnSpPr>
          <p:nvPr/>
        </p:nvCxnSpPr>
        <p:spPr>
          <a:xfrm flipV="1">
            <a:off x="4305580" y="2309884"/>
            <a:ext cx="1913927" cy="2123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26">
            <a:extLst>
              <a:ext uri="{FF2B5EF4-FFF2-40B4-BE49-F238E27FC236}">
                <a16:creationId xmlns:a16="http://schemas.microsoft.com/office/drawing/2014/main" id="{7FB450EE-6C41-C6BC-63D1-FEA3167C8637}"/>
              </a:ext>
            </a:extLst>
          </p:cNvPr>
          <p:cNvCxnSpPr>
            <a:cxnSpLocks/>
          </p:cNvCxnSpPr>
          <p:nvPr/>
        </p:nvCxnSpPr>
        <p:spPr>
          <a:xfrm flipV="1">
            <a:off x="4720359" y="2309884"/>
            <a:ext cx="1499148" cy="1054342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27">
            <a:extLst>
              <a:ext uri="{FF2B5EF4-FFF2-40B4-BE49-F238E27FC236}">
                <a16:creationId xmlns:a16="http://schemas.microsoft.com/office/drawing/2014/main" id="{4E801E04-2F61-3A45-D048-1420B47D7EAA}"/>
              </a:ext>
            </a:extLst>
          </p:cNvPr>
          <p:cNvCxnSpPr>
            <a:cxnSpLocks/>
          </p:cNvCxnSpPr>
          <p:nvPr/>
        </p:nvCxnSpPr>
        <p:spPr>
          <a:xfrm flipV="1">
            <a:off x="5593195" y="2309885"/>
            <a:ext cx="626312" cy="177946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28">
            <a:extLst>
              <a:ext uri="{FF2B5EF4-FFF2-40B4-BE49-F238E27FC236}">
                <a16:creationId xmlns:a16="http://schemas.microsoft.com/office/drawing/2014/main" id="{8C2F9E5C-EDE1-3F41-F9D8-DF462BD4C60E}"/>
              </a:ext>
            </a:extLst>
          </p:cNvPr>
          <p:cNvCxnSpPr>
            <a:cxnSpLocks/>
          </p:cNvCxnSpPr>
          <p:nvPr/>
        </p:nvCxnSpPr>
        <p:spPr>
          <a:xfrm flipH="1" flipV="1">
            <a:off x="6219508" y="2309885"/>
            <a:ext cx="670571" cy="171715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29">
            <a:extLst>
              <a:ext uri="{FF2B5EF4-FFF2-40B4-BE49-F238E27FC236}">
                <a16:creationId xmlns:a16="http://schemas.microsoft.com/office/drawing/2014/main" id="{BF351A46-8923-AD10-E1A5-8D5267DD682A}"/>
              </a:ext>
            </a:extLst>
          </p:cNvPr>
          <p:cNvCxnSpPr>
            <a:cxnSpLocks/>
          </p:cNvCxnSpPr>
          <p:nvPr/>
        </p:nvCxnSpPr>
        <p:spPr>
          <a:xfrm flipH="1" flipV="1">
            <a:off x="6219507" y="2309884"/>
            <a:ext cx="1465240" cy="1054342"/>
          </a:xfrm>
          <a:prstGeom prst="line">
            <a:avLst/>
          </a:prstGeom>
          <a:ln w="762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30">
            <a:extLst>
              <a:ext uri="{FF2B5EF4-FFF2-40B4-BE49-F238E27FC236}">
                <a16:creationId xmlns:a16="http://schemas.microsoft.com/office/drawing/2014/main" id="{38FF547B-B203-A0F7-8810-6CFFBE367FDE}"/>
              </a:ext>
            </a:extLst>
          </p:cNvPr>
          <p:cNvCxnSpPr>
            <a:cxnSpLocks/>
          </p:cNvCxnSpPr>
          <p:nvPr/>
        </p:nvCxnSpPr>
        <p:spPr>
          <a:xfrm>
            <a:off x="6219507" y="2309883"/>
            <a:ext cx="1861284" cy="1380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D66416E4-31C7-8AC3-BAD3-1DDCFD1ECCD7}"/>
              </a:ext>
            </a:extLst>
          </p:cNvPr>
          <p:cNvSpPr/>
          <p:nvPr/>
        </p:nvSpPr>
        <p:spPr>
          <a:xfrm>
            <a:off x="4520964" y="2966410"/>
            <a:ext cx="660132" cy="660132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8FCB43A-3B6B-952B-F6D1-493909F282E9}"/>
              </a:ext>
            </a:extLst>
          </p:cNvPr>
          <p:cNvSpPr/>
          <p:nvPr/>
        </p:nvSpPr>
        <p:spPr>
          <a:xfrm>
            <a:off x="5302453" y="3696970"/>
            <a:ext cx="660132" cy="6601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19D7ADD-2C1A-6BB1-816C-6D6FC6BD62E7}"/>
              </a:ext>
            </a:extLst>
          </p:cNvPr>
          <p:cNvSpPr/>
          <p:nvPr/>
        </p:nvSpPr>
        <p:spPr>
          <a:xfrm>
            <a:off x="6554793" y="3663231"/>
            <a:ext cx="660132" cy="6601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F69E337-A06D-4FBB-40FF-7AAC3F1E98EA}"/>
              </a:ext>
            </a:extLst>
          </p:cNvPr>
          <p:cNvSpPr/>
          <p:nvPr/>
        </p:nvSpPr>
        <p:spPr>
          <a:xfrm>
            <a:off x="7308235" y="2869551"/>
            <a:ext cx="660132" cy="660132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F3D9B43-1CC3-D24D-DA27-8A8FF07A9A38}"/>
              </a:ext>
            </a:extLst>
          </p:cNvPr>
          <p:cNvSpPr/>
          <p:nvPr/>
        </p:nvSpPr>
        <p:spPr>
          <a:xfrm>
            <a:off x="7606709" y="2001836"/>
            <a:ext cx="660132" cy="6601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161D6AC-5656-25E8-5AAB-7DC7F6C32232}"/>
              </a:ext>
            </a:extLst>
          </p:cNvPr>
          <p:cNvSpPr/>
          <p:nvPr/>
        </p:nvSpPr>
        <p:spPr>
          <a:xfrm>
            <a:off x="4240247" y="1990433"/>
            <a:ext cx="660132" cy="6601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5BD6A34-B386-EEBB-EB42-FBF7FA6242B1}"/>
              </a:ext>
            </a:extLst>
          </p:cNvPr>
          <p:cNvGrpSpPr/>
          <p:nvPr/>
        </p:nvGrpSpPr>
        <p:grpSpPr>
          <a:xfrm>
            <a:off x="5518328" y="1608704"/>
            <a:ext cx="1402358" cy="1402358"/>
            <a:chOff x="3851771" y="1163107"/>
            <a:chExt cx="1402358" cy="140235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CA9BF8A-1573-E4AF-EA64-8420D28351A6}"/>
                </a:ext>
              </a:extLst>
            </p:cNvPr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" name="同心圆 56">
                <a:extLst>
                  <a:ext uri="{FF2B5EF4-FFF2-40B4-BE49-F238E27FC236}">
                    <a16:creationId xmlns:a16="http://schemas.microsoft.com/office/drawing/2014/main" id="{9ABA4488-7D28-6261-6C37-2CC36AF2431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BCB483E-AA17-7C99-3029-1A35A0CBA794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56" name="TextBox 29">
              <a:extLst>
                <a:ext uri="{FF2B5EF4-FFF2-40B4-BE49-F238E27FC236}">
                  <a16:creationId xmlns:a16="http://schemas.microsoft.com/office/drawing/2014/main" id="{08E2886A-9E9A-D9FC-8304-56D9F4445946}"/>
                </a:ext>
              </a:extLst>
            </p:cNvPr>
            <p:cNvSpPr txBox="1"/>
            <p:nvPr/>
          </p:nvSpPr>
          <p:spPr>
            <a:xfrm>
              <a:off x="4040239" y="1529300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Machine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Learning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3">
            <a:extLst>
              <a:ext uri="{FF2B5EF4-FFF2-40B4-BE49-F238E27FC236}">
                <a16:creationId xmlns:a16="http://schemas.microsoft.com/office/drawing/2014/main" id="{6FB5D323-951E-F4B9-A0EB-4D17AD1D8100}"/>
              </a:ext>
            </a:extLst>
          </p:cNvPr>
          <p:cNvSpPr txBox="1"/>
          <p:nvPr/>
        </p:nvSpPr>
        <p:spPr>
          <a:xfrm>
            <a:off x="-182880" y="2133165"/>
            <a:ext cx="453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Pre-Training,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Efficient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Fine-tuning,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Domain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Adaptation,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Domain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Generalization</a:t>
            </a:r>
          </a:p>
        </p:txBody>
      </p:sp>
      <p:sp>
        <p:nvSpPr>
          <p:cNvPr id="60" name="TextBox 3">
            <a:extLst>
              <a:ext uri="{FF2B5EF4-FFF2-40B4-BE49-F238E27FC236}">
                <a16:creationId xmlns:a16="http://schemas.microsoft.com/office/drawing/2014/main" id="{CE327ED2-7E8B-5843-CD53-DF20A12B4C27}"/>
              </a:ext>
            </a:extLst>
          </p:cNvPr>
          <p:cNvSpPr txBox="1"/>
          <p:nvPr/>
        </p:nvSpPr>
        <p:spPr>
          <a:xfrm>
            <a:off x="1929638" y="2982362"/>
            <a:ext cx="24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Trustworthy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94EB66AC-660A-54EE-46A3-80B37AD3EFA5}"/>
              </a:ext>
            </a:extLst>
          </p:cNvPr>
          <p:cNvSpPr txBox="1"/>
          <p:nvPr/>
        </p:nvSpPr>
        <p:spPr>
          <a:xfrm>
            <a:off x="81526" y="3286809"/>
            <a:ext cx="453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Out-of-distribution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Detection/Generalization,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Robustness</a:t>
            </a: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EC31891C-38D3-1407-33EA-AB639FB3966E}"/>
              </a:ext>
            </a:extLst>
          </p:cNvPr>
          <p:cNvSpPr txBox="1"/>
          <p:nvPr/>
        </p:nvSpPr>
        <p:spPr>
          <a:xfrm>
            <a:off x="2318188" y="4061194"/>
            <a:ext cx="29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63" name="TextBox 3">
            <a:extLst>
              <a:ext uri="{FF2B5EF4-FFF2-40B4-BE49-F238E27FC236}">
                <a16:creationId xmlns:a16="http://schemas.microsoft.com/office/drawing/2014/main" id="{70159A6C-11E1-DE6D-4FB1-071F7B1A9721}"/>
              </a:ext>
            </a:extLst>
          </p:cNvPr>
          <p:cNvSpPr txBox="1"/>
          <p:nvPr/>
        </p:nvSpPr>
        <p:spPr>
          <a:xfrm>
            <a:off x="2553065" y="4357102"/>
            <a:ext cx="291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Vision-language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CDA5B4F1-4919-CAF4-878C-0CB097A4861B}"/>
              </a:ext>
            </a:extLst>
          </p:cNvPr>
          <p:cNvSpPr txBox="1"/>
          <p:nvPr/>
        </p:nvSpPr>
        <p:spPr>
          <a:xfrm>
            <a:off x="8197458" y="1759224"/>
            <a:ext cx="24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Modalities</a:t>
            </a:r>
          </a:p>
        </p:txBody>
      </p:sp>
      <p:sp>
        <p:nvSpPr>
          <p:cNvPr id="65" name="TextBox 3">
            <a:extLst>
              <a:ext uri="{FF2B5EF4-FFF2-40B4-BE49-F238E27FC236}">
                <a16:creationId xmlns:a16="http://schemas.microsoft.com/office/drawing/2014/main" id="{6B3F289E-63E2-649E-75F4-00A751B26F72}"/>
              </a:ext>
            </a:extLst>
          </p:cNvPr>
          <p:cNvSpPr txBox="1"/>
          <p:nvPr/>
        </p:nvSpPr>
        <p:spPr>
          <a:xfrm>
            <a:off x="8337213" y="2077598"/>
            <a:ext cx="33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1D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2D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cloud,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multi-modalities</a:t>
            </a: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E7A23E79-0124-4C6B-CE08-DF00A0C5A8D1}"/>
              </a:ext>
            </a:extLst>
          </p:cNvPr>
          <p:cNvSpPr txBox="1"/>
          <p:nvPr/>
        </p:nvSpPr>
        <p:spPr>
          <a:xfrm>
            <a:off x="7879965" y="3024742"/>
            <a:ext cx="24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Structures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98D28D58-17E3-F131-C8D4-734E004D98C5}"/>
              </a:ext>
            </a:extLst>
          </p:cNvPr>
          <p:cNvSpPr txBox="1"/>
          <p:nvPr/>
        </p:nvSpPr>
        <p:spPr>
          <a:xfrm>
            <a:off x="8057745" y="3350733"/>
            <a:ext cx="402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Convolutional Neural Network,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68" name="TextBox 3">
            <a:extLst>
              <a:ext uri="{FF2B5EF4-FFF2-40B4-BE49-F238E27FC236}">
                <a16:creationId xmlns:a16="http://schemas.microsoft.com/office/drawing/2014/main" id="{70155F34-DB8B-0E47-9E6F-37A802677B13}"/>
              </a:ext>
            </a:extLst>
          </p:cNvPr>
          <p:cNvSpPr txBox="1"/>
          <p:nvPr/>
        </p:nvSpPr>
        <p:spPr>
          <a:xfrm>
            <a:off x="6952127" y="4113145"/>
            <a:ext cx="24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Diverse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69" name="TextBox 3">
            <a:extLst>
              <a:ext uri="{FF2B5EF4-FFF2-40B4-BE49-F238E27FC236}">
                <a16:creationId xmlns:a16="http://schemas.microsoft.com/office/drawing/2014/main" id="{D362A9A8-5BDF-3E63-A6BA-21D3ACC4354D}"/>
              </a:ext>
            </a:extLst>
          </p:cNvPr>
          <p:cNvSpPr txBox="1"/>
          <p:nvPr/>
        </p:nvSpPr>
        <p:spPr>
          <a:xfrm>
            <a:off x="7227210" y="4411899"/>
            <a:ext cx="480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Segmentation,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Detection,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B76F2-5EAB-F63B-0275-BEC183C37643}"/>
              </a:ext>
            </a:extLst>
          </p:cNvPr>
          <p:cNvSpPr txBox="1"/>
          <p:nvPr/>
        </p:nvSpPr>
        <p:spPr>
          <a:xfrm>
            <a:off x="1334169" y="1059224"/>
            <a:ext cx="418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1"/>
                </a:solidFill>
              </a:rPr>
              <a:t>Different</a:t>
            </a:r>
            <a:r>
              <a:rPr kumimoji="1" lang="zh-CN" altLang="en-US" sz="2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</a:rPr>
              <a:t>Machine</a:t>
            </a:r>
            <a:r>
              <a:rPr kumimoji="1" lang="zh-CN" altLang="en-US" sz="2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</a:rPr>
              <a:t>Learning</a:t>
            </a:r>
            <a:r>
              <a:rPr kumimoji="1" lang="zh-CN" altLang="en-US" sz="2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</a:rPr>
              <a:t>Topics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CD9937-16D1-F684-B40B-1791CF3B3EE4}"/>
              </a:ext>
            </a:extLst>
          </p:cNvPr>
          <p:cNvSpPr txBox="1"/>
          <p:nvPr/>
        </p:nvSpPr>
        <p:spPr>
          <a:xfrm>
            <a:off x="7308235" y="1056280"/>
            <a:ext cx="3942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Various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Data,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Models,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Tasks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5CC9F7-1CE3-6687-DE90-9631C533DB56}"/>
              </a:ext>
            </a:extLst>
          </p:cNvPr>
          <p:cNvSpPr txBox="1"/>
          <p:nvPr/>
        </p:nvSpPr>
        <p:spPr>
          <a:xfrm>
            <a:off x="776450" y="5709694"/>
            <a:ext cx="1088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My e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arly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research focused on transfer learning, and now I'm interested in Trustworthy AI, especially with Large Multi-modal Models. I've worked with various data modalities, model architectures, and tasks.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08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155E5-30D4-9CD4-55EA-9CE3F3EB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47" y="849122"/>
            <a:ext cx="9046285" cy="424449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5F4746-716C-5200-EE33-6E4F9CAE71A2}"/>
              </a:ext>
            </a:extLst>
          </p:cNvPr>
          <p:cNvGrpSpPr/>
          <p:nvPr/>
        </p:nvGrpSpPr>
        <p:grpSpPr>
          <a:xfrm>
            <a:off x="0" y="-13038"/>
            <a:ext cx="12195572" cy="621494"/>
            <a:chOff x="-3572" y="0"/>
            <a:chExt cx="9147572" cy="466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2EF9F1-07D1-FF3C-60C7-1334898F7951}"/>
                </a:ext>
              </a:extLst>
            </p:cNvPr>
            <p:cNvSpPr/>
            <p:nvPr/>
          </p:nvSpPr>
          <p:spPr>
            <a:xfrm>
              <a:off x="-3572" y="0"/>
              <a:ext cx="9147572" cy="466897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2D7542D5-DD0A-0625-9CFA-2FA3920C7822}"/>
                </a:ext>
              </a:extLst>
            </p:cNvPr>
            <p:cNvSpPr txBox="1"/>
            <p:nvPr/>
          </p:nvSpPr>
          <p:spPr>
            <a:xfrm>
              <a:off x="3165952" y="74359"/>
              <a:ext cx="3165449" cy="30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Interests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7662C4-CD66-8FAE-4D53-6CE450B64F0B}"/>
              </a:ext>
            </a:extLst>
          </p:cNvPr>
          <p:cNvSpPr txBox="1"/>
          <p:nvPr/>
        </p:nvSpPr>
        <p:spPr>
          <a:xfrm>
            <a:off x="744319" y="5685712"/>
            <a:ext cx="107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mainly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focus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on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the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safety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robustness,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especially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-apple-system"/>
              </a:rPr>
              <a:t>issues from OOD data. In the future, I plan to explore broader trustworthy issues, particularly with Large (Vision-) Language Models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9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0CD1635-7194-2DAF-9000-161AE171C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619237"/>
                  </p:ext>
                </p:extLst>
              </p:nvPr>
            </p:nvGraphicFramePr>
            <p:xfrm>
              <a:off x="1984085" y="933793"/>
              <a:ext cx="8127999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274922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240964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47258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X: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input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images</a:t>
                          </a:r>
                        </a:p>
                        <a:p>
                          <a:r>
                            <a:rPr lang="en-US" altLang="zh-CN" sz="2000" dirty="0"/>
                            <a:t>Y: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labels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Marginal</a:t>
                          </a:r>
                          <a:r>
                            <a:rPr lang="zh-CN" altLang="en-US" sz="2000" b="1" dirty="0"/>
                            <a:t> </a:t>
                          </a:r>
                          <a:r>
                            <a:rPr lang="en-US" altLang="zh-CN" sz="2000" b="1" dirty="0"/>
                            <a:t>distribution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/>
                            <a:t>Label</a:t>
                          </a:r>
                          <a:r>
                            <a:rPr lang="zh-CN" altLang="en-US" sz="2000" b="1" dirty="0"/>
                            <a:t> </a:t>
                          </a:r>
                          <a:r>
                            <a:rPr lang="en-US" altLang="zh-CN" sz="2000" b="1" dirty="0"/>
                            <a:t>distribution</a:t>
                          </a:r>
                          <a:endParaRPr lang="en-US" altLang="zh-CN" sz="20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251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IID</a:t>
                          </a:r>
                          <a:endParaRPr lang="zh-CN" altLang="en-US" sz="2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606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Covariate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shift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257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Semantic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(label)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shift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zh-CN" alt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846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F0CD1635-7194-2DAF-9000-161AE171C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619237"/>
                  </p:ext>
                </p:extLst>
              </p:nvPr>
            </p:nvGraphicFramePr>
            <p:xfrm>
              <a:off x="1984085" y="933793"/>
              <a:ext cx="8127999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274922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240964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4725832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X: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input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images</a:t>
                          </a:r>
                        </a:p>
                        <a:p>
                          <a:r>
                            <a:rPr lang="en-US" altLang="zh-CN" sz="2000" dirty="0"/>
                            <a:t>Y: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labels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939" t="-3571" r="-101408" b="-1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571" r="-935" b="-1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2516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IID</a:t>
                          </a:r>
                          <a:endParaRPr lang="zh-CN" altLang="en-US" sz="2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939" t="-187097" r="-101408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87097" r="-935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66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Covariate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shift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939" t="-278125" r="-101408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78125" r="-93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22577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Semantic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(label)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dirty="0"/>
                            <a:t>shift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939" t="-390323" r="-101408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0323" r="-935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8468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6A7629E-F5BC-10D1-0EC0-78152A96AF5D}"/>
              </a:ext>
            </a:extLst>
          </p:cNvPr>
          <p:cNvSpPr txBox="1"/>
          <p:nvPr/>
        </p:nvSpPr>
        <p:spPr>
          <a:xfrm>
            <a:off x="1928138" y="557687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516BD7-15EB-5582-398C-9BC7411F4A82}"/>
              </a:ext>
            </a:extLst>
          </p:cNvPr>
          <p:cNvSpPr txBox="1"/>
          <p:nvPr/>
        </p:nvSpPr>
        <p:spPr>
          <a:xfrm>
            <a:off x="4242684" y="5571769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Covariate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at night)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AD4B10-8A8A-2D02-D53A-795EBFD4E164}"/>
              </a:ext>
            </a:extLst>
          </p:cNvPr>
          <p:cNvSpPr txBox="1"/>
          <p:nvPr/>
        </p:nvSpPr>
        <p:spPr>
          <a:xfrm>
            <a:off x="7961184" y="5527773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lang="en" altLang="zh-CN" dirty="0"/>
              <a:t>elephant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820B38-AF86-1159-3F4A-19F881DA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57" y="3617945"/>
            <a:ext cx="2636669" cy="17308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11133C-F9E1-AE60-F8E4-D3D1E229F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665" y="3414486"/>
            <a:ext cx="2553746" cy="21764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C59DA-AB5B-2715-72D8-1F928D904C2A}"/>
              </a:ext>
            </a:extLst>
          </p:cNvPr>
          <p:cNvSpPr txBox="1"/>
          <p:nvPr/>
        </p:nvSpPr>
        <p:spPr>
          <a:xfrm>
            <a:off x="0" y="6313604"/>
            <a:ext cx="7518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BDD100K: A Diverse Driving Dataset for Heterogeneous Multitask Learning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CVPR2020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VOS: LEARNING WHAT YOU DON’T KNOW BY VIRTUAL OUTLIER SYNTHESIS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ICLR2022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3C1668-0FB7-1D23-7F5B-B45125C8F2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80" t="27330" r="68700" b="5448"/>
          <a:stretch/>
        </p:blipFill>
        <p:spPr>
          <a:xfrm>
            <a:off x="8487782" y="3414485"/>
            <a:ext cx="1943801" cy="215728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BB73874-22A8-2EF5-FFAD-6A9C1E1FDFF6}"/>
              </a:ext>
            </a:extLst>
          </p:cNvPr>
          <p:cNvGrpSpPr/>
          <p:nvPr/>
        </p:nvGrpSpPr>
        <p:grpSpPr>
          <a:xfrm>
            <a:off x="0" y="-13038"/>
            <a:ext cx="12195572" cy="621494"/>
            <a:chOff x="-3572" y="0"/>
            <a:chExt cx="9147572" cy="4668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C8A4DB-0AA0-55C0-D6A5-C70AC8B1626A}"/>
                </a:ext>
              </a:extLst>
            </p:cNvPr>
            <p:cNvSpPr/>
            <p:nvPr/>
          </p:nvSpPr>
          <p:spPr>
            <a:xfrm>
              <a:off x="-3572" y="0"/>
              <a:ext cx="9147572" cy="466897"/>
            </a:xfrm>
            <a:prstGeom prst="rect">
              <a:avLst/>
            </a:prstGeom>
            <a:solidFill>
              <a:srgbClr val="4A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5">
              <a:extLst>
                <a:ext uri="{FF2B5EF4-FFF2-40B4-BE49-F238E27FC236}">
                  <a16:creationId xmlns:a16="http://schemas.microsoft.com/office/drawing/2014/main" id="{57FED5BE-800C-7A63-377D-B0D56FB1F7BE}"/>
                </a:ext>
              </a:extLst>
            </p:cNvPr>
            <p:cNvSpPr txBox="1"/>
            <p:nvPr/>
          </p:nvSpPr>
          <p:spPr>
            <a:xfrm>
              <a:off x="3278129" y="83157"/>
              <a:ext cx="2716004" cy="30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Typical Distribution Shifts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0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15783</TotalTime>
  <Words>275</Words>
  <Application>Microsoft Macintosh PowerPoint</Application>
  <PresentationFormat>宽屏</PresentationFormat>
  <Paragraphs>47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-apple-system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亚斌 张</dc:creator>
  <cp:lastModifiedBy>亚斌 张</cp:lastModifiedBy>
  <cp:revision>339</cp:revision>
  <dcterms:created xsi:type="dcterms:W3CDTF">2024-04-09T04:14:25Z</dcterms:created>
  <dcterms:modified xsi:type="dcterms:W3CDTF">2024-08-26T03:20:27Z</dcterms:modified>
</cp:coreProperties>
</file>