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3"/>
  </p:notesMasterIdLst>
  <p:sldIdLst>
    <p:sldId id="266" r:id="rId2"/>
    <p:sldId id="267" r:id="rId3"/>
    <p:sldId id="308" r:id="rId4"/>
    <p:sldId id="348" r:id="rId5"/>
    <p:sldId id="289" r:id="rId6"/>
    <p:sldId id="345" r:id="rId7"/>
    <p:sldId id="344" r:id="rId8"/>
    <p:sldId id="346" r:id="rId9"/>
    <p:sldId id="347" r:id="rId10"/>
    <p:sldId id="291" r:id="rId11"/>
    <p:sldId id="34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66"/>
            <p14:sldId id="267"/>
            <p14:sldId id="308"/>
            <p14:sldId id="348"/>
            <p14:sldId id="289"/>
            <p14:sldId id="345"/>
            <p14:sldId id="344"/>
            <p14:sldId id="346"/>
            <p14:sldId id="347"/>
            <p14:sldId id="291"/>
            <p14:sldId id="349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2865" autoAdjust="0"/>
  </p:normalViewPr>
  <p:slideViewPr>
    <p:cSldViewPr snapToGrid="0">
      <p:cViewPr varScale="1">
        <p:scale>
          <a:sx n="68" d="100"/>
          <a:sy n="68" d="100"/>
        </p:scale>
        <p:origin x="-9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228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lbi.nih.gov/health/metabolic-syndrome/treat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metabolic-syndrome/symptoms-causes/syc-20351916?utm_source=Google&amp;utm_medium=abstract&amp;utm_content=Metabolic-syndrome&amp;utm_campaign=Knowledge-pane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informatics-edu/metabolic-syndrome-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c.gov/nchs/nhanes/index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metabolic-syndrome/symptoms-causes/syc-20351916?utm_source=Google&amp;utm_medium=abstract&amp;utm_content=Metabolic-syndrome&amp;utm_campaign=Knowledge-pan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3600" b="1" dirty="0">
                <a:latin typeface="+mn-lt"/>
                <a:cs typeface="Calibri" pitchFamily="34" charset="0"/>
              </a:rPr>
              <a:t>Prediction of Metabolic Syndrome Using Machine Learning</a:t>
            </a:r>
            <a:endParaRPr lang="en-US" sz="3600" dirty="0">
              <a:latin typeface="+mn-lt"/>
              <a:cs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cs typeface="Calibri" pitchFamily="34" charset="0"/>
              </a:rPr>
              <a:t>Author: Yvon Bilodeau</a:t>
            </a:r>
          </a:p>
          <a:p>
            <a:r>
              <a:rPr lang="en-US" b="1" dirty="0" smtClean="0">
                <a:cs typeface="Calibri" pitchFamily="34" charset="0"/>
              </a:rPr>
              <a:t>April 2022</a:t>
            </a:r>
            <a:endParaRPr lang="en-US" b="1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21">
        <p:fade/>
      </p:transition>
    </mc:Choice>
    <mc:Fallback xmlns="">
      <p:transition spd="med" advTm="108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Calibri" pitchFamily="34" charset="0"/>
              </a:rPr>
              <a:t>Model Selection and Evaluation</a:t>
            </a:r>
            <a:endParaRPr lang="en-US" sz="2400" b="1" dirty="0">
              <a:latin typeface="+mn-lt"/>
              <a:cs typeface="Calibri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2501900"/>
            <a:ext cx="10998200" cy="3898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The Random Forest Model is the recommended model.</a:t>
            </a:r>
          </a:p>
          <a:p>
            <a:pPr marL="0" indent="0">
              <a:buNone/>
            </a:pPr>
            <a:r>
              <a:rPr lang="en-US" dirty="0" smtClean="0"/>
              <a:t>It was chosen for having </a:t>
            </a:r>
            <a:r>
              <a:rPr lang="en-US" dirty="0"/>
              <a:t>a</a:t>
            </a:r>
            <a:r>
              <a:rPr lang="en-US" dirty="0" smtClean="0"/>
              <a:t> 88.3% accuracy </a:t>
            </a:r>
            <a:r>
              <a:rPr lang="en-US" dirty="0" smtClean="0"/>
              <a:t>rate in predicting metabolic syndrome, </a:t>
            </a:r>
            <a:r>
              <a:rPr lang="en-US" dirty="0" smtClean="0"/>
              <a:t>the highest of the </a:t>
            </a:r>
            <a:r>
              <a:rPr lang="en-US" dirty="0" smtClean="0"/>
              <a:t>models </a:t>
            </a:r>
            <a:r>
              <a:rPr lang="en-US" dirty="0" smtClean="0"/>
              <a:t>that were evaluated.</a:t>
            </a:r>
          </a:p>
        </p:txBody>
      </p:sp>
    </p:spTree>
    <p:extLst>
      <p:ext uri="{BB962C8B-B14F-4D97-AF65-F5344CB8AC3E}">
        <p14:creationId xmlns:p14="http://schemas.microsoft.com/office/powerpoint/2010/main" val="21860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173">
        <p:fade/>
      </p:transition>
    </mc:Choice>
    <mc:Fallback xmlns="">
      <p:transition spd="med" advTm="421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Calibri" pitchFamily="34" charset="0"/>
              </a:rPr>
              <a:t>Recommendations</a:t>
            </a:r>
            <a:br>
              <a:rPr lang="en-US" b="1" dirty="0" smtClean="0">
                <a:latin typeface="+mn-lt"/>
                <a:cs typeface="Calibri" pitchFamily="34" charset="0"/>
              </a:rPr>
            </a:br>
            <a:r>
              <a:rPr lang="en-US" sz="2400" b="1" dirty="0" smtClean="0">
                <a:latin typeface="+mn-lt"/>
                <a:cs typeface="Calibri" pitchFamily="34" charset="0"/>
              </a:rPr>
              <a:t>Benefit </a:t>
            </a:r>
            <a:r>
              <a:rPr lang="en-US" sz="2400" b="1" dirty="0">
                <a:latin typeface="+mn-lt"/>
                <a:cs typeface="Calibri" pitchFamily="34" charset="0"/>
              </a:rPr>
              <a:t>or Early Diagnosis and Treatment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2501900"/>
            <a:ext cx="10998200" cy="3898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Accurate prediction can lead to early diagnosis and treatment. Inaccurate prediction can delay diagnosis and treatment.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/>
              <a:t>"</a:t>
            </a:r>
            <a:r>
              <a:rPr lang="en-US" i="1" dirty="0"/>
              <a:t>The main goals of treating metabolic syndrome are to lower your risk of heart disease and to prevent type 2 diabetes if it hasn’t already developed. If you already have type 2 diabetes, treatment can lower your risk of heart disease by controlling all your risk factors.</a:t>
            </a:r>
          </a:p>
          <a:p>
            <a:pPr marL="0" indent="0">
              <a:buNone/>
            </a:pPr>
            <a:r>
              <a:rPr lang="en-US" i="1" dirty="0"/>
              <a:t>Heart-healthy lifestyle changes are the first line of treatment for metabolic syndrome. You may have to see a dietitian and a physical therapist to help find a diet and exercise plan that works for you. If healthy lifestyle changes do not work, you may need medicines or weight loss surgery."</a:t>
            </a:r>
          </a:p>
          <a:p>
            <a:r>
              <a:rPr lang="en-US" sz="1600" dirty="0"/>
              <a:t>Source - </a:t>
            </a:r>
            <a:r>
              <a:rPr lang="en-US" sz="1600" dirty="0">
                <a:hlinkClick r:id="rId3"/>
              </a:rPr>
              <a:t>The Mayo Clinic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04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173">
        <p:fade/>
      </p:transition>
    </mc:Choice>
    <mc:Fallback xmlns="">
      <p:transition spd="med" advTm="421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  <a:cs typeface="Calibri" pitchFamily="34" charset="0"/>
              </a:rPr>
              <a:t>Project Description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2501900"/>
            <a:ext cx="10998200" cy="3434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 pitchFamily="34" charset="0"/>
              </a:rPr>
              <a:t>The goal of this project is to predict the presence of metabolic syndrome, </a:t>
            </a:r>
            <a:r>
              <a:rPr lang="en-US" dirty="0" smtClean="0">
                <a:solidFill>
                  <a:schemeClr val="bg1"/>
                </a:solidFill>
                <a:cs typeface="Calibri" pitchFamily="34" charset="0"/>
              </a:rPr>
              <a:t>positive or negative, </a:t>
            </a:r>
            <a:r>
              <a:rPr lang="en-US" dirty="0">
                <a:solidFill>
                  <a:schemeClr val="bg1"/>
                </a:solidFill>
                <a:cs typeface="Calibri" pitchFamily="34" charset="0"/>
              </a:rPr>
              <a:t>based on common risk factors </a:t>
            </a:r>
            <a:r>
              <a:rPr lang="en-US" dirty="0" smtClean="0">
                <a:solidFill>
                  <a:schemeClr val="bg1"/>
                </a:solidFill>
                <a:cs typeface="Calibri" pitchFamily="34" charset="0"/>
              </a:rPr>
              <a:t>utilizing </a:t>
            </a:r>
            <a:r>
              <a:rPr lang="en-US" dirty="0">
                <a:solidFill>
                  <a:schemeClr val="bg1"/>
                </a:solidFill>
                <a:cs typeface="Calibri" pitchFamily="34" charset="0"/>
              </a:rPr>
              <a:t>categorical machine learning</a:t>
            </a:r>
            <a:r>
              <a:rPr lang="en-US" dirty="0" smtClean="0">
                <a:solidFill>
                  <a:schemeClr val="bg1"/>
                </a:solidFill>
                <a:cs typeface="Calibri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 pitchFamily="34" charset="0"/>
            </a:endParaRPr>
          </a:p>
          <a:p>
            <a:pPr marL="0" indent="0">
              <a:buNone/>
            </a:pPr>
            <a:r>
              <a:rPr lang="en-US" i="1" dirty="0" smtClean="0"/>
              <a:t>"Metabolic </a:t>
            </a:r>
            <a:r>
              <a:rPr lang="en-US" i="1" dirty="0"/>
              <a:t>syndrome is increasingly common, and up to one-third of U.S. adults have it. If you have metabolic syndrome or any of its components, aggressive lifestyle changes can delay or even prevent the development of serious health problems."</a:t>
            </a:r>
          </a:p>
          <a:p>
            <a:r>
              <a:rPr lang="en-US" sz="1600" dirty="0"/>
              <a:t>Source - </a:t>
            </a:r>
            <a:r>
              <a:rPr lang="en-US" sz="1600" dirty="0">
                <a:hlinkClick r:id="rId3"/>
              </a:rPr>
              <a:t>Mayo Clinic</a:t>
            </a:r>
            <a:endParaRPr lang="en-US" sz="1600" dirty="0"/>
          </a:p>
          <a:p>
            <a:pPr marL="0" indent="0">
              <a:buNone/>
            </a:pPr>
            <a:endParaRPr lang="en-US" sz="28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283">
        <p:fade/>
      </p:transition>
    </mc:Choice>
    <mc:Fallback xmlns="">
      <p:transition spd="med" advTm="152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Calibri" pitchFamily="34" charset="0"/>
              </a:rPr>
              <a:t>Project Data Source</a:t>
            </a:r>
            <a:endParaRPr lang="en-US" b="1" dirty="0">
              <a:latin typeface="+mn-lt"/>
              <a:cs typeface="Calibri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2501900"/>
            <a:ext cx="10998200" cy="3898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dataset was </a:t>
            </a:r>
            <a:r>
              <a:rPr lang="en-US" dirty="0" smtClean="0"/>
              <a:t>sourced from</a:t>
            </a:r>
            <a:r>
              <a:rPr lang="en-US" dirty="0"/>
              <a:t> </a:t>
            </a:r>
            <a:r>
              <a:rPr lang="en-US" dirty="0" smtClean="0">
                <a:hlinkClick r:id="rId3"/>
              </a:rPr>
              <a:t>Data.World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Data.World </a:t>
            </a:r>
            <a:r>
              <a:rPr lang="en-US" dirty="0" smtClean="0"/>
              <a:t>acquired </a:t>
            </a:r>
            <a:r>
              <a:rPr lang="en-US" dirty="0"/>
              <a:t>the data for this analysis from the </a:t>
            </a:r>
            <a:r>
              <a:rPr lang="en-US" dirty="0">
                <a:hlinkClick r:id="rId4"/>
              </a:rPr>
              <a:t>NHANES</a:t>
            </a:r>
            <a:r>
              <a:rPr lang="en-US" dirty="0"/>
              <a:t>, National Health and Nutrition Examination initiative, in which several features were combined from multiple tables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 dataset consists of 2401 rows, and 15 columns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rows represent 2401 observations, and the columns represent 14 features and 1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35488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111">
        <p:fade/>
      </p:transition>
    </mc:Choice>
    <mc:Fallback xmlns="">
      <p:transition spd="med" advTm="30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Calibri" pitchFamily="34" charset="0"/>
              </a:rPr>
              <a:t>Project Data Feature Descriptions </a:t>
            </a:r>
            <a:endParaRPr lang="en-US" b="1" dirty="0">
              <a:latin typeface="+mn-lt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01749"/>
              </p:ext>
            </p:extLst>
          </p:nvPr>
        </p:nvGraphicFramePr>
        <p:xfrm>
          <a:off x="5272093" y="2608482"/>
          <a:ext cx="6256719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6393"/>
                <a:gridCol w="46403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BMI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 Mass Index (kg/m**2)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Albuminuria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Albumin in Urine (mg/L))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UrAlbCr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 of Albumin (mcg/L) to Creatinine (mg/L) in Urine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UricAcid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Uric Acid in Blood (mg/dl)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BloodGlucose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Glucose in Blood (mg/dL)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HDL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 Density Lipoprotein (mg/dl)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Triglycerides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Trig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lycerides in Blood (mg/dL)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50796"/>
              </p:ext>
            </p:extLst>
          </p:nvPr>
        </p:nvGraphicFramePr>
        <p:xfrm>
          <a:off x="595635" y="2608482"/>
          <a:ext cx="456692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0800"/>
                <a:gridCol w="3246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seqn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Respondent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sequence 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Age in years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Male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or female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Marital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Marital status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Income in dollars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Race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Racial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Group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Waist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Circ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Waist circumference (cm)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6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111">
        <p:fade/>
      </p:transition>
    </mc:Choice>
    <mc:Fallback xmlns="">
      <p:transition spd="med" advTm="30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  <a:cs typeface="Calibri" pitchFamily="34" charset="0"/>
              </a:rPr>
              <a:t>Metabolic Syndrome Diagnosis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2344732"/>
            <a:ext cx="10998200" cy="3898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cs typeface="Calibri" pitchFamily="34" charset="0"/>
              </a:rPr>
              <a:t>"The National Institutes of Health guidelines define metabolic syndrome as having three or more of the following traits, including traits for which you may be taking medication to control: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cs typeface="Calibri" pitchFamily="34" charset="0"/>
              </a:rPr>
              <a:t>Large waist</a:t>
            </a:r>
            <a:r>
              <a:rPr lang="en-US" sz="1800" dirty="0">
                <a:cs typeface="Calibri" pitchFamily="34" charset="0"/>
              </a:rPr>
              <a:t> — A waistline that measures at least 35 inches (89 centimeters) for women and 40 inches (102 centimeters) for men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cs typeface="Calibri" pitchFamily="34" charset="0"/>
              </a:rPr>
              <a:t>High triglyceride level</a:t>
            </a:r>
            <a:r>
              <a:rPr lang="en-US" sz="1800" dirty="0">
                <a:cs typeface="Calibri" pitchFamily="34" charset="0"/>
              </a:rPr>
              <a:t> — 150 milligrams per deciliter (mg/dL), or 1.7 millimoles per liter (mmol/L), or higher of this type of fat found in blood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cs typeface="Calibri" pitchFamily="34" charset="0"/>
              </a:rPr>
              <a:t>Reduced "good" or HDL cholesterol </a:t>
            </a:r>
            <a:r>
              <a:rPr lang="en-US" sz="1800" dirty="0">
                <a:cs typeface="Calibri" pitchFamily="34" charset="0"/>
              </a:rPr>
              <a:t>— Less than 40 mg/dL (1.04 mmol/L) in men or less than 50 mg/dL (1.3 mmol/L) in women of high-density lipoprotein (HDL) cholesterol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cs typeface="Calibri" pitchFamily="34" charset="0"/>
              </a:rPr>
              <a:t>Increased blood pressure</a:t>
            </a:r>
            <a:r>
              <a:rPr lang="en-US" sz="1800" dirty="0">
                <a:cs typeface="Calibri" pitchFamily="34" charset="0"/>
              </a:rPr>
              <a:t> — 130/85 millimeters of mercury (mm Hg) or higher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cs typeface="Calibri" pitchFamily="34" charset="0"/>
              </a:rPr>
              <a:t>Elevated </a:t>
            </a:r>
            <a:r>
              <a:rPr lang="en-US" sz="1800" b="1" dirty="0">
                <a:solidFill>
                  <a:srgbClr val="7030A0"/>
                </a:solidFill>
                <a:cs typeface="Calibri" pitchFamily="34" charset="0"/>
              </a:rPr>
              <a:t>fasting blood sugar</a:t>
            </a:r>
            <a:r>
              <a:rPr lang="en-US" sz="1800" dirty="0">
                <a:solidFill>
                  <a:srgbClr val="7030A0"/>
                </a:solidFill>
                <a:cs typeface="Calibri" pitchFamily="34" charset="0"/>
              </a:rPr>
              <a:t> </a:t>
            </a:r>
            <a:r>
              <a:rPr lang="en-US" sz="1800" dirty="0">
                <a:cs typeface="Calibri" pitchFamily="34" charset="0"/>
              </a:rPr>
              <a:t>— 100 mg/dL (5.6 mmol/L) or </a:t>
            </a:r>
            <a:r>
              <a:rPr lang="en-US" sz="1800" dirty="0" smtClean="0">
                <a:cs typeface="Calibri" pitchFamily="34" charset="0"/>
              </a:rPr>
              <a:t>higher“</a:t>
            </a:r>
          </a:p>
          <a:p>
            <a:r>
              <a:rPr lang="en-US" sz="1400" dirty="0">
                <a:cs typeface="Calibri" pitchFamily="34" charset="0"/>
              </a:rPr>
              <a:t>Source - </a:t>
            </a:r>
            <a:r>
              <a:rPr lang="en-US" sz="1400" dirty="0">
                <a:cs typeface="Calibri" pitchFamily="34" charset="0"/>
                <a:hlinkClick r:id="rId3"/>
              </a:rPr>
              <a:t>Mayo Clinic</a:t>
            </a:r>
            <a:endParaRPr lang="en-US" sz="1400" dirty="0"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8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529">
        <p:fade/>
      </p:transition>
    </mc:Choice>
    <mc:Fallback xmlns="">
      <p:transition spd="med" advTm="295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Waist Circumference and Age </a:t>
            </a:r>
            <a:br>
              <a:rPr lang="en-US" dirty="0" smtClean="0"/>
            </a:br>
            <a:r>
              <a:rPr lang="en-US" dirty="0" smtClean="0"/>
              <a:t>correlation to Metabolic Syndrome</a:t>
            </a:r>
            <a:endParaRPr lang="en-US" dirty="0"/>
          </a:p>
        </p:txBody>
      </p:sp>
      <p:sp>
        <p:nvSpPr>
          <p:cNvPr id="4" name="AutoShape 2" descr="data:image/png;base64,iVBORw0KGgoAAAANSUhEUgAAA1gAAAHBCAYAAAB0aRoKAAAABHNCSVQICAgIfAhkiAAAAAlwSFlzAAALEgAACxIB0t1+/AAAADh0RVh0U29mdHdhcmUAbWF0cGxvdGxpYiB2ZXJzaW9uMy4yLjIsIGh0dHA6Ly9tYXRwbG90bGliLm9yZy+WH4yJAAAgAElEQVR4nO3dfZyVc/4/8Pep6d5UpJKJhq2NhL5KbpbCbGhXWSLsLrntuxZrd3+7lrXIzX6FZVnsd+UmN9mIkEjaKLuLluRmqdYU2ZqSbKVE6eb6/eHhfDtNNalr5nSm5/PxOI/HXJ/rOtd5n/nMPGZe5/O5PlcmSZIkAAAA2GJ18l0AAABAbSFgAQAApETAAgAASImABQAAkBIBCwAAICUCFgAAQEoELIBNMGPGjMhkMpUe77zzTr5L2yynn356pfdSr1692G677aJt27bRvXv3OOOMM+KRRx6JlStXbvA8gwYNyjnHvffeW3Nv4muoqs7S0tKc/VurQqkTYFsmYAFsgvvvv3+97ffdd18NV1J9Vq1aFcuWLYuKiop49dVX4957743+/ftHaWlpPP300zVWx7rhb+LEiTX22vkwa9asnPd72GGH5bskALZAUb4LANjaJUkSDzzwwHr3DRs2LK699tqoW7duDVeVrj333DM6deoUn3/+ecyaNSumTZsWX92Hfu7cudGnT5/4/e9/HxdeeGHO8zp16hT9+vXLbpeWltZk2ZusUOqsyne+85346KOP8l0GABshYAFU4YUXXohZs2Zlt+vVq5edNjdv3rz4y1/+EkcffXSeqktH//79Y9CgQdntGTNmxIUXXhhjxoyJiC9D5s9//vPYe++944gjjsh5Xv/+/Wu63K+tUOqsyh//+Md8lwBAFUwRBKjCutMAr7jiio3uX9df//rXOOqoo6JZs2ax3XbbRffu3bPPWXtq2IZGVebMmRO//vWvY//994/tt98+6tevH61bt45jjjkmRo4cmR1pSlP79u1j9OjR0atXr2zbmjVr4qKLLso5rqprmxYsWBCXXnppdO3aNZo3bx5FRUWx/fbbR4cOHaJPnz5x1VVXxb/+9a+cc637/Tz88MPXO2Xw3nvvzWkfNGhQzJgxI0499dTYeeedo27duvHTn/50k+pcnxEjRsS3vvWtKC4ujmbNmkWvXr3WO11x4sSJOec+/fTTKx2zoX7OZDKx22675Rz7wgsvbHDK4KZcg7VgwYK46qqr4uCDD44WLVpEvXr1YocddoiDDjoorrrqqg2OgK1b4+rVq+NPf/pT7L///tGkSZNo2rRpfPvb344XX3yxyu8dwLbMCBbARixbtiweffTR7HabNm3i4osvjjvvvDM++OCDiIh44okn4pNPPolmzZpVev69994bZ511VqxZsybb9uqrr8bpp5++Sf+oPvzww3HWWWfFsmXLcto/+uijePrpp+Ppp5+Ovn37xsMPPxwNGzbc3Le5XnXq1Inrr78+/uu//ivb9tprr0V5eXl06NChyucvWLAg9ttvv5gzZ05O++LFi2Px4sUxY8aMeOqpp6Jx48bRsWPHLa53ypQpcdNNN8XSpUu3+Fy/+MUv4sYbb8xpGz9+fDz33HNxzz33rDdEbQ3GjRsXp5xySixcuDCnfdGiRTFp0qSYNGlS3HLLLTF8+PA48sgjN3ie5cuXx9FHHx3jx4/PaX/uuefib3/7W0ycODEOOuigankPAIXOCBbARjz22GPx6aefZrdPOumkqFu3bpx88snZtuXLl8eIESMqPffdd9+NH/3oRznhaqeddoojjzwy2rRpE3feeedGX/tvf/tb/PCHP8yGqzp16sRBBx0U3/3ud6OkpCR73JNPPhk//vGPN/s9bkyXLl2iTZs2OW0vv/zyJj33zjvvzAlXu+22WxxzzDFxxBFHxDe/+c2oV69ezvFfXSfVrl27nPYePXpEv379so+WLVuu9/VGjx4dS5cujV133TV69+4dXbt2jTp1Nu/P3I033hht2rSJI488Mnbeeedse5Ik8aMf/SjKy8s367zr6tevX/Tu3Tunbccdd8x5vz179tykc02bNi2OO+64nHDVtm3bOOqoo2LXXXfNti1cuDCOO+64mDZt2gbPNX/+/Bg/fnyUlJREr169cj48+OKLL+Kyyy7b1LcIsO1JANigsrKyJCKyj0mTJiVJkiSvv/56Tvu3vvWtSs/98Y9/nHNMjx49kk8//TRJkiRZtmxZcthhh+Xsb9euXc7zDz744Oy+xo0bJ1OmTMnuW7lyZfLd7343uz+TySRTp07d5Pc1YMCAnNe+4oorNnjsAQcckHPs9ddfn913xRVX5OwbOnRodt8555yTbe/YsWOyatWqnPMuWbIkefzxx5O///3vG61twoQJ661r6NChOcdFRHLJJZckq1evzh6zfPnyKutMkiRp165dzv6ysrLks88+S5IkST7//POkV69eOfvPO++87HMnTJiQs2/AgAGVat1YP7///vs5+3v27Lne97u+Otd20kkn5ew78cQTky+++CJJkiT54osvkpNPPjln/0knnbTBGiMiOeaYY7Lfv3fffTepX79+dl/9+vWz5wYglxEsgA2YPXt2TJgwIbu9++67xwEHHBARX47s7LHHHtl9L774YsyYMSPn+etOr7ryyiujSZMmERHRuHHjuOqqqzb42gsWLMgZKWrSpEn89re/jRNOOCFOOOGEOPnkk2Pu3LnZ/UmSVNtS6muPwH0da49Evffee3HppZfGyJEj46233orPP/88iouL43vf+15861vfSqXOb37zm3H11VfnjFo1aNBgs8511VVXRaNGjSIiomHDhjkLgERU7tt8W7NmTXZBkq9cf/312VHCevXqxQ033JCzf8yYMRvt29/97nfZ71+HDh1ypnF+8cUX8fHHH6dVPkCtImABbMADDzyQ8w/o2tMCIyJOOeWUnO1175X173//O2d777333uj22mbNmpWzeMWCBQti5MiROY/XX3895znvv//+Rt7N5lv3fbRu3XqTnnf22WdH27ZtIyJi5cqVcd1118UJJ5wQ++67bxQXF0e3bt3id7/7XSxfvjyVOg899NDUlsvv3LnzRrfX/Z7k23/+85+ca8+Ki4srLZrStm3baN68eXZ76dKl8Z///Ge95ysuLq50Xdy61xiuWLFiC6sGqJ0ELIANWHc1uz/96U/Rtm3b7OMPf/hDzv4HHnhgoyv6rXs90OZeH7Qh6y6EkYbXXnst5s+fn9O2qYsbtG7dOt5888246qqr4oADDsiOCEVErF69Ol577bX45S9/GSeccEIqta59rVQ+rVq1Kme7Ju5btbGfu82xww47VGor9Hu9AdQUAQtgPSZNmhTvvvtuTtvChQujoqIi+1j30/9Zs2bFCy+8kN1ee2GBiKi0qMBbb721wddfd6GHAw88MJIk2ehjU5Ye/zpWr15daVn2rl27btIKgl/ZYYcd4rLLLotJkybFsmXLYu7cuTF+/Pjo0aNH9pinn346Z/RtQ8uPVyXNwPrOO+9sdHvtvq1fv37OvnV/Lv7+979v9LU29/2ubccdd4ztttsuu7106dLsKpdfmTNnTixevDi7XVxcHC1atNji1wYgl4AFsB5V3dtqU5639j2kIr68rueraVWfffbZRldia9WqVfZ6r4gvA9/tt99e6ZqZ5cuXx5gxY6J///6VlkPfEjNmzIhjjjkmnn/++WzbV8u2b6oJEybEsGHDYtGiRRHxZZBo06ZNlJWVxSGHHJJz7Icffpj9eu2RroiIioqKzXkLW+SKK67ITl1cvnx5XHnllTn7y8rKsl+vO3L24osvxvTp0yPiy2mbF1988UZfa933u/a1dZuqTp068Z3vfCen7Ve/+lX2htirVq2KX/3qVzn7e/funfooKgDugwVQyYoVK+Lhhx/Obmcymfjggw9il112qXTs/PnzY+edd84Gn0cffTRuu+22aNKkSVx44YVx1113ZUPVs88+G9/4xjeic+fO8dZbb8W8efM2WsfgwYPj29/+dqxevToiIs4///y47rrrolOnTlFUVBRz586NqVOnZs//dcLPukaMGBFvv/12LF++PGbNmhVTp07NmXaWyWTilltuiSOOOGKTz/nmm2/Gz372sygqKoqOHTvGLrvsEg0aNIjZs2fHlClTsscVFRXljIqtvXhIRMS5554bf/7zn6NRo0bRtGnTuOeeezb7fW6qv/zlL/GNb3wj9t5773j77bdzQl6DBg3iJz/5SXa7tLQ0vvGNb8TMmTMj4svRo86dO0dJSUnMnj27yul7rVq1ih122CG7vHp5eXl06dIlvvGNb0Qmk4mzzz47jj766Cprvvzyy2P06NHx+eefR8SX91B76aWXYq+99opp06bljGg1atQoLr/88k3/hgCwyXx0BbCOJ598MjvqEvHlNUfrC1cRX15ntPZ9ij799NN47LHHIuLLldf+9Kc/5YwSVFRUxLPPPhvz5s3L+Sc9ovJUs8MOOyyGDRuWM/Vr9uzZ8eyzz8bTTz8dr7/+es5CA1tyjcy0adNi5MiR8fTTT8c777yTEwp23nnneOqpp+L888/frHOvWrUq3nnnnRg7dmyMGjUqJ1xFfDlatOOOO2a3TzzxxGjatGl2e+nSpTFmzJgYOXJkPPnkk5tVw9d15plnxty5c+PZZ5/NCVeZTCZuv/32SgtAXHvttTlT/VavXh3//ve/I0mSTfq+nXXWWTnbb775Zjz22GMxcuTISqtTbshee+0VI0eOzFnIYvbs2TF27NiccNW8efMYOXJk7LXXXpt0XgC+HgELYB3rTg/s37//Ro8/6aSTNvj8008/PSZMmBC9evWKpk2bRpMmTaJ79+7x4IMPVgpY61uk4eSTT45//etfccUVV8RBBx0UO+ywQ9StWzcaNWoUu+++e/Tp0yduuOGGeO+99zYYAjdVnTp1olGjRtGmTZvo2rVrnHrqqfHQQw/FrFmzKk0/2xTHH3983HzzzXHiiSfGnnvuGS1btoyioqJs7SeffHL85S9/id/85jc5z2vTpk1MmDAh+vTpEzvuuGNeprHdfffdMXTo0Nh///2jcePGsd1220VZWVmMHz++UhiK+DIUjho1Kg466KBo1KhRbLfddnHIIYfEo48+GrfeemuVr/fb3/42rrnmmujUqVM0bNhws+vu3bt3TJ8+PQYNGhQHHHBANG/ePOrWrRvNmzeP7t27x+WXXx7Tpk2rdHNjANKTSdJeegiArLlz50bLli2z9yP6ypo1a+Kss87KWZjimmuuiUsvvbSGKwQA0iRgAVSj3/zmN3HbbbfF4YcfHrvuums0a9Ys5s+fH+PHj4/33nsve9xOO+0U06ZNy5neBQAUHotcAFSzTz75JJ544okN7m/fvn08/vjjwhUA1AICFkA16tevX3z66afx0ksvxezZs2PhwoVRt27daNmyZey7777xve99L77//e9v0XU3AMDWwxRBAACAlFhFEAAAICUCFgAAQEoK9hqstW/oCAAAkA/rXnFlBAsAACAlAhYAAEBKCnaK4No+SpbluwQAAGAb0SrTZIP7jGABAACkRMACAABIiYAFAACQEgELAAAgJQIWAABASgQsAACAlAhYAAAAKRGwAAAAUiJgAQAApKQo3wXUJhu7o3Mh+yhZlu8SAACgIBjBAgAASIkRrGrQc/TSfJeQihf6FOe7BAAAKChGsAAAAFIiYAEAAKREwAIAAEiJgAUAAJASAQsAACAlAhYAAEBKBCwAAICUCFgAAAApEbAAAABSImABAACkRMACAABIiYAFAACQEgELAAAgJQIWAABASgQsAACAlAhYAAAAKRGwAAAAUiJgAQAApETAAgAASImABQAAkBIBCwAAICUCFgAAQEoELAAAgJQU5bsAAAAgPa0yTfJdQrX4KFmW7xI2iREsAACAlBjBggLl0ykAYGN6jl6a7xJS8UKf4nyX8LUIWABsc2rrBxQRPqQAyDcBCwqcT6cAALYeAhYA26za8gFFhA8pALYWFrkAAABIiYAFAACQkmoLWLNnz47DDz88OnXqFHvttVfccsstERGxcOHC6NWrV3To0CF69eoVixYtioiIJEniJz/5SbRv3z722WefmDJlSnWVBgAAUC2qLWAVFRXFjTfeGFOnTo1JkybF7bffHlOnTo3BgwdHWVlZlJeXR1lZWQwePDgiIp555pkoLy+P8vLyGDJkSJx77rnVVRoAAEC1qLaA1aZNm9hvv/0iIqK4uDj23HPPqKioiFGjRsWAAQMiImLAgAHxxBNPRETEqFGj4rTTTotMJhMHHnhgLF68OObNm1dd5QEAAKSuRq7BmjVrVrz++utxwAEHxPz586NNmzYREbHTTjvF/PnzIyKioqIidtlll+xz2rZtGxUVFZXONWTIkOjWrVtNlA0AAPC1VHvA+vTTT6Nfv35x8803R9OmTXP2ZTKZyGQyX+t8AwcOjMmTJ6dZIgAAQCqqNWCtXLky+vXrFz/4wQ/i+OOPj4iI1q1bZ6f+zZs3L1q1ahURESUlJTF79uzsc+fMmRMlJSXVWR4AAECqqi1gJUkSZ511Vuy5557x85//PNvet2/fuO+++yIi4r777otjjz02237//fdHkiQxadKkaNasWXYqIQAAQCEoqq4Tv/jii/HAAw/E3nvvHV26dImIiP/5n/+Jiy++OPr37x933313tGvXLkaMGBEREd/5zndizJgx0b59+2jcuHEMHTq0ukoDAACoFtUWsA455JBIkmS9+5577rlKbZlMJm6//fbqKgcAAKDa1cgqggAAANsCAQsAACAlAhYAAEBKBCwAAICUCFgAAAApEbAAAABSImABAACkpNrugwUAwJdaZZrku4Rq8VGyLN8lwFbHCBYAAEBKjGABANSQnqOX5ruEVLzQpzjfJcBWywgWAABASgQsAACAlJgiyDajtl5gDADA1sMIFgAAQEqMYLHNcYExAADVxQgWAABASgQsAACAlAhYAAAAKRGwAAAAUiJgAQAApETAAgAASIll2oGtSm27IfRHybJ8lwAA1CAjWAAAACkxggVsVdwIGgAoZAIWQDUy5REAti2mCAIAAKTECBZANTLlEQC2LUawAAAAUiJgAQAApETAAgAASImABQAAkBIBCwAAICUCFgAAQEoELAAAgJQIWAAAAClxo2EAYKvTKtMk3yUAbBYjWAAAACkxggUAbLV6jl6a7xJS8UKf4nyXANQQI1gAAAApEbAAAABSImABAACkRMACAABIiYAFAACQEgELAAAgJVUGrLKysk1qAwAA2NZt8D5Yy5cvj88++yw+/vjjWLRoUSRJEhERS5YsiYqKihorEAAAoFBscATrjjvuiK5du8b06dOja9eu2cexxx4b559/fpUnPvPMM6NVq1bRuXPnbNugQYOipKQkunTpEl26dIkxY8Zk91177bXRvn376NixYzz77LNb+LYAAABq3gZHsC688MK48MIL49Zbb40LLrjga5/49NNPj/PPPz9OO+20nPaf/exn8Ytf/CKnberUqfHQQw/FO++8E3Pnzo1vf/vb8e6770bdunW/9usCAADkywYD1lcuuOCCeOmll2LWrFmxatWqbPu6wWldPXr0iFmzZm1SEaNGjYqTTz45GjRoELvttlu0b98+XnnllTjooIM26fkAAABbgyoD1qmnnhozZ86MLl26ZEeUMplMlQFrQ2677ba4//77o1u3bnHjjTfG9ttvHxUVFXHggQdmj2nbtu0Gr/MaMmRIDBkyZLNeG4At0yrTJN8lUAV9BJBfVQasyZMnx9SpUyOTyWzxi5177rlx2WWXRSaTicsuuyz+3//7f3HPPfd8rXMMHDgwBg4cmEo9AAAAaaoyYHXu3Dk+/PDDaNOmzRa/WOvWrbNfn3POOXHMMcdERERJSUnMnj07u2/OnDlRUlKyxa8HQLp6jl6a7xJS8UKf4nyXUG30EUB+VRmwPv744+jUqVN07949GjRokG1/8sknv/aLzZs3LxvUHn/88ewKg3379o3vf//78fOf/zzmzp0b5eXl0b179699fgAAgHyqMmANGjRos058yimnxMSJE+Pjjz+Otm3bxpVXXhkTJ06MN954IzKZTJSWlsYdd9wRERF77bVX9O/fPzp16hRFRUVx++23W0EQAAAoOFUGrJ49e27WiYcPH16p7ayzztrg8Zdeemlceumlm/VaAAAAW4MqA1ZxcXF2QYkvvvgiVq5cGU2aNIklS5ZUe3EAAACFpMqAtXTp/10smyRJjBo1KiZNmlStRQEAABSiOl/n4EwmE9/73vfi2Wefra56AAAAClaVI1iPPfZY9us1a9bE5MmTo2HDhtVaFAAAW7/admPrj5Jl+S6BWqDKgDV69Oj/O7ioKEpLS2PUqFHVWhQAAEAhqjJgDR06tCbqAACgwLixNVRWZcCaM2dOXHDBBfHiiy9GRMShhx4at9xyS7Rt27bai2PrUNuG/wEAoLpUucjFGWecEX379o25c+fG3Llzo0+fPnHGGWfURG0AAAAFpcoRrAULFuQEqtNPPz1uvvnmai2KrYvhfwAA2DRVjmC1aNEihg0bFqtXr47Vq1fHsGHDokWLFjVRGwAAQEGpMmDdc889MWLEiNhpp52iTZs28eijj1r4AgAAYD2qnCLYrl27ePLJJ2uiFgAAgIK2wRGsX/7yl3HHHXdUar/jjjvi4osvrtaiAAAACtEGA9bzzz8fAwcOrNR+zjnnxFNPPVWtRQEAABSiDQasFStWRCaTqfyEOnUiSZJqLQoAAKAQbTBgNWrUKMrLyyu1l5eXR6NGjaq1KAAAgEK0wUUurrrqqujdu3f85je/ia5du0ZExOTJk+Paa691HywAAID12GDA6t27dzzxxBNxww03xK233hoREZ07d46RI0fG3nvvXWMFAgAAFIqNLtPeuXPnuO+++2qqFgAAgIJW5Y2GAQAA2DQCFgAAQEoELAAAgJRUGbDefffdKCsri86dO0dExFtvvRXXXHNNtRcGAABQaKoMWOecc05ce+21Ua9evYiI2GeffeKhhx6q9sIAAAAKTZUB67PPPovu3bvntBUVbXTxQQAAgG1SlQFrxx13jJkzZ0Ymk4mIiEcffTTatGlT7YUBAAAUmiqHom6//fYYOHBgTJ8+PUpKSmK33XaLYcOG1URtAAAABaXKgLX77rvH+PHjY9myZbFmzZooLi6uiboAAAAKTpVTBH/961/H4sWLo0mTJlFcXByLFi2K3/zmNzVRGwAAQEGpMmA988wz0bx58+z29ttvH2PGjKnWogAAAApRlQFr9erVsWLFiuz2559/nrMNAADAl6q8BusHP/hBlJWVxRlnnBEREUOHDo0BAwZUe2EAAACFpsqA9atf/Sr22WefeO655yIi4rLLLoujjjqq2gsDAAAoNJt0x+DevXtH7969q7sWAACAglblNViPPfZYdOjQIZo1axZNmzaN4uLiaNq0aU3UBgAAUFCqHMG66KKLYvTo0bHnnnvWRD0AAAAFq8oRrNatWwtXAAAAm6DKEaxu3brFSSedFN/73veiQYMG2fbjjz++WgsDAAAoNFUGrCVLlkTjxo1j3Lhx2bZMJiNgAQAArKPKgDV06NCaqAMAAKDgVRmwli9fHnfffXe88847sXz58mz7PffcU62FAQAAFJoqF7k49dRT48MPP4xnn302evbsGXPmzIni4uKaqA0AAKCgVBmwZsyYEVdffXU0adIkBgwYEE8//XT84x//qInaAAAACkqVAatevXoREdG8efN4++2345NPPomPPvqo2gsDAAAoNFVegzVw4MBYtGhRXHPNNdG3b9/49NNP4+qrr66J2gAAAApKlQGrrKwstt9+++jRo0e89957ERHx/vvvV3thAAAAhabKKYL9+vWr1HbCCSdUeeIzzzwzWrVqFZ07d862LVy4MHr16hUdOnSIXr16xaJFiyIiIkmS+MlPfhLt27ePffbZJ6ZMmfJ13gMAAMBWYYMBa/r06TFy5Mj45JNP4rHHHss+7r333pzl2jfk9NNPj7Fjx+a0DR48OMrKyqK8vDzKyspi8ODBERHxzDPPRHl5eZSXl8eQIUPi3HPP3cK3BQAAUPM2OEXwX//6Vzz11FOxePHiGD16dLa9uLg47rzzzipP3KNHj5g1a1ZO26hRo2LixIkRETFgwIA47LDD4rrrrotRo0bFaaedFplMJg488MBYvHhxzJs3L9q0abN57woAACAPNhiwjj322Dj22GPj5ZdfjoMOOiiVF5s/f342NO20004xf/78iIioqKiIXXbZJXtc27Zto6KiYr0Ba8iQITFkyJBU6gEAAEhTlddgPf7447FkyZJYuXJllJWVRcuWLWPYsGFb/MKZTCYymczXft7AgQNj8uTJW/z6AAAAaasyYI0bNy6aNm0aTz31VJSWlsaMGTPihhtu2KwXa926dcybNy8iIubNmxetWrWKiIiSkpKYPXt29rg5c+ZESUnJZr0GAABAvlQZsFauXBkREU8//XSceOKJ0axZs81+sb59+8Z9990XERH33XdfHHvssdn2+++/P5IkiUmTJkWzZs1cfwUAABScKu+D1adPn9hjjz2iUaNG8b//+7+xYMGCaNiwYZUnPuWUU2LixInx8ccfR9u2bePKK6+Miy++OPr37x933313tGvXLkaMGBEREd/5zndizJgx0b59+2jcuHEMHTp0y98ZAABADasyYA0ePDguuuiiaNasWdStWzeaNGkSo0aNqvLEw4cPX2/7c889V6ktk8nE7bffvgnlAgAAbL2qDFgRX94Ta9asWbFq1aps22mnnVZtRQEAABSiKgPWqaeeGjNnzowuXbpE3bp1I+LLEScBCwAAIFeVAWvy5MkxderUzVpSHQAAYFtS5SqCnTt3jg8//LAmagEAAChoVY5gffzxx9GpU6fo3r17NGjQINv+5JNPVmthAAAAhabKgDVo0KAaKAMAAKDwVRmwevbsWRN1AAAAFLwNBqzi4uL1LmyRJElkMplYsmRJtRYGAAA1qVWmSb5LoBbYYMBaunRpTdYBAABQ8DbpRsMAAFDb9RxdOwYYXuhTnO8StmlVLtMOAADApgwhgjoAABN/SURBVBGwAAAAUiJgAQAApETAAgAASImABQAAkBIBCwAAICUCFgAAQEoELAAAgJQIWAAAACkRsAAAAFIiYAEAAKREwAIAAEiJgAUAAJASAQsAACAlAhYAAEBKBCwAAICUCFgAAAApEbAAAABSImABAACkRMACAABIiYAFAACQEgELAAAgJQIWAABASgQsAACAlAhYAAAAKRGwAAAAUiJgAQAApETAAgAASImABQAAkBIBCwAAICUCFgAAQEoELAAAgJQIWAAAACkRsAAAAFIiYAEAAKREwAIAAEhJUT5etLS0NIqLi6Nu3bpRVFQUkydPjoULF8ZJJ50Us2bNitLS0hgxYkRsv/32+SgPAABgs+RtBGvChAnxxhtvxOTJkyMiYvDgwVFWVhbl5eVRVlYWgwcPzldpAAAAm2WrmSI4atSoGDBgQEREDBgwIJ544ok8VwQAAPD15CVgZTKZOPLII6Nr164xZMiQiIiYP39+tGnTJiIidtppp5g/f/56nztkyJDo1q1bjdUKAACwqfJyDdbf//73KCkpiY8++ih69eoVe+yxR87+TCYTmUxmvc8dOHBgDBw4cIP7AQAA8iUvI1glJSUREdGqVas47rjj4pVXXonWrVvHvHnzIiJi3rx50apVq3yUBgAAsNlqPGAtW7Ysli5dmv163Lhx0blz5+jbt2/cd999ERFx3333xbHHHlvTpQEAAGyRGp8iOH/+/DjuuOMiImLVqlXx/e9/P44++ujYf//9o3///nH33XdHu3btYsSIETVdGgAAwBap8YC1++67x5tvvlmpvUWLFvHcc8/VdDkAAACp2WqWaQcAACh0AhYAAEBKBCwAAICUCFgAAAApEbAAAABSImABAACkRMACAABIiYAFAACQEgELAAAgJQIWAABASgQsAACAlAhYAAAAKRGwAAAAUiJgAQAApETAAgAASImABQAAkBIBCwAAICUCFgAAQEoELAAAgJQIWAAAACkRsAAAAFIiYAEAAKREwAIAAEiJgAUAAJASAQsAACAlAhYAAEBKBCwAAICUCFgAAAApEbAAAABSImABAACkRMACAABIiYAFAACQEgELAAAgJQIWAABASgQsAACAlAhYAAAAKRGwAAAAUiJgAQAApETAAgAASImABQAAkBIBCwAAICUCFgAAQEoELAAAgJQIWAAAACkRsAAAAFIiYAEAAKRkqwtYY8eOjY4dO0b79u1j8ODB+S4HAABgk21VAWv16tVx3nnnxTPPPBNTp06N4cOHx9SpU/NdFgAAwCbJJEmS5LuIr7z88ssxaNCgePbZZyMi4tprr42IiEsuuaTSsZlMpkZrAwAAWNe6cWqrGsGqqKiIXXbZJbvdtm3bqKioyDlmyJAh0a1bt5ouDQAAoEpbVcDaFAMHDozJkyfnuwwAAIBKivJdwNpKSkpi9uzZ2e05c+ZESUnJeo/dimY25ujWrZsAWMvp422Dfq799PG2QT9vG/Rz7VdIfbxVjWDtv//+UV5eHu+//3588cUX8dBDD0Xfvn3zXRYAAMAmqTto0KBB+S7iK3Xq1IkOHTrED3/4w7j11lvjhz/8YfTr1y/fZX1tXbt2zXcJVDN9vG3Qz7WfPt426Odtg36u/Qqlj7eqVQQBAAAK2VY1RRAAAKCQCVgAAAApEbAAAABSImABAACkRMACAABIiYAFAACQEgELAAAgJQIWAABASgQsAACAlAhYAAAAKRGwAAAAUiJgAQAApETAAgAASImABQAAkBIBCwAAICUCFgAAQEoELAAAgJQIWAAAACkRsAAAAFIiYAEAAKREwAIAAEiJgAUAAJASAQsAACAlAhYAAEBKBCwAAICUCFgAAAApEbAAAABSImABAACkRMACAABIiYAFAACQEgELAAAgJQIWAABASoryXQBQszKZTL5LANimJUmS7xKAamQECwAAICVGsGAbVX/I0nyXABv0xcDiiPBzSu3y1c81ULsZwQIAAEiJgAUAAJASAQsAACAlAhYAAEBKBCwAAICUCFgAAAApEbAAAABSImABAACkxI2GU5TJZLJfJ0mSx0oAAKB2KLT/sY1gAQAApETAAgAASImABQAAkBIBCwAAICUCFgAAQEoELAAAgJQIWAAAACkRsAAAAFIiYAEAAKREwAIAAEhJUb4LqK0ymUy+SwAAtkL+R4DareBGsIYMGRLdunWLbt26xZAhQ/JdDgAAQFYmSZIk30XUFmt/IuXbytbqq5/T+kOW5rkS2LAvBhZHhJ9Tapevfq79jwBfT6H9j11wI1gAAABbKwELAAAgJQIWAABASgQsAACAlAhYAAAAKRGwAAAAUiJgAQAApETAAgAASImABQAAkBIBCwAAICUCFgAAQEqK8l1AbZIkSb5LAACAWqXQ/sc2ggUAAJASAQsAACAlAhYAAEBKBCwAAICUCFgAAAApEbAAAABSImABAACkJJMU2sLywBbJZDL5LgFgm+ZfL6jdjGABAACkpCjfBQA1yyenAADVxwgWAABASgQsAACAlAhYAAAAKRGwAAAAUiJgAQAApETAAgAASImABQAAkBIBCwAAICUCFgAAQEoELAAAgJQIWAAAACkRsAAAAFIiYAEAAKREwAIAAEiJgAUAAJASAQsAACAlAhYAAEBKBCwAAICUCFgAAAApEbAAAABSUpTvAjZXJpPJdwkAAMA2LkmSnG0jWAAAACkRsAAAAFJSsFME1x2K21p069YtJk+enO8yqEb6eNugn2s/fbxt0M/bBv1c+xVSHxvBAgAASEndQYMGDcp3EbVN165d810C1Uwfbxv0c+2nj7cN+nnboJ9rv0Lp40yytc61AwAAKDCmCAIAAKREwAIAAEiJgLWZysvL4/DDD48WLVpEcXFx9OrVK2bOnBkREU888US0b98+GjZsGIcddli8//77ea6WzXXAAQdEcXFxNG7cOLp16xZ//etfI0If1zbLly+Pjh07RiaTifPPPz8iIqZNmxYHH3xwNGjQIDp27Bjjxo3Lc5VsidLS0shkMtlHly5dIiLixRdfjH322ScaNGgQ++23X0yZMiXPlbIlFi9eHKeddlo0b948tttuu+jRo0dE6Ofa4t577835Pf7qMWvWLH+Xa5mbb745SktLo0GDBrHbbrvFrbfeGhGF87ssYG2mioqKWLNmTVx55ZVxxhlnxPjx4+Pss8+ODz/8ME4++eRo2rRp3HDDDfHaa6/FgAED8l0um+nggw+OP/zhD3HZZZfFG2+8oY9rqauuuirmzJmT03bKKafE9OnT46abbop69erFiSeeGJ988kmeKiQNPXr0iOHDh8fw4cPjuuuui+XLl0e/fv1i6dKl8fvf/z7mz58fJ5xwQqxevTrfpbKZzjzzzHjwwQfjrLPOiptvvjnat2+vn2uRnj17Zn+HH3jggahfv360bt066tat6+9yLVJeXh4/+9nPok6dOnHTTTfFypUr4yc/+UnMnj27cH6XEzbLihUrcrZ32GGHpGXLlslNN92UREQyYsSIJEmS5NRTT00iIpkxY0Y+ymQLrVmzJlmwYEHyj3/8I2ncuHHSsWNHfVzLvPnmm0nDhg2TG264IYmI5LzzzkumTJmSRETy4x//OEmSJLn77ruTiEjuuuuuPFfL5mrXrl0yYMCAZMmSJdm2xx57LImI5Prrr0+SJEkuu+yyJCKS8ePH56tMtsDMmTOTiEh+8IMfJCtWrEhWrVqVJIl+rq0eeeSRJCKSSy65xN/lWmb69OlJRCSHHHJIMn369KRr165JgwYNkhEjRhTM77IRrM1Uv3797NeTJ0+OhQsXRo8ePbJD0iUlJRER0bZt24iIeO+992q+SLbYJ598Ei1btowDDjgg6tevH3fddZc+rkXWrFkTZ599dpx33nnRrVu3bLs+rp3uv//+aNq0abRq1Sruvvtu/VzLTJ06NSIiXn311WjSpEk0adIkfvWrX+nnWuqOO+6IOnXqxMCBA/VxLdOxY8cYPHhwvPjii7HHHnvE66+/HkOGDInZs2dHRGH0s4C1haZPnx59+/aN0tLS7PzQtSVWwS9o2223XYwbNy7+8Ic/xPLly+Pyyy+vdIw+LlxDhw6NWbNmxWmnnRYVFRUR8WWoXrlyZc5x+rjwnXPOOTFixIjstKL//u//rtSv+rmwrVixIiIili1bFg8//HB861vfiuuvvz5WrVqVc5x+LnwzZ86M5557Lo4++ugoLS2ttF8fF7YFCxbErbfeGl26dIknnngi9t133zj//PPj008/zTlua+7nonwXUMimTp0aRxxxRDRs2DCef/75aNOmTey2224REdnrOb76p2333XfPW51svqKioujVq1f06tUrHn300ZgwYUL07t07IvRxbTB79uxYsGBB7Lvvvtm2YcOGxdy5cyNCH9cml156afbr119/PW666absp5/6uXb46u/voYceGscff3wsWLAgnn/++ew/Yfq59rjjjjsiSZI499xzIyL871XLTJw4MSoqKuJHP/pRHHvssfHPf/4zLrvssthzzz0jokD6OV9zEwvdv//976RVq1ZJ3bp1k2uvvTYZPnx4Mnz48GTu3LlJ/fr1k/322y/5wx/+kGy33XbJIYccku9y2Qxjx45NzjzzzOSuu+5KrrjiiqSoqChp3bq1Pq5F3nnnneSRRx5JHnnkkWTQoEFJRCRHH310Mnny5GSfffZJtt9+++S2225L9tprr6S4uDhZtGhRvktmM7z55pvJMccck9x2223JLbfckuy4445Jo0aNkoqKiqRVq1ZJaWlp8sc//jHZeeedk9LS0uy1OxSWNWvWJHvvvXfSsmXLZMiQIckBBxyQ1K1bN/nnP/+pn2uRFStWJC1btkx23XXXZPXq1UmSJP4u1zKvvvpqEhFJx44dk7vuuivZY489kohI3njjjYL5XRawNtOECROSiKj0SJIkGTlyZLL77rsn9evXTw499FAXWRaoV155Jdlrr72Shg0bJs2aNUsOO+yw5JVXXkmSRB/XRl/9Tp933nlJkiTJ22+/nRx44IFJ/fr1kw4dOiTPPPNMnitkc82dOzfp3bt30qJFi6RRo0ZJ165dk7FjxyZJkiQvvPBC0rlz56RevXpJly5dkldffTXP1bIlvvq9bdCgQdKhQ4fkwQcfTJJEP9cmw4cPTyIiufrqq3Pa/V2uXW688caktLQ0adCgQbLbbrslt912W5IkhfO7nEmSrXgCIwAAQAGxyAUAAEBKBCwAAICUCFgAAAApEbAAAABSImABAACkRMACoOAdfPDBkclkso9p06bluyQAtlECFgAFbebMmfHyyy/ntD3wwAN5qgaAbZ2ABUBBGzZsWKW2P//5z+E2jwDkg4AFQEF78MEHIyKiUaNGcfLJJ0dExAcffBB//etfc457991346ijjorGjRtHmzZt4pJLLok777wzO61w0KBBOcePHTs2jjrqqNhhhx2ifv36UVpaGhdccEF8/PHHNfK+AChMAhYABWvSpElRXl4eERFHH310DBgwILtv7ZGtBQsWRM+ePWPcuHHx+eefx4cffhiDBw+uFKq+cuONN0bv3r1j3LhxsWjRoli5cmV88MEHcdttt0X37t3jo48+qtb3BUDhErAAKFhrh6gTTjghysrKonnz5hER8eijj8aKFSsiIuLmm2+ODz/8MCIivvvd78aCBQti8uTJsXr16krnnD17dlxyySUR8WVo++CDD2L58uXx0EMPRUTE+++/H9dcc021vi8ACpeABUBBWrlyZTz88MMREdGgQYM45phjol69etGnT5+IiFi8eHGMHj06IiKee+657POuueaa2HHHHaNr165x1llnVTrv2LFjY+XKldmv27VrFw0bNsxOP4yIGDduXLW9LwAKm4AFQEEaO3Zs9nqo/fbbL/7973/H22+/Hfvuu2/2mK9GuNa+bmrXXXdd79df2ZTpf//5z382u24AareifBcAAJtj7emBL7/8cuy9996VjnnmmWdi4cKFseOOO8bMmTMjIqKioiJ22GGHiPhyOuC6WrVqlf36mmuuiUsvvbTSMVYoBGBDjGABUHCWLFmSnf63MV988UU8/PDDUVZWlm0bNGhQLFy4MKZMmRJ33XVXpeccddRRUVT05eePN954Y4wdOzY+++yzWLJkSbzwwgvxox/9KK677rr03gwAtYqABUDBefTRR+Pzzz+PiIj+/ftHkiQ5j7WvkRo2bFj89Kc/jZ122ikiIh577LFo0aJFdO3aNerU+b8/g5lMJiK+nDb429/+NiIiFi1aFL17944mTZpEs2bN4rDDDos77rgjli9fXlNvFYACI2ABUHDWnh542mmnVdpfVlYWJSUlERHx0ksvxdKlS2PixInRq1evaNiwYbRu3TouvvjiuOCCC7LPadGiRfbriy66KMaMGRO9e/eOFi1aRFFRUey0005x8MEHx5VXXpmzHDwArC2TmEgOwDbg+eefj65du0azZs0iIqK8vDx69+4dM2fOjEwmE2+//XZ06tQpz1UCUOgscgHANuGiiy6KKVOmRMuWLSPiy5sPf/UZ4y9+8QvhCoBUCFgAbBNOPPHEWL16dbz//vuxbNmy7L2wBg4cGMcdd1y+ywOgljBFEAAAICUWuQAAAEiJgAUAAJASAQsAACAlAhYAAEBKBCwAAICU/H+OtlJdzk17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9501" y="2518349"/>
            <a:ext cx="320789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 pitchFamily="34" charset="0"/>
              </a:rPr>
              <a:t>Large waist</a:t>
            </a:r>
            <a:r>
              <a:rPr lang="en-US" sz="2400" dirty="0">
                <a:cs typeface="Calibri" pitchFamily="34" charset="0"/>
              </a:rPr>
              <a:t> </a:t>
            </a:r>
            <a:endParaRPr lang="en-US" sz="2400" dirty="0" smtClean="0">
              <a:cs typeface="Calibri" pitchFamily="34" charset="0"/>
            </a:endParaRPr>
          </a:p>
          <a:p>
            <a:endParaRPr lang="en-US" dirty="0" smtClean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- </a:t>
            </a:r>
            <a:r>
              <a:rPr lang="en-US" dirty="0">
                <a:cs typeface="Calibri" pitchFamily="34" charset="0"/>
              </a:rPr>
              <a:t>A waistline that measures at least 35 inches (89 centimeters) for women and 40 inches (102 centimeters) for </a:t>
            </a:r>
            <a:r>
              <a:rPr lang="en-US" dirty="0" smtClean="0">
                <a:cs typeface="Calibri" pitchFamily="34" charset="0"/>
              </a:rPr>
              <a:t>men is one of the predictive traits for Metabolic Syndrome.</a:t>
            </a:r>
            <a:endParaRPr lang="en-US" dirty="0"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1" y="2504281"/>
            <a:ext cx="7139026" cy="355681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468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Triglercides and Age </a:t>
            </a:r>
            <a:br>
              <a:rPr lang="en-US" dirty="0" smtClean="0"/>
            </a:br>
            <a:r>
              <a:rPr lang="en-US" dirty="0" smtClean="0"/>
              <a:t>correlation to Metabolic Syndrome</a:t>
            </a:r>
            <a:endParaRPr lang="en-US" dirty="0"/>
          </a:p>
        </p:txBody>
      </p:sp>
      <p:sp>
        <p:nvSpPr>
          <p:cNvPr id="4" name="AutoShape 2" descr="data:image/png;base64,iVBORw0KGgoAAAANSUhEUgAAA1gAAAHBCAYAAAB0aRoKAAAABHNCSVQICAgIfAhkiAAAAAlwSFlzAAALEgAACxIB0t1+/AAAADh0RVh0U29mdHdhcmUAbWF0cGxvdGxpYiB2ZXJzaW9uMy4yLjIsIGh0dHA6Ly9tYXRwbG90bGliLm9yZy+WH4yJAAAgAElEQVR4nO3dfZyVc/4/8Pep6d5UpJKJhq2NhL5KbpbCbGhXWSLsLrntuxZrd3+7lrXIzX6FZVnsd+UmN9mIkEjaKLuLluRmqdYU2ZqSbKVE6eb6/eHhfDtNNalr5nSm5/PxOI/HXJ/rOtd5n/nMPGZe5/O5PlcmSZIkAAAA2GJ18l0AAABAbSFgAQAApETAAgAASImABQAAkBIBCwAAICUCFgAAQEoELIBNMGPGjMhkMpUe77zzTr5L2yynn356pfdSr1692G677aJt27bRvXv3OOOMM+KRRx6JlStXbvA8gwYNyjnHvffeW3Nv4muoqs7S0tKc/VurQqkTYFsmYAFsgvvvv3+97ffdd18NV1J9Vq1aFcuWLYuKiop49dVX4957743+/ftHaWlpPP300zVWx7rhb+LEiTX22vkwa9asnPd72GGH5bskALZAUb4LANjaJUkSDzzwwHr3DRs2LK699tqoW7duDVeVrj333DM6deoUn3/+ecyaNSumTZsWX92Hfu7cudGnT5/4/e9/HxdeeGHO8zp16hT9+vXLbpeWltZk2ZusUOqsyne+85346KOP8l0GABshYAFU4YUXXohZs2Zlt+vVq5edNjdv3rz4y1/+EkcffXSeqktH//79Y9CgQdntGTNmxIUXXhhjxoyJiC9D5s9//vPYe++944gjjsh5Xv/+/Wu63K+tUOqsyh//+Md8lwBAFUwRBKjCutMAr7jiio3uX9df//rXOOqoo6JZs2ax3XbbRffu3bPPWXtq2IZGVebMmRO//vWvY//994/tt98+6tevH61bt45jjjkmRo4cmR1pSlP79u1j9OjR0atXr2zbmjVr4qKLLso5rqprmxYsWBCXXnppdO3aNZo3bx5FRUWx/fbbR4cOHaJPnz5x1VVXxb/+9a+cc637/Tz88MPXO2Xw3nvvzWkfNGhQzJgxI0499dTYeeedo27duvHTn/50k+pcnxEjRsS3vvWtKC4ujmbNmkWvXr3WO11x4sSJOec+/fTTKx2zoX7OZDKx22675Rz7wgsvbHDK4KZcg7VgwYK46qqr4uCDD44WLVpEvXr1YocddoiDDjoorrrqqg2OgK1b4+rVq+NPf/pT7L///tGkSZNo2rRpfPvb344XX3yxyu8dwLbMCBbARixbtiweffTR7HabNm3i4osvjjvvvDM++OCDiIh44okn4pNPPolmzZpVev69994bZ511VqxZsybb9uqrr8bpp5++Sf+oPvzww3HWWWfFsmXLcto/+uijePrpp+Ppp5+Ovn37xsMPPxwNGzbc3Le5XnXq1Inrr78+/uu//ivb9tprr0V5eXl06NChyucvWLAg9ttvv5gzZ05O++LFi2Px4sUxY8aMeOqpp6Jx48bRsWPHLa53ypQpcdNNN8XSpUu3+Fy/+MUv4sYbb8xpGz9+fDz33HNxzz33rDdEbQ3GjRsXp5xySixcuDCnfdGiRTFp0qSYNGlS3HLLLTF8+PA48sgjN3ie5cuXx9FHHx3jx4/PaX/uuefib3/7W0ycODEOOuigankPAIXOCBbARjz22GPx6aefZrdPOumkqFu3bpx88snZtuXLl8eIESMqPffdd9+NH/3oRznhaqeddoojjzwy2rRpE3feeedGX/tvf/tb/PCHP8yGqzp16sRBBx0U3/3ud6OkpCR73JNPPhk//vGPN/s9bkyXLl2iTZs2OW0vv/zyJj33zjvvzAlXu+22WxxzzDFxxBFHxDe/+c2oV69ezvFfXSfVrl27nPYePXpEv379so+WLVuu9/VGjx4dS5cujV133TV69+4dXbt2jTp1Nu/P3I033hht2rSJI488Mnbeeedse5Ik8aMf/SjKy8s367zr6tevX/Tu3Tunbccdd8x5vz179tykc02bNi2OO+64nHDVtm3bOOqoo2LXXXfNti1cuDCOO+64mDZt2gbPNX/+/Bg/fnyUlJREr169cj48+OKLL+Kyyy7b1LcIsO1JANigsrKyJCKyj0mTJiVJkiSvv/56Tvu3vvWtSs/98Y9/nHNMjx49kk8//TRJkiRZtmxZcthhh+Xsb9euXc7zDz744Oy+xo0bJ1OmTMnuW7lyZfLd7343uz+TySRTp07d5Pc1YMCAnNe+4oorNnjsAQcckHPs9ddfn913xRVX5OwbOnRodt8555yTbe/YsWOyatWqnPMuWbIkefzxx5O///3vG61twoQJ661r6NChOcdFRHLJJZckq1evzh6zfPnyKutMkiRp165dzv6ysrLks88+S5IkST7//POkV69eOfvPO++87HMnTJiQs2/AgAGVat1YP7///vs5+3v27Lne97u+Otd20kkn5ew78cQTky+++CJJkiT54osvkpNPPjln/0knnbTBGiMiOeaYY7Lfv3fffTepX79+dl/9+vWz5wYglxEsgA2YPXt2TJgwIbu9++67xwEHHBARX47s7LHHHtl9L774YsyYMSPn+etOr7ryyiujSZMmERHRuHHjuOqqqzb42gsWLMgZKWrSpEn89re/jRNOOCFOOOGEOPnkk2Pu3LnZ/UmSVNtS6muPwH0da49Evffee3HppZfGyJEj46233orPP/88iouL43vf+15861vfSqXOb37zm3H11VfnjFo1aNBgs8511VVXRaNGjSIiomHDhjkLgERU7tt8W7NmTXZBkq9cf/312VHCevXqxQ033JCzf8yYMRvt29/97nfZ71+HDh1ypnF+8cUX8fHHH6dVPkCtImABbMADDzyQ8w/o2tMCIyJOOeWUnO1175X173//O2d777333uj22mbNmpWzeMWCBQti5MiROY/XX3895znvv//+Rt7N5lv3fbRu3XqTnnf22WdH27ZtIyJi5cqVcd1118UJJ5wQ++67bxQXF0e3bt3id7/7XSxfvjyVOg899NDUlsvv3LnzRrfX/Z7k23/+85+ca8+Ki4srLZrStm3baN68eXZ76dKl8Z///Ge95ysuLq50Xdy61xiuWLFiC6sGqJ0ELIANWHc1uz/96U/Rtm3b7OMPf/hDzv4HHnhgoyv6rXs90OZeH7Qh6y6EkYbXXnst5s+fn9O2qYsbtG7dOt5888246qqr4oADDsiOCEVErF69Ol577bX45S9/GSeccEIqta59rVQ+rVq1Kme7Ju5btbGfu82xww47VGor9Hu9AdQUAQtgPSZNmhTvvvtuTtvChQujoqIi+1j30/9Zs2bFCy+8kN1ee2GBiKi0qMBbb721wddfd6GHAw88MJIk2ehjU5Ye/zpWr15daVn2rl27btIKgl/ZYYcd4rLLLotJkybFsmXLYu7cuTF+/Pjo0aNH9pinn346Z/RtQ8uPVyXNwPrOO+9sdHvtvq1fv37OvnV/Lv7+979v9LU29/2ubccdd4ztttsuu7106dLsKpdfmTNnTixevDi7XVxcHC1atNji1wYgl4AFsB5V3dtqU5639j2kIr68rueraVWfffbZRldia9WqVfZ6r4gvA9/tt99e6ZqZ5cuXx5gxY6J///6VlkPfEjNmzIhjjjkmnn/++WzbV8u2b6oJEybEsGHDYtGiRRHxZZBo06ZNlJWVxSGHHJJz7Icffpj9eu2RroiIioqKzXkLW+SKK67ITl1cvnx5XHnllTn7y8rKsl+vO3L24osvxvTp0yPiy2mbF1988UZfa933u/a1dZuqTp068Z3vfCen7Ve/+lX2htirVq2KX/3qVzn7e/funfooKgDugwVQyYoVK+Lhhx/Obmcymfjggw9il112qXTs/PnzY+edd84Gn0cffTRuu+22aNKkSVx44YVx1113ZUPVs88+G9/4xjeic+fO8dZbb8W8efM2WsfgwYPj29/+dqxevToiIs4///y47rrrolOnTlFUVBRz586NqVOnZs//dcLPukaMGBFvv/12LF++PGbNmhVTp07NmXaWyWTilltuiSOOOGKTz/nmm2/Gz372sygqKoqOHTvGLrvsEg0aNIjZs2fHlClTsscVFRXljIqtvXhIRMS5554bf/7zn6NRo0bRtGnTuOeeezb7fW6qv/zlL/GNb3wj9t5773j77bdzQl6DBg3iJz/5SXa7tLQ0vvGNb8TMmTMj4svRo86dO0dJSUnMnj27yul7rVq1ih122CG7vHp5eXl06dIlvvGNb0Qmk4mzzz47jj766Cprvvzyy2P06NHx+eefR8SX91B76aWXYq+99opp06bljGg1atQoLr/88k3/hgCwyXx0BbCOJ598MjvqEvHlNUfrC1cRX15ntPZ9ij799NN47LHHIuLLldf+9Kc/5YwSVFRUxLPPPhvz5s3L+Sc9ovJUs8MOOyyGDRuWM/Vr9uzZ8eyzz8bTTz8dr7/+es5CA1tyjcy0adNi5MiR8fTTT8c777yTEwp23nnneOqpp+L888/frHOvWrUq3nnnnRg7dmyMGjUqJ1xFfDlatOOOO2a3TzzxxGjatGl2e+nSpTFmzJgYOXJkPPnkk5tVw9d15plnxty5c+PZZ5/NCVeZTCZuv/32SgtAXHvttTlT/VavXh3//ve/I0mSTfq+nXXWWTnbb775Zjz22GMxcuTISqtTbshee+0VI0eOzFnIYvbs2TF27NiccNW8efMYOXJk7LXXXpt0XgC+HgELYB3rTg/s37//Ro8/6aSTNvj8008/PSZMmBC9evWKpk2bRpMmTaJ79+7x4IMPVgpY61uk4eSTT45//etfccUVV8RBBx0UO+ywQ9StWzcaNWoUu+++e/Tp0yduuOGGeO+99zYYAjdVnTp1olGjRtGmTZvo2rVrnHrqqfHQQw/FrFmzKk0/2xTHH3983HzzzXHiiSfGnnvuGS1btoyioqJs7SeffHL85S9/id/85jc5z2vTpk1MmDAh+vTpEzvuuGNeprHdfffdMXTo0Nh///2jcePGsd1220VZWVmMHz++UhiK+DIUjho1Kg466KBo1KhRbLfddnHIIYfEo48+GrfeemuVr/fb3/42rrnmmujUqVM0bNhws+vu3bt3TJ8+PQYNGhQHHHBANG/ePOrWrRvNmzeP7t27x+WXXx7Tpk2rdHNjANKTSdJeegiArLlz50bLli2z9yP6ypo1a+Kss87KWZjimmuuiUsvvbSGKwQA0iRgAVSj3/zmN3HbbbfF4YcfHrvuums0a9Ys5s+fH+PHj4/33nsve9xOO+0U06ZNy5neBQAUHotcAFSzTz75JJ544okN7m/fvn08/vjjwhUA1AICFkA16tevX3z66afx0ksvxezZs2PhwoVRt27daNmyZey7777xve99L77//e9v0XU3AMDWwxRBAACAlFhFEAAAICUCFgAAQEoK9hqstW/oCAAAkA/rXnFlBAsAACAlAhYAAEBKCnaK4No+SpbluwQAAGAb0SrTZIP7jGABAACkRMACAABIiYAFAACQEgELAAAgJQIWAABASgQsAACAlAhYAAAAKRGwAAAAUiJgAQAApKQo3wXUJhu7o3Mh+yhZlu8SAACgIBjBAgAASIkRrGrQc/TSfJeQihf6FOe7BAAAKChGsAAAAFIiYAEAAKREwAIAAEiJgAUAAJASAQsAACAlAhYAAEBKBCwAAICUCFgAAAApEbAAAABSImABAACkRMACAABIiYAFAACQEgELAAAgJQIWAABASgQsAACAlAhYAAAAKRGwAAAAUiJgAQAApETAAgAASImABQAAkBIBCwAAICUCFgAAQEoELAAAgJQU5bsAAAAgPa0yTfJdQrX4KFmW7xI2iREsAACAlBjBggLl0ykAYGN6jl6a7xJS8UKf4nyX8LUIWABsc2rrBxQRPqQAyDcBCwqcT6cAALYeAhYA26za8gFFhA8pALYWFrkAAABIiYAFAACQkmoLWLNnz47DDz88OnXqFHvttVfccsstERGxcOHC6NWrV3To0CF69eoVixYtioiIJEniJz/5SbRv3z722WefmDJlSnWVBgAAUC2qLWAVFRXFjTfeGFOnTo1JkybF7bffHlOnTo3BgwdHWVlZlJeXR1lZWQwePDgiIp555pkoLy+P8vLyGDJkSJx77rnVVRoAAEC1qLaA1aZNm9hvv/0iIqK4uDj23HPPqKioiFGjRsWAAQMiImLAgAHxxBNPRETEqFGj4rTTTotMJhMHHnhgLF68OObNm1dd5QEAAKSuRq7BmjVrVrz++utxwAEHxPz586NNmzYREbHTTjvF/PnzIyKioqIidtlll+xz2rZtGxUVFZXONWTIkOjWrVtNlA0AAPC1VHvA+vTTT6Nfv35x8803R9OmTXP2ZTKZyGQyX+t8AwcOjMmTJ6dZIgAAQCqqNWCtXLky+vXrFz/4wQ/i+OOPj4iI1q1bZ6f+zZs3L1q1ahURESUlJTF79uzsc+fMmRMlJSXVWR4AAECqqi1gJUkSZ511Vuy5557x85//PNvet2/fuO+++yIi4r777otjjz02237//fdHkiQxadKkaNasWXYqIQAAQCEoqq4Tv/jii/HAAw/E3nvvHV26dImIiP/5n/+Jiy++OPr37x933313tGvXLkaMGBEREd/5zndizJgx0b59+2jcuHEMHTq0ukoDAACoFtUWsA455JBIkmS9+5577rlKbZlMJm6//fbqKgcAAKDa1cgqggAAANsCAQsAACAlAhYAAEBKBCwAAICUCFgAAAApEbAAAABSImABAACkpNrugwUAwJdaZZrku4Rq8VGyLN8lwFbHCBYAAEBKjGABANSQnqOX5ruEVLzQpzjfJcBWywgWAABASgQsAACAlJgiyDajtl5gDADA1sMIFgAAQEqMYLHNcYExAADVxQgWAABASgQsAACAlAhYAAAAKRGwAAAAUiJgAQAApETAAgAASIll2oGtSm27IfRHybJ8lwAA1CAjWAAAACkxggVsVdwIGgAoZAIWQDUy5REAti2mCAIAAKTECBZANTLlEQC2LUawAAAAUiJgAQAApETAAgAASImABQAAkBIBCwAAICUCFgAAQEoELAAAgJQIWAAAAClxo2EAYKvTKtMk3yUAbBYjWAAAACkxggUAbLV6jl6a7xJS8UKf4nyXANQQI1gAAAApEbAAAABSImABAACkRMACAABIiYAFAACQEgELAAAgJVUGrLKysk1qAwAA2NZt8D5Yy5cvj88++yw+/vjjWLRoUSRJEhERS5YsiYqKihorEAAAoFBscATrjjvuiK5du8b06dOja9eu2cexxx4b559/fpUnPvPMM6NVq1bRuXPnbNugQYOipKQkunTpEl26dIkxY8Zk91177bXRvn376NixYzz77LNb+LYAAABq3gZHsC688MK48MIL49Zbb40LLrjga5/49NNPj/PPPz9OO+20nPaf/exn8Ytf/CKnberUqfHQQw/FO++8E3Pnzo1vf/vb8e6770bdunW/9usCAADkywYD1lcuuOCCeOmll2LWrFmxatWqbPu6wWldPXr0iFmzZm1SEaNGjYqTTz45GjRoELvttlu0b98+XnnllTjooIM26fkAAABbgyoD1qmnnhozZ86MLl26ZEeUMplMlQFrQ2677ba4//77o1u3bnHjjTfG9ttvHxUVFXHggQdmj2nbtu0Gr/MaMmRIDBkyZLNeG4At0yrTJN8lUAV9BJBfVQasyZMnx9SpUyOTyWzxi5177rlx2WWXRSaTicsuuyz+3//7f3HPPfd8rXMMHDgwBg4cmEo9AAAAaaoyYHXu3Dk+/PDDaNOmzRa/WOvWrbNfn3POOXHMMcdERERJSUnMnj07u2/OnDlRUlKyxa8HQLp6jl6a7xJS8UKf4nyXUG30EUB+VRmwPv744+jUqVN07949GjRokG1/8sknv/aLzZs3LxvUHn/88ewKg3379o3vf//78fOf/zzmzp0b5eXl0b179699fgAAgHyqMmANGjRos058yimnxMSJE+Pjjz+Otm3bxpVXXhkTJ06MN954IzKZTJSWlsYdd9wRERF77bVX9O/fPzp16hRFRUVx++23W0EQAAAoOFUGrJ49e27WiYcPH16p7ayzztrg8Zdeemlceumlm/VaAAAAW4MqA1ZxcXF2QYkvvvgiVq5cGU2aNIklS5ZUe3EAAACFpMqAtXTp/10smyRJjBo1KiZNmlStRQEAABSiOl/n4EwmE9/73vfi2Wefra56AAAAClaVI1iPPfZY9us1a9bE5MmTo2HDhtVaFAAAW7/admPrj5Jl+S6BWqDKgDV69Oj/O7ioKEpLS2PUqFHVWhQAAEAhqjJgDR06tCbqAACgwLixNVRWZcCaM2dOXHDBBfHiiy9GRMShhx4at9xyS7Rt27bai2PrUNuG/wEAoLpUucjFGWecEX379o25c+fG3Llzo0+fPnHGGWfURG0AAAAFpcoRrAULFuQEqtNPPz1uvvnmai2KrYvhfwAA2DRVjmC1aNEihg0bFqtXr47Vq1fHsGHDokWLFjVRGwAAQEGpMmDdc889MWLEiNhpp52iTZs28eijj1r4AgAAYD2qnCLYrl27ePLJJ2uiFgAAgIK2wRGsX/7yl3HHHXdUar/jjjvi4osvrtaiAAAACtEGA9bzzz8fAwcOrNR+zjnnxFNPPVWtRQEAABSiDQasFStWRCaTqfyEOnUiSZJqLQoAAKAQbTBgNWrUKMrLyyu1l5eXR6NGjaq1KAAAgEK0wUUurrrqqujdu3f85je/ia5du0ZExOTJk+Paa691HywAAID12GDA6t27dzzxxBNxww03xK233hoREZ07d46RI0fG3nvvXWMFAgAAFIqNLtPeuXPnuO+++2qqFgAAgIJW5Y2GAQAA2DQCFgAAQEoELAAAgJRUGbDefffdKCsri86dO0dExFtvvRXXXHNNtRcGAABQaKoMWOecc05ce+21Ua9evYiI2GeffeKhhx6q9sIAAAAKTZUB67PPPovu3bvntBUVbXTxQQAAgG1SlQFrxx13jJkzZ0Ymk4mIiEcffTTatGlT7YUBAAAUmiqHom6//fYYOHBgTJ8+PUpKSmK33XaLYcOG1URtAAAABaXKgLX77rvH+PHjY9myZbFmzZooLi6uiboAAAAKTpVTBH/961/H4sWLo0mTJlFcXByLFi2K3/zmNzVRGwAAQEGpMmA988wz0bx58+z29ttvH2PGjKnWogAAAApRlQFr9erVsWLFiuz2559/nrMNAADAl6q8BusHP/hBlJWVxRlnnBEREUOHDo0BAwZUe2EAAACFpsqA9atf/Sr22WefeO655yIi4rLLLoujjjqq2gsDAAAoNJt0x+DevXtH7969q7sWAACAglblNViPPfZYdOjQIZo1axZNmzaN4uLiaNq0aU3UBgAAUFCqHMG66KKLYvTo0bHnnnvWRD0AAAAFq8oRrNatWwtXAAAAm6DKEaxu3brFSSedFN/73veiQYMG2fbjjz++WgsDAAAoNFUGrCVLlkTjxo1j3Lhx2bZMJiNgAQAArKPKgDV06NCaqAMAAKDgVRmwli9fHnfffXe88847sXz58mz7PffcU62FAQAAFJoqF7k49dRT48MPP4xnn302evbsGXPmzIni4uKaqA0AAKCgVBmwZsyYEVdffXU0adIkBgwYEE8//XT84x//qInaAAAACkqVAatevXoREdG8efN4++2345NPPomPPvqo2gsDAAAoNFVegzVw4MBYtGhRXHPNNdG3b9/49NNP4+qrr66J2gAAAApKlQGrrKwstt9+++jRo0e89957ERHx/vvvV3thAAAAhabKKYL9+vWr1HbCCSdUeeIzzzwzWrVqFZ07d862LVy4MHr16hUdOnSIXr16xaJFiyIiIkmS+MlPfhLt27ePffbZJ6ZMmfJ13gMAAMBWYYMBa/r06TFy5Mj45JNP4rHHHss+7r333pzl2jfk9NNPj7Fjx+a0DR48OMrKyqK8vDzKyspi8ODBERHxzDPPRHl5eZSXl8eQIUPi3HPP3cK3BQAAUPM2OEXwX//6Vzz11FOxePHiGD16dLa9uLg47rzzzipP3KNHj5g1a1ZO26hRo2LixIkRETFgwIA47LDD4rrrrotRo0bFaaedFplMJg488MBYvHhxzJs3L9q0abN57woAACAPNhiwjj322Dj22GPj5ZdfjoMOOiiVF5s/f342NO20004xf/78iIioqKiIXXbZJXtc27Zto6KiYr0Ba8iQITFkyJBU6gEAAEhTlddgPf7447FkyZJYuXJllJWVRcuWLWPYsGFb/MKZTCYymczXft7AgQNj8uTJW/z6AAAAaasyYI0bNy6aNm0aTz31VJSWlsaMGTPihhtu2KwXa926dcybNy8iIubNmxetWrWKiIiSkpKYPXt29rg5c+ZESUnJZr0GAABAvlQZsFauXBkREU8//XSceOKJ0axZs81+sb59+8Z9990XERH33XdfHHvssdn2+++/P5IkiUmTJkWzZs1cfwUAABScKu+D1adPn9hjjz2iUaNG8b//+7+xYMGCaNiwYZUnPuWUU2LixInx8ccfR9u2bePKK6+Miy++OPr37x933313tGvXLkaMGBEREd/5zndizJgx0b59+2jcuHEMHTp0y98ZAABADasyYA0ePDguuuiiaNasWdStWzeaNGkSo0aNqvLEw4cPX2/7c889V6ktk8nE7bffvgnlAgAAbL2qDFgRX94Ta9asWbFq1aps22mnnVZtRQEAABSiKgPWqaeeGjNnzowuXbpE3bp1I+LLEScBCwAAIFeVAWvy5MkxderUzVpSHQAAYFtS5SqCnTt3jg8//LAmagEAAChoVY5gffzxx9GpU6fo3r17NGjQINv+5JNPVmthAAAAhabKgDVo0KAaKAMAAKDwVRmwevbsWRN1AAAAFLwNBqzi4uL1LmyRJElkMplYsmRJtRYGAAA1qVWmSb5LoBbYYMBaunRpTdYBAABQ8DbpRsMAAFDb9RxdOwYYXuhTnO8StmlVLtMOAADApgwhgjoAABN/SURBVBGwAAAAUiJgAQAApETAAgAASImABQAAkBIBCwAAICUCFgAAQEoELAAAgJQIWAAAACkRsAAAAFIiYAEAAKREwAIAAEiJgAUAAJASAQsAACAlAhYAAEBKBCwAAICUCFgAAAApEbAAAABSImABAACkRMACAABIiYAFAACQEgELAAAgJQIWAABASgQsAACAlAhYAAAAKRGwAAAAUiJgAQAApETAAgAASImABQAAkBIBCwAAICUCFgAAQEoELAAAgJQIWAAAACkRsAAAAFIiYAEAAKREwAIAAEhJUT5etLS0NIqLi6Nu3bpRVFQUkydPjoULF8ZJJ50Us2bNitLS0hgxYkRsv/32+SgPAABgs+RtBGvChAnxxhtvxOTJkyMiYvDgwVFWVhbl5eVRVlYWgwcPzldpAAAAm2WrmSI4atSoGDBgQEREDBgwIJ544ok8VwQAAPD15CVgZTKZOPLII6Nr164xZMiQiIiYP39+tGnTJiIidtppp5g/f/56nztkyJDo1q1bjdUKAACwqfJyDdbf//73KCkpiY8++ih69eoVe+yxR87+TCYTmUxmvc8dOHBgDBw4cIP7AQAA8iUvI1glJSUREdGqVas47rjj4pVXXonWrVvHvHnzIiJi3rx50apVq3yUBgAAsNlqPGAtW7Ysli5dmv163Lhx0blz5+jbt2/cd999ERFx3333xbHHHlvTpQEAAGyRGp8iOH/+/DjuuOMiImLVqlXx/e9/P44++ujYf//9o3///nH33XdHu3btYsSIETVdGgAAwBap8YC1++67x5tvvlmpvUWLFvHcc8/VdDkAAACp2WqWaQcAACh0AhYAAEBKBCwAAICUCFgAAAApEbAAAABSImABAACkRMACAABIiYAFAACQEgELAAAgJQIWAABASgQsAACAlAhYAAAAKRGwAAAAUiJgAQAApETAAgAASImABQAAkBIBCwAAICUCFgAAQEoELAAAgJQIWAAAACkRsAAAAFIiYAEAAKREwAIAAEiJgAUAAJASAQsAACAlAhYAAEBKBCwAAICUCFgAAAApEbAAAABSImABAACkRMACAABIiYAFAACQEgELAAAgJQIWAABASgQsAACAlAhYAAAAKRGwAAAAUiJgAQAApETAAgAASImABQAAkBIBCwAAICUCFgAAQEoELAAAgJQIWAAAACkRsAAAAFIiYAEAAKRkqwtYY8eOjY4dO0b79u1j8ODB+S4HAABgk21VAWv16tVx3nnnxTPPPBNTp06N4cOHx9SpU/NdFgAAwCbJJEmS5LuIr7z88ssxaNCgePbZZyMi4tprr42IiEsuuaTSsZlMpkZrAwAAWNe6cWqrGsGqqKiIXXbZJbvdtm3bqKioyDlmyJAh0a1bt5ouDQAAoEpbVcDaFAMHDozJkyfnuwwAAIBKivJdwNpKSkpi9uzZ2e05c+ZESUnJeo/dimY25ujWrZsAWMvp422Dfq799PG2QT9vG/Rz7VdIfbxVjWDtv//+UV5eHu+//3588cUX8dBDD0Xfvn3zXRYAAMAmqTto0KBB+S7iK3Xq1IkOHTrED3/4w7j11lvjhz/8YfTr1y/fZX1tXbt2zXcJVDN9vG3Qz7WfPt426Odtg36u/Qqlj7eqVQQBAAAK2VY1RRAAAKCQCVgAAAApEbAAAABSImABAACkRMACAABIiYAFAACQEgELAAAgJQIWAABASgQsAACAlAhYAAAAKRGwAAAAUiJgAQAApETAAgAASImABQAAkBIBCwAAICUCFgAAQEoELAAAgJQIWAAAACkRsAAAAFIiYAEAAKREwAIAAEiJgAUAAJASAQsAACAlAhYAAEBKBCwAAICUCFgAAAApEbAAAABSImABAACkRMACAABIiYAFAACQEgELAAAgJQIWAABASoryXQBQszKZTL5LANimJUmS7xKAamQECwAAICVGsGAbVX/I0nyXABv0xcDiiPBzSu3y1c81ULsZwQIAAEiJgAUAAJASAQsAACAlAhYAAEBKBCwAAICUCFgAAAApEbAAAABSImABAACkxI2GU5TJZLJfJ0mSx0oAAKB2KLT/sY1gAQAApETAAgAASImABQAAkBIBCwAAICUCFgAAQEoELAAAgJQIWAAAACkRsAAAAFIiYAEAAKREwAIAAEhJUb4LqK0ymUy+SwAAtkL+R4DareBGsIYMGRLdunWLbt26xZAhQ/JdDgAAQFYmSZIk30XUFmt/IuXbytbqq5/T+kOW5rkS2LAvBhZHhJ9Tapevfq79jwBfT6H9j11wI1gAAABbKwELAAAgJQIWAABASgQsAACAlAhYAAAAKRGwAAAAUiJgAQAApETAAgAASImABQAAkBIBCwAAICUCFgAAQEqK8l1AbZIkSb5LAACAWqXQ/sc2ggUAAJASAQsAACAlAhYAAEBKBCwAAICUCFgAAAApEbAAAABSImABAACkJJMU2sLywBbJZDL5LgFgm+ZfL6jdjGABAACkpCjfBQA1yyenAADVxwgWAABASgQsAACAlAhYAAAAKRGwAAAAUiJgAQAApETAAgAASImABQAAkBIBCwAAICUCFgAAQEoELAAAgJQIWAAAACkRsAAAAFIiYAEAAKREwAIAAEiJgAUAAJASAQsAACAlAhYAAEBKBCwAAICUCFgAAAApEbAAAABSUpTvAjZXJpPJdwkAAMA2LkmSnG0jWAAAACkRsAAAAFJSsFME1x2K21p069YtJk+enO8yqEb6eNugn2s/fbxt0M/bBv1c+xVSHxvBAgAASEndQYMGDcp3EbVN165d810C1Uwfbxv0c+2nj7cN+nnboJ9rv0Lp40yytc61AwAAKDCmCAIAAKREwAIAAEiJgLWZysvL4/DDD48WLVpEcXFx9OrVK2bOnBkREU888US0b98+GjZsGIcddli8//77ea6WzXXAAQdEcXFxNG7cOLp16xZ//etfI0If1zbLly+Pjh07RiaTifPPPz8iIqZNmxYHH3xwNGjQIDp27Bjjxo3Lc5VsidLS0shkMtlHly5dIiLixRdfjH322ScaNGgQ++23X0yZMiXPlbIlFi9eHKeddlo0b948tttuu+jRo0dE6Ofa4t577835Pf7qMWvWLH+Xa5mbb745SktLo0GDBrHbbrvFrbfeGhGF87ssYG2mioqKWLNmTVx55ZVxxhlnxPjx4+Pss8+ODz/8ME4++eRo2rRp3HDDDfHaa6/FgAED8l0um+nggw+OP/zhD3HZZZfFG2+8oY9rqauuuirmzJmT03bKKafE9OnT46abbop69erFiSeeGJ988kmeKiQNPXr0iOHDh8fw4cPjuuuui+XLl0e/fv1i6dKl8fvf/z7mz58fJ5xwQqxevTrfpbKZzjzzzHjwwQfjrLPOiptvvjnat2+vn2uRnj17Zn+HH3jggahfv360bt066tat6+9yLVJeXh4/+9nPok6dOnHTTTfFypUr4yc/+UnMnj27cH6XEzbLihUrcrZ32GGHpGXLlslNN92UREQyYsSIJEmS5NRTT00iIpkxY0Y+ymQLrVmzJlmwYEHyj3/8I2ncuHHSsWNHfVzLvPnmm0nDhg2TG264IYmI5LzzzkumTJmSRETy4x//OEmSJLn77ruTiEjuuuuuPFfL5mrXrl0yYMCAZMmSJdm2xx57LImI5Prrr0+SJEkuu+yyJCKS8ePH56tMtsDMmTOTiEh+8IMfJCtWrEhWrVqVJIl+rq0eeeSRJCKSSy65xN/lWmb69OlJRCSHHHJIMn369KRr165JgwYNkhEjRhTM77IRrM1Uv3797NeTJ0+OhQsXRo8ePbJD0iUlJRER0bZt24iIeO+992q+SLbYJ598Ei1btowDDjgg6tevH3fddZc+rkXWrFkTZ599dpx33nnRrVu3bLs+rp3uv//+aNq0abRq1Sruvvtu/VzLTJ06NSIiXn311WjSpEk0adIkfvWrX+nnWuqOO+6IOnXqxMCBA/VxLdOxY8cYPHhwvPjii7HHHnvE66+/HkOGDInZs2dHRGH0s4C1haZPnx59+/aN0tLS7PzQtSVWwS9o2223XYwbNy7+8Ic/xPLly+Pyyy+vdIw+LlxDhw6NWbNmxWmnnRYVFRUR8WWoXrlyZc5x+rjwnXPOOTFixIjstKL//u//rtSv+rmwrVixIiIili1bFg8//HB861vfiuuvvz5WrVqVc5x+LnwzZ86M5557Lo4++ugoLS2ttF8fF7YFCxbErbfeGl26dIknnngi9t133zj//PPj008/zTlua+7nonwXUMimTp0aRxxxRDRs2DCef/75aNOmTey2224REdnrOb76p2333XfPW51svqKioujVq1f06tUrHn300ZgwYUL07t07IvRxbTB79uxYsGBB7Lvvvtm2YcOGxdy5cyNCH9cml156afbr119/PW666absp5/6uXb46u/voYceGscff3wsWLAgnn/++ew/Yfq59rjjjjsiSZI499xzIyL871XLTJw4MSoqKuJHP/pRHHvssfHPf/4zLrvssthzzz0jokD6OV9zEwvdv//976RVq1ZJ3bp1k2uvvTYZPnx4Mnz48GTu3LlJ/fr1k/322y/5wx/+kGy33XbJIYccku9y2Qxjx45NzjzzzOSuu+5KrrjiiqSoqChp3bq1Pq5F3nnnneSRRx5JHnnkkWTQoEFJRCRHH310Mnny5GSfffZJtt9+++S2225L9tprr6S4uDhZtGhRvktmM7z55pvJMccck9x2223JLbfckuy4445Jo0aNkoqKiqRVq1ZJaWlp8sc//jHZeeedk9LS0uy1OxSWNWvWJHvvvXfSsmXLZMiQIckBBxyQ1K1bN/nnP/+pn2uRFStWJC1btkx23XXXZPXq1UmSJP4u1zKvvvpqEhFJx44dk7vuuivZY489kohI3njjjYL5XRawNtOECROSiKj0SJIkGTlyZLL77rsn9evXTw499FAXWRaoV155Jdlrr72Shg0bJs2aNUsOO+yw5JVXXkmSRB/XRl/9Tp933nlJkiTJ22+/nRx44IFJ/fr1kw4dOiTPPPNMnitkc82dOzfp3bt30qJFi6RRo0ZJ165dk7FjxyZJkiQvvPBC0rlz56RevXpJly5dkldffTXP1bIlvvq9bdCgQdKhQ4fkwQcfTJJEP9cmw4cPTyIiufrqq3Pa/V2uXW688caktLQ0adCgQbLbbrslt912W5IkhfO7nEmSrXgCIwAAQAGxyAUAAEBKBCwAAICUCFgAAAApEbAAAABSImABAACkRMACoOAdfPDBkclkso9p06bluyQAtlECFgAFbebMmfHyyy/ntD3wwAN5qgaAbZ2ABUBBGzZsWKW2P//5z+E2jwDkg4AFQEF78MEHIyKiUaNGcfLJJ0dExAcffBB//etfc457991346ijjorGjRtHmzZt4pJLLok777wzO61w0KBBOcePHTs2jjrqqNhhhx2ifv36UVpaGhdccEF8/PHHNfK+AChMAhYABWvSpElRXl4eERFHH310DBgwILtv7ZGtBQsWRM+ePWPcuHHx+eefx4cffhiDBw+uFKq+cuONN0bv3r1j3LhxsWjRoli5cmV88MEHcdttt0X37t3jo48+qtb3BUDhErAAKFhrh6gTTjghysrKonnz5hER8eijj8aKFSsiIuLmm2+ODz/8MCIivvvd78aCBQti8uTJsXr16krnnD17dlxyySUR8WVo++CDD2L58uXx0EMPRUTE+++/H9dcc021vi8ACpeABUBBWrlyZTz88MMREdGgQYM45phjol69etGnT5+IiFi8eHGMHj06IiKee+657POuueaa2HHHHaNr165x1llnVTrv2LFjY+XKldmv27VrFw0bNsxOP4yIGDduXLW9LwAKm4AFQEEaO3Zs9nqo/fbbL/7973/H22+/Hfvuu2/2mK9GuNa+bmrXXXdd79df2ZTpf//5z382u24AareifBcAAJtj7emBL7/8cuy9996VjnnmmWdi4cKFseOOO8bMmTMjIqKioiJ22GGHiPhyOuC6WrVqlf36mmuuiUsvvbTSMVYoBGBDjGABUHCWLFmSnf63MV988UU8/PDDUVZWlm0bNGhQLFy4MKZMmRJ33XVXpeccddRRUVT05eePN954Y4wdOzY+++yzWLJkSbzwwgvxox/9KK677rr03gwAtYqABUDBefTRR+Pzzz+PiIj+/ftHkiQ5j7WvkRo2bFj89Kc/jZ122ikiIh577LFo0aJFdO3aNerU+b8/g5lMJiK+nDb429/+NiIiFi1aFL17944mTZpEs2bN4rDDDos77rgjli9fXlNvFYACI2ABUHDWnh542mmnVdpfVlYWJSUlERHx0ksvxdKlS2PixInRq1evaNiwYbRu3TouvvjiuOCCC7LPadGiRfbriy66KMaMGRO9e/eOFi1aRFFRUey0005x8MEHx5VXXpmzHDwArC2TmEgOwDbg+eefj65du0azZs0iIqK8vDx69+4dM2fOjEwmE2+//XZ06tQpz1UCUOgscgHANuGiiy6KKVOmRMuWLSPiy5sPf/UZ4y9+8QvhCoBUCFgAbBNOPPHEWL16dbz//vuxbNmy7L2wBg4cGMcdd1y+ywOgljBFEAAAICUWuQAAAEiJgAUAAJASAQsAACAlAhYAAEBKBCwAAICU/H+OtlJdzk17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9501" y="2518349"/>
            <a:ext cx="32078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Calibri" pitchFamily="34" charset="0"/>
              </a:rPr>
              <a:t>High triglyceride level</a:t>
            </a:r>
          </a:p>
          <a:p>
            <a:endParaRPr lang="en-US" b="1" dirty="0" smtClean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- 150 milligrams per deciliter (mg/dL), or 1.7 millimoles per liter (mmol/L), or higher of this type of fat found in blood is </a:t>
            </a:r>
            <a:r>
              <a:rPr lang="en-US" dirty="0">
                <a:cs typeface="Calibri" pitchFamily="34" charset="0"/>
              </a:rPr>
              <a:t>one of the predictive traits for Metabolic Syndrome</a:t>
            </a:r>
            <a:r>
              <a:rPr lang="en-US" dirty="0" smtClean="0">
                <a:cs typeface="Calibri" pitchFamily="34" charset="0"/>
              </a:rPr>
              <a:t>.</a:t>
            </a:r>
            <a:endParaRPr lang="en-US" dirty="0"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9" y="2508952"/>
            <a:ext cx="7139026" cy="355681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522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 and Age </a:t>
            </a:r>
            <a:br>
              <a:rPr lang="en-US" dirty="0" smtClean="0"/>
            </a:br>
            <a:r>
              <a:rPr lang="en-US" dirty="0" smtClean="0"/>
              <a:t>correlation to Metabolic Syndrome</a:t>
            </a:r>
            <a:endParaRPr lang="en-US" dirty="0"/>
          </a:p>
        </p:txBody>
      </p:sp>
      <p:sp>
        <p:nvSpPr>
          <p:cNvPr id="4" name="AutoShape 2" descr="data:image/png;base64,iVBORw0KGgoAAAANSUhEUgAAA1gAAAHBCAYAAAB0aRoKAAAABHNCSVQICAgIfAhkiAAAAAlwSFlzAAALEgAACxIB0t1+/AAAADh0RVh0U29mdHdhcmUAbWF0cGxvdGxpYiB2ZXJzaW9uMy4yLjIsIGh0dHA6Ly9tYXRwbG90bGliLm9yZy+WH4yJAAAgAElEQVR4nO3dfZyVc/4/8Pep6d5UpJKJhq2NhL5KbpbCbGhXWSLsLrntuxZrd3+7lrXIzX6FZVnsd+UmN9mIkEjaKLuLluRmqdYU2ZqSbKVE6eb6/eHhfDtNNalr5nSm5/PxOI/HXJ/rOtd5n/nMPGZe5/O5PlcmSZIkAAAA2GJ18l0AAABAbSFgAQAApETAAgAASImABQAAkBIBCwAAICUCFgAAQEoELIBNMGPGjMhkMpUe77zzTr5L2yynn356pfdSr1692G677aJt27bRvXv3OOOMM+KRRx6JlStXbvA8gwYNyjnHvffeW3Nv4muoqs7S0tKc/VurQqkTYFsmYAFsgvvvv3+97ffdd18NV1J9Vq1aFcuWLYuKiop49dVX4957743+/ftHaWlpPP300zVWx7rhb+LEiTX22vkwa9asnPd72GGH5bskALZAUb4LANjaJUkSDzzwwHr3DRs2LK699tqoW7duDVeVrj333DM6deoUn3/+ecyaNSumTZsWX92Hfu7cudGnT5/4/e9/HxdeeGHO8zp16hT9+vXLbpeWltZk2ZusUOqsyne+85346KOP8l0GABshYAFU4YUXXohZs2Zlt+vVq5edNjdv3rz4y1/+EkcffXSeqktH//79Y9CgQdntGTNmxIUXXhhjxoyJiC9D5s9//vPYe++944gjjsh5Xv/+/Wu63K+tUOqsyh//+Md8lwBAFUwRBKjCutMAr7jiio3uX9df//rXOOqoo6JZs2ax3XbbRffu3bPPWXtq2IZGVebMmRO//vWvY//994/tt98+6tevH61bt45jjjkmRo4cmR1pSlP79u1j9OjR0atXr2zbmjVr4qKLLso5rqprmxYsWBCXXnppdO3aNZo3bx5FRUWx/fbbR4cOHaJPnz5x1VVXxb/+9a+cc637/Tz88MPXO2Xw3nvvzWkfNGhQzJgxI0499dTYeeedo27duvHTn/50k+pcnxEjRsS3vvWtKC4ujmbNmkWvXr3WO11x4sSJOec+/fTTKx2zoX7OZDKx22675Rz7wgsvbHDK4KZcg7VgwYK46qqr4uCDD44WLVpEvXr1YocddoiDDjoorrrqqg2OgK1b4+rVq+NPf/pT7L///tGkSZNo2rRpfPvb344XX3yxyu8dwLbMCBbARixbtiweffTR7HabNm3i4osvjjvvvDM++OCDiIh44okn4pNPPolmzZpVev69994bZ511VqxZsybb9uqrr8bpp5++Sf+oPvzww3HWWWfFsmXLcto/+uijePrpp+Ppp5+Ovn37xsMPPxwNGzbc3Le5XnXq1Inrr78+/uu//ivb9tprr0V5eXl06NChyucvWLAg9ttvv5gzZ05O++LFi2Px4sUxY8aMeOqpp6Jx48bRsWPHLa53ypQpcdNNN8XSpUu3+Fy/+MUv4sYbb8xpGz9+fDz33HNxzz33rDdEbQ3GjRsXp5xySixcuDCnfdGiRTFp0qSYNGlS3HLLLTF8+PA48sgjN3ie5cuXx9FHHx3jx4/PaX/uuefib3/7W0ycODEOOuigankPAIXOCBbARjz22GPx6aefZrdPOumkqFu3bpx88snZtuXLl8eIESMqPffdd9+NH/3oRznhaqeddoojjzwy2rRpE3feeedGX/tvf/tb/PCHP8yGqzp16sRBBx0U3/3ud6OkpCR73JNPPhk//vGPN/s9bkyXLl2iTZs2OW0vv/zyJj33zjvvzAlXu+22WxxzzDFxxBFHxDe/+c2oV69ezvFfXSfVrl27nPYePXpEv379so+WLVuu9/VGjx4dS5cujV133TV69+4dXbt2jTp1Nu/P3I033hht2rSJI488Mnbeeedse5Ik8aMf/SjKy8s367zr6tevX/Tu3Tunbccdd8x5vz179tykc02bNi2OO+64nHDVtm3bOOqoo2LXXXfNti1cuDCOO+64mDZt2gbPNX/+/Bg/fnyUlJREr169cj48+OKLL+Kyyy7b1LcIsO1JANigsrKyJCKyj0mTJiVJkiSvv/56Tvu3vvWtSs/98Y9/nHNMjx49kk8//TRJkiRZtmxZcthhh+Xsb9euXc7zDz744Oy+xo0bJ1OmTMnuW7lyZfLd7343uz+TySRTp07d5Pc1YMCAnNe+4oorNnjsAQcckHPs9ddfn913xRVX5OwbOnRodt8555yTbe/YsWOyatWqnPMuWbIkefzxx5O///3vG61twoQJ661r6NChOcdFRHLJJZckq1evzh6zfPnyKutMkiRp165dzv6ysrLks88+S5IkST7//POkV69eOfvPO++87HMnTJiQs2/AgAGVat1YP7///vs5+3v27Lne97u+Otd20kkn5ew78cQTky+++CJJkiT54osvkpNPPjln/0knnbTBGiMiOeaYY7Lfv3fffTepX79+dl/9+vWz5wYglxEsgA2YPXt2TJgwIbu9++67xwEHHBARX47s7LHHHtl9L774YsyYMSPn+etOr7ryyiujSZMmERHRuHHjuOqqqzb42gsWLMgZKWrSpEn89re/jRNOOCFOOOGEOPnkk2Pu3LnZ/UmSVNtS6muPwH0da49Evffee3HppZfGyJEj46233orPP/88iouL43vf+15861vfSqXOb37zm3H11VfnjFo1aNBgs8511VVXRaNGjSIiomHDhjkLgERU7tt8W7NmTXZBkq9cf/312VHCevXqxQ033JCzf8yYMRvt29/97nfZ71+HDh1ypnF+8cUX8fHHH6dVPkCtImABbMADDzyQ8w/o2tMCIyJOOeWUnO1175X173//O2d777333uj22mbNmpWzeMWCBQti5MiROY/XX3895znvv//+Rt7N5lv3fbRu3XqTnnf22WdH27ZtIyJi5cqVcd1118UJJ5wQ++67bxQXF0e3bt3id7/7XSxfvjyVOg899NDUlsvv3LnzRrfX/Z7k23/+85+ca8+Ki4srLZrStm3baN68eXZ76dKl8Z///Ge95ysuLq50Xdy61xiuWLFiC6sGqJ0ELIANWHc1uz/96U/Rtm3b7OMPf/hDzv4HHnhgoyv6rXs90OZeH7Qh6y6EkYbXXnst5s+fn9O2qYsbtG7dOt5888246qqr4oADDsiOCEVErF69Ol577bX45S9/GSeccEIqta59rVQ+rVq1Kme7Ju5btbGfu82xww47VGor9Hu9AdQUAQtgPSZNmhTvvvtuTtvChQujoqIi+1j30/9Zs2bFCy+8kN1ee2GBiKi0qMBbb721wddfd6GHAw88MJIk2ehjU5Ye/zpWr15daVn2rl27btIKgl/ZYYcd4rLLLotJkybFsmXLYu7cuTF+/Pjo0aNH9pinn346Z/RtQ8uPVyXNwPrOO+9sdHvtvq1fv37OvnV/Lv7+979v9LU29/2ubccdd4ztttsuu7106dLsKpdfmTNnTixevDi7XVxcHC1atNji1wYgl4AFsB5V3dtqU5639j2kIr68rueraVWfffbZRldia9WqVfZ6r4gvA9/tt99e6ZqZ5cuXx5gxY6J///6VlkPfEjNmzIhjjjkmnn/++WzbV8u2b6oJEybEsGHDYtGiRRHxZZBo06ZNlJWVxSGHHJJz7Icffpj9eu2RroiIioqKzXkLW+SKK67ITl1cvnx5XHnllTn7y8rKsl+vO3L24osvxvTp0yPiy2mbF1988UZfa933u/a1dZuqTp068Z3vfCen7Ve/+lX2htirVq2KX/3qVzn7e/funfooKgDugwVQyYoVK+Lhhx/Obmcymfjggw9il112qXTs/PnzY+edd84Gn0cffTRuu+22aNKkSVx44YVx1113ZUPVs88+G9/4xjeic+fO8dZbb8W8efM2WsfgwYPj29/+dqxevToiIs4///y47rrrolOnTlFUVBRz586NqVOnZs//dcLPukaMGBFvv/12LF++PGbNmhVTp07NmXaWyWTilltuiSOOOGKTz/nmm2/Gz372sygqKoqOHTvGLrvsEg0aNIjZs2fHlClTsscVFRXljIqtvXhIRMS5554bf/7zn6NRo0bRtGnTuOeeezb7fW6qv/zlL/GNb3wj9t5773j77bdzQl6DBg3iJz/5SXa7tLQ0vvGNb8TMmTMj4svRo86dO0dJSUnMnj27yul7rVq1ih122CG7vHp5eXl06dIlvvGNb0Qmk4mzzz47jj766Cprvvzyy2P06NHx+eefR8SX91B76aWXYq+99opp06bljGg1atQoLr/88k3/hgCwyXx0BbCOJ598MjvqEvHlNUfrC1cRX15ntPZ9ij799NN47LHHIuLLldf+9Kc/5YwSVFRUxLPPPhvz5s3L+Sc9ovJUs8MOOyyGDRuWM/Vr9uzZ8eyzz8bTTz8dr7/+es5CA1tyjcy0adNi5MiR8fTTT8c777yTEwp23nnneOqpp+L888/frHOvWrUq3nnnnRg7dmyMGjUqJ1xFfDlatOOOO2a3TzzxxGjatGl2e+nSpTFmzJgYOXJkPPnkk5tVw9d15plnxty5c+PZZ5/NCVeZTCZuv/32SgtAXHvttTlT/VavXh3//ve/I0mSTfq+nXXWWTnbb775Zjz22GMxcuTISqtTbshee+0VI0eOzFnIYvbs2TF27NiccNW8efMYOXJk7LXXXpt0XgC+HgELYB3rTg/s37//Ro8/6aSTNvj8008/PSZMmBC9evWKpk2bRpMmTaJ79+7x4IMPVgpY61uk4eSTT45//etfccUVV8RBBx0UO+ywQ9StWzcaNWoUu+++e/Tp0yduuOGGeO+99zYYAjdVnTp1olGjRtGmTZvo2rVrnHrqqfHQQw/FrFmzKk0/2xTHH3983HzzzXHiiSfGnnvuGS1btoyioqJs7SeffHL85S9/id/85jc5z2vTpk1MmDAh+vTpEzvuuGNeprHdfffdMXTo0Nh///2jcePGsd1220VZWVmMHz++UhiK+DIUjho1Kg466KBo1KhRbLfddnHIIYfEo48+GrfeemuVr/fb3/42rrnmmujUqVM0bNhws+vu3bt3TJ8+PQYNGhQHHHBANG/ePOrWrRvNmzeP7t27x+WXXx7Tpk2rdHNjANKTSdJeegiArLlz50bLli2z9yP6ypo1a+Kss87KWZjimmuuiUsvvbSGKwQA0iRgAVSj3/zmN3HbbbfF4YcfHrvuums0a9Ys5s+fH+PHj4/33nsve9xOO+0U06ZNy5neBQAUHotcAFSzTz75JJ544okN7m/fvn08/vjjwhUA1AICFkA16tevX3z66afx0ksvxezZs2PhwoVRt27daNmyZey7777xve99L77//e9v0XU3AMDWwxRBAACAlFhFEAAAICUCFgAAQEoK9hqstW/oCAAAkA/rXnFlBAsAACAlAhYAAEBKCnaK4No+SpbluwQAAGAb0SrTZIP7jGABAACkRMACAABIiYAFAACQEgELAAAgJQIWAABASgQsAACAlAhYAAAAKRGwAAAAUiJgAQAApKQo3wXUJhu7o3Mh+yhZlu8SAACgIBjBAgAASIkRrGrQc/TSfJeQihf6FOe7BAAAKChGsAAAAFIiYAEAAKREwAIAAEiJgAUAAJASAQsAACAlAhYAAEBKBCwAAICUCFgAAAApEbAAAABSImABAACkRMACAABIiYAFAACQEgELAAAgJQIWAABASgQsAACAlAhYAAAAKRGwAAAAUiJgAQAApETAAgAASImABQAAkBIBCwAAICUCFgAAQEoELAAAgJQU5bsAAAAgPa0yTfJdQrX4KFmW7xI2iREsAACAlBjBggLl0ykAYGN6jl6a7xJS8UKf4nyX8LUIWABsc2rrBxQRPqQAyDcBCwqcT6cAALYeAhYA26za8gFFhA8pALYWFrkAAABIiYAFAACQkmoLWLNnz47DDz88OnXqFHvttVfccsstERGxcOHC6NWrV3To0CF69eoVixYtioiIJEniJz/5SbRv3z722WefmDJlSnWVBgAAUC2qLWAVFRXFjTfeGFOnTo1JkybF7bffHlOnTo3BgwdHWVlZlJeXR1lZWQwePDgiIp555pkoLy+P8vLyGDJkSJx77rnVVRoAAEC1qLaA1aZNm9hvv/0iIqK4uDj23HPPqKioiFGjRsWAAQMiImLAgAHxxBNPRETEqFGj4rTTTotMJhMHHnhgLF68OObNm1dd5QEAAKSuRq7BmjVrVrz++utxwAEHxPz586NNmzYREbHTTjvF/PnzIyKioqIidtlll+xz2rZtGxUVFZXONWTIkOjWrVtNlA0AAPC1VHvA+vTTT6Nfv35x8803R9OmTXP2ZTKZyGQyX+t8AwcOjMmTJ6dZIgAAQCqqNWCtXLky+vXrFz/4wQ/i+OOPj4iI1q1bZ6f+zZs3L1q1ahURESUlJTF79uzsc+fMmRMlJSXVWR4AAECqqi1gJUkSZ511Vuy5557x85//PNvet2/fuO+++yIi4r777otjjz02237//fdHkiQxadKkaNasWXYqIQAAQCEoqq4Tv/jii/HAAw/E3nvvHV26dImIiP/5n/+Jiy++OPr37x933313tGvXLkaMGBEREd/5zndizJgx0b59+2jcuHEMHTq0ukoDAACoFtUWsA455JBIkmS9+5577rlKbZlMJm6//fbqKgcAAKDa1cgqggAAANsCAQsAACAlAhYAAEBKBCwAAICUCFgAAAApEbAAAABSImABAACkpNrugwUAwJdaZZrku4Rq8VGyLN8lwFbHCBYAAEBKjGABANSQnqOX5ruEVLzQpzjfJcBWywgWAABASgQsAACAlJgiyDajtl5gDADA1sMIFgAAQEqMYLHNcYExAADVxQgWAABASgQsAACAlAhYAAAAKRGwAAAAUiJgAQAApETAAgAASIll2oGtSm27IfRHybJ8lwAA1CAjWAAAACkxggVsVdwIGgAoZAIWQDUy5REAti2mCAIAAKTECBZANTLlEQC2LUawAAAAUiJgAQAApETAAgAASImABQAAkBIBCwAAICUCFgAAQEoELAAAgJQIWAAAAClxo2EAYKvTKtMk3yUAbBYjWAAAACkxggUAbLV6jl6a7xJS8UKf4nyXANQQI1gAAAApEbAAAABSImABAACkRMACAABIiYAFAACQEgELAAAgJVUGrLKysk1qAwAA2NZt8D5Yy5cvj88++yw+/vjjWLRoUSRJEhERS5YsiYqKihorEAAAoFBscATrjjvuiK5du8b06dOja9eu2cexxx4b559/fpUnPvPMM6NVq1bRuXPnbNugQYOipKQkunTpEl26dIkxY8Zk91177bXRvn376NixYzz77LNb+LYAAABq3gZHsC688MK48MIL49Zbb40LLrjga5/49NNPj/PPPz9OO+20nPaf/exn8Ytf/CKnberUqfHQQw/FO++8E3Pnzo1vf/vb8e6770bdunW/9usCAADkywYD1lcuuOCCeOmll2LWrFmxatWqbPu6wWldPXr0iFmzZm1SEaNGjYqTTz45GjRoELvttlu0b98+XnnllTjooIM26fkAAABbgyoD1qmnnhozZ86MLl26ZEeUMplMlQFrQ2677ba4//77o1u3bnHjjTfG9ttvHxUVFXHggQdmj2nbtu0Gr/MaMmRIDBkyZLNeG4At0yrTJN8lUAV9BJBfVQasyZMnx9SpUyOTyWzxi5177rlx2WWXRSaTicsuuyz+3//7f3HPPfd8rXMMHDgwBg4cmEo9AAAAaaoyYHXu3Dk+/PDDaNOmzRa/WOvWrbNfn3POOXHMMcdERERJSUnMnj07u2/OnDlRUlKyxa8HQLp6jl6a7xJS8UKf4nyXUG30EUB+VRmwPv744+jUqVN07949GjRokG1/8sknv/aLzZs3LxvUHn/88ewKg3379o3vf//78fOf/zzmzp0b5eXl0b179699fgAAgHyqMmANGjRos058yimnxMSJE+Pjjz+Otm3bxpVXXhkTJ06MN954IzKZTJSWlsYdd9wRERF77bVX9O/fPzp16hRFRUVx++23W0EQAAAoOFUGrJ49e27WiYcPH16p7ayzztrg8Zdeemlceumlm/VaAAAAW4MqA1ZxcXF2QYkvvvgiVq5cGU2aNIklS5ZUe3EAAACFpMqAtXTp/10smyRJjBo1KiZNmlStRQEAABSiOl/n4EwmE9/73vfi2Wefra56AAAAClaVI1iPPfZY9us1a9bE5MmTo2HDhtVaFAAAW7/admPrj5Jl+S6BWqDKgDV69Oj/O7ioKEpLS2PUqFHVWhQAAEAhqjJgDR06tCbqAACgwLixNVRWZcCaM2dOXHDBBfHiiy9GRMShhx4at9xyS7Rt27bai2PrUNuG/wEAoLpUucjFGWecEX379o25c+fG3Llzo0+fPnHGGWfURG0AAAAFpcoRrAULFuQEqtNPPz1uvvnmai2KrYvhfwAA2DRVjmC1aNEihg0bFqtXr47Vq1fHsGHDokWLFjVRGwAAQEGpMmDdc889MWLEiNhpp52iTZs28eijj1r4AgAAYD2qnCLYrl27ePLJJ2uiFgAAgIK2wRGsX/7yl3HHHXdUar/jjjvi4osvrtaiAAAACtEGA9bzzz8fAwcOrNR+zjnnxFNPPVWtRQEAABSiDQasFStWRCaTqfyEOnUiSZJqLQoAAKAQbTBgNWrUKMrLyyu1l5eXR6NGjaq1KAAAgEK0wUUurrrqqujdu3f85je/ia5du0ZExOTJk+Paa691HywAAID12GDA6t27dzzxxBNxww03xK233hoREZ07d46RI0fG3nvvXWMFAgAAFIqNLtPeuXPnuO+++2qqFgAAgIJW5Y2GAQAA2DQCFgAAQEoELAAAgJRUGbDefffdKCsri86dO0dExFtvvRXXXHNNtRcGAABQaKoMWOecc05ce+21Ua9evYiI2GeffeKhhx6q9sIAAAAKTZUB67PPPovu3bvntBUVbXTxQQAAgG1SlQFrxx13jJkzZ0Ymk4mIiEcffTTatGlT7YUBAAAUmiqHom6//fYYOHBgTJ8+PUpKSmK33XaLYcOG1URtAAAABaXKgLX77rvH+PHjY9myZbFmzZooLi6uiboAAAAKTpVTBH/961/H4sWLo0mTJlFcXByLFi2K3/zmNzVRGwAAQEGpMmA988wz0bx58+z29ttvH2PGjKnWogAAAApRlQFr9erVsWLFiuz2559/nrMNAADAl6q8BusHP/hBlJWVxRlnnBEREUOHDo0BAwZUe2EAAACFpsqA9atf/Sr22WefeO655yIi4rLLLoujjjqq2gsDAAAoNJt0x+DevXtH7969q7sWAACAglblNViPPfZYdOjQIZo1axZNmzaN4uLiaNq0aU3UBgAAUFCqHMG66KKLYvTo0bHnnnvWRD0AAAAFq8oRrNatWwtXAAAAm6DKEaxu3brFSSedFN/73veiQYMG2fbjjz++WgsDAAAoNFUGrCVLlkTjxo1j3Lhx2bZMJiNgAQAArKPKgDV06NCaqAMAAKDgVRmwli9fHnfffXe88847sXz58mz7PffcU62FAQAAFJoqF7k49dRT48MPP4xnn302evbsGXPmzIni4uKaqA0AAKCgVBmwZsyYEVdffXU0adIkBgwYEE8//XT84x//qInaAAAACkqVAatevXoREdG8efN4++2345NPPomPPvqo2gsDAAAoNFVegzVw4MBYtGhRXHPNNdG3b9/49NNP4+qrr66J2gAAAApKlQGrrKwstt9+++jRo0e89957ERHx/vvvV3thAAAAhabKKYL9+vWr1HbCCSdUeeIzzzwzWrVqFZ07d862LVy4MHr16hUdOnSIXr16xaJFiyIiIkmS+MlPfhLt27ePffbZJ6ZMmfJ13gMAAMBWYYMBa/r06TFy5Mj45JNP4rHHHss+7r333pzl2jfk9NNPj7Fjx+a0DR48OMrKyqK8vDzKyspi8ODBERHxzDPPRHl5eZSXl8eQIUPi3HPP3cK3BQAAUPM2OEXwX//6Vzz11FOxePHiGD16dLa9uLg47rzzzipP3KNHj5g1a1ZO26hRo2LixIkRETFgwIA47LDD4rrrrotRo0bFaaedFplMJg488MBYvHhxzJs3L9q0abN57woAACAPNhiwjj322Dj22GPj5ZdfjoMOOiiVF5s/f342NO20004xf/78iIioqKiIXXbZJXtc27Zto6KiYr0Ba8iQITFkyJBU6gEAAEhTlddgPf7447FkyZJYuXJllJWVRcuWLWPYsGFb/MKZTCYymczXft7AgQNj8uTJW/z6AAAAaasyYI0bNy6aNm0aTz31VJSWlsaMGTPihhtu2KwXa926dcybNy8iIubNmxetWrWKiIiSkpKYPXt29rg5c+ZESUnJZr0GAABAvlQZsFauXBkREU8//XSceOKJ0axZs81+sb59+8Z9990XERH33XdfHHvssdn2+++/P5IkiUmTJkWzZs1cfwUAABScKu+D1adPn9hjjz2iUaNG8b//+7+xYMGCaNiwYZUnPuWUU2LixInx8ccfR9u2bePKK6+Miy++OPr37x933313tGvXLkaMGBEREd/5zndizJgx0b59+2jcuHEMHTp0y98ZAABADasyYA0ePDguuuiiaNasWdStWzeaNGkSo0aNqvLEw4cPX2/7c889V6ktk8nE7bffvgnlAgAAbL2qDFgRX94Ta9asWbFq1aps22mnnVZtRQEAABSiKgPWqaeeGjNnzowuXbpE3bp1I+LLEScBCwAAIFeVAWvy5MkxderUzVpSHQAAYFtS5SqCnTt3jg8//LAmagEAAChoVY5gffzxx9GpU6fo3r17NGjQINv+5JNPVmthAAAAhabKgDVo0KAaKAMAAKDwVRmwevbsWRN1AAAAFLwNBqzi4uL1LmyRJElkMplYsmRJtRYGAAA1qVWmSb5LoBbYYMBaunRpTdYBAABQ8DbpRsMAAFDb9RxdOwYYXuhTnO8StmlVLtMOAADApgwhgjoAABN/SURBVBGwAAAAUiJgAQAApETAAgAASImABQAAkBIBCwAAICUCFgAAQEoELAAAgJQIWAAAACkRsAAAAFIiYAEAAKREwAIAAEiJgAUAAJASAQsAACAlAhYAAEBKBCwAAICUCFgAAAApEbAAAABSImABAACkRMACAABIiYAFAACQEgELAAAgJQIWAABASgQsAACAlAhYAAAAKRGwAAAAUiJgAQAApETAAgAASImABQAAkBIBCwAAICUCFgAAQEoELAAAgJQIWAAAACkRsAAAAFIiYAEAAKREwAIAAEhJUT5etLS0NIqLi6Nu3bpRVFQUkydPjoULF8ZJJ50Us2bNitLS0hgxYkRsv/32+SgPAABgs+RtBGvChAnxxhtvxOTJkyMiYvDgwVFWVhbl5eVRVlYWgwcPzldpAAAAm2WrmSI4atSoGDBgQEREDBgwIJ544ok8VwQAAPD15CVgZTKZOPLII6Nr164xZMiQiIiYP39+tGnTJiIidtppp5g/f/56nztkyJDo1q1bjdUKAACwqfJyDdbf//73KCkpiY8++ih69eoVe+yxR87+TCYTmUxmvc8dOHBgDBw4cIP7AQAA8iUvI1glJSUREdGqVas47rjj4pVXXonWrVvHvHnzIiJi3rx50apVq3yUBgAAsNlqPGAtW7Ysli5dmv163Lhx0blz5+jbt2/cd999ERFx3333xbHHHlvTpQEAAGyRGp8iOH/+/DjuuOMiImLVqlXx/e9/P44++ujYf//9o3///nH33XdHu3btYsSIETVdGgAAwBap8YC1++67x5tvvlmpvUWLFvHcc8/VdDkAAACp2WqWaQcAACh0AhYAAEBKBCwAAICUCFgAAAApEbAAAABSImABAACkRMACAABIiYAFAACQEgELAAAgJQIWAABASgQsAACAlAhYAAAAKRGwAAAAUiJgAQAApETAAgAASImABQAAkBIBCwAAICUCFgAAQEoELAAAgJQIWAAAACkRsAAAAFIiYAEAAKREwAIAAEiJgAUAAJASAQsAACAlAhYAAEBKBCwAAICUCFgAAAApEbAAAABSImABAACkRMACAABIiYAFAACQEgELAAAgJQIWAABASgQsAACAlAhYAAAAKRGwAAAAUiJgAQAApETAAgAASImABQAAkBIBCwAAICUCFgAAQEoELAAAgJQIWAAAACkRsAAAAFIiYAEAAKRkqwtYY8eOjY4dO0b79u1j8ODB+S4HAABgk21VAWv16tVx3nnnxTPPPBNTp06N4cOHx9SpU/NdFgAAwCbJJEmS5LuIr7z88ssxaNCgePbZZyMi4tprr42IiEsuuaTSsZlMpkZrAwAAWNe6cWqrGsGqqKiIXXbZJbvdtm3bqKioyDlmyJAh0a1bt5ouDQAAoEpbVcDaFAMHDozJkyfnuwwAAIBKivJdwNpKSkpi9uzZ2e05c+ZESUnJeo/dimY25ujWrZsAWMvp422Dfq799PG2QT9vG/Rz7VdIfbxVjWDtv//+UV5eHu+//3588cUX8dBDD0Xfvn3zXRYAAMAmqTto0KBB+S7iK3Xq1IkOHTrED3/4w7j11lvjhz/8YfTr1y/fZX1tXbt2zXcJVDN9vG3Qz7WfPt426Odtg36u/Qqlj7eqVQQBAAAK2VY1RRAAAKCQCVgAAAApEbAAAABSImABAACkRMACAABIiYAFAACQEgELAAAgJQIWAABASgQsAACAlAhYAAAAKRGwAAAAUiJgAQAApETAAgAASImABQAAkBIBCwAAICUCFgAAQEoELAAAgJQIWAAAACkRsAAAAFIiYAEAAKREwAIAAEiJgAUAAJASAQsAACAlAhYAAEBKBCwAAICUCFgAAAApEbAAAABSImABAACkRMACAABIiYAFAACQEgELAAAgJQIWAABASoryXQBQszKZTL5LANimJUmS7xKAamQECwAAICVGsGAbVX/I0nyXABv0xcDiiPBzSu3y1c81ULsZwQIAAEiJgAUAAJASAQsAACAlAhYAAEBKBCwAAICUCFgAAAApEbAAAABSImABAACkxI2GU5TJZLJfJ0mSx0oAAKB2KLT/sY1gAQAApETAAgAASImABQAAkBIBCwAAICUCFgAAQEoELAAAgJQIWAAAACkRsAAAAFIiYAEAAKREwAIAAEhJUb4LqK0ymUy+SwAAtkL+R4DareBGsIYMGRLdunWLbt26xZAhQ/JdDgAAQFYmSZIk30XUFmt/IuXbytbqq5/T+kOW5rkS2LAvBhZHhJ9Tapevfq79jwBfT6H9j11wI1gAAABbKwELAAAgJQIWAABASgQsAACAlAhYAAAAKRGwAAAAUiJgAQAApETAAgAASImABQAAkBIBCwAAICUCFgAAQEqK8l1AbZIkSb5LAACAWqXQ/sc2ggUAAJASAQsAACAlAhYAAEBKBCwAAICUCFgAAAApEbAAAABSImABAACkJJMU2sLywBbJZDL5LgFgm+ZfL6jdjGABAACkpCjfBQA1yyenAADVxwgWAABASgQsAACAlAhYAAAAKRGwAAAAUiJgAQAApETAAgAASImABQAAkBIBCwAAICUCFgAAQEoELAAAgJQIWAAAACkRsAAAAFIiYAEAAKREwAIAAEiJgAUAAJASAQsAACAlAhYAAEBKBCwAAICUCFgAAAApEbAAAABSUpTvAjZXJpPJdwkAAMA2LkmSnG0jWAAAACkRsAAAAFJSsFME1x2K21p069YtJk+enO8yqEb6eNugn2s/fbxt0M/bBv1c+xVSHxvBAgAASEndQYMGDcp3EbVN165d810C1Uwfbxv0c+2nj7cN+nnboJ9rv0Lp40yytc61AwAAKDCmCAIAAKREwAIAAEiJgLWZysvL4/DDD48WLVpEcXFx9OrVK2bOnBkREU888US0b98+GjZsGIcddli8//77ea6WzXXAAQdEcXFxNG7cOLp16xZ//etfI0If1zbLly+Pjh07RiaTifPPPz8iIqZNmxYHH3xwNGjQIDp27Bjjxo3Lc5VsidLS0shkMtlHly5dIiLixRdfjH322ScaNGgQ++23X0yZMiXPlbIlFi9eHKeddlo0b948tttuu+jRo0dE6Ofa4t577835Pf7qMWvWLH+Xa5mbb745SktLo0GDBrHbbrvFrbfeGhGF87ssYG2mioqKWLNmTVx55ZVxxhlnxPjx4+Pss8+ODz/8ME4++eRo2rRp3HDDDfHaa6/FgAED8l0um+nggw+OP/zhD3HZZZfFG2+8oY9rqauuuirmzJmT03bKKafE9OnT46abbop69erFiSeeGJ988kmeKiQNPXr0iOHDh8fw4cPjuuuui+XLl0e/fv1i6dKl8fvf/z7mz58fJ5xwQqxevTrfpbKZzjzzzHjwwQfjrLPOiptvvjnat2+vn2uRnj17Zn+HH3jggahfv360bt066tat6+9yLVJeXh4/+9nPok6dOnHTTTfFypUr4yc/+UnMnj27cH6XEzbLihUrcrZ32GGHpGXLlslNN92UREQyYsSIJEmS5NRTT00iIpkxY0Y+ymQLrVmzJlmwYEHyj3/8I2ncuHHSsWNHfVzLvPnmm0nDhg2TG264IYmI5LzzzkumTJmSRETy4x//OEmSJLn77ruTiEjuuuuuPFfL5mrXrl0yYMCAZMmSJdm2xx57LImI5Prrr0+SJEkuu+yyJCKS8ePH56tMtsDMmTOTiEh+8IMfJCtWrEhWrVqVJIl+rq0eeeSRJCKSSy65xN/lWmb69OlJRCSHHHJIMn369KRr165JgwYNkhEjRhTM77IRrM1Uv3797NeTJ0+OhQsXRo8ePbJD0iUlJRER0bZt24iIeO+992q+SLbYJ598Ei1btowDDjgg6tevH3fddZc+rkXWrFkTZ599dpx33nnRrVu3bLs+rp3uv//+aNq0abRq1Sruvvtu/VzLTJ06NSIiXn311WjSpEk0adIkfvWrX+nnWuqOO+6IOnXqxMCBA/VxLdOxY8cYPHhwvPjii7HHHnvE66+/HkOGDInZs2dHRGH0s4C1haZPnx59+/aN0tLS7PzQtSVWwS9o2223XYwbNy7+8Ic/xPLly+Pyyy+vdIw+LlxDhw6NWbNmxWmnnRYVFRUR8WWoXrlyZc5x+rjwnXPOOTFixIjstKL//u//rtSv+rmwrVixIiIili1bFg8//HB861vfiuuvvz5WrVqVc5x+LnwzZ86M5557Lo4++ugoLS2ttF8fF7YFCxbErbfeGl26dIknnngi9t133zj//PPj008/zTlua+7nonwXUMimTp0aRxxxRDRs2DCef/75aNOmTey2224REdnrOb76p2333XfPW51svqKioujVq1f06tUrHn300ZgwYUL07t07IvRxbTB79uxYsGBB7Lvvvtm2YcOGxdy5cyNCH9cml156afbr119/PW666absp5/6uXb46u/voYceGscff3wsWLAgnn/++ew/Yfq59rjjjjsiSZI499xzIyL871XLTJw4MSoqKuJHP/pRHHvssfHPf/4zLrvssthzzz0jokD6OV9zEwvdv//976RVq1ZJ3bp1k2uvvTYZPnx4Mnz48GTu3LlJ/fr1k/322y/5wx/+kGy33XbJIYccku9y2Qxjx45NzjzzzOSuu+5KrrjiiqSoqChp3bq1Pq5F3nnnneSRRx5JHnnkkWTQoEFJRCRHH310Mnny5GSfffZJtt9+++S2225L9tprr6S4uDhZtGhRvktmM7z55pvJMccck9x2223JLbfckuy4445Jo0aNkoqKiqRVq1ZJaWlp8sc//jHZeeedk9LS0uy1OxSWNWvWJHvvvXfSsmXLZMiQIckBBxyQ1K1bN/nnP/+pn2uRFStWJC1btkx23XXXZPXq1UmSJP4u1zKvvvpqEhFJx44dk7vuuivZY489kohI3njjjYL5XRawNtOECROSiKj0SJIkGTlyZLL77rsn9evXTw499FAXWRaoV155Jdlrr72Shg0bJs2aNUsOO+yw5JVXXkmSRB/XRl/9Tp933nlJkiTJ22+/nRx44IFJ/fr1kw4dOiTPPPNMnitkc82dOzfp3bt30qJFi6RRo0ZJ165dk7FjxyZJkiQvvPBC0rlz56RevXpJly5dkldffTXP1bIlvvq9bdCgQdKhQ4fkwQcfTJJEP9cmw4cPTyIiufrqq3Pa/V2uXW688caktLQ0adCgQbLbbrslt912W5IkhfO7nEmSrXgCIwAAQAGxyAUAAEBKBCwAAICUCFgAAAApEbAAAABSImABAACkRMACoOAdfPDBkclkso9p06bluyQAtlECFgAFbebMmfHyyy/ntD3wwAN5qgaAbZ2ABUBBGzZsWKW2P//5z+E2jwDkg4AFQEF78MEHIyKiUaNGcfLJJ0dExAcffBB//etfc457991346ijjorGjRtHmzZt4pJLLok777wzO61w0KBBOcePHTs2jjrqqNhhhx2ifv36UVpaGhdccEF8/PHHNfK+AChMAhYABWvSpElRXl4eERFHH310DBgwILtv7ZGtBQsWRM+ePWPcuHHx+eefx4cffhiDBw+uFKq+cuONN0bv3r1j3LhxsWjRoli5cmV88MEHcdttt0X37t3jo48+qtb3BUDhErAAKFhrh6gTTjghysrKonnz5hER8eijj8aKFSsiIuLmm2+ODz/8MCIivvvd78aCBQti8uTJsXr16krnnD17dlxyySUR8WVo++CDD2L58uXx0EMPRUTE+++/H9dcc021vi8ACpeABUBBWrlyZTz88MMREdGgQYM45phjol69etGnT5+IiFi8eHGMHj06IiKee+657POuueaa2HHHHaNr165x1llnVTrv2LFjY+XKldmv27VrFw0bNsxOP4yIGDduXLW9LwAKm4AFQEEaO3Zs9nqo/fbbL/7973/H22+/Hfvuu2/2mK9GuNa+bmrXXXdd79df2ZTpf//5z382u24AareifBcAAJtj7emBL7/8cuy9996VjnnmmWdi4cKFseOOO8bMmTMjIqKioiJ22GGHiPhyOuC6WrVqlf36mmuuiUsvvbTSMVYoBGBDjGABUHCWLFmSnf63MV988UU8/PDDUVZWlm0bNGhQLFy4MKZMmRJ33XVXpeccddRRUVT05eePN954Y4wdOzY+++yzWLJkSbzwwgvxox/9KK677rr03gwAtYqABUDBefTRR+Pzzz+PiIj+/ftHkiQ5j7WvkRo2bFj89Kc/jZ122ikiIh577LFo0aJFdO3aNerU+b8/g5lMJiK+nDb429/+NiIiFi1aFL17944mTZpEs2bN4rDDDos77rgjli9fXlNvFYACI2ABUHDWnh542mmnVdpfVlYWJSUlERHx0ksvxdKlS2PixInRq1evaNiwYbRu3TouvvjiuOCCC7LPadGiRfbriy66KMaMGRO9e/eOFi1aRFFRUey0005x8MEHx5VXXpmzHDwArC2TmEgOwDbg+eefj65du0azZs0iIqK8vDx69+4dM2fOjEwmE2+//XZ06tQpz1UCUOgscgHANuGiiy6KKVOmRMuWLSPiy5sPf/UZ4y9+8QvhCoBUCFgAbBNOPPHEWL16dbz//vuxbNmy7L2wBg4cGMcdd1y+ywOgljBFEAAAICUWuQAAAEiJgAUAAJASAQsAACAlAhYAAEBKBCwAAICU/H+OtlJdzk17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9501" y="2518349"/>
            <a:ext cx="320789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 pitchFamily="34" charset="0"/>
              </a:rPr>
              <a:t>Reduced "good" or HDL cholesterol</a:t>
            </a:r>
            <a:r>
              <a:rPr lang="en-US" dirty="0">
                <a:cs typeface="Calibri" pitchFamily="34" charset="0"/>
              </a:rPr>
              <a:t> </a:t>
            </a:r>
            <a:endParaRPr lang="en-US" dirty="0" smtClean="0">
              <a:cs typeface="Calibri" pitchFamily="34" charset="0"/>
            </a:endParaRPr>
          </a:p>
          <a:p>
            <a:endParaRPr lang="en-US" dirty="0">
              <a:cs typeface="Calibri" pitchFamily="34" charset="0"/>
            </a:endParaRPr>
          </a:p>
          <a:p>
            <a:r>
              <a:rPr lang="en-US" dirty="0">
                <a:cs typeface="Calibri" pitchFamily="34" charset="0"/>
              </a:rPr>
              <a:t>-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>
                <a:cs typeface="Calibri" pitchFamily="34" charset="0"/>
              </a:rPr>
              <a:t>Less than 40 mg/dL (1.04 mmol/L) in men or less than 50 mg/dL (1.3 mmol/L) in women of high-density lipoprotein (HDL) </a:t>
            </a:r>
            <a:r>
              <a:rPr lang="en-US" dirty="0" smtClean="0">
                <a:cs typeface="Calibri" pitchFamily="34" charset="0"/>
              </a:rPr>
              <a:t>cholesterol </a:t>
            </a:r>
            <a:r>
              <a:rPr lang="en-US" dirty="0">
                <a:cs typeface="Calibri" pitchFamily="34" charset="0"/>
              </a:rPr>
              <a:t>is one of the predictive traits for Metabolic Syndrome.</a:t>
            </a:r>
          </a:p>
          <a:p>
            <a:endParaRPr lang="en-US" dirty="0">
              <a:cs typeface="Calibri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9" y="2504281"/>
            <a:ext cx="7139026" cy="355681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471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Glucose and Age </a:t>
            </a:r>
            <a:br>
              <a:rPr lang="en-US" dirty="0" smtClean="0"/>
            </a:br>
            <a:r>
              <a:rPr lang="en-US" dirty="0" smtClean="0"/>
              <a:t>correlation to Metabolic Syndrome</a:t>
            </a:r>
            <a:endParaRPr lang="en-US" dirty="0"/>
          </a:p>
        </p:txBody>
      </p:sp>
      <p:sp>
        <p:nvSpPr>
          <p:cNvPr id="4" name="AutoShape 2" descr="data:image/png;base64,iVBORw0KGgoAAAANSUhEUgAAA1gAAAHBCAYAAAB0aRoKAAAABHNCSVQICAgIfAhkiAAAAAlwSFlzAAALEgAACxIB0t1+/AAAADh0RVh0U29mdHdhcmUAbWF0cGxvdGxpYiB2ZXJzaW9uMy4yLjIsIGh0dHA6Ly9tYXRwbG90bGliLm9yZy+WH4yJAAAgAElEQVR4nO3dfZyVc/4/8Pep6d5UpJKJhq2NhL5KbpbCbGhXWSLsLrntuxZrd3+7lrXIzX6FZVnsd+UmN9mIkEjaKLuLluRmqdYU2ZqSbKVE6eb6/eHhfDtNNalr5nSm5/PxOI/HXJ/rOtd5n/nMPGZe5/O5PlcmSZIkAAAA2GJ18l0AAABAbSFgAQAApETAAgAASImABQAAkBIBCwAAICUCFgAAQEoELIBNMGPGjMhkMpUe77zzTr5L2yynn356pfdSr1692G677aJt27bRvXv3OOOMM+KRRx6JlStXbvA8gwYNyjnHvffeW3Nv4muoqs7S0tKc/VurQqkTYFsmYAFsgvvvv3+97ffdd18NV1J9Vq1aFcuWLYuKiop49dVX4957743+/ftHaWlpPP300zVWx7rhb+LEiTX22vkwa9asnPd72GGH5bskALZAUb4LANjaJUkSDzzwwHr3DRs2LK699tqoW7duDVeVrj333DM6deoUn3/+ecyaNSumTZsWX92Hfu7cudGnT5/4/e9/HxdeeGHO8zp16hT9+vXLbpeWltZk2ZusUOqsyne+85346KOP8l0GABshYAFU4YUXXohZs2Zlt+vVq5edNjdv3rz4y1/+EkcffXSeqktH//79Y9CgQdntGTNmxIUXXhhjxoyJiC9D5s9//vPYe++944gjjsh5Xv/+/Wu63K+tUOqsyh//+Md8lwBAFUwRBKjCutMAr7jiio3uX9df//rXOOqoo6JZs2ax3XbbRffu3bPPWXtq2IZGVebMmRO//vWvY//994/tt98+6tevH61bt45jjjkmRo4cmR1pSlP79u1j9OjR0atXr2zbmjVr4qKLLso5rqprmxYsWBCXXnppdO3aNZo3bx5FRUWx/fbbR4cOHaJPnz5x1VVXxb/+9a+cc637/Tz88MPXO2Xw3nvvzWkfNGhQzJgxI0499dTYeeedo27duvHTn/50k+pcnxEjRsS3vvWtKC4ujmbNmkWvXr3WO11x4sSJOec+/fTTKx2zoX7OZDKx22675Rz7wgsvbHDK4KZcg7VgwYK46qqr4uCDD44WLVpEvXr1YocddoiDDjoorrrqqg2OgK1b4+rVq+NPf/pT7L///tGkSZNo2rRpfPvb344XX3yxyu8dwLbMCBbARixbtiweffTR7HabNm3i4osvjjvvvDM++OCDiIh44okn4pNPPolmzZpVev69994bZ511VqxZsybb9uqrr8bpp5++Sf+oPvzww3HWWWfFsmXLcto/+uijePrpp+Ppp5+Ovn37xsMPPxwNGzbc3Le5XnXq1Inrr78+/uu//ivb9tprr0V5eXl06NChyucvWLAg9ttvv5gzZ05O++LFi2Px4sUxY8aMeOqpp6Jx48bRsWPHLa53ypQpcdNNN8XSpUu3+Fy/+MUv4sYbb8xpGz9+fDz33HNxzz33rDdEbQ3GjRsXp5xySixcuDCnfdGiRTFp0qSYNGlS3HLLLTF8+PA48sgjN3ie5cuXx9FHHx3jx4/PaX/uuefib3/7W0ycODEOOuigankPAIXOCBbARjz22GPx6aefZrdPOumkqFu3bpx88snZtuXLl8eIESMqPffdd9+NH/3oRznhaqeddoojjzwy2rRpE3feeedGX/tvf/tb/PCHP8yGqzp16sRBBx0U3/3ud6OkpCR73JNPPhk//vGPN/s9bkyXLl2iTZs2OW0vv/zyJj33zjvvzAlXu+22WxxzzDFxxBFHxDe/+c2oV69ezvFfXSfVrl27nPYePXpEv379so+WLVuu9/VGjx4dS5cujV133TV69+4dXbt2jTp1Nu/P3I033hht2rSJI488Mnbeeedse5Ik8aMf/SjKy8s367zr6tevX/Tu3Tunbccdd8x5vz179tykc02bNi2OO+64nHDVtm3bOOqoo2LXXXfNti1cuDCOO+64mDZt2gbPNX/+/Bg/fnyUlJREr169cj48+OKLL+Kyyy7b1LcIsO1JANigsrKyJCKyj0mTJiVJkiSvv/56Tvu3vvWtSs/98Y9/nHNMjx49kk8//TRJkiRZtmxZcthhh+Xsb9euXc7zDz744Oy+xo0bJ1OmTMnuW7lyZfLd7343uz+TySRTp07d5Pc1YMCAnNe+4oorNnjsAQcckHPs9ddfn913xRVX5OwbOnRodt8555yTbe/YsWOyatWqnPMuWbIkefzxx5O///3vG61twoQJ661r6NChOcdFRHLJJZckq1evzh6zfPnyKutMkiRp165dzv6ysrLks88+S5IkST7//POkV69eOfvPO++87HMnTJiQs2/AgAGVat1YP7///vs5+3v27Lne97u+Otd20kkn5ew78cQTky+++CJJkiT54osvkpNPPjln/0knnbTBGiMiOeaYY7Lfv3fffTepX79+dl/9+vWz5wYglxEsgA2YPXt2TJgwIbu9++67xwEHHBARX47s7LHHHtl9L774YsyYMSPn+etOr7ryyiujSZMmERHRuHHjuOqqqzb42gsWLMgZKWrSpEn89re/jRNOOCFOOOGEOPnkk2Pu3LnZ/UmSVNtS6muPwH0da49Evffee3HppZfGyJEj46233orPP/88iouL43vf+15861vfSqXOb37zm3H11VfnjFo1aNBgs8511VVXRaNGjSIiomHDhjkLgERU7tt8W7NmTXZBkq9cf/312VHCevXqxQ033JCzf8yYMRvt29/97nfZ71+HDh1ypnF+8cUX8fHHH6dVPkCtImABbMADDzyQ8w/o2tMCIyJOOeWUnO1175X173//O2d777333uj22mbNmpWzeMWCBQti5MiROY/XX3895znvv//+Rt7N5lv3fbRu3XqTnnf22WdH27ZtIyJi5cqVcd1118UJJ5wQ++67bxQXF0e3bt3id7/7XSxfvjyVOg899NDUlsvv3LnzRrfX/Z7k23/+85+ca8+Ki4srLZrStm3baN68eXZ76dKl8Z///Ge95ysuLq50Xdy61xiuWLFiC6sGqJ0ELIANWHc1uz/96U/Rtm3b7OMPf/hDzv4HHnhgoyv6rXs90OZeH7Qh6y6EkYbXXnst5s+fn9O2qYsbtG7dOt5888246qqr4oADDsiOCEVErF69Ol577bX45S9/GSeccEIqta59rVQ+rVq1Kme7Ju5btbGfu82xww47VGor9Hu9AdQUAQtgPSZNmhTvvvtuTtvChQujoqIi+1j30/9Zs2bFCy+8kN1ee2GBiKi0qMBbb721wddfd6GHAw88MJIk2ehjU5Ye/zpWr15daVn2rl27btIKgl/ZYYcd4rLLLotJkybFsmXLYu7cuTF+/Pjo0aNH9pinn346Z/RtQ8uPVyXNwPrOO+9sdHvtvq1fv37OvnV/Lv7+979v9LU29/2ubccdd4ztttsuu7106dLsKpdfmTNnTixevDi7XVxcHC1atNji1wYgl4AFsB5V3dtqU5639j2kIr68rueraVWfffbZRldia9WqVfZ6r4gvA9/tt99e6ZqZ5cuXx5gxY6J///6VlkPfEjNmzIhjjjkmnn/++WzbV8u2b6oJEybEsGHDYtGiRRHxZZBo06ZNlJWVxSGHHJJz7Icffpj9eu2RroiIioqKzXkLW+SKK67ITl1cvnx5XHnllTn7y8rKsl+vO3L24osvxvTp0yPiy2mbF1988UZfa933u/a1dZuqTp068Z3vfCen7Ve/+lX2htirVq2KX/3qVzn7e/funfooKgDugwVQyYoVK+Lhhx/Obmcymfjggw9il112qXTs/PnzY+edd84Gn0cffTRuu+22aNKkSVx44YVx1113ZUPVs88+G9/4xjeic+fO8dZbb8W8efM2WsfgwYPj29/+dqxevToiIs4///y47rrrolOnTlFUVBRz586NqVOnZs//dcLPukaMGBFvv/12LF++PGbNmhVTp07NmXaWyWTilltuiSOOOGKTz/nmm2/Gz372sygqKoqOHTvGLrvsEg0aNIjZs2fHlClTsscVFRXljIqtvXhIRMS5554bf/7zn6NRo0bRtGnTuOeeezb7fW6qv/zlL/GNb3wj9t5773j77bdzQl6DBg3iJz/5SXa7tLQ0vvGNb8TMmTMj4svRo86dO0dJSUnMnj27yul7rVq1ih122CG7vHp5eXl06dIlvvGNb0Qmk4mzzz47jj766Cprvvzyy2P06NHx+eefR8SX91B76aWXYq+99opp06bljGg1atQoLr/88k3/hgCwyXx0BbCOJ598MjvqEvHlNUfrC1cRX15ntPZ9ij799NN47LHHIuLLldf+9Kc/5YwSVFRUxLPPPhvz5s3L+Sc9ovJUs8MOOyyGDRuWM/Vr9uzZ8eyzz8bTTz8dr7/+es5CA1tyjcy0adNi5MiR8fTTT8c777yTEwp23nnneOqpp+L888/frHOvWrUq3nnnnRg7dmyMGjUqJ1xFfDlatOOOO2a3TzzxxGjatGl2e+nSpTFmzJgYOXJkPPnkk5tVw9d15plnxty5c+PZZ5/NCVeZTCZuv/32SgtAXHvttTlT/VavXh3//ve/I0mSTfq+nXXWWTnbb775Zjz22GMxcuTISqtTbshee+0VI0eOzFnIYvbs2TF27NiccNW8efMYOXJk7LXXXpt0XgC+HgELYB3rTg/s37//Ro8/6aSTNvj8008/PSZMmBC9evWKpk2bRpMmTaJ79+7x4IMPVgpY61uk4eSTT45//etfccUVV8RBBx0UO+ywQ9StWzcaNWoUu+++e/Tp0yduuOGGeO+99zYYAjdVnTp1olGjRtGmTZvo2rVrnHrqqfHQQw/FrFmzKk0/2xTHH3983HzzzXHiiSfGnnvuGS1btoyioqJs7SeffHL85S9/id/85jc5z2vTpk1MmDAh+vTpEzvuuGNeprHdfffdMXTo0Nh///2jcePGsd1220VZWVmMHz++UhiK+DIUjho1Kg466KBo1KhRbLfddnHIIYfEo48+GrfeemuVr/fb3/42rrnmmujUqVM0bNhws+vu3bt3TJ8+PQYNGhQHHHBANG/ePOrWrRvNmzeP7t27x+WXXx7Tpk2rdHNjANKTSdJeegiArLlz50bLli2z9yP6ypo1a+Kss87KWZjimmuuiUsvvbSGKwQA0iRgAVSj3/zmN3HbbbfF4YcfHrvuums0a9Ys5s+fH+PHj4/33nsve9xOO+0U06ZNy5neBQAUHotcAFSzTz75JJ544okN7m/fvn08/vjjwhUA1AICFkA16tevX3z66afx0ksvxezZs2PhwoVRt27daNmyZey7777xve99L77//e9v0XU3AMDWwxRBAACAlFhFEAAAICUCFgAAQEoK9hqstW/oCAAAkA/rXnFlBAsAACAlAhYAAEBKCnaK4No+SpbluwQAAGAb0SrTZIP7jGABAACkRMACAABIiYAFAACQEgELAAAgJQIWAABASgQsAACAlAhYAAAAKRGwAAAAUiJgAQAApKQo3wXUJhu7o3Mh+yhZlu8SAACgIBjBAgAASIkRrGrQc/TSfJeQihf6FOe7BAAAKChGsAAAAFIiYAEAAKREwAIAAEiJgAUAAJASAQsAACAlAhYAAEBKBCwAAICUCFgAAAApEbAAAABSImABAACkRMACAABIiYAFAACQEgELAAAgJQIWAABASgQsAACAlAhYAAAAKRGwAAAAUiJgAQAApETAAgAASImABQAAkBIBCwAAICUCFgAAQEoELAAAgJQU5bsAAAAgPa0yTfJdQrX4KFmW7xI2iREsAACAlBjBggLl0ykAYGN6jl6a7xJS8UKf4nyX8LUIWABsc2rrBxQRPqQAyDcBCwqcT6cAALYeAhYA26za8gFFhA8pALYWFrkAAABIiYAFAACQkmoLWLNnz47DDz88OnXqFHvttVfccsstERGxcOHC6NWrV3To0CF69eoVixYtioiIJEniJz/5SbRv3z722WefmDJlSnWVBgAAUC2qLWAVFRXFjTfeGFOnTo1JkybF7bffHlOnTo3BgwdHWVlZlJeXR1lZWQwePDgiIp555pkoLy+P8vLyGDJkSJx77rnVVRoAAEC1qLaA1aZNm9hvv/0iIqK4uDj23HPPqKioiFGjRsWAAQMiImLAgAHxxBNPRETEqFGj4rTTTotMJhMHHnhgLF68OObNm1dd5QEAAKSuRq7BmjVrVrz++utxwAEHxPz586NNmzYREbHTTjvF/PnzIyKioqIidtlll+xz2rZtGxUVFZXONWTIkOjWrVtNlA0AAPC1VHvA+vTTT6Nfv35x8803R9OmTXP2ZTKZyGQyX+t8AwcOjMmTJ6dZIgAAQCqqNWCtXLky+vXrFz/4wQ/i+OOPj4iI1q1bZ6f+zZs3L1q1ahURESUlJTF79uzsc+fMmRMlJSXVWR4AAECqqi1gJUkSZ511Vuy5557x85//PNvet2/fuO+++yIi4r777otjjz02237//fdHkiQxadKkaNasWXYqIQAAQCEoqq4Tv/jii/HAAw/E3nvvHV26dImIiP/5n/+Jiy++OPr37x933313tGvXLkaMGBEREd/5zndizJgx0b59+2jcuHEMHTq0ukoDAACoFtUWsA455JBIkmS9+5577rlKbZlMJm6//fbqKgcAAKDa1cgqggAAANsCAQsAACAlAhYAAEBKBCwAAICUCFgAAAApEbAAAABSImABAACkpNrugwUAwJdaZZrku4Rq8VGyLN8lwFbHCBYAAEBKjGABANSQnqOX5ruEVLzQpzjfJcBWywgWAABASgQsAACAlJgiyDajtl5gDADA1sMIFgAAQEqMYLHNcYExAADVxQgWAABASgQsAACAlAhYAAAAKRGwAAAAUiJgAQAApETAAgAASIll2oGtSm27IfRHybJ8lwAA1CAjWAAAACkxggVsVdwIGgAoZAIWQDUy5REAti2mCAIAAKTECBZANTLlEQC2LUawAAAAUiJgAQAApETAAgAASImABQAAkBIBCwAAICUCFgAAQEoELAAAgJQIWAAAAClxo2EAYKvTKtMk3yUAbBYjWAAAACkxggUAbLV6jl6a7xJS8UKf4nyXANQQI1gAAAApEbAAAABSImABAACkRMACAABIiYAFAACQEgELAAAgJVUGrLKysk1qAwAA2NZt8D5Yy5cvj88++yw+/vjjWLRoUSRJEhERS5YsiYqKihorEAAAoFBscATrjjvuiK5du8b06dOja9eu2cexxx4b559/fpUnPvPMM6NVq1bRuXPnbNugQYOipKQkunTpEl26dIkxY8Zk91177bXRvn376NixYzz77LNb+LYAAABq3gZHsC688MK48MIL49Zbb40LLrjga5/49NNPj/PPPz9OO+20nPaf/exn8Ytf/CKnberUqfHQQw/FO++8E3Pnzo1vf/vb8e6770bdunW/9usCAADkywYD1lcuuOCCeOmll2LWrFmxatWqbPu6wWldPXr0iFmzZm1SEaNGjYqTTz45GjRoELvttlu0b98+XnnllTjooIM26fkAAABbgyoD1qmnnhozZ86MLl26ZEeUMplMlQFrQ2677ba4//77o1u3bnHjjTfG9ttvHxUVFXHggQdmj2nbtu0Gr/MaMmRIDBkyZLNeG4At0yrTJN8lUAV9BJBfVQasyZMnx9SpUyOTyWzxi5177rlx2WWXRSaTicsuuyz+3//7f3HPPfd8rXMMHDgwBg4cmEo9AAAAaaoyYHXu3Dk+/PDDaNOmzRa/WOvWrbNfn3POOXHMMcdERERJSUnMnj07u2/OnDlRUlKyxa8HQLp6jl6a7xJS8UKf4nyXUG30EUB+VRmwPv744+jUqVN07949GjRokG1/8sknv/aLzZs3LxvUHn/88ewKg3379o3vf//78fOf/zzmzp0b5eXl0b179699fgAAgHyqMmANGjRos058yimnxMSJE+Pjjz+Otm3bxpVXXhkTJ06MN954IzKZTJSWlsYdd9wRERF77bVX9O/fPzp16hRFRUVx++23W0EQAAAoOFUGrJ49e27WiYcPH16p7ayzztrg8Zdeemlceumlm/VaAAAAW4MqA1ZxcXF2QYkvvvgiVq5cGU2aNIklS5ZUe3EAAACFpMqAtXTp/10smyRJjBo1KiZNmlStRQEAABSiOl/n4EwmE9/73vfi2Wefra56AAAAClaVI1iPPfZY9us1a9bE5MmTo2HDhtVaFAAAW7/admPrj5Jl+S6BWqDKgDV69Oj/O7ioKEpLS2PUqFHVWhQAAEAhqjJgDR06tCbqAACgwLixNVRWZcCaM2dOXHDBBfHiiy9GRMShhx4at9xyS7Rt27bai2PrUNuG/wEAoLpUucjFGWecEX379o25c+fG3Llzo0+fPnHGGWfURG0AAAAFpcoRrAULFuQEqtNPPz1uvvnmai2KrYvhfwAA2DRVjmC1aNEihg0bFqtXr47Vq1fHsGHDokWLFjVRGwAAQEGpMmDdc889MWLEiNhpp52iTZs28eijj1r4AgAAYD2qnCLYrl27ePLJJ2uiFgAAgIK2wRGsX/7yl3HHHXdUar/jjjvi4osvrtaiAAAACtEGA9bzzz8fAwcOrNR+zjnnxFNPPVWtRQEAABSiDQasFStWRCaTqfyEOnUiSZJqLQoAAKAQbTBgNWrUKMrLyyu1l5eXR6NGjaq1KAAAgEK0wUUurrrqqujdu3f85je/ia5du0ZExOTJk+Paa691HywAAID12GDA6t27dzzxxBNxww03xK233hoREZ07d46RI0fG3nvvXWMFAgAAFIqNLtPeuXPnuO+++2qqFgAAgIJW5Y2GAQAA2DQCFgAAQEoELAAAgJRUGbDefffdKCsri86dO0dExFtvvRXXXHNNtRcGAABQaKoMWOecc05ce+21Ua9evYiI2GeffeKhhx6q9sIAAAAKTZUB67PPPovu3bvntBUVbXTxQQAAgG1SlQFrxx13jJkzZ0Ymk4mIiEcffTTatGlT7YUBAAAUmiqHom6//fYYOHBgTJ8+PUpKSmK33XaLYcOG1URtAAAABaXKgLX77rvH+PHjY9myZbFmzZooLi6uiboAAAAKTpVTBH/961/H4sWLo0mTJlFcXByLFi2K3/zmNzVRGwAAQEGpMmA988wz0bx58+z29ttvH2PGjKnWogAAAApRlQFr9erVsWLFiuz2559/nrMNAADAl6q8BusHP/hBlJWVxRlnnBEREUOHDo0BAwZUe2EAAACFpsqA9atf/Sr22WefeO655yIi4rLLLoujjjqq2gsDAAAoNJt0x+DevXtH7969q7sWAACAglblNViPPfZYdOjQIZo1axZNmzaN4uLiaNq0aU3UBgAAUFCqHMG66KKLYvTo0bHnnnvWRD0AAAAFq8oRrNatWwtXAAAAm6DKEaxu3brFSSedFN/73veiQYMG2fbjjz++WgsDAAAoNFUGrCVLlkTjxo1j3Lhx2bZMJiNgAQAArKPKgDV06NCaqAMAAKDgVRmwli9fHnfffXe88847sXz58mz7PffcU62FAQAAFJoqF7k49dRT48MPP4xnn302evbsGXPmzIni4uKaqA0AAKCgVBmwZsyYEVdffXU0adIkBgwYEE8//XT84x//qInaAAAACkqVAatevXoREdG8efN4++2345NPPomPPvqo2gsDAAAoNFVegzVw4MBYtGhRXHPNNdG3b9/49NNP4+qrr66J2gAAAApKlQGrrKwstt9+++jRo0e89957ERHx/vvvV3thAAAAhabKKYL9+vWr1HbCCSdUeeIzzzwzWrVqFZ07d862LVy4MHr16hUdOnSIXr16xaJFiyIiIkmS+MlPfhLt27ePffbZJ6ZMmfJ13gMAAMBWYYMBa/r06TFy5Mj45JNP4rHHHss+7r333pzl2jfk9NNPj7Fjx+a0DR48OMrKyqK8vDzKyspi8ODBERHxzDPPRHl5eZSXl8eQIUPi3HPP3cK3BQAAUPM2OEXwX//6Vzz11FOxePHiGD16dLa9uLg47rzzzipP3KNHj5g1a1ZO26hRo2LixIkRETFgwIA47LDD4rrrrotRo0bFaaedFplMJg488MBYvHhxzJs3L9q0abN57woAACAPNhiwjj322Dj22GPj5ZdfjoMOOiiVF5s/f342NO20004xf/78iIioqKiIXXbZJXtc27Zto6KiYr0Ba8iQITFkyJBU6gEAAEhTlddgPf7447FkyZJYuXJllJWVRcuWLWPYsGFb/MKZTCYymczXft7AgQNj8uTJW/z6AAAAaasyYI0bNy6aNm0aTz31VJSWlsaMGTPihhtu2KwXa926dcybNy8iIubNmxetWrWKiIiSkpKYPXt29rg5c+ZESUnJZr0GAABAvlQZsFauXBkREU8//XSceOKJ0axZs81+sb59+8Z9990XERH33XdfHHvssdn2+++/P5IkiUmTJkWzZs1cfwUAABScKu+D1adPn9hjjz2iUaNG8b//+7+xYMGCaNiwYZUnPuWUU2LixInx8ccfR9u2bePKK6+Miy++OPr37x933313tGvXLkaMGBEREd/5zndizJgx0b59+2jcuHEMHTp0y98ZAABADasyYA0ePDguuuiiaNasWdStWzeaNGkSo0aNqvLEw4cPX2/7c889V6ktk8nE7bffvgnlAgAAbL2qDFgRX94Ta9asWbFq1aps22mnnVZtRQEAABSiKgPWqaeeGjNnzowuXbpE3bp1I+LLEScBCwAAIFeVAWvy5MkxderUzVpSHQAAYFtS5SqCnTt3jg8//LAmagEAAChoVY5gffzxx9GpU6fo3r17NGjQINv+5JNPVmthAAAAhabKgDVo0KAaKAMAAKDwVRmwevbsWRN1AAAAFLwNBqzi4uL1LmyRJElkMplYsmRJtRYGAAA1qVWmSb5LoBbYYMBaunRpTdYBAABQ8DbpRsMAAFDb9RxdOwYYXuhTnO8StmlVLtMOAADApgwhgjoAABN/SURBVBGwAAAAUiJgAQAApETAAgAASImABQAAkBIBCwAAICUCFgAAQEoELAAAgJQIWAAAACkRsAAAAFIiYAEAAKREwAIAAEiJgAUAAJASAQsAACAlAhYAAEBKBCwAAICUCFgAAAApEbAAAABSImABAACkRMACAABIiYAFAACQEgELAAAgJQIWAABASgQsAACAlAhYAAAAKRGwAAAAUiJgAQAApETAAgAASImABQAAkBIBCwAAICUCFgAAQEoELAAAgJQIWAAAACkRsAAAAFIiYAEAAKREwAIAAEhJUT5etLS0NIqLi6Nu3bpRVFQUkydPjoULF8ZJJ50Us2bNitLS0hgxYkRsv/32+SgPAABgs+RtBGvChAnxxhtvxOTJkyMiYvDgwVFWVhbl5eVRVlYWgwcPzldpAAAAm2WrmSI4atSoGDBgQEREDBgwIJ544ok8VwQAAPD15CVgZTKZOPLII6Nr164xZMiQiIiYP39+tGnTJiIidtppp5g/f/56nztkyJDo1q1bjdUKAACwqfJyDdbf//73KCkpiY8++ih69eoVe+yxR87+TCYTmUxmvc8dOHBgDBw4cIP7AQAA8iUvI1glJSUREdGqVas47rjj4pVXXonWrVvHvHnzIiJi3rx50apVq3yUBgAAsNlqPGAtW7Ysli5dmv163Lhx0blz5+jbt2/cd999ERFx3333xbHHHlvTpQEAAGyRGp8iOH/+/DjuuOMiImLVqlXx/e9/P44++ujYf//9o3///nH33XdHu3btYsSIETVdGgAAwBap8YC1++67x5tvvlmpvUWLFvHcc8/VdDkAAACp2WqWaQcAACh0AhYAAEBKBCwAAICUCFgAAAApEbAAAABSImABAACkRMACAABIiYAFAACQEgELAAAgJQIWAABASgQsAACAlAhYAAAAKRGwAAAAUiJgAQAApETAAgAASImABQAAkBIBCwAAICUCFgAAQEoELAAAgJQIWAAAACkRsAAAAFIiYAEAAKREwAIAAEiJgAUAAJASAQsAACAlAhYAAEBKBCwAAICUCFgAAAApEbAAAABSImABAACkRMACAABIiYAFAACQEgELAAAgJQIWAABASgQsAACAlAhYAAAAKRGwAAAAUiJgAQAApETAAgAASImABQAAkBIBCwAAICUCFgAAQEoELAAAgJQIWAAAACkRsAAAAFIiYAEAAKRkqwtYY8eOjY4dO0b79u1j8ODB+S4HAABgk21VAWv16tVx3nnnxTPPPBNTp06N4cOHx9SpU/NdFgAAwCbJJEmS5LuIr7z88ssxaNCgePbZZyMi4tprr42IiEsuuaTSsZlMpkZrAwAAWNe6cWqrGsGqqKiIXXbZJbvdtm3bqKioyDlmyJAh0a1bt5ouDQAAoEpbVcDaFAMHDozJkyfnuwwAAIBKivJdwNpKSkpi9uzZ2e05c+ZESUnJeo/dimY25ujWrZsAWMvp422Dfq799PG2QT9vG/Rz7VdIfbxVjWDtv//+UV5eHu+//3588cUX8dBDD0Xfvn3zXRYAAMAmqTto0KBB+S7iK3Xq1IkOHTrED3/4w7j11lvjhz/8YfTr1y/fZX1tXbt2zXcJVDN9vG3Qz7WfPt426Odtg36u/Qqlj7eqVQQBAAAK2VY1RRAAAKCQCVgAAAApEbAAAABSImABAACkRMACAABIiYAFAACQEgELAAAgJQIWAABASgQsAACAlAhYAAAAKRGwAAAAUiJgAQAApETAAgAASImABQAAkBIBCwAAICUCFgAAQEoELAAAgJQIWAAAACkRsAAAAFIiYAEAAKREwAIAAEiJgAUAAJASAQsAACAlAhYAAEBKBCwAAICUCFgAAAApEbAAAABSImABAACkRMACAABIiYAFAACQEgELAAAgJQIWAABASoryXQBQszKZTL5LANimJUmS7xKAamQECwAAICVGsGAbVX/I0nyXABv0xcDiiPBzSu3y1c81ULsZwQIAAEiJgAUAAJASAQsAACAlAhYAAEBKBCwAAICUCFgAAAApEbAAAABSImABAACkxI2GU5TJZLJfJ0mSx0oAAKB2KLT/sY1gAQAApETAAgAASImABQAAkBIBCwAAICUCFgAAQEoELAAAgJQIWAAAACkRsAAAAFIiYAEAAKREwAIAAEhJUb4LqK0ymUy+SwAAtkL+R4DareBGsIYMGRLdunWLbt26xZAhQ/JdDgAAQFYmSZIk30XUFmt/IuXbytbqq5/T+kOW5rkS2LAvBhZHhJ9Tapevfq79jwBfT6H9j11wI1gAAABbKwELAAAgJQIWAABASgQsAACAlAhYAAAAKRGwAAAAUiJgAQAApETAAgAASImABQAAkBIBCwAAICUCFgAAQEqK8l1AbZIkSb5LAACAWqXQ/sc2ggUAAJASAQsAACAlAhYAAEBKBCwAAICUCFgAAAApEbAAAABSImABAACkJJMU2sLywBbJZDL5LgFgm+ZfL6jdjGABAACkpCjfBQA1yyenAADVxwgWAABASgQsAACAlAhYAAAAKRGwAAAAUiJgAQAApETAAgAASImABQAAkBIBCwAAICUCFgAAQEoELAAAgJQIWAAAACkRsAAAAFIiYAEAAKREwAIAAEiJgAUAAJASAQsAACAlAhYAAEBKBCwAAICUCFgAAAApEbAAAABSUpTvAjZXJpPJdwkAAMA2LkmSnG0jWAAAACkRsAAAAFJSsFME1x2K21p069YtJk+enO8yqEb6eNugn2s/fbxt0M/bBv1c+xVSHxvBAgAASEndQYMGDcp3EbVN165d810C1Uwfbxv0c+2nj7cN+nnboJ9rv0Lp40yytc61AwAAKDCmCAIAAKREwAIAAEiJgLWZysvL4/DDD48WLVpEcXFx9OrVK2bOnBkREU888US0b98+GjZsGIcddli8//77ea6WzXXAAQdEcXFxNG7cOLp16xZ//etfI0If1zbLly+Pjh07RiaTifPPPz8iIqZNmxYHH3xwNGjQIDp27Bjjxo3Lc5VsidLS0shkMtlHly5dIiLixRdfjH322ScaNGgQ++23X0yZMiXPlbIlFi9eHKeddlo0b948tttuu+jRo0dE6Ofa4t577835Pf7qMWvWLH+Xa5mbb745SktLo0GDBrHbbrvFrbfeGhGF87ssYG2mioqKWLNmTVx55ZVxxhlnxPjx4+Pss8+ODz/8ME4++eRo2rRp3HDDDfHaa6/FgAED8l0um+nggw+OP/zhD3HZZZfFG2+8oY9rqauuuirmzJmT03bKKafE9OnT46abbop69erFiSeeGJ988kmeKiQNPXr0iOHDh8fw4cPjuuuui+XLl0e/fv1i6dKl8fvf/z7mz58fJ5xwQqxevTrfpbKZzjzzzHjwwQfjrLPOiptvvjnat2+vn2uRnj17Zn+HH3jggahfv360bt066tat6+9yLVJeXh4/+9nPok6dOnHTTTfFypUr4yc/+UnMnj27cH6XEzbLihUrcrZ32GGHpGXLlslNN92UREQyYsSIJEmS5NRTT00iIpkxY0Y+ymQLrVmzJlmwYEHyj3/8I2ncuHHSsWNHfVzLvPnmm0nDhg2TG264IYmI5LzzzkumTJmSRETy4x//OEmSJLn77ruTiEjuuuuuPFfL5mrXrl0yYMCAZMmSJdm2xx57LImI5Prrr0+SJEkuu+yyJCKS8ePH56tMtsDMmTOTiEh+8IMfJCtWrEhWrVqVJIl+rq0eeeSRJCKSSy65xN/lWmb69OlJRCSHHHJIMn369KRr165JgwYNkhEjRhTM77IRrM1Uv3797NeTJ0+OhQsXRo8ePbJD0iUlJRER0bZt24iIeO+992q+SLbYJ598Ei1btowDDjgg6tevH3fddZc+rkXWrFkTZ599dpx33nnRrVu3bLs+rp3uv//+aNq0abRq1Sruvvtu/VzLTJ06NSIiXn311WjSpEk0adIkfvWrX+nnWuqOO+6IOnXqxMCBA/VxLdOxY8cYPHhwvPjii7HHHnvE66+/HkOGDInZs2dHRGH0s4C1haZPnx59+/aN0tLS7PzQtSVWwS9o2223XYwbNy7+8Ic/xPLly+Pyyy+vdIw+LlxDhw6NWbNmxWmnnRYVFRUR8WWoXrlyZc5x+rjwnXPOOTFixIjstKL//u//rtSv+rmwrVixIiIili1bFg8//HB861vfiuuvvz5WrVqVc5x+LnwzZ86M5557Lo4++ugoLS2ttF8fF7YFCxbErbfeGl26dIknnngi9t133zj//PPj008/zTlua+7nonwXUMimTp0aRxxxRDRs2DCef/75aNOmTey2224REdnrOb76p2333XfPW51svqKioujVq1f06tUrHn300ZgwYUL07t07IvRxbTB79uxYsGBB7Lvvvtm2YcOGxdy5cyNCH9cml156afbr119/PW666absp5/6uXb46u/voYceGscff3wsWLAgnn/++ew/Yfq59rjjjjsiSZI499xzIyL871XLTJw4MSoqKuJHP/pRHHvssfHPf/4zLrvssthzzz0jokD6OV9zEwvdv//976RVq1ZJ3bp1k2uvvTYZPnx4Mnz48GTu3LlJ/fr1k/322y/5wx/+kGy33XbJIYccku9y2Qxjx45NzjzzzOSuu+5KrrjiiqSoqChp3bq1Pq5F3nnnneSRRx5JHnnkkWTQoEFJRCRHH310Mnny5GSfffZJtt9+++S2225L9tprr6S4uDhZtGhRvktmM7z55pvJMccck9x2223JLbfckuy4445Jo0aNkoqKiqRVq1ZJaWlp8sc//jHZeeedk9LS0uy1OxSWNWvWJHvvvXfSsmXLZMiQIckBBxyQ1K1bN/nnP/+pn2uRFStWJC1btkx23XXXZPXq1UmSJP4u1zKvvvpqEhFJx44dk7vuuivZY489kohI3njjjYL5XRawNtOECROSiKj0SJIkGTlyZLL77rsn9evXTw499FAXWRaoV155Jdlrr72Shg0bJs2aNUsOO+yw5JVXXkmSRB/XRl/9Tp933nlJkiTJ22+/nRx44IFJ/fr1kw4dOiTPPPNMnitkc82dOzfp3bt30qJFi6RRo0ZJ165dk7FjxyZJkiQvvPBC0rlz56RevXpJly5dkldffTXP1bIlvvq9bdCgQdKhQ4fkwQcfTJJEP9cmw4cPTyIiufrqq3Pa/V2uXW688caktLQ0adCgQbLbbrslt912W5IkhfO7nEmSrXgCIwAAQAGxyAUAAEBKBCwAAICUCFgAAAApEbAAAABSImABAACkRMACoOAdfPDBkclkso9p06bluyQAtlECFgAFbebMmfHyyy/ntD3wwAN5qgaAbZ2ABUBBGzZsWKW2P//5z+E2jwDkg4AFQEF78MEHIyKiUaNGcfLJJ0dExAcffBB//etfc457991346ijjorGjRtHmzZt4pJLLok777wzO61w0KBBOcePHTs2jjrqqNhhhx2ifv36UVpaGhdccEF8/PHHNfK+AChMAhYABWvSpElRXl4eERFHH310DBgwILtv7ZGtBQsWRM+ePWPcuHHx+eefx4cffhiDBw+uFKq+cuONN0bv3r1j3LhxsWjRoli5cmV88MEHcdttt0X37t3jo48+qtb3BUDhErAAKFhrh6gTTjghysrKonnz5hER8eijj8aKFSsiIuLmm2+ODz/8MCIivvvd78aCBQti8uTJsXr16krnnD17dlxyySUR8WVo++CDD2L58uXx0EMPRUTE+++/H9dcc021vi8ACpeABUBBWrlyZTz88MMREdGgQYM45phjol69etGnT5+IiFi8eHGMHj06IiKee+657POuueaa2HHHHaNr165x1llnVTrv2LFjY+XKldmv27VrFw0bNsxOP4yIGDduXLW9LwAKm4AFQEEaO3Zs9nqo/fbbL/7973/H22+/Hfvuu2/2mK9GuNa+bmrXXXdd79df2ZTpf//5z382u24AareifBcAAJtj7emBL7/8cuy9996VjnnmmWdi4cKFseOOO8bMmTMjIqKioiJ22GGHiPhyOuC6WrVqlf36mmuuiUsvvbTSMVYoBGBDjGABUHCWLFmSnf63MV988UU8/PDDUVZWlm0bNGhQLFy4MKZMmRJ33XVXpeccddRRUVT05eePN954Y4wdOzY+++yzWLJkSbzwwgvxox/9KK677rr03gwAtYqABUDBefTRR+Pzzz+PiIj+/ftHkiQ5j7WvkRo2bFj89Kc/jZ122ikiIh577LFo0aJFdO3aNerU+b8/g5lMJiK+nDb429/+NiIiFi1aFL17944mTZpEs2bN4rDDDos77rgjli9fXlNvFYACI2ABUHDWnh542mmnVdpfVlYWJSUlERHx0ksvxdKlS2PixInRq1evaNiwYbRu3TouvvjiuOCCC7LPadGiRfbriy66KMaMGRO9e/eOFi1aRFFRUey0005x8MEHx5VXXpmzHDwArC2TmEgOwDbg+eefj65du0azZs0iIqK8vDx69+4dM2fOjEwmE2+//XZ06tQpz1UCUOgscgHANuGiiy6KKVOmRMuWLSPiy5sPf/UZ4y9+8QvhCoBUCFgAbBNOPPHEWL16dbz//vuxbNmy7L2wBg4cGMcdd1y+ywOgljBFEAAAICUWuQAAAEiJgAUAAJASAQsAACAlAhYAAEBKBCwAAICU/H+OtlJdzk17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9501" y="2518349"/>
            <a:ext cx="32078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 pitchFamily="34" charset="0"/>
              </a:rPr>
              <a:t>Elevated fasting blood </a:t>
            </a:r>
            <a:r>
              <a:rPr lang="en-US" sz="2400" b="1" dirty="0" smtClean="0">
                <a:cs typeface="Calibri" pitchFamily="34" charset="0"/>
              </a:rPr>
              <a:t>sugar</a:t>
            </a:r>
            <a:endParaRPr lang="en-US" sz="2400" dirty="0">
              <a:cs typeface="Calibri" pitchFamily="34" charset="0"/>
            </a:endParaRPr>
          </a:p>
          <a:p>
            <a:endParaRPr lang="en-US" dirty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- 100 </a:t>
            </a:r>
            <a:r>
              <a:rPr lang="en-US" dirty="0">
                <a:cs typeface="Calibri" pitchFamily="34" charset="0"/>
              </a:rPr>
              <a:t>mg/dL (5.6 mmol/L) or </a:t>
            </a:r>
            <a:r>
              <a:rPr lang="en-US" dirty="0" smtClean="0">
                <a:cs typeface="Calibri" pitchFamily="34" charset="0"/>
              </a:rPr>
              <a:t>higher </a:t>
            </a:r>
            <a:r>
              <a:rPr lang="en-US" dirty="0">
                <a:cs typeface="Calibri" pitchFamily="34" charset="0"/>
              </a:rPr>
              <a:t>is one of the predictive traits for Metabolic Syndrome.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9" y="2504281"/>
            <a:ext cx="7139026" cy="355681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32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</TotalTime>
  <Words>443</Words>
  <Application>Microsoft Office PowerPoint</Application>
  <PresentationFormat>Custom</PresentationFormat>
  <Paragraphs>86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2_Berlin</vt:lpstr>
      <vt:lpstr>Prediction of Metabolic Syndrome Using Machine Learning</vt:lpstr>
      <vt:lpstr>Project Description</vt:lpstr>
      <vt:lpstr>Project Data Source</vt:lpstr>
      <vt:lpstr>Project Data Feature Descriptions </vt:lpstr>
      <vt:lpstr>Metabolic Syndrome Diagnosis</vt:lpstr>
      <vt:lpstr>Waist Circumference and Age  correlation to Metabolic Syndrome</vt:lpstr>
      <vt:lpstr>Triglercides and Age  correlation to Metabolic Syndrome</vt:lpstr>
      <vt:lpstr>HDL and Age  correlation to Metabolic Syndrome</vt:lpstr>
      <vt:lpstr>Blood Glucose and Age  correlation to Metabolic Syndrome</vt:lpstr>
      <vt:lpstr>Model Selection and Evaluation</vt:lpstr>
      <vt:lpstr>Recommendations Benefit or Early Diagnosis and Treatment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DELL</dc:creator>
  <cp:lastModifiedBy>DELL</cp:lastModifiedBy>
  <cp:revision>99</cp:revision>
  <dcterms:created xsi:type="dcterms:W3CDTF">2014-04-17T23:07:25Z</dcterms:created>
  <dcterms:modified xsi:type="dcterms:W3CDTF">2022-04-10T23:56:39Z</dcterms:modified>
</cp:coreProperties>
</file>