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3" r:id="rId5"/>
    <p:sldId id="258" r:id="rId6"/>
    <p:sldId id="261" r:id="rId7"/>
    <p:sldId id="277" r:id="rId8"/>
    <p:sldId id="274" r:id="rId9"/>
    <p:sldId id="269" r:id="rId10"/>
    <p:sldId id="270" r:id="rId11"/>
    <p:sldId id="271" r:id="rId12"/>
    <p:sldId id="268" r:id="rId13"/>
    <p:sldId id="275" r:id="rId14"/>
    <p:sldId id="273" r:id="rId15"/>
    <p:sldId id="272" r:id="rId16"/>
    <p:sldId id="264" r:id="rId17"/>
    <p:sldId id="265" r:id="rId18"/>
    <p:sldId id="278" r:id="rId19"/>
    <p:sldId id="266" r:id="rId20"/>
    <p:sldId id="276" r:id="rId21"/>
    <p:sldId id="260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10" autoAdjust="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362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rgbClr val="A4CA39"/>
              </a:solidFill>
            </c:spPr>
          </c:dPt>
          <c:cat>
            <c:strRef>
              <c:f>Sheet1!$B$2:$B$3</c:f>
              <c:strCache>
                <c:ptCount val="2"/>
                <c:pt idx="0">
                  <c:v>iOS</c:v>
                </c:pt>
                <c:pt idx="1">
                  <c:v>Android</c:v>
                </c:pt>
              </c:strCache>
            </c:strRef>
          </c:cat>
          <c:val>
            <c:numRef>
              <c:f>Sheet1!$A$2:$A$3</c:f>
              <c:numCache>
                <c:formatCode>General</c:formatCode>
                <c:ptCount val="2"/>
                <c:pt idx="0">
                  <c:v>4226</c:v>
                </c:pt>
                <c:pt idx="1">
                  <c:v>362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373440"/>
        <c:axId val="37374976"/>
      </c:barChart>
      <c:catAx>
        <c:axId val="37373440"/>
        <c:scaling>
          <c:orientation val="minMax"/>
        </c:scaling>
        <c:delete val="0"/>
        <c:axPos val="b"/>
        <c:majorTickMark val="out"/>
        <c:minorTickMark val="none"/>
        <c:tickLblPos val="nextTo"/>
        <c:crossAx val="37374976"/>
        <c:crosses val="autoZero"/>
        <c:auto val="1"/>
        <c:lblAlgn val="ctr"/>
        <c:lblOffset val="100"/>
        <c:noMultiLvlLbl val="0"/>
      </c:catAx>
      <c:valAx>
        <c:axId val="373749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Units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73734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37ED-D8E7-436D-A563-B6F0E142849C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37ED-D8E7-436D-A563-B6F0E142849C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37ED-D8E7-436D-A563-B6F0E142849C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37ED-D8E7-436D-A563-B6F0E142849C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37ED-D8E7-436D-A563-B6F0E142849C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37ED-D8E7-436D-A563-B6F0E142849C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37ED-D8E7-436D-A563-B6F0E142849C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37ED-D8E7-436D-A563-B6F0E142849C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37ED-D8E7-436D-A563-B6F0E142849C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37ED-D8E7-436D-A563-B6F0E142849C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37ED-D8E7-436D-A563-B6F0E142849C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05D37ED-D8E7-436D-A563-B6F0E142849C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appcelerator/KitchenSin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pcelerator.com/clou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celerator/titanium_mobil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minifigure.org/appl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shichuan.github.com/javascript-patter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icj.net/" TargetMode="External"/><Relationship Id="rId2" Type="http://schemas.openxmlformats.org/officeDocument/2006/relationships/hyperlink" Target="mailto:nic@nicj.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nicj.net/about/contact/" TargetMode="External"/><Relationship Id="rId4" Type="http://schemas.openxmlformats.org/officeDocument/2006/relationships/hyperlink" Target="http://github.com/nicjansma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ppcelerator.com/titanium/2.1/index.html" TargetMode="External"/><Relationship Id="rId7" Type="http://schemas.openxmlformats.org/officeDocument/2006/relationships/hyperlink" Target="https://github.com/xavierlacot/joli.js/" TargetMode="External"/><Relationship Id="rId2" Type="http://schemas.openxmlformats.org/officeDocument/2006/relationships/hyperlink" Target="http://appcelerato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imeo.com/appcelerator" TargetMode="External"/><Relationship Id="rId5" Type="http://schemas.openxmlformats.org/officeDocument/2006/relationships/hyperlink" Target="http://stackoverflow.com/questions/tagged/titanium" TargetMode="External"/><Relationship Id="rId4" Type="http://schemas.openxmlformats.org/officeDocument/2006/relationships/hyperlink" Target="http://developer.appcelerator.com/questions/newes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isktasks.com/" TargetMode="External"/><Relationship Id="rId2" Type="http://schemas.openxmlformats.org/officeDocument/2006/relationships/hyperlink" Target="http://minifigcollecto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minifigure.org/book/the-unofficial-lego-minifigure-catalo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pcelerator.com/plans-pricing" TargetMode="External"/><Relationship Id="rId2" Type="http://schemas.openxmlformats.org/officeDocument/2006/relationships/hyperlink" Target="https://my.appcelerator.com/auth/signu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ppcelerator.com/platform/titanium-studio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endParaRPr lang="en-US" sz="1800" dirty="0" smtClean="0"/>
          </a:p>
          <a:p>
            <a:pPr algn="r"/>
            <a:endParaRPr lang="en-US" sz="1800" dirty="0"/>
          </a:p>
          <a:p>
            <a:pPr algn="r"/>
            <a:r>
              <a:rPr lang="en-US" sz="1800" dirty="0" err="1" smtClean="0"/>
              <a:t>Nic</a:t>
            </a:r>
            <a:r>
              <a:rPr lang="en-US" sz="1800" dirty="0" smtClean="0"/>
              <a:t> </a:t>
            </a:r>
            <a:r>
              <a:rPr lang="en-US" sz="1800" dirty="0" err="1" smtClean="0"/>
              <a:t>Jansma</a:t>
            </a:r>
            <a:endParaRPr lang="en-US" sz="1800" dirty="0" smtClean="0"/>
          </a:p>
          <a:p>
            <a:pPr algn="r"/>
            <a:r>
              <a:rPr lang="en-US" sz="1800" dirty="0" smtClean="0"/>
              <a:t>@</a:t>
            </a:r>
            <a:r>
              <a:rPr lang="en-US" sz="1800" dirty="0" err="1" smtClean="0"/>
              <a:t>NicJ</a:t>
            </a:r>
            <a:endParaRPr lang="en-US" sz="1800" dirty="0" smtClean="0"/>
          </a:p>
          <a:p>
            <a:pPr algn="r"/>
            <a:r>
              <a:rPr lang="en-US" sz="1800" dirty="0" smtClean="0"/>
              <a:t>//nicj.net</a:t>
            </a:r>
            <a:endParaRPr lang="en-US" sz="1800" dirty="0"/>
          </a:p>
        </p:txBody>
      </p:sp>
      <p:pic>
        <p:nvPicPr>
          <p:cNvPr id="2052" name="Picture 4" descr="https://encrypted-tbn3.google.com/images?q=tbn:ANd9GcSxeTxET7tPgbehqKJK_firTj8DtwRTX9WcvCtT8d5o4He6ee2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62200"/>
            <a:ext cx="4810125" cy="9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encrypted-tbn1.google.com/images?q=tbn:ANd9GcRWhSRQ1NA-s5zhyexPZ1ZQpQFt-wMphHzPX8krBZangip3TuEtF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2" y="3336472"/>
            <a:ext cx="1333500" cy="112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9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I18n\ - Internationalization files</a:t>
            </a:r>
          </a:p>
          <a:p>
            <a:r>
              <a:rPr lang="en-US" dirty="0" smtClean="0"/>
              <a:t>modules\ - Third-Party (or Appcelerator) native modules</a:t>
            </a:r>
          </a:p>
          <a:p>
            <a:r>
              <a:rPr lang="en-US" dirty="0" smtClean="0"/>
              <a:t>Resources\</a:t>
            </a:r>
          </a:p>
          <a:p>
            <a:pPr lvl="1"/>
            <a:r>
              <a:rPr lang="en-US" dirty="0" smtClean="0"/>
              <a:t>app.js – Startup file</a:t>
            </a:r>
          </a:p>
          <a:p>
            <a:pPr lvl="1"/>
            <a:r>
              <a:rPr lang="en-US" dirty="0" smtClean="0"/>
              <a:t>images\ - Generic Images</a:t>
            </a:r>
          </a:p>
          <a:p>
            <a:pPr lvl="1"/>
            <a:r>
              <a:rPr lang="en-US" dirty="0" smtClean="0"/>
              <a:t>android</a:t>
            </a:r>
            <a:r>
              <a:rPr lang="en-US" dirty="0"/>
              <a:t>\ - Android-specific </a:t>
            </a:r>
            <a:r>
              <a:rPr lang="en-US" dirty="0" smtClean="0"/>
              <a:t>images</a:t>
            </a:r>
          </a:p>
          <a:p>
            <a:pPr lvl="2"/>
            <a:r>
              <a:rPr lang="en-US" dirty="0" smtClean="0"/>
              <a:t>images\high / </a:t>
            </a:r>
            <a:r>
              <a:rPr lang="en-US" dirty="0" err="1" smtClean="0"/>
              <a:t>etc</a:t>
            </a:r>
            <a:r>
              <a:rPr lang="en-US" dirty="0" smtClean="0"/>
              <a:t> – Android density/screen-size </a:t>
            </a:r>
            <a:r>
              <a:rPr lang="en-US" dirty="0" err="1" smtClean="0"/>
              <a:t>dirs</a:t>
            </a:r>
            <a:endParaRPr lang="en-US" dirty="0"/>
          </a:p>
          <a:p>
            <a:pPr lvl="1"/>
            <a:r>
              <a:rPr lang="en-US" dirty="0" err="1" smtClean="0"/>
              <a:t>iphone</a:t>
            </a:r>
            <a:r>
              <a:rPr lang="en-US" dirty="0" smtClean="0"/>
              <a:t>\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iOS</a:t>
            </a:r>
            <a:r>
              <a:rPr lang="en-US" dirty="0" smtClean="0"/>
              <a:t>-specific images </a:t>
            </a:r>
          </a:p>
          <a:p>
            <a:pPr lvl="2"/>
            <a:r>
              <a:rPr lang="en-US" dirty="0" smtClean="0"/>
              <a:t>@2x files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ib\, </a:t>
            </a:r>
            <a:r>
              <a:rPr lang="en-US" dirty="0" err="1" smtClean="0"/>
              <a:t>ui</a:t>
            </a:r>
            <a:r>
              <a:rPr lang="en-US" dirty="0" smtClean="0"/>
              <a:t>\, whatever\ - your source file </a:t>
            </a:r>
            <a:r>
              <a:rPr lang="en-US" dirty="0" err="1" smtClean="0"/>
              <a:t>dirs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8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dirty="0" err="1">
                <a:solidFill>
                  <a:srgbClr val="0000C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var</a:t>
            </a:r>
            <a:r>
              <a:rPr lang="en-US" sz="800" dirty="0">
                <a:solidFill>
                  <a:srgbClr val="0000C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win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Ti.UI.createWindow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({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title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 </a:t>
            </a:r>
            <a:r>
              <a:rPr lang="en-US" sz="800" dirty="0">
                <a:solidFill>
                  <a:srgbClr val="008000"/>
                </a:solidFill>
                <a:highlight>
                  <a:srgbClr val="FFFBF0"/>
                </a:highlight>
                <a:latin typeface="Consolas" pitchFamily="49" charset="0"/>
                <a:cs typeface="Consolas" pitchFamily="49" charset="0"/>
              </a:rPr>
              <a:t>'Hello, World!'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layout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 </a:t>
            </a:r>
            <a:r>
              <a:rPr lang="en-US" sz="800" dirty="0">
                <a:solidFill>
                  <a:srgbClr val="008000"/>
                </a:solidFill>
                <a:highlight>
                  <a:srgbClr val="FFFBF0"/>
                </a:highlight>
                <a:latin typeface="Consolas" pitchFamily="49" charset="0"/>
                <a:cs typeface="Consolas" pitchFamily="49" charset="0"/>
              </a:rPr>
              <a:t>'vertical'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backgroundColor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 </a:t>
            </a:r>
            <a:r>
              <a:rPr lang="en-US" sz="800" dirty="0">
                <a:solidFill>
                  <a:srgbClr val="008000"/>
                </a:solidFill>
                <a:highlight>
                  <a:srgbClr val="FFFBF0"/>
                </a:highlight>
                <a:latin typeface="Consolas" pitchFamily="49" charset="0"/>
                <a:cs typeface="Consolas" pitchFamily="49" charset="0"/>
              </a:rPr>
              <a:t>'white'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});</a:t>
            </a:r>
          </a:p>
          <a:p>
            <a:pPr marL="0" indent="0">
              <a:buNone/>
            </a:pPr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800" dirty="0" err="1">
                <a:solidFill>
                  <a:srgbClr val="0000C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var</a:t>
            </a:r>
            <a:r>
              <a:rPr lang="en-US" sz="800" dirty="0">
                <a:solidFill>
                  <a:srgbClr val="0000C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helloLabel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Ti.UI.createLabel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({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text: </a:t>
            </a:r>
            <a:r>
              <a:rPr lang="en-US" sz="800" dirty="0" smtClean="0">
                <a:solidFill>
                  <a:srgbClr val="008000"/>
                </a:solidFill>
                <a:highlight>
                  <a:srgbClr val="FFFBF0"/>
                </a:highlight>
                <a:latin typeface="Consolas" pitchFamily="49" charset="0"/>
                <a:cs typeface="Consolas" pitchFamily="49" charset="0"/>
              </a:rPr>
              <a:t>'Hello World'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color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 </a:t>
            </a:r>
            <a:r>
              <a:rPr lang="en-US" sz="800" dirty="0">
                <a:solidFill>
                  <a:srgbClr val="008000"/>
                </a:solidFill>
                <a:highlight>
                  <a:srgbClr val="FFFBF0"/>
                </a:highlight>
                <a:latin typeface="Consolas" pitchFamily="49" charset="0"/>
                <a:cs typeface="Consolas" pitchFamily="49" charset="0"/>
              </a:rPr>
              <a:t>'black'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font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 {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fontSize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 </a:t>
            </a:r>
            <a:r>
              <a:rPr lang="en-US" sz="800" dirty="0">
                <a:solidFill>
                  <a:srgbClr val="008000"/>
                </a:solidFill>
                <a:highlight>
                  <a:srgbClr val="FFFBF0"/>
                </a:highlight>
                <a:latin typeface="Consolas" pitchFamily="49" charset="0"/>
                <a:cs typeface="Consolas" pitchFamily="49" charset="0"/>
              </a:rPr>
              <a:t>'20sp'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},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 </a:t>
            </a:r>
            <a:r>
              <a:rPr lang="en-US" sz="800" dirty="0">
                <a:solidFill>
                  <a:srgbClr val="008000"/>
                </a:solidFill>
                <a:highlight>
                  <a:srgbClr val="FFFBF0"/>
                </a:highlight>
                <a:latin typeface="Consolas" pitchFamily="49" charset="0"/>
                <a:cs typeface="Consolas" pitchFamily="49" charset="0"/>
              </a:rPr>
              <a:t>'40dp'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 </a:t>
            </a:r>
            <a:r>
              <a:rPr lang="en-US" sz="800" dirty="0">
                <a:solidFill>
                  <a:srgbClr val="008000"/>
                </a:solidFill>
                <a:highlight>
                  <a:srgbClr val="FFFBF0"/>
                </a:highlight>
                <a:latin typeface="Consolas" pitchFamily="49" charset="0"/>
                <a:cs typeface="Consolas" pitchFamily="49" charset="0"/>
              </a:rPr>
              <a:t>'250dp'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win.add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helloLabel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800" dirty="0" err="1">
                <a:solidFill>
                  <a:srgbClr val="0000C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var</a:t>
            </a:r>
            <a:r>
              <a:rPr lang="en-US" sz="800" dirty="0">
                <a:solidFill>
                  <a:srgbClr val="0000C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helloButton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Ti.UI.createButton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({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title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 </a:t>
            </a:r>
            <a:r>
              <a:rPr lang="en-US" sz="800" dirty="0">
                <a:solidFill>
                  <a:srgbClr val="008000"/>
                </a:solidFill>
                <a:highlight>
                  <a:srgbClr val="FFFBF0"/>
                </a:highlight>
                <a:latin typeface="Consolas" pitchFamily="49" charset="0"/>
                <a:cs typeface="Consolas" pitchFamily="49" charset="0"/>
              </a:rPr>
              <a:t>'Click me!'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font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 {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fontSize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 </a:t>
            </a:r>
            <a:r>
              <a:rPr lang="en-US" sz="800" dirty="0">
                <a:solidFill>
                  <a:srgbClr val="008000"/>
                </a:solidFill>
                <a:highlight>
                  <a:srgbClr val="FFFBF0"/>
                </a:highlight>
                <a:latin typeface="Consolas" pitchFamily="49" charset="0"/>
                <a:cs typeface="Consolas" pitchFamily="49" charset="0"/>
              </a:rPr>
              <a:t>'20sp'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},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top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 </a:t>
            </a:r>
            <a:r>
              <a:rPr lang="en-US" sz="800" dirty="0">
                <a:solidFill>
                  <a:srgbClr val="008000"/>
                </a:solidFill>
                <a:highlight>
                  <a:srgbClr val="FFFBF0"/>
                </a:highlight>
                <a:latin typeface="Consolas" pitchFamily="49" charset="0"/>
                <a:cs typeface="Consolas" pitchFamily="49" charset="0"/>
              </a:rPr>
              <a:t>'20dp'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 </a:t>
            </a:r>
            <a:r>
              <a:rPr lang="en-US" sz="800" dirty="0">
                <a:solidFill>
                  <a:srgbClr val="008000"/>
                </a:solidFill>
                <a:highlight>
                  <a:srgbClr val="FFFBF0"/>
                </a:highlight>
                <a:latin typeface="Consolas" pitchFamily="49" charset="0"/>
                <a:cs typeface="Consolas" pitchFamily="49" charset="0"/>
              </a:rPr>
              <a:t>'40dp'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 </a:t>
            </a:r>
            <a:r>
              <a:rPr lang="en-US" sz="800" dirty="0">
                <a:solidFill>
                  <a:srgbClr val="008000"/>
                </a:solidFill>
                <a:highlight>
                  <a:srgbClr val="FFFBF0"/>
                </a:highlight>
                <a:latin typeface="Consolas" pitchFamily="49" charset="0"/>
                <a:cs typeface="Consolas" pitchFamily="49" charset="0"/>
              </a:rPr>
              <a:t>'250dp'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});</a:t>
            </a:r>
          </a:p>
          <a:p>
            <a:pPr marL="0" indent="0">
              <a:buNone/>
            </a:pPr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helloButton.addEventListener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800" dirty="0">
                <a:solidFill>
                  <a:srgbClr val="008000"/>
                </a:solidFill>
                <a:highlight>
                  <a:srgbClr val="FFFBF0"/>
                </a:highlight>
                <a:latin typeface="Consolas" pitchFamily="49" charset="0"/>
                <a:cs typeface="Consolas" pitchFamily="49" charset="0"/>
              </a:rPr>
              <a:t>'click'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</a:t>
            </a:r>
            <a:r>
              <a:rPr lang="en-US" sz="800" dirty="0">
                <a:solidFill>
                  <a:srgbClr val="0000C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alert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800" dirty="0">
                <a:solidFill>
                  <a:srgbClr val="008000"/>
                </a:solidFill>
                <a:highlight>
                  <a:srgbClr val="FFFBF0"/>
                </a:highlight>
                <a:latin typeface="Consolas" pitchFamily="49" charset="0"/>
                <a:cs typeface="Consolas" pitchFamily="49" charset="0"/>
              </a:rPr>
              <a:t>'you clicked me!'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win.add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helloButton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win.open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0"/>
            <a:ext cx="315277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461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Titanium Mobile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AJAX / Web </a:t>
            </a:r>
            <a:r>
              <a:rPr lang="en-US" dirty="0"/>
              <a:t>services</a:t>
            </a:r>
            <a:endParaRPr lang="en-US" dirty="0" smtClean="0"/>
          </a:p>
          <a:p>
            <a:r>
              <a:rPr lang="en-US" dirty="0" smtClean="0"/>
              <a:t>In-App Purchases</a:t>
            </a:r>
          </a:p>
          <a:p>
            <a:r>
              <a:rPr lang="en-US" dirty="0" err="1" smtClean="0"/>
              <a:t>Geolocation</a:t>
            </a:r>
            <a:endParaRPr lang="en-US" dirty="0" smtClean="0"/>
          </a:p>
          <a:p>
            <a:r>
              <a:rPr lang="en-US" dirty="0" smtClean="0"/>
              <a:t>Camera</a:t>
            </a:r>
          </a:p>
          <a:p>
            <a:r>
              <a:rPr lang="en-US" dirty="0" smtClean="0"/>
              <a:t>Media / Photo </a:t>
            </a:r>
            <a:r>
              <a:rPr lang="en-US" dirty="0" smtClean="0"/>
              <a:t>Gallery</a:t>
            </a:r>
          </a:p>
          <a:p>
            <a:r>
              <a:rPr lang="en-US" dirty="0" smtClean="0"/>
              <a:t>Accelerometer</a:t>
            </a:r>
          </a:p>
          <a:p>
            <a:r>
              <a:rPr lang="en-US" dirty="0" smtClean="0"/>
              <a:t>Maps</a:t>
            </a:r>
          </a:p>
          <a:p>
            <a:r>
              <a:rPr lang="en-US" dirty="0" smtClean="0"/>
              <a:t>Analytics</a:t>
            </a:r>
          </a:p>
          <a:p>
            <a:r>
              <a:rPr lang="en-US" dirty="0" smtClean="0"/>
              <a:t>Social Sharing (Facebook,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Extensible with your own native </a:t>
            </a:r>
            <a:r>
              <a:rPr lang="en-US" dirty="0" err="1" smtClean="0"/>
              <a:t>iOS</a:t>
            </a:r>
            <a:r>
              <a:rPr lang="en-US" dirty="0" smtClean="0"/>
              <a:t>/Android </a:t>
            </a:r>
            <a:r>
              <a:rPr lang="en-US" dirty="0" smtClean="0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339740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KitchenSink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https://github.com/appcelerator/KitchenSink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314325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38349"/>
            <a:ext cx="310515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919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www.appcelerator.com/cloud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5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Platform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Blackberry</a:t>
            </a:r>
          </a:p>
          <a:p>
            <a:r>
              <a:rPr lang="en-US" dirty="0" smtClean="0"/>
              <a:t>WinPhone7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One codebase for two platforms</a:t>
            </a:r>
          </a:p>
          <a:p>
            <a:pPr lvl="1"/>
            <a:r>
              <a:rPr lang="en-US" dirty="0" smtClean="0"/>
              <a:t>You’ll (theoretically</a:t>
            </a:r>
            <a:r>
              <a:rPr lang="en-US" dirty="0"/>
              <a:t>) </a:t>
            </a:r>
            <a:r>
              <a:rPr lang="en-US" dirty="0" smtClean="0"/>
              <a:t>spend </a:t>
            </a:r>
            <a:r>
              <a:rPr lang="en-US" dirty="0"/>
              <a:t>less time </a:t>
            </a:r>
            <a:r>
              <a:rPr lang="en-US" dirty="0" smtClean="0"/>
              <a:t>than writing two native apps</a:t>
            </a:r>
          </a:p>
          <a:p>
            <a:pPr lvl="1"/>
            <a:r>
              <a:rPr lang="en-US" dirty="0" smtClean="0"/>
              <a:t>Maintenance on one codebase should be easier in the long run</a:t>
            </a:r>
          </a:p>
          <a:p>
            <a:pPr lvl="1"/>
            <a:endParaRPr lang="en-US" dirty="0"/>
          </a:p>
          <a:p>
            <a:r>
              <a:rPr lang="en-US" dirty="0" smtClean="0"/>
              <a:t>Native interface controls</a:t>
            </a:r>
          </a:p>
          <a:p>
            <a:pPr lvl="1"/>
            <a:r>
              <a:rPr lang="en-US" dirty="0" smtClean="0"/>
              <a:t>Your apps can look just like native ones</a:t>
            </a:r>
          </a:p>
          <a:p>
            <a:endParaRPr lang="en-US" dirty="0"/>
          </a:p>
          <a:p>
            <a:r>
              <a:rPr lang="en-US" dirty="0" smtClean="0"/>
              <a:t>Might be able to reuse your JavaScript in other parts of your project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., Web front-end, Node.js backend</a:t>
            </a:r>
          </a:p>
          <a:p>
            <a:endParaRPr lang="en-US" dirty="0" smtClean="0"/>
          </a:p>
          <a:p>
            <a:r>
              <a:rPr lang="en-US" dirty="0" smtClean="0"/>
              <a:t>Platform </a:t>
            </a:r>
            <a:r>
              <a:rPr lang="en-US" dirty="0"/>
              <a:t>is </a:t>
            </a:r>
            <a:r>
              <a:rPr lang="en-US" dirty="0" smtClean="0"/>
              <a:t>open-source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github.com/appcelerator/titanium_mobile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JavaScript is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Platform is young and still changing</a:t>
            </a:r>
          </a:p>
          <a:p>
            <a:endParaRPr lang="en-US" dirty="0" smtClean="0"/>
          </a:p>
          <a:p>
            <a:r>
              <a:rPr lang="en-US" dirty="0" smtClean="0"/>
              <a:t>Need to learn a new platform / SDK / quirks</a:t>
            </a:r>
          </a:p>
          <a:p>
            <a:pPr lvl="1"/>
            <a:r>
              <a:rPr lang="en-US" dirty="0" smtClean="0"/>
              <a:t>Knowing the ins &amp; outs of native </a:t>
            </a:r>
            <a:r>
              <a:rPr lang="en-US" dirty="0" err="1" smtClean="0"/>
              <a:t>iOS</a:t>
            </a:r>
            <a:r>
              <a:rPr lang="en-US" dirty="0" smtClean="0"/>
              <a:t> / Android will help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You’ll still have lots of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if(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iOS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){}</a:t>
            </a:r>
            <a:r>
              <a:rPr lang="en-US" dirty="0" smtClean="0"/>
              <a:t> and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if(android){}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LEGO </a:t>
            </a:r>
            <a:r>
              <a:rPr lang="en-US" dirty="0" err="1" smtClean="0"/>
              <a:t>Minifig</a:t>
            </a:r>
            <a:r>
              <a:rPr lang="en-US" dirty="0" smtClean="0"/>
              <a:t> Collector has 24 blocks of code that are Android or </a:t>
            </a:r>
            <a:r>
              <a:rPr lang="en-US" dirty="0" err="1" smtClean="0"/>
              <a:t>iOS</a:t>
            </a:r>
            <a:r>
              <a:rPr lang="en-US" dirty="0" smtClean="0"/>
              <a:t> specific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Performance isn’t 100% of a native app</a:t>
            </a:r>
          </a:p>
          <a:p>
            <a:endParaRPr lang="en-US" dirty="0" smtClean="0"/>
          </a:p>
          <a:p>
            <a:r>
              <a:rPr lang="en-US" dirty="0" smtClean="0"/>
              <a:t>SDK/API Documentation is weak (but getting better)</a:t>
            </a:r>
          </a:p>
          <a:p>
            <a:endParaRPr lang="en-US" dirty="0" smtClean="0"/>
          </a:p>
          <a:p>
            <a:r>
              <a:rPr lang="en-US" dirty="0" smtClean="0"/>
              <a:t>Q&amp;A support forum is a mess (use SO instead)</a:t>
            </a:r>
          </a:p>
        </p:txBody>
      </p:sp>
    </p:spTree>
    <p:extLst>
      <p:ext uri="{BB962C8B-B14F-4D97-AF65-F5344CB8AC3E}">
        <p14:creationId xmlns:p14="http://schemas.microsoft.com/office/powerpoint/2010/main" val="38259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Unofficial LEGO Minifigure Catalog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Took ~1 month to </a:t>
            </a:r>
            <a:r>
              <a:rPr lang="en-US" dirty="0" smtClean="0"/>
              <a:t>develop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minifigure.org/application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Releasing content updates via IAP</a:t>
            </a:r>
          </a:p>
          <a:p>
            <a:endParaRPr lang="en-US" dirty="0" smtClean="0"/>
          </a:p>
          <a:p>
            <a:r>
              <a:rPr lang="en-US" dirty="0" smtClean="0"/>
              <a:t>Got featured in iTunes Catalogs category for a </a:t>
            </a:r>
            <a:r>
              <a:rPr lang="en-US" dirty="0" smtClean="0"/>
              <a:t>week</a:t>
            </a:r>
          </a:p>
          <a:p>
            <a:endParaRPr lang="en-US" dirty="0"/>
          </a:p>
          <a:p>
            <a:r>
              <a:rPr lang="en-US" dirty="0" smtClean="0"/>
              <a:t>Looking back, Titanium was the right choice for our product’s needs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 descr="\\192.168.1.82\d$\Documents\App Data\DropBox\Dropbox\lego app\promotion material\screenshots iPhone 5\iOS Simulator Screen shot May 16, 2012 6.18.31 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02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www.minifigure.org/wp-content/uploads/2011/05/iPhone_Minifigure_small_c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2957512"/>
            <a:ext cx="9525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006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 probably spent as much time learning Titanium and building my first app as I would have spent learning native </a:t>
            </a:r>
            <a:r>
              <a:rPr lang="en-US" dirty="0" err="1" smtClean="0"/>
              <a:t>iOS</a:t>
            </a:r>
            <a:endParaRPr lang="en-US" dirty="0" smtClean="0"/>
          </a:p>
          <a:p>
            <a:pPr lvl="1"/>
            <a:r>
              <a:rPr lang="en-US" dirty="0" smtClean="0"/>
              <a:t>Now I can build apps in Titanium quickly, but still need to learn native </a:t>
            </a:r>
            <a:r>
              <a:rPr lang="en-US" dirty="0" err="1" smtClean="0"/>
              <a:t>iOS</a:t>
            </a:r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+ Titanium app will be a lot easier to build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It takes time to ramp-up on good JavaScript patterns</a:t>
            </a:r>
          </a:p>
          <a:p>
            <a:pPr lvl="1"/>
            <a:r>
              <a:rPr lang="en-US" dirty="0" err="1" smtClean="0"/>
              <a:t>CommonJS</a:t>
            </a:r>
            <a:r>
              <a:rPr lang="en-US" dirty="0"/>
              <a:t> modules</a:t>
            </a:r>
            <a:r>
              <a:rPr lang="en-US" dirty="0" smtClean="0"/>
              <a:t>, </a:t>
            </a:r>
            <a:r>
              <a:rPr lang="en-US" dirty="0" err="1" smtClean="0"/>
              <a:t>Crockford</a:t>
            </a:r>
            <a:r>
              <a:rPr lang="en-US" dirty="0" smtClean="0"/>
              <a:t>-isms, </a:t>
            </a:r>
            <a:r>
              <a:rPr lang="en-US" dirty="0">
                <a:hlinkClick r:id="rId2"/>
              </a:rPr>
              <a:t>http://shichuan.github.com/javascript-patterns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 like JavaScript</a:t>
            </a:r>
          </a:p>
          <a:p>
            <a:pPr lvl="1"/>
            <a:r>
              <a:rPr lang="en-US" dirty="0" smtClean="0"/>
              <a:t>Now I’m developing a game where JavaScript is the whole stack: Node.js </a:t>
            </a:r>
            <a:r>
              <a:rPr lang="en-US" dirty="0" err="1" smtClean="0"/>
              <a:t>websockets</a:t>
            </a:r>
            <a:r>
              <a:rPr lang="en-US" dirty="0" smtClean="0"/>
              <a:t> and HTTP server, frontend in HTML/CSS/JS, mobile version via Titanium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iOS</a:t>
            </a:r>
            <a:r>
              <a:rPr lang="en-US" dirty="0" smtClean="0"/>
              <a:t> simulator is a </a:t>
            </a:r>
            <a:r>
              <a:rPr lang="en-US" b="1" dirty="0" smtClean="0"/>
              <a:t>lot</a:t>
            </a:r>
            <a:r>
              <a:rPr lang="en-US" dirty="0" smtClean="0"/>
              <a:t> faster to test on. Android emulator is slow!</a:t>
            </a:r>
          </a:p>
          <a:p>
            <a:endParaRPr lang="en-US" b="1" i="1" dirty="0" smtClean="0"/>
          </a:p>
          <a:p>
            <a:r>
              <a:rPr lang="en-US" dirty="0" smtClean="0"/>
              <a:t>For community support, you’ll need to use a combination of the Appcelerator API Docs, Q&amp;A site, videos and </a:t>
            </a:r>
            <a:r>
              <a:rPr lang="en-US" dirty="0" err="1" smtClean="0"/>
              <a:t>StackOverflow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Nic</a:t>
            </a:r>
            <a:r>
              <a:rPr lang="en-US" b="1" dirty="0" smtClean="0"/>
              <a:t> </a:t>
            </a:r>
            <a:r>
              <a:rPr lang="en-US" b="1" dirty="0" err="1" smtClean="0"/>
              <a:t>Jansma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Spent 6 years </a:t>
            </a:r>
            <a:r>
              <a:rPr lang="en-US" dirty="0" smtClean="0"/>
              <a:t>as a </a:t>
            </a:r>
            <a:r>
              <a:rPr lang="en-US" dirty="0" err="1" smtClean="0"/>
              <a:t>dev</a:t>
            </a:r>
            <a:r>
              <a:rPr lang="en-US" dirty="0" smtClean="0"/>
              <a:t> at Microsoft - </a:t>
            </a:r>
            <a:r>
              <a:rPr lang="en-US" dirty="0" smtClean="0"/>
              <a:t>Win 7 &amp; IE 9/10 </a:t>
            </a:r>
            <a:r>
              <a:rPr lang="en-US" dirty="0" err="1" smtClean="0"/>
              <a:t>Perf</a:t>
            </a:r>
            <a:r>
              <a:rPr lang="en-US" dirty="0" smtClean="0"/>
              <a:t> Teams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Recently founded Wolverine </a:t>
            </a:r>
            <a:r>
              <a:rPr lang="en-US" dirty="0"/>
              <a:t>Digital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Developing high-performance websites and apps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nic@nicj.net</a:t>
            </a:r>
            <a:r>
              <a:rPr lang="en-US" dirty="0"/>
              <a:t> </a:t>
            </a:r>
            <a:r>
              <a:rPr lang="en-US" dirty="0" smtClean="0"/>
              <a:t>         @</a:t>
            </a:r>
            <a:r>
              <a:rPr lang="en-US" dirty="0" err="1" smtClean="0"/>
              <a:t>NicJ</a:t>
            </a: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smtClean="0">
                <a:hlinkClick r:id="rId3"/>
              </a:rPr>
              <a:t>http://nicj.net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http://github.com/nicjansma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 descr="nic">
            <a:hlinkClick r:id="rId5" tooltip="Wolverine Digital, LLC - Contact Nic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743200"/>
            <a:ext cx="176212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2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You’ll spend time adapting when they release SDK updates</a:t>
            </a:r>
          </a:p>
          <a:p>
            <a:pPr lvl="1"/>
            <a:r>
              <a:rPr lang="en-US" dirty="0" smtClean="0"/>
              <a:t>1.7.x =&gt; 1.8.x: Took me 2 days to find and fix bugs from SDK changes</a:t>
            </a:r>
          </a:p>
          <a:p>
            <a:pPr lvl="1"/>
            <a:endParaRPr lang="en-US" dirty="0"/>
          </a:p>
          <a:p>
            <a:r>
              <a:rPr lang="en-US" dirty="0"/>
              <a:t>You won’t double your sales just by releasing on both platforms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53037"/>
              </p:ext>
            </p:extLst>
          </p:nvPr>
        </p:nvGraphicFramePr>
        <p:xfrm>
          <a:off x="457200" y="3505200"/>
          <a:ext cx="82296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0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Reads</a:t>
            </a:r>
            <a:endParaRPr lang="en-US" dirty="0"/>
          </a:p>
        </p:txBody>
      </p:sp>
      <p:pic>
        <p:nvPicPr>
          <p:cNvPr id="4098" name="Picture 2" descr="https://encrypted-tbn1.google.com/images?q=tbn:ANd9GcTRJBLgT0jMajYJeihnIjTcQfwNBPrrldskvERPwgg2tgRH5-Apw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188595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encrypted-tbn3.google.com/images?q=tbn:ANd9GcSsxmkpa9GA_4CVWCBk0OFMx4niP3q6j0CF1EcUeFbEevr6oL8C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09800"/>
            <a:ext cx="1885950" cy="242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encrypted-tbn0.google.com/images?q=tbn:ANd9GcRxUdVP07ZrJAvvVkGLHXxJR-i_8knaV0wKFw0LexRY8cKe6arR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09800"/>
            <a:ext cx="18669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Appcelerator</a:t>
            </a:r>
          </a:p>
          <a:p>
            <a:r>
              <a:rPr lang="en-US" dirty="0" smtClean="0">
                <a:hlinkClick r:id="rId2"/>
              </a:rPr>
              <a:t>http://appcelerator.com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docs.appcelerator.com/titanium/2.1/index.html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developer.appcelerator.com/questions/newest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stackoverflow.com/questions/tagged/titanium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vimeo.com/appcelerator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Community Projects</a:t>
            </a:r>
          </a:p>
          <a:p>
            <a:r>
              <a:rPr lang="en-US" dirty="0" err="1" smtClean="0"/>
              <a:t>Joli</a:t>
            </a:r>
            <a:r>
              <a:rPr lang="en-US" dirty="0" smtClean="0"/>
              <a:t> </a:t>
            </a:r>
            <a:r>
              <a:rPr lang="en-US" dirty="0">
                <a:hlinkClick r:id="rId7"/>
              </a:rPr>
              <a:t>https://github.com/xavierlacot/joli.js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4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First Two Apps (Native Android)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Minifig</a:t>
            </a:r>
            <a:r>
              <a:rPr lang="en-US" dirty="0" smtClean="0"/>
              <a:t> Collector (free)             </a:t>
            </a:r>
            <a:r>
              <a:rPr lang="en-US" dirty="0" err="1" smtClean="0"/>
              <a:t>TiskTasks</a:t>
            </a:r>
            <a:r>
              <a:rPr lang="en-US" dirty="0" smtClean="0"/>
              <a:t> for </a:t>
            </a:r>
            <a:r>
              <a:rPr lang="en-US" dirty="0" err="1" smtClean="0"/>
              <a:t>Todoist</a:t>
            </a:r>
            <a:r>
              <a:rPr lang="en-US" dirty="0" smtClean="0"/>
              <a:t> ($0.99)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2"/>
              </a:rPr>
              <a:t>http://minifigcollector.com</a:t>
            </a:r>
            <a:r>
              <a:rPr lang="en-US" dirty="0" smtClean="0"/>
              <a:t>                 </a:t>
            </a:r>
            <a:r>
              <a:rPr lang="en-US" dirty="0" smtClean="0">
                <a:hlinkClick r:id="rId3"/>
              </a:rPr>
              <a:t>http://tisktasks.com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43" y="1447800"/>
            <a:ext cx="2369127" cy="400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447800"/>
            <a:ext cx="2374411" cy="400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02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r>
              <a:rPr lang="en-US" dirty="0" smtClean="0"/>
              <a:t>October 2011: Partnered with the author of the </a:t>
            </a:r>
            <a:r>
              <a:rPr lang="en-US" u="sng" dirty="0" smtClean="0"/>
              <a:t>Unofficial LEGO Minifigure Catalog</a:t>
            </a:r>
            <a:r>
              <a:rPr lang="en-US" dirty="0" smtClean="0"/>
              <a:t> to create an interactive version of his book</a:t>
            </a:r>
          </a:p>
          <a:p>
            <a:endParaRPr lang="en-US" dirty="0"/>
          </a:p>
          <a:p>
            <a:r>
              <a:rPr lang="en-US" dirty="0" smtClean="0"/>
              <a:t>Wanted to release on </a:t>
            </a:r>
            <a:r>
              <a:rPr lang="en-US" dirty="0" err="1" smtClean="0"/>
              <a:t>iOS</a:t>
            </a:r>
            <a:r>
              <a:rPr lang="en-US" dirty="0" smtClean="0"/>
              <a:t> and Android</a:t>
            </a:r>
          </a:p>
          <a:p>
            <a:endParaRPr lang="en-US" dirty="0"/>
          </a:p>
          <a:p>
            <a:r>
              <a:rPr lang="en-US" dirty="0" smtClean="0"/>
              <a:t>Native? </a:t>
            </a:r>
            <a:r>
              <a:rPr lang="en-US" dirty="0" err="1" smtClean="0"/>
              <a:t>PhoneGap</a:t>
            </a:r>
            <a:r>
              <a:rPr lang="en-US" dirty="0" smtClean="0"/>
              <a:t>? Appcelerator?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2" name="Picture 4" descr="http://www.minifigure.org/wp-content/uploads/2012/03/cover-front-single-240x300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209800"/>
            <a:ext cx="228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66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encrypted-tbn1.google.com/images?q=tbn:ANd9GcSv9wdAEP6DKIVYE0Hf5IFwtpEfBmY6CDDrYDEDVd6J2ariLlbX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38650"/>
            <a:ext cx="1323975" cy="164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3.google.com/images?q=tbn:ANd9GcRKAkMjbZRvkb-pScOUElR_tyIqyLuPHwm2G7FocgyhXB9UbUE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291013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Native Development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1828799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Java</a:t>
            </a:r>
            <a:endParaRPr lang="en-US" sz="4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86000" y="2659796"/>
            <a:ext cx="0" cy="1455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81600" y="1828799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Objective-C</a:t>
            </a:r>
            <a:endParaRPr lang="en-US" sz="48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986587" y="2659796"/>
            <a:ext cx="0" cy="1455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0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Titanium is a JavaScript runtime that gives you </a:t>
            </a:r>
            <a:r>
              <a:rPr lang="en-US" b="1" dirty="0" smtClean="0"/>
              <a:t>native</a:t>
            </a:r>
            <a:r>
              <a:rPr lang="en-US" dirty="0" smtClean="0"/>
              <a:t> access to the platform’s controls</a:t>
            </a:r>
          </a:p>
          <a:p>
            <a:endParaRPr lang="en-US" dirty="0" smtClean="0"/>
          </a:p>
          <a:p>
            <a:r>
              <a:rPr lang="en-US" dirty="0" smtClean="0"/>
              <a:t>You are </a:t>
            </a:r>
            <a:r>
              <a:rPr lang="en-US" b="1" dirty="0" smtClean="0"/>
              <a:t>not</a:t>
            </a:r>
            <a:r>
              <a:rPr lang="en-US" dirty="0" smtClean="0"/>
              <a:t> building a app via html/</a:t>
            </a:r>
            <a:r>
              <a:rPr lang="en-US" dirty="0" err="1" smtClean="0"/>
              <a:t>css</a:t>
            </a:r>
            <a:r>
              <a:rPr lang="en-US" dirty="0" smtClean="0"/>
              <a:t>/</a:t>
            </a:r>
            <a:r>
              <a:rPr lang="en-US" dirty="0" err="1" smtClean="0"/>
              <a:t>js</a:t>
            </a:r>
            <a:r>
              <a:rPr lang="en-US" dirty="0" smtClean="0"/>
              <a:t> (i.e. </a:t>
            </a:r>
            <a:r>
              <a:rPr lang="en-US" dirty="0" err="1" smtClean="0"/>
              <a:t>PhoneGap</a:t>
            </a:r>
            <a:r>
              <a:rPr lang="en-US" dirty="0" smtClean="0"/>
              <a:t>)</a:t>
            </a:r>
          </a:p>
        </p:txBody>
      </p:sp>
      <p:pic>
        <p:nvPicPr>
          <p:cNvPr id="3076" name="Picture 4" descr="https://encrypted-tbn1.google.com/images?q=tbn:ANd9GcSv9wdAEP6DKIVYE0Hf5IFwtpEfBmY6CDDrYDEDVd6J2ariLlbX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818006"/>
            <a:ext cx="1019175" cy="126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3.google.com/images?q=tbn:ANd9GcRKAkMjbZRvkb-pScOUElR_tyIqyLuPHwm2G7FocgyhXB9UbUE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62513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Appcelerator Titanium Mobile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0" y="3755571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JavaScript</a:t>
            </a:r>
            <a:endParaRPr lang="en-US" sz="48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397579" y="4185637"/>
            <a:ext cx="495300" cy="498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22521" y="4243668"/>
            <a:ext cx="5715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14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Titanium Mobile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write code in JavaScript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At runtime, your application has 3 major components:</a:t>
            </a:r>
          </a:p>
          <a:p>
            <a:pPr lvl="1"/>
            <a:r>
              <a:rPr lang="en-US" dirty="0" smtClean="0"/>
              <a:t>JavaScript source code (minified and </a:t>
            </a:r>
            <a:r>
              <a:rPr lang="en-US" dirty="0" err="1" smtClean="0"/>
              <a:t>inlined</a:t>
            </a:r>
            <a:r>
              <a:rPr lang="en-US" dirty="0" smtClean="0"/>
              <a:t>, but not compiled,  into Java/</a:t>
            </a:r>
            <a:r>
              <a:rPr lang="en-US" dirty="0" err="1" smtClean="0"/>
              <a:t>Obj</a:t>
            </a:r>
            <a:r>
              <a:rPr lang="en-US" dirty="0" smtClean="0"/>
              <a:t>-C strings)</a:t>
            </a:r>
          </a:p>
          <a:p>
            <a:pPr lvl="1"/>
            <a:r>
              <a:rPr lang="en-US" dirty="0" smtClean="0"/>
              <a:t>Titanium API implementation in the native OS</a:t>
            </a:r>
          </a:p>
          <a:p>
            <a:pPr lvl="1"/>
            <a:r>
              <a:rPr lang="en-US" dirty="0" smtClean="0"/>
              <a:t>JavaScript interpreter (V8/Rhino for Android, </a:t>
            </a:r>
            <a:r>
              <a:rPr lang="en-US" dirty="0" err="1" smtClean="0"/>
              <a:t>JavaScriptCore</a:t>
            </a:r>
            <a:r>
              <a:rPr lang="en-US" dirty="0" smtClean="0"/>
              <a:t> for </a:t>
            </a:r>
            <a:r>
              <a:rPr lang="en-US" dirty="0" err="1" smtClean="0"/>
              <a:t>iOS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JavaScript interpreter runs your JavaScript code in an environment with proxies for the native objects (windows, controls,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Titanium 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Step 1: Sign up for Appcelerator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my.appcelerator.com/auth/signup</a:t>
            </a:r>
            <a:endParaRPr lang="en-US" dirty="0" smtClean="0"/>
          </a:p>
          <a:p>
            <a:r>
              <a:rPr lang="en-US" dirty="0" smtClean="0"/>
              <a:t>“App EXPLORE</a:t>
            </a:r>
            <a:r>
              <a:rPr lang="en-US" dirty="0" smtClean="0"/>
              <a:t>” plan </a:t>
            </a:r>
            <a:r>
              <a:rPr lang="en-US" dirty="0" smtClean="0"/>
              <a:t>= </a:t>
            </a:r>
            <a:r>
              <a:rPr lang="en-US" dirty="0" smtClean="0"/>
              <a:t>Free: Build, test, ship, sell for free</a:t>
            </a:r>
            <a:endParaRPr lang="en-US" dirty="0"/>
          </a:p>
          <a:p>
            <a:r>
              <a:rPr lang="en-US" dirty="0" smtClean="0"/>
              <a:t>Additional plans available (more analytics, cloud, support):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://www.appcelerator.com/plans-pricing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2: Download </a:t>
            </a:r>
            <a:r>
              <a:rPr lang="en-US" dirty="0"/>
              <a:t>Titanium </a:t>
            </a:r>
            <a:r>
              <a:rPr lang="en-US" dirty="0" smtClean="0"/>
              <a:t>Studio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www.appcelerator.com/platform/titanium-studio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Step 3:</a:t>
            </a:r>
          </a:p>
          <a:p>
            <a:r>
              <a:rPr lang="en-US" dirty="0" smtClean="0"/>
              <a:t>Profit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4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Titanium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19400" cy="4525963"/>
          </a:xfrm>
        </p:spPr>
        <p:txBody>
          <a:bodyPr/>
          <a:lstStyle/>
          <a:p>
            <a:r>
              <a:rPr lang="en-US" dirty="0" smtClean="0"/>
              <a:t>Eclipse-- (w</a:t>
            </a:r>
            <a:r>
              <a:rPr lang="en-US" dirty="0" smtClean="0"/>
              <a:t>as </a:t>
            </a:r>
            <a:r>
              <a:rPr lang="en-US" dirty="0" err="1" smtClean="0"/>
              <a:t>Aptana</a:t>
            </a:r>
            <a:r>
              <a:rPr lang="en-US" dirty="0" smtClean="0"/>
              <a:t> Studio)</a:t>
            </a:r>
            <a:endParaRPr lang="en-US" dirty="0" smtClean="0"/>
          </a:p>
          <a:p>
            <a:r>
              <a:rPr lang="en-US" dirty="0" smtClean="0"/>
              <a:t>Editor</a:t>
            </a:r>
          </a:p>
          <a:p>
            <a:r>
              <a:rPr lang="en-US" dirty="0" smtClean="0"/>
              <a:t>Formatting</a:t>
            </a:r>
            <a:endParaRPr lang="en-US" dirty="0" smtClean="0"/>
          </a:p>
          <a:p>
            <a:r>
              <a:rPr lang="en-US" dirty="0"/>
              <a:t>Code-completion</a:t>
            </a:r>
          </a:p>
          <a:p>
            <a:r>
              <a:rPr lang="en-US" dirty="0" smtClean="0"/>
              <a:t>Build</a:t>
            </a:r>
            <a:endParaRPr lang="en-US" dirty="0" smtClean="0"/>
          </a:p>
          <a:p>
            <a:r>
              <a:rPr lang="en-US" dirty="0" smtClean="0"/>
              <a:t>Debug</a:t>
            </a:r>
            <a:endParaRPr lang="en-US" dirty="0" smtClean="0"/>
          </a:p>
          <a:p>
            <a:r>
              <a:rPr lang="en-US" dirty="0" smtClean="0"/>
              <a:t>Release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00201"/>
            <a:ext cx="5334000" cy="4010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24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9068</TotalTime>
  <Words>845</Words>
  <Application>Microsoft Office PowerPoint</Application>
  <PresentationFormat>On-screen Show (4:3)</PresentationFormat>
  <Paragraphs>205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Executive</vt:lpstr>
      <vt:lpstr>PowerPoint Presentation</vt:lpstr>
      <vt:lpstr>Who am I?</vt:lpstr>
      <vt:lpstr>First Two Apps (Native Android)</vt:lpstr>
      <vt:lpstr>3rd App</vt:lpstr>
      <vt:lpstr>Native Development</vt:lpstr>
      <vt:lpstr>Appcelerator Titanium Mobile</vt:lpstr>
      <vt:lpstr>How Titanium Mobile Works</vt:lpstr>
      <vt:lpstr>Getting Titanium Mobile</vt:lpstr>
      <vt:lpstr>Titanium Studio</vt:lpstr>
      <vt:lpstr>App File Structure</vt:lpstr>
      <vt:lpstr>Hello World</vt:lpstr>
      <vt:lpstr>Titanium Mobile APIs</vt:lpstr>
      <vt:lpstr>KitchenSink</vt:lpstr>
      <vt:lpstr>Cloud Services</vt:lpstr>
      <vt:lpstr>Future Platform Support</vt:lpstr>
      <vt:lpstr>Pros</vt:lpstr>
      <vt:lpstr>Cons</vt:lpstr>
      <vt:lpstr>Unofficial LEGO Minifigure Catalog</vt:lpstr>
      <vt:lpstr>Lessons Learned</vt:lpstr>
      <vt:lpstr>Lessons Learned, continued</vt:lpstr>
      <vt:lpstr>Good Reads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Appcelerator Titanium</dc:title>
  <dc:creator>Nicholas Jansma</dc:creator>
  <cp:lastModifiedBy>Nicholas Jansma</cp:lastModifiedBy>
  <cp:revision>118</cp:revision>
  <dcterms:created xsi:type="dcterms:W3CDTF">2012-07-05T14:05:37Z</dcterms:created>
  <dcterms:modified xsi:type="dcterms:W3CDTF">2012-07-11T21:21:41Z</dcterms:modified>
</cp:coreProperties>
</file>