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4" r:id="rId4"/>
    <p:sldId id="285" r:id="rId5"/>
    <p:sldId id="278" r:id="rId6"/>
    <p:sldId id="286" r:id="rId7"/>
    <p:sldId id="279" r:id="rId8"/>
    <p:sldId id="319" r:id="rId9"/>
    <p:sldId id="287" r:id="rId10"/>
    <p:sldId id="281" r:id="rId11"/>
    <p:sldId id="282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2" r:id="rId28"/>
    <p:sldId id="304" r:id="rId29"/>
    <p:sldId id="305" r:id="rId30"/>
    <p:sldId id="306" r:id="rId31"/>
    <p:sldId id="320" r:id="rId32"/>
    <p:sldId id="321" r:id="rId33"/>
    <p:sldId id="322" r:id="rId34"/>
    <p:sldId id="313" r:id="rId35"/>
    <p:sldId id="314" r:id="rId36"/>
    <p:sldId id="315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>
      <p:cViewPr>
        <p:scale>
          <a:sx n="100" d="100"/>
          <a:sy n="100" d="100"/>
        </p:scale>
        <p:origin x="-1098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5D37ED-D8E7-436D-A563-B6F0E142849C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e.microsoft.com/testdrive/Performance/msPerformance/Default.html" TargetMode="External"/><Relationship Id="rId2" Type="http://schemas.openxmlformats.org/officeDocument/2006/relationships/hyperlink" Target="http://yahoo.github.com/boomeran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source-ti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performance-timelin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r-time/" TargetMode="External"/><Relationship Id="rId2" Type="http://schemas.openxmlformats.org/officeDocument/2006/relationships/hyperlink" Target="http://www.w3.org/TR/WebID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cj.net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nic@nicj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cj.net/about/contact/" TargetMode="External"/><Relationship Id="rId5" Type="http://schemas.openxmlformats.org/officeDocument/2006/relationships/hyperlink" Target="http://www.slideshare.net/nicjansma/" TargetMode="External"/><Relationship Id="rId4" Type="http://schemas.openxmlformats.org/officeDocument/2006/relationships/hyperlink" Target="http://github.com/nicjansm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user-tim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3.org/TR/2013/PR-page-visibility-20130219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3.org/TR/animation-tim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normal/boomera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r-tim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ie.microsoft.com/testdrive/Performance/setImmediateSorting/Default.html" TargetMode="External"/><Relationship Id="rId2" Type="http://schemas.openxmlformats.org/officeDocument/2006/relationships/hyperlink" Target="http://www.w3.org/TR/animation-timin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nicjansma/" TargetMode="External"/><Relationship Id="rId2" Type="http://schemas.openxmlformats.org/officeDocument/2006/relationships/hyperlink" Target="mailto:nic@nicj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.org/TR/navigation-ti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sz="1800" dirty="0" smtClean="0"/>
          </a:p>
          <a:p>
            <a:pPr algn="r"/>
            <a:endParaRPr lang="en-US" sz="1800" dirty="0"/>
          </a:p>
          <a:p>
            <a:pPr algn="r"/>
            <a:r>
              <a:rPr lang="en-US" sz="1800" dirty="0" err="1" smtClean="0"/>
              <a:t>Nic</a:t>
            </a:r>
            <a:r>
              <a:rPr lang="en-US" sz="1800" dirty="0" smtClean="0"/>
              <a:t> </a:t>
            </a:r>
            <a:r>
              <a:rPr lang="en-US" sz="1800" dirty="0" err="1" smtClean="0"/>
              <a:t>Jansma</a:t>
            </a:r>
            <a:endParaRPr lang="en-US" sz="1800" dirty="0" smtClean="0"/>
          </a:p>
          <a:p>
            <a:pPr algn="r"/>
            <a:r>
              <a:rPr lang="en-US" sz="1800" dirty="0" smtClean="0"/>
              <a:t>@</a:t>
            </a:r>
            <a:r>
              <a:rPr lang="en-US" sz="1800" dirty="0" err="1" smtClean="0"/>
              <a:t>NicJ</a:t>
            </a:r>
            <a:endParaRPr lang="en-US" sz="1800" dirty="0" smtClean="0"/>
          </a:p>
          <a:p>
            <a:pPr algn="r"/>
            <a:r>
              <a:rPr lang="en-US" sz="1800" dirty="0" smtClean="0"/>
              <a:t>//nicj.net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effectLst/>
              </a:rPr>
              <a:t>Using </a:t>
            </a:r>
            <a:r>
              <a:rPr lang="en-US" sz="6000" b="1" dirty="0" smtClean="0">
                <a:effectLst/>
              </a:rPr>
              <a:t>Modern Browser APIs to </a:t>
            </a:r>
            <a:r>
              <a:rPr lang="en-US" sz="6000" b="1" dirty="0">
                <a:effectLst/>
              </a:rPr>
              <a:t>Improve </a:t>
            </a:r>
            <a:r>
              <a:rPr lang="en-US" sz="6000" b="1" dirty="0" smtClean="0">
                <a:effectLst/>
              </a:rPr>
              <a:t>the Performance of </a:t>
            </a:r>
            <a:r>
              <a:rPr lang="en-US" sz="6000" b="1" dirty="0">
                <a:effectLst/>
              </a:rPr>
              <a:t>Y</a:t>
            </a:r>
            <a:r>
              <a:rPr lang="en-US" sz="6000" b="1" dirty="0" smtClean="0">
                <a:effectLst/>
              </a:rPr>
              <a:t>our </a:t>
            </a:r>
            <a:r>
              <a:rPr lang="en-US" sz="6000" b="1" smtClean="0">
                <a:effectLst/>
              </a:rPr>
              <a:t>Web Applications</a:t>
            </a:r>
            <a:endParaRPr lang="en-US" sz="6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0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en-US" dirty="0" err="1" smtClean="0"/>
              <a:t>window.performance.timing</a:t>
            </a:r>
            <a:endParaRPr lang="en-US" dirty="0" smtClean="0"/>
          </a:p>
          <a:p>
            <a:r>
              <a:rPr lang="en-US" dirty="0" smtClean="0"/>
              <a:t>Phases of navigation</a:t>
            </a:r>
          </a:p>
          <a:p>
            <a:pPr lvl="1"/>
            <a:r>
              <a:rPr lang="en-US" dirty="0" smtClean="0"/>
              <a:t>Redirect (301/302s)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/>
              <a:t>SSL</a:t>
            </a:r>
          </a:p>
          <a:p>
            <a:pPr lvl="1"/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Processing (DOM events)</a:t>
            </a:r>
          </a:p>
          <a:p>
            <a:pPr lvl="1"/>
            <a:r>
              <a:rPr lang="en-US" dirty="0" smtClean="0"/>
              <a:t>Load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35" y="1600201"/>
            <a:ext cx="4249992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How to Use</a:t>
            </a:r>
          </a:p>
          <a:p>
            <a:r>
              <a:rPr lang="en-US" dirty="0" smtClean="0"/>
              <a:t>Sample real-world page load times</a:t>
            </a:r>
          </a:p>
          <a:p>
            <a:r>
              <a:rPr lang="en-US" dirty="0" smtClean="0"/>
              <a:t>XHR back to </a:t>
            </a:r>
            <a:r>
              <a:rPr lang="en-US" dirty="0" err="1" smtClean="0"/>
              <a:t>mothership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window.performance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400050" lvl="1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"{"timing":{"navigationStart":0,"unloadEventStart":0,"unloadEventEnd":0,"redirectStart":0,"redirectEnd":0,"fetchStart":1348506842513,"domainLookupStart":1348506842513,"domainLookupEnd":1348506842513,"connectStart":1348506842513,"connectEnd":1348506842513,"requestStart":1348506842513,"responseStart":1348506842595,"responseEnd":1348506842791,"domLoading":1348506842597,"domInteractive":1348506842616,"domContentLoadedEventStart":1348506842795,"domContentLoadedEventEnd":1348506842795,"domComplete":1348506842795,"loadEventStart":1348506842900,"loadEventEnd":1348506842900,"msFirstPaint":1348506842707},"navigation":{"redirectCount":1,"type":0}}"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Used by:</a:t>
            </a:r>
          </a:p>
          <a:p>
            <a:r>
              <a:rPr lang="en-US" dirty="0"/>
              <a:t>Google Analytics' Site </a:t>
            </a:r>
            <a:r>
              <a:rPr lang="en-US" dirty="0" smtClean="0"/>
              <a:t>Speed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Boomerang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>
                <a:hlinkClick r:id="rId3"/>
              </a:rPr>
              <a:t>http://ie.microsoft.com/testdrive/Performance/msPerformance/Default.html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67125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1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Timing (RT)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724399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http://www.w3.org/TR/resource-timing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Similar to NavigationTiming, but for all of the resources (images, scripts, </a:t>
            </a:r>
            <a:r>
              <a:rPr lang="en-US" sz="2400" dirty="0" err="1" smtClean="0"/>
              <a:t>css</a:t>
            </a:r>
            <a:r>
              <a:rPr lang="en-US" sz="2400" dirty="0" smtClean="0"/>
              <a:t>, media, </a:t>
            </a:r>
            <a:r>
              <a:rPr lang="en-US" sz="2400" dirty="0" err="1" smtClean="0"/>
              <a:t>etc</a:t>
            </a:r>
            <a:r>
              <a:rPr lang="en-US" sz="2400" dirty="0" smtClean="0"/>
              <a:t>) on your page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Get most of the data you can see in Net panel in Firebug/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Support:</a:t>
            </a:r>
          </a:p>
          <a:p>
            <a:pPr marL="742950" lvl="2" indent="-342900"/>
            <a:r>
              <a:rPr lang="en-US" sz="2400" dirty="0" smtClean="0"/>
              <a:t>IE10 </a:t>
            </a:r>
          </a:p>
          <a:p>
            <a:pPr marL="742950" lvl="2" indent="-342900"/>
            <a:r>
              <a:rPr lang="en-US" sz="2400" dirty="0" smtClean="0"/>
              <a:t>Chrome 25+ (prefixed)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T: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was done before: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(it wasn’t)</a:t>
            </a:r>
          </a:p>
          <a:p>
            <a:endParaRPr lang="en-US" sz="2000" dirty="0" smtClean="0"/>
          </a:p>
          <a:p>
            <a:r>
              <a:rPr lang="en-US" sz="2000" dirty="0" smtClean="0"/>
              <a:t>For dynamically inserted content, you could time how long it took from DOM insertion to the element’s </a:t>
            </a:r>
            <a:r>
              <a:rPr lang="en-US" sz="2000" dirty="0" err="1" smtClean="0"/>
              <a:t>onLoad</a:t>
            </a:r>
            <a:r>
              <a:rPr lang="en-US" sz="2000" dirty="0" smtClean="0"/>
              <a:t> event, but that’s not practical for all of your resources</a:t>
            </a:r>
          </a:p>
          <a:p>
            <a:endParaRPr lang="en-US" sz="2000" dirty="0"/>
          </a:p>
          <a:p>
            <a:r>
              <a:rPr lang="en-US" sz="2000" dirty="0" smtClean="0"/>
              <a:t>You can get this information from Firebug, but that’s not the end-user’s performance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68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DOM: See </a:t>
            </a:r>
            <a:r>
              <a:rPr lang="en-US" dirty="0" err="1" smtClean="0"/>
              <a:t>PerformanceTimeline</a:t>
            </a:r>
            <a:endParaRPr lang="en-US" dirty="0" smtClean="0"/>
          </a:p>
          <a:p>
            <a:r>
              <a:rPr lang="en-US" dirty="0" smtClean="0"/>
              <a:t>Each resource: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/>
              <a:t>Initiator type (</a:t>
            </a:r>
            <a:r>
              <a:rPr lang="en-US" dirty="0" smtClean="0"/>
              <a:t>SCRIPT/IMG/CSS/XHR)</a:t>
            </a:r>
          </a:p>
          <a:p>
            <a:r>
              <a:rPr lang="en-US" dirty="0" smtClean="0"/>
              <a:t>Timings:</a:t>
            </a:r>
          </a:p>
          <a:p>
            <a:pPr lvl="1"/>
            <a:r>
              <a:rPr lang="en-US" dirty="0" smtClean="0"/>
              <a:t>Redirect (301/302s)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Processing (DOM events)</a:t>
            </a:r>
          </a:p>
          <a:p>
            <a:pPr lvl="1"/>
            <a:r>
              <a:rPr lang="en-US" dirty="0" smtClean="0"/>
              <a:t>Load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72112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Gotchas</a:t>
            </a:r>
          </a:p>
          <a:p>
            <a:r>
              <a:rPr lang="en-US" dirty="0" smtClean="0"/>
              <a:t>Many attributes </a:t>
            </a:r>
            <a:r>
              <a:rPr lang="en-US" dirty="0" err="1" smtClean="0"/>
              <a:t>zero’d</a:t>
            </a:r>
            <a:r>
              <a:rPr lang="en-US" dirty="0" smtClean="0"/>
              <a:t> out if the resource is cross-domain (redirect, DNS, connect, TCP, SSL, request) </a:t>
            </a:r>
            <a:r>
              <a:rPr lang="en-US" b="1" dirty="0" smtClean="0"/>
              <a:t>UNLESS </a:t>
            </a:r>
            <a:r>
              <a:rPr lang="en-US" dirty="0" smtClean="0"/>
              <a:t>server sends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Timing-Allow-Origin</a:t>
            </a:r>
            <a:r>
              <a:rPr lang="en-US" dirty="0" smtClean="0"/>
              <a:t> HTTP header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Timing-Allow-Origin: [* | yourserver.com]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This is to </a:t>
            </a:r>
            <a:r>
              <a:rPr lang="en-US" dirty="0" smtClean="0"/>
              <a:t>p</a:t>
            </a:r>
            <a:r>
              <a:rPr lang="en-US" dirty="0" smtClean="0"/>
              <a:t>rotect your privacy (attacker can’t load random URLs to see where you’ve been)</a:t>
            </a:r>
          </a:p>
          <a:p>
            <a:endParaRPr lang="en-US" dirty="0"/>
          </a:p>
          <a:p>
            <a:r>
              <a:rPr lang="en-US" dirty="0" smtClean="0"/>
              <a:t>Your </a:t>
            </a:r>
            <a:r>
              <a:rPr lang="en-US" dirty="0" smtClean="0"/>
              <a:t>own CDNs should send this HTTP header if you want timing data.  3</a:t>
            </a:r>
            <a:r>
              <a:rPr lang="en-US" baseline="30000" dirty="0" smtClean="0"/>
              <a:t>rd</a:t>
            </a:r>
            <a:r>
              <a:rPr lang="en-US" dirty="0" smtClean="0"/>
              <a:t>-party CDNs/scripts (</a:t>
            </a:r>
            <a:r>
              <a:rPr lang="en-US" dirty="0" err="1" smtClean="0"/>
              <a:t>eg</a:t>
            </a:r>
            <a:r>
              <a:rPr lang="en-US" dirty="0" smtClean="0"/>
              <a:t>. Google Analytics) should add this too.</a:t>
            </a:r>
          </a:p>
          <a:p>
            <a:endParaRPr lang="en-US" dirty="0"/>
          </a:p>
          <a:p>
            <a:r>
              <a:rPr lang="en-US" dirty="0" smtClean="0"/>
              <a:t>Only first 150 resources will be captured unless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setResourceTimingBufferSize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is called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Timeline (PT)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7243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http://www.w3.org/TR/performance-timeline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Interface to access all of the performance metrics that the browser exposes (</a:t>
            </a:r>
            <a:r>
              <a:rPr lang="en-US" sz="2400" dirty="0" err="1" smtClean="0"/>
              <a:t>eg</a:t>
            </a:r>
            <a:r>
              <a:rPr lang="en-US" sz="2400" dirty="0" smtClean="0"/>
              <a:t>. Navigation Timing, Resource Timing, User Timing,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Support:</a:t>
            </a:r>
          </a:p>
          <a:p>
            <a:pPr marL="742950" lvl="2" indent="-342900"/>
            <a:r>
              <a:rPr lang="en-US" sz="2400" dirty="0" smtClean="0"/>
              <a:t>IE10 </a:t>
            </a:r>
          </a:p>
          <a:p>
            <a:pPr marL="742950" lvl="2" indent="-342900"/>
            <a:r>
              <a:rPr lang="en-US" sz="2400" dirty="0" smtClean="0"/>
              <a:t>Chrome 25+ (prefixed)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way to access Resource Timing, User Timing,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Gives you a timeline view of performance metrics as they occur</a:t>
            </a:r>
          </a:p>
          <a:p>
            <a:endParaRPr lang="en-US" dirty="0"/>
          </a:p>
          <a:p>
            <a:r>
              <a:rPr lang="en-US" dirty="0" smtClean="0"/>
              <a:t>Future interfaces (say, rendering events) can be added as long as they hook into the Performance Timeline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4693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performance.getEntries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 entries in one array</a:t>
            </a:r>
          </a:p>
          <a:p>
            <a:r>
              <a:rPr lang="en-US" dirty="0" err="1" smtClean="0"/>
              <a:t>performance.getEntriesByType</a:t>
            </a:r>
            <a:r>
              <a:rPr lang="en-US" dirty="0" smtClean="0"/>
              <a:t>(type)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performance.getEntriesByType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(“resource”)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performance.getEntriesByName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(name)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performance.getEntriesByName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(“http://myurl.com/foo.js”)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200" b="1" i="1" dirty="0" err="1">
                <a:latin typeface="Consolas" pitchFamily="49" charset="0"/>
                <a:cs typeface="Consolas" pitchFamily="49" charset="0"/>
              </a:rPr>
              <a:t>PerformanceEntry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attribute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  <a:hlinkClick r:id="rId2"/>
              </a:rPr>
              <a:t>DOMString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  <a:hlinkClick r:id="" action="ppaction://hlinkfile" tooltip="name"/>
              </a:rPr>
              <a:t>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attribute </a:t>
            </a:r>
            <a:r>
              <a:rPr lang="en-US" sz="1200" dirty="0" err="1">
                <a:latin typeface="Consolas" pitchFamily="49" charset="0"/>
                <a:cs typeface="Consolas" pitchFamily="49" charset="0"/>
                <a:hlinkClick r:id="rId2"/>
              </a:rPr>
              <a:t>DOMString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  <a:hlinkClick r:id="" action="ppaction://hlinkfile" tooltip="entryType"/>
              </a:rPr>
              <a:t>entryType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attribute </a:t>
            </a:r>
            <a:r>
              <a:rPr lang="en-US" sz="1200" dirty="0" err="1">
                <a:latin typeface="Consolas" pitchFamily="49" charset="0"/>
                <a:cs typeface="Consolas" pitchFamily="49" charset="0"/>
                <a:hlinkClick r:id="rId3"/>
              </a:rPr>
              <a:t>DOMHighResTimeStamp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  <a:hlinkClick r:id="" action="ppaction://hlinkfile" tooltip="startTime"/>
              </a:rPr>
              <a:t>startTime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attribute </a:t>
            </a:r>
            <a:r>
              <a:rPr lang="en-US" sz="1200" dirty="0" err="1">
                <a:latin typeface="Consolas" pitchFamily="49" charset="0"/>
                <a:cs typeface="Consolas" pitchFamily="49" charset="0"/>
                <a:hlinkClick r:id="rId3"/>
              </a:rPr>
              <a:t>DOMHighResTimeStamp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  <a:hlinkClick r:id="" action="ppaction://hlinkfile" tooltip="duration"/>
              </a:rPr>
              <a:t>duration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0713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PT: How To </a:t>
            </a:r>
            <a:r>
              <a:rPr lang="en-US" dirty="0" err="1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Example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514600"/>
            <a:ext cx="7934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2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Nic</a:t>
            </a:r>
            <a:r>
              <a:rPr lang="en-US" b="1" dirty="0" smtClean="0"/>
              <a:t> </a:t>
            </a:r>
            <a:r>
              <a:rPr lang="en-US" b="1" dirty="0" err="1" smtClean="0"/>
              <a:t>Jansma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Microsoft Sr. Developer (2005-2011)</a:t>
            </a:r>
          </a:p>
          <a:p>
            <a:r>
              <a:rPr lang="en-US" dirty="0" smtClean="0"/>
              <a:t>Windows 7 &amp; IE 9/10 Performance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Founding member of W3C </a:t>
            </a:r>
            <a:r>
              <a:rPr lang="en-US" dirty="0" err="1" smtClean="0"/>
              <a:t>WebPerf</a:t>
            </a:r>
            <a:r>
              <a:rPr lang="en-US" dirty="0" smtClean="0"/>
              <a:t> WG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Founder of Wolverine Digital LLC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Developing high-performance websites, apps and games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nic@nicj.net</a:t>
            </a:r>
            <a:r>
              <a:rPr lang="en-US" dirty="0"/>
              <a:t> </a:t>
            </a:r>
            <a:r>
              <a:rPr lang="en-US" dirty="0" smtClean="0"/>
              <a:t>         @</a:t>
            </a:r>
            <a:r>
              <a:rPr lang="en-US" dirty="0" err="1" smtClean="0"/>
              <a:t>NicJ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hlinkClick r:id="rId3"/>
              </a:rPr>
              <a:t>http://nicj.net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http://github.com/nicjansma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http://www.slideshare.net/nicjansma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nic">
            <a:hlinkClick r:id="rId6" tooltip="Wolverine Digital, LLC - Contact Nic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20122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Timing (UT)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7243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http://www.w3.org/TR/user-timing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Custom site </a:t>
            </a:r>
            <a:r>
              <a:rPr lang="en-US" sz="2400" dirty="0" smtClean="0"/>
              <a:t>profiling and measurements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Support:</a:t>
            </a:r>
          </a:p>
          <a:p>
            <a:pPr marL="742950" lvl="2" indent="-342900"/>
            <a:r>
              <a:rPr lang="en-US" sz="2400" dirty="0" smtClean="0"/>
              <a:t>IE10 </a:t>
            </a:r>
          </a:p>
          <a:p>
            <a:pPr marL="742950" lvl="2" indent="-342900"/>
            <a:r>
              <a:rPr lang="en-US" sz="2400" dirty="0" smtClean="0"/>
              <a:t>Chrome 25+ (prefixed)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it was done before: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myMeasurements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[];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startMeasure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new Date().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myMeasurements.push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((new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Date().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 -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start);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Problems: Date is imprecise</a:t>
            </a:r>
            <a:r>
              <a:rPr lang="en-US" sz="2000" dirty="0"/>
              <a:t>, not monotonically non-decreasing, user clock </a:t>
            </a:r>
            <a:r>
              <a:rPr lang="en-US" sz="2000" dirty="0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382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cs typeface="Consolas" pitchFamily="49" charset="0"/>
              </a:rPr>
              <a:t>Mark a timestamp: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performance.mark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foo_start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performance.mark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foo_end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Log a measure (difference of two marks)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performance.measure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(“foo”, 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foo_start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”, 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foo_end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”)</a:t>
            </a:r>
          </a:p>
          <a:p>
            <a:endParaRPr lang="en-US" dirty="0" smtClean="0"/>
          </a:p>
          <a:p>
            <a:r>
              <a:rPr lang="en-US" dirty="0" smtClean="0"/>
              <a:t>Get marks and measures</a:t>
            </a: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performance.getEntriesByType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{name: 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foo_start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entryType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“mark”,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startTime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1000000.203, duration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0}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{name: 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foo_end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entryType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“mark”,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startTime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1000010.406,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duration: 0}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performance.getEntriesByType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(“measure”)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{name: “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foo_end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”,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entryType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“measure”,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startTime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1000000.203,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duration: 10.203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Easy way to add profiling events to your application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DOMHighResolutionTimeStamp</a:t>
            </a:r>
            <a:r>
              <a:rPr lang="en-US" dirty="0" smtClean="0"/>
              <a:t> instead of </a:t>
            </a:r>
            <a:r>
              <a:rPr lang="en-US" dirty="0" err="1" smtClean="0"/>
              <a:t>Date.getTime</a:t>
            </a:r>
            <a:r>
              <a:rPr lang="en-US" dirty="0" smtClean="0"/>
              <a:t>() for higher precision</a:t>
            </a:r>
          </a:p>
          <a:p>
            <a:endParaRPr lang="en-US" dirty="0"/>
          </a:p>
          <a:p>
            <a:r>
              <a:rPr lang="en-US" dirty="0"/>
              <a:t>Can be used along-side NT and RT timings to get a better understanding of your app’s </a:t>
            </a:r>
            <a:r>
              <a:rPr lang="en-US" dirty="0" smtClean="0"/>
              <a:t>performance in the real-world</a:t>
            </a:r>
            <a:endParaRPr lang="en-US" dirty="0"/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Visibility (PV)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36102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http://www.w3.org/TR/2013/PR-page-visibility-20130219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Know when your application </a:t>
            </a:r>
            <a:r>
              <a:rPr lang="en-US" sz="2400" dirty="0" smtClean="0"/>
              <a:t>is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</a:t>
            </a:r>
            <a:r>
              <a:rPr lang="en-US" sz="2400" dirty="0" smtClean="0"/>
              <a:t>visible to the user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61226"/>
            <a:ext cx="5410200" cy="380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it was done before: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(it wasn’t)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“Are you still there?” popups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There are times when you may want to know that you can “stop” doing something if the user isn’t actively looking at your app:</a:t>
            </a:r>
          </a:p>
          <a:p>
            <a:pPr lvl="1"/>
            <a:r>
              <a:rPr lang="en-US" sz="2600" dirty="0"/>
              <a:t>Applications that periodically do background work (</a:t>
            </a:r>
            <a:r>
              <a:rPr lang="en-US" sz="2600" dirty="0" err="1"/>
              <a:t>eg</a:t>
            </a:r>
            <a:r>
              <a:rPr lang="en-US" sz="2600" dirty="0"/>
              <a:t>, a mail client checking for new messages)</a:t>
            </a:r>
          </a:p>
          <a:p>
            <a:pPr lvl="1"/>
            <a:r>
              <a:rPr lang="en-US" sz="2600" dirty="0"/>
              <a:t>Games (auto-pause)</a:t>
            </a:r>
          </a:p>
          <a:p>
            <a:pPr lvl="1"/>
            <a:endParaRPr lang="en-US" sz="2600" dirty="0"/>
          </a:p>
          <a:p>
            <a:r>
              <a:rPr lang="en-US" sz="2600" dirty="0"/>
              <a:t>Knowing this gives you the option of stopping or scaling back your work</a:t>
            </a:r>
          </a:p>
          <a:p>
            <a:endParaRPr lang="en-US" sz="2600" dirty="0"/>
          </a:p>
          <a:p>
            <a:r>
              <a:rPr lang="en-US" sz="2600" dirty="0"/>
              <a:t>Not doing background work is an efficiency gain -- less resource usage, less network usage, longer battery life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4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document.hidden</a:t>
            </a:r>
            <a:r>
              <a:rPr lang="en-US" dirty="0" smtClean="0"/>
              <a:t>: True if:</a:t>
            </a:r>
          </a:p>
          <a:p>
            <a:pPr lvl="1"/>
            <a:r>
              <a:rPr lang="en-US" dirty="0" smtClean="0">
                <a:cs typeface="Consolas" pitchFamily="49" charset="0"/>
              </a:rPr>
              <a:t>User agent is minimized</a:t>
            </a:r>
          </a:p>
          <a:p>
            <a:pPr lvl="1"/>
            <a:r>
              <a:rPr lang="en-US" dirty="0" smtClean="0">
                <a:cs typeface="Consolas" pitchFamily="49" charset="0"/>
              </a:rPr>
              <a:t>Page is on a background tab</a:t>
            </a:r>
          </a:p>
          <a:p>
            <a:pPr lvl="1"/>
            <a:r>
              <a:rPr lang="en-US" dirty="0" smtClean="0">
                <a:cs typeface="Consolas" pitchFamily="49" charset="0"/>
              </a:rPr>
              <a:t>User agent is about to unload the page</a:t>
            </a:r>
          </a:p>
          <a:p>
            <a:pPr lvl="1"/>
            <a:r>
              <a:rPr lang="en-US" dirty="0" smtClean="0">
                <a:cs typeface="Consolas" pitchFamily="49" charset="0"/>
              </a:rPr>
              <a:t>Operating System lock screen is shown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document.visibilityState</a:t>
            </a:r>
            <a:r>
              <a:rPr lang="en-US" dirty="0" smtClean="0">
                <a:cs typeface="Consolas" pitchFamily="49" charset="0"/>
              </a:rPr>
              <a:t>:</a:t>
            </a:r>
          </a:p>
          <a:p>
            <a:pPr lvl="1"/>
            <a:r>
              <a:rPr lang="en-US" dirty="0" smtClean="0">
                <a:cs typeface="Consolas" pitchFamily="49" charset="0"/>
              </a:rPr>
              <a:t>hidden, visible, </a:t>
            </a:r>
            <a:r>
              <a:rPr lang="en-US" dirty="0" err="1" smtClean="0">
                <a:cs typeface="Consolas" pitchFamily="49" charset="0"/>
              </a:rPr>
              <a:t>prerender</a:t>
            </a:r>
            <a:r>
              <a:rPr lang="en-US" dirty="0" smtClean="0">
                <a:cs typeface="Consolas" pitchFamily="49" charset="0"/>
              </a:rPr>
              <a:t>, unloaded</a:t>
            </a:r>
          </a:p>
          <a:p>
            <a:pPr lvl="1"/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visibilitychange</a:t>
            </a:r>
            <a:r>
              <a:rPr lang="en-US" dirty="0" smtClean="0">
                <a:cs typeface="Consolas" pitchFamily="49" charset="0"/>
              </a:rPr>
              <a:t> event</a:t>
            </a:r>
          </a:p>
          <a:p>
            <a:pPr lvl="1"/>
            <a:r>
              <a:rPr lang="en-US" dirty="0" smtClean="0">
                <a:cs typeface="Consolas" pitchFamily="49" charset="0"/>
              </a:rPr>
              <a:t>Fired whenever </a:t>
            </a:r>
            <a:r>
              <a:rPr lang="en-US" dirty="0" err="1" smtClean="0">
                <a:cs typeface="Consolas" pitchFamily="49" charset="0"/>
              </a:rPr>
              <a:t>visibilityState</a:t>
            </a:r>
            <a:r>
              <a:rPr lang="en-US" dirty="0" smtClean="0">
                <a:cs typeface="Consolas" pitchFamily="49" charset="0"/>
              </a:rPr>
              <a:t> has changed</a:t>
            </a:r>
          </a:p>
        </p:txBody>
      </p:sp>
    </p:spTree>
    <p:extLst>
      <p:ext uri="{BB962C8B-B14F-4D97-AF65-F5344CB8AC3E}">
        <p14:creationId xmlns:p14="http://schemas.microsoft.com/office/powerpoint/2010/main" val="12002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cs typeface="Consolas" pitchFamily="49" charset="0"/>
              </a:rPr>
              <a:t>Automatically scale back checking for email if app isn’t visible: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timer 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PERIOD_VISIBLE = 1000;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PERIOD_NOT_VISIBLE = 60000;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timer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checkEmail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document.hidden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? PERIOD_NOT_VISIBLE : PERIOD_VISIBLE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document.addEventListener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visibilitychange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visibilityChanged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visibilityChanged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clearTimeout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(timer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timer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checkEmail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document.hidden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? PERIOD_NOT_VISIBLE : PERIOD_VISIBLE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checkEmail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// Check server for new messages }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Timing control for script-based </a:t>
            </a:r>
            <a:r>
              <a:rPr lang="en-US" sz="4000" dirty="0" smtClean="0"/>
              <a:t>animations (</a:t>
            </a:r>
            <a:r>
              <a:rPr lang="en-US" sz="4000" dirty="0" err="1" smtClean="0"/>
              <a:t>requestAnimationFrame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36102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http://www.w3.org/TR/animation-timing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Smarter animations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5257800" cy="373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3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it was done before: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setTimeout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myAnimation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10)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Might be throttled in background tabs (Chrome 1fps)</a:t>
            </a:r>
          </a:p>
          <a:p>
            <a:endParaRPr lang="en-US" sz="2600" dirty="0"/>
          </a:p>
          <a:p>
            <a:r>
              <a:rPr lang="en-US" sz="2600" dirty="0" smtClean="0"/>
              <a:t>The browser can be smarter:</a:t>
            </a:r>
          </a:p>
          <a:p>
            <a:endParaRPr lang="en-US" sz="2600" dirty="0" smtClean="0"/>
          </a:p>
          <a:p>
            <a:r>
              <a:rPr lang="en-US" dirty="0"/>
              <a:t>Coalesce multiple timers (frame animations) so they all draw (and thus reflow/repaint) at the same time instead of odd intervals, along with CSS transitions and SVG SMIL</a:t>
            </a:r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sync with the device’s frame rate</a:t>
            </a:r>
          </a:p>
        </p:txBody>
      </p:sp>
    </p:spTree>
    <p:extLst>
      <p:ext uri="{BB962C8B-B14F-4D97-AF65-F5344CB8AC3E}">
        <p14:creationId xmlns:p14="http://schemas.microsoft.com/office/powerpoint/2010/main" val="31664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Performance Measurement (&lt;=</a:t>
            </a:r>
            <a:r>
              <a:rPr lang="en-US" sz="4800" dirty="0"/>
              <a:t>2010)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90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Server-side</a:t>
            </a:r>
          </a:p>
          <a:p>
            <a:r>
              <a:rPr lang="en-US" dirty="0" smtClean="0"/>
              <a:t>HTTP logs</a:t>
            </a:r>
          </a:p>
          <a:p>
            <a:r>
              <a:rPr lang="en-US" dirty="0" smtClean="0"/>
              <a:t>Server monitoring (cacti / </a:t>
            </a:r>
            <a:r>
              <a:rPr lang="en-US" dirty="0" err="1" smtClean="0"/>
              <a:t>mrtg</a:t>
            </a:r>
            <a:r>
              <a:rPr lang="en-US" dirty="0" smtClean="0"/>
              <a:t> / </a:t>
            </a:r>
            <a:r>
              <a:rPr lang="en-US" dirty="0" err="1" smtClean="0"/>
              <a:t>nagios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Profiling hooks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24225" y="1600200"/>
            <a:ext cx="259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Developer</a:t>
            </a:r>
          </a:p>
          <a:p>
            <a:r>
              <a:rPr lang="en-US" dirty="0" smtClean="0"/>
              <a:t>Browser developer tools (Firebug / Chrome / IE)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monitoring </a:t>
            </a:r>
            <a:r>
              <a:rPr lang="en-US" dirty="0" smtClean="0"/>
              <a:t>(Fiddler / </a:t>
            </a:r>
            <a:r>
              <a:rPr lang="en-US" dirty="0" err="1" smtClean="0"/>
              <a:t>WireShark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1600200"/>
            <a:ext cx="2590800" cy="4525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Client-side / Real World</a:t>
            </a:r>
            <a:endParaRPr lang="en-US" u="sng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Date.now</a:t>
            </a:r>
            <a:r>
              <a:rPr lang="en-US" dirty="0" smtClean="0">
                <a:solidFill>
                  <a:srgbClr val="FF0000"/>
                </a:solidFill>
              </a:rPr>
              <a:t>() !?!?</a:t>
            </a:r>
          </a:p>
          <a:p>
            <a:r>
              <a:rPr lang="en-US" dirty="0" smtClean="0"/>
              <a:t>Client side-hacks (</a:t>
            </a:r>
            <a:r>
              <a:rPr lang="en-US" dirty="0" smtClean="0">
                <a:hlinkClick r:id="rId2"/>
              </a:rPr>
              <a:t>Boomerang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nsolas" pitchFamily="49" charset="0"/>
              </a:rPr>
              <a:t>Instead of: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function render() { ... stuff ... }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(render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16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Do:</a:t>
            </a:r>
          </a:p>
          <a:p>
            <a:endParaRPr lang="en-US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Find a good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polyfill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for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requestAnimationFrame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(function animate()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requestAnimationFrame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(animate);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render();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40730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High Resolution Time (HRT)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767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http://www.w3.org/TR/hr-time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 better </a:t>
            </a:r>
            <a:r>
              <a:rPr lang="en-US" sz="2400" dirty="0" err="1" smtClean="0"/>
              <a:t>Date.now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IE10+, Chrome 23(?)+, Firefox 18(?)+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8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HRT: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Date.now</a:t>
            </a:r>
            <a:r>
              <a:rPr lang="en-US" dirty="0" smtClean="0"/>
              <a:t>() / Date().</a:t>
            </a:r>
            <a:r>
              <a:rPr lang="en-US" dirty="0" err="1" smtClean="0"/>
              <a:t>getTime</a:t>
            </a:r>
            <a:r>
              <a:rPr lang="en-US" dirty="0" smtClean="0"/>
              <a:t>() is the number of milliseconds since January 1, 1970 UTC.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be backwards compatible, modern browsers can only get as precise as 1ms</a:t>
            </a:r>
          </a:p>
          <a:p>
            <a:endParaRPr lang="en-US" dirty="0" smtClean="0"/>
          </a:p>
          <a:p>
            <a:r>
              <a:rPr lang="en-US" dirty="0" smtClean="0"/>
              <a:t>Resolution </a:t>
            </a:r>
            <a:r>
              <a:rPr lang="en-US" dirty="0" smtClean="0"/>
              <a:t>of 15+ms in older browsers</a:t>
            </a:r>
          </a:p>
          <a:p>
            <a:endParaRPr lang="en-US" dirty="0"/>
          </a:p>
          <a:p>
            <a:r>
              <a:rPr lang="en-US" dirty="0" smtClean="0"/>
              <a:t>Is </a:t>
            </a:r>
            <a:r>
              <a:rPr lang="en-US" b="1" dirty="0" smtClean="0"/>
              <a:t>not monotonically non-decreasing</a:t>
            </a:r>
            <a:r>
              <a:rPr lang="en-US" dirty="0" smtClean="0"/>
              <a:t>: it does not guarantee that subsequent queries will not be negative.  For example, this could happen due to a client system clock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HRT: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85000" lnSpcReduction="20000"/>
          </a:bodyPr>
          <a:lstStyle/>
          <a:p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window.performance.now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4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Monotonically non-decreasing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Allows higher than 1ms precision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Is defined as time since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performance.timing.navigationStart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NOTE: Is NOT milliseconds since UTC 1970</a:t>
            </a:r>
          </a:p>
          <a:p>
            <a:endParaRPr lang="en-US" sz="26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1495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5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Efficient Script </a:t>
            </a:r>
            <a:r>
              <a:rPr lang="en-US" sz="4000" dirty="0" smtClean="0"/>
              <a:t>Yielding (</a:t>
            </a:r>
            <a:r>
              <a:rPr lang="en-US" sz="4000" dirty="0" err="1" smtClean="0"/>
              <a:t>setImmediate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http://www.w3.org/TR/animation-timing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Smarter than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(..., 0)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Great </a:t>
            </a:r>
            <a:r>
              <a:rPr lang="en-US" sz="2400" dirty="0"/>
              <a:t>demo @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ie.microsoft.com/testdrive/Performance/setImmediateSorting/Default.html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9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ESY: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it was done before: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setTimeout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longTask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Done to breakup long tasks and to avoid Long Running Script dialogs</a:t>
            </a:r>
          </a:p>
          <a:p>
            <a:endParaRPr lang="en-US" sz="2600" dirty="0" smtClean="0"/>
          </a:p>
          <a:p>
            <a:r>
              <a:rPr lang="en-US" sz="2600" dirty="0" smtClean="0"/>
              <a:t>At max, </a:t>
            </a:r>
            <a:r>
              <a:rPr lang="en-US" sz="2600" dirty="0" err="1" smtClean="0"/>
              <a:t>setTimeout</a:t>
            </a:r>
            <a:r>
              <a:rPr lang="en-US" sz="2600" dirty="0" smtClean="0"/>
              <a:t>() in this manner will callback every 15.6ms (HTML4) or 4ms (HTML5) or 1s (modern browsers in background tabs</a:t>
            </a:r>
            <a:r>
              <a:rPr lang="en-US" sz="2600" dirty="0" smtClean="0"/>
              <a:t>) because callback depends on OS interrupts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Setting a 0ms timeout still takes 4-15.6ms to callback</a:t>
            </a:r>
          </a:p>
          <a:p>
            <a:endParaRPr lang="en-US" sz="2600" dirty="0"/>
          </a:p>
          <a:p>
            <a:r>
              <a:rPr lang="en-US" sz="2600" dirty="0" smtClean="0"/>
              <a:t>Not efficient! Keeps CPU from entering low-power states (40% decrease in battery life</a:t>
            </a:r>
            <a:r>
              <a:rPr lang="en-US" sz="2600" dirty="0" smtClean="0"/>
              <a:t>)</a:t>
            </a:r>
          </a:p>
          <a:p>
            <a:endParaRPr lang="en-US" sz="2600" dirty="0"/>
          </a:p>
          <a:p>
            <a:r>
              <a:rPr lang="en-US" sz="2600" dirty="0" err="1" smtClean="0"/>
              <a:t>setImmediate</a:t>
            </a:r>
            <a:r>
              <a:rPr lang="en-US" sz="2600" dirty="0" smtClean="0"/>
              <a:t> yields if there is UI work to be done, but doesn’t need to wait for the next processor interrupt</a:t>
            </a:r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0884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ESY: 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setImmediate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longTask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cs typeface="Consolas" pitchFamily="49" charset="0"/>
              </a:rPr>
              <a:t>Waits for the UI queue to empty</a:t>
            </a:r>
          </a:p>
          <a:p>
            <a:endParaRPr lang="en-US" sz="1800" dirty="0">
              <a:cs typeface="Consolas" pitchFamily="49" charset="0"/>
            </a:endParaRPr>
          </a:p>
          <a:p>
            <a:r>
              <a:rPr lang="en-US" sz="1800" dirty="0" smtClean="0">
                <a:cs typeface="Consolas" pitchFamily="49" charset="0"/>
              </a:rPr>
              <a:t>If nothing in the queue, runs immediately (</a:t>
            </a:r>
            <a:r>
              <a:rPr lang="en-US" sz="1800" dirty="0" err="1" smtClean="0">
                <a:cs typeface="Consolas" pitchFamily="49" charset="0"/>
              </a:rPr>
              <a:t>eg</a:t>
            </a:r>
            <a:r>
              <a:rPr lang="en-US" sz="1800" dirty="0" smtClean="0">
                <a:cs typeface="Consolas" pitchFamily="49" charset="0"/>
              </a:rPr>
              <a:t> without </a:t>
            </a:r>
            <a:r>
              <a:rPr lang="en-US" sz="1800" dirty="0" err="1" smtClean="0">
                <a:cs typeface="Consolas" pitchFamily="49" charset="0"/>
              </a:rPr>
              <a:t>setTimeout</a:t>
            </a:r>
            <a:r>
              <a:rPr lang="en-US" sz="1800" dirty="0" smtClean="0">
                <a:cs typeface="Consolas" pitchFamily="49" charset="0"/>
              </a:rPr>
              <a:t>() 4ms/15.6ms/1s </a:t>
            </a:r>
            <a:r>
              <a:rPr lang="en-US" sz="1800" dirty="0" smtClean="0">
                <a:cs typeface="Consolas" pitchFamily="49" charset="0"/>
              </a:rPr>
              <a:t>delay)</a:t>
            </a:r>
          </a:p>
        </p:txBody>
      </p:sp>
    </p:spTree>
    <p:extLst>
      <p:ext uri="{BB962C8B-B14F-4D97-AF65-F5344CB8AC3E}">
        <p14:creationId xmlns:p14="http://schemas.microsoft.com/office/powerpoint/2010/main" val="6934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NicJ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nic@nicj.net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Slides </a:t>
            </a:r>
            <a:r>
              <a:rPr lang="en-US" dirty="0"/>
              <a:t>@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www.slideshare.net/nicjansma/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State of Performance (&lt;=2010)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Measuring performance from the server and developer perspective is not the full story</a:t>
            </a:r>
          </a:p>
          <a:p>
            <a:endParaRPr lang="en-US" dirty="0"/>
          </a:p>
          <a:p>
            <a:r>
              <a:rPr lang="en-US" dirty="0" smtClean="0"/>
              <a:t>The only thing that really matters is what your end-user sees</a:t>
            </a:r>
          </a:p>
          <a:p>
            <a:endParaRPr lang="en-US" dirty="0" smtClean="0"/>
          </a:p>
          <a:p>
            <a:r>
              <a:rPr lang="en-US" dirty="0" smtClean="0"/>
              <a:t>Measuring real-world performance of your end-users is tough</a:t>
            </a:r>
          </a:p>
          <a:p>
            <a:endParaRPr lang="en-US" dirty="0"/>
          </a:p>
          <a:p>
            <a:r>
              <a:rPr lang="en-US" dirty="0" smtClean="0"/>
              <a:t>No standardized APIs in the browser that expose performance stats</a:t>
            </a:r>
          </a:p>
          <a:p>
            <a:endParaRPr lang="en-US" dirty="0"/>
          </a:p>
          <a:p>
            <a:r>
              <a:rPr lang="en-US" dirty="0" smtClean="0"/>
              <a:t>Other client hacks exist (</a:t>
            </a:r>
            <a:r>
              <a:rPr lang="en-US" dirty="0" err="1" smtClean="0"/>
              <a:t>eg</a:t>
            </a:r>
            <a:r>
              <a:rPr lang="en-US" dirty="0" smtClean="0"/>
              <a:t> timing via </a:t>
            </a:r>
            <a:r>
              <a:rPr lang="en-US" dirty="0" err="1" smtClean="0"/>
              <a:t>Date.now</a:t>
            </a:r>
            <a:r>
              <a:rPr lang="en-US" dirty="0" smtClean="0"/>
              <a:t>()), but these are imprecise and not sufficient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WebPerf</a:t>
            </a:r>
            <a:r>
              <a:rPr lang="en-US" dirty="0" smtClean="0"/>
              <a:t> 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Founded in 2010 to give developers the ability to assess and understand performance characteristics of their applications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i="1" dirty="0" smtClean="0"/>
              <a:t>“The </a:t>
            </a:r>
            <a:r>
              <a:rPr lang="en-US" b="1" i="1" dirty="0"/>
              <a:t>mission</a:t>
            </a:r>
            <a:r>
              <a:rPr lang="en-US" i="1" dirty="0"/>
              <a:t> of the Web Performance Working </a:t>
            </a:r>
            <a:r>
              <a:rPr lang="en-US" i="1" dirty="0" smtClean="0"/>
              <a:t>Group is </a:t>
            </a:r>
            <a:r>
              <a:rPr lang="en-US" i="1" dirty="0"/>
              <a:t>to provide methods to measure aspects of application performance of user agent features and </a:t>
            </a:r>
            <a:r>
              <a:rPr lang="en-US" i="1" dirty="0" smtClean="0"/>
              <a:t>APIs”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Collaborative effort from Microsoft, Google, Mozilla, Opera, Facebook, Netflix,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685800"/>
            <a:ext cx="14954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4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WebPerf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information that was not previously available</a:t>
            </a:r>
          </a:p>
          <a:p>
            <a:endParaRPr lang="en-US" dirty="0"/>
          </a:p>
          <a:p>
            <a:r>
              <a:rPr lang="en-US" dirty="0" smtClean="0"/>
              <a:t>Give developers the tools they need to make their applications more efficient</a:t>
            </a:r>
          </a:p>
          <a:p>
            <a:endParaRPr lang="en-US" dirty="0"/>
          </a:p>
          <a:p>
            <a:r>
              <a:rPr lang="en-US" dirty="0" smtClean="0"/>
              <a:t>Little or no overhead</a:t>
            </a:r>
          </a:p>
          <a:p>
            <a:endParaRPr lang="en-US" dirty="0"/>
          </a:p>
          <a:p>
            <a:r>
              <a:rPr lang="en-US" dirty="0" smtClean="0"/>
              <a:t>Easy to understand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WebPerf</a:t>
            </a:r>
            <a:r>
              <a:rPr lang="en-US" dirty="0" smtClean="0"/>
              <a:t>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Navigation Timing (NT): Page load timings</a:t>
            </a:r>
            <a:endParaRPr lang="en-US" dirty="0"/>
          </a:p>
          <a:p>
            <a:r>
              <a:rPr lang="en-US" dirty="0"/>
              <a:t>Resource </a:t>
            </a:r>
            <a:r>
              <a:rPr lang="en-US" dirty="0" smtClean="0"/>
              <a:t>Timing (RT): Resource load times</a:t>
            </a:r>
            <a:endParaRPr lang="en-US" dirty="0"/>
          </a:p>
          <a:p>
            <a:r>
              <a:rPr lang="en-US" dirty="0" smtClean="0"/>
              <a:t>User Timing (UT): Custom site events and measurements</a:t>
            </a:r>
          </a:p>
          <a:p>
            <a:r>
              <a:rPr lang="en-US" dirty="0" smtClean="0"/>
              <a:t>Performance Timeline: Access NT/RT/UT and future timings from one interface</a:t>
            </a:r>
          </a:p>
          <a:p>
            <a:r>
              <a:rPr lang="en-US" dirty="0" smtClean="0"/>
              <a:t>Page Visibility: Visibility state of document</a:t>
            </a:r>
            <a:endParaRPr lang="en-US" dirty="0"/>
          </a:p>
          <a:p>
            <a:r>
              <a:rPr lang="en-US" dirty="0"/>
              <a:t>Timing control for script-based </a:t>
            </a:r>
            <a:r>
              <a:rPr lang="en-US" dirty="0" smtClean="0"/>
              <a:t>animations: </a:t>
            </a:r>
            <a:r>
              <a:rPr lang="en-US" dirty="0" err="1" smtClean="0"/>
              <a:t>requestAnimationFrame</a:t>
            </a:r>
            <a:endParaRPr lang="en-US" dirty="0"/>
          </a:p>
          <a:p>
            <a:r>
              <a:rPr lang="en-US" dirty="0"/>
              <a:t>High Resolution </a:t>
            </a:r>
            <a:r>
              <a:rPr lang="en-US" dirty="0" smtClean="0"/>
              <a:t>Time: Better </a:t>
            </a:r>
            <a:r>
              <a:rPr lang="en-US" dirty="0" err="1" smtClean="0"/>
              <a:t>Date.now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Efficient Script </a:t>
            </a:r>
            <a:r>
              <a:rPr lang="en-US" dirty="0" smtClean="0"/>
              <a:t>Yielding: More efficient than </a:t>
            </a:r>
            <a:r>
              <a:rPr lang="en-US" dirty="0" err="1" smtClean="0"/>
              <a:t>setTimeout</a:t>
            </a:r>
            <a:r>
              <a:rPr lang="en-US" dirty="0" smtClean="0"/>
              <a:t>(...,0) / </a:t>
            </a:r>
            <a:r>
              <a:rPr lang="en-US" dirty="0" err="1" smtClean="0"/>
              <a:t>setImmediate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 (NT)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2192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http://www.w3.org/TR/navigation-timing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Page load </a:t>
            </a:r>
            <a:r>
              <a:rPr lang="en-US" dirty="0" smtClean="0"/>
              <a:t>and </a:t>
            </a:r>
            <a:r>
              <a:rPr lang="en-US" dirty="0" smtClean="0"/>
              <a:t>other network phase </a:t>
            </a:r>
            <a:r>
              <a:rPr lang="en-US" dirty="0" smtClean="0"/>
              <a:t>timings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Great modern browser support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48400" cy="421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2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NT: Why You Should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it was done before: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&lt;html&gt;&lt;head&gt;&lt;script&gt;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start = new Date().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getTime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pageLoadTime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(new Date().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getTime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 - start;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body.addEventListener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(“load”,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false);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&lt;/script&gt;...&lt;/html&gt;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/>
              <a:t>That’s all you get: total page load time (</a:t>
            </a:r>
            <a:r>
              <a:rPr lang="en-US" sz="2000" dirty="0" err="1" smtClean="0"/>
              <a:t>kinda</a:t>
            </a:r>
            <a:r>
              <a:rPr lang="en-US" sz="2000" dirty="0" smtClean="0"/>
              <a:t>)</a:t>
            </a:r>
          </a:p>
          <a:p>
            <a:pPr lvl="1"/>
            <a:r>
              <a:rPr lang="en-US" sz="1200" dirty="0" smtClean="0"/>
              <a:t>Technically, you get the time from the start of processing of JS in your HEAD to the time the body’s </a:t>
            </a:r>
            <a:r>
              <a:rPr lang="en-US" sz="1200" dirty="0" err="1" smtClean="0"/>
              <a:t>onLoad</a:t>
            </a:r>
            <a:r>
              <a:rPr lang="en-US" sz="1200" dirty="0" smtClean="0"/>
              <a:t> event fires</a:t>
            </a:r>
          </a:p>
          <a:p>
            <a:endParaRPr lang="en-US" sz="2000" dirty="0" smtClean="0"/>
          </a:p>
          <a:p>
            <a:r>
              <a:rPr lang="en-US" sz="2000" dirty="0" smtClean="0"/>
              <a:t>Says nothing of time spent before HEAD is parsed (DNS, TCP, HTTP request)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Date.getTime</a:t>
            </a:r>
            <a:r>
              <a:rPr lang="en-US" sz="2000" dirty="0" smtClean="0"/>
              <a:t>() has problems (imprecise, not monotonically non-decreasing, user clock changes)</a:t>
            </a:r>
            <a:endParaRPr lang="en-US" sz="2000" dirty="0"/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12139</TotalTime>
  <Words>1970</Words>
  <Application>Microsoft Office PowerPoint</Application>
  <PresentationFormat>On-screen Show (4:3)</PresentationFormat>
  <Paragraphs>363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Executive</vt:lpstr>
      <vt:lpstr>PowerPoint Presentation</vt:lpstr>
      <vt:lpstr>Who am I?</vt:lpstr>
      <vt:lpstr>Performance Measurement (&lt;=2010)</vt:lpstr>
      <vt:lpstr>State of Performance (&lt;=2010)</vt:lpstr>
      <vt:lpstr>WebPerf WG</vt:lpstr>
      <vt:lpstr>W3C WebPerf Goals</vt:lpstr>
      <vt:lpstr>W3C WebPerf Specs</vt:lpstr>
      <vt:lpstr>Navigation Timing (NT)</vt:lpstr>
      <vt:lpstr>NT: Why You Should Care</vt:lpstr>
      <vt:lpstr>NT: How To Use</vt:lpstr>
      <vt:lpstr>NT: How To Use</vt:lpstr>
      <vt:lpstr>Resource Timing (RT)</vt:lpstr>
      <vt:lpstr>RT: Why You Should Care</vt:lpstr>
      <vt:lpstr>RT: How To Use</vt:lpstr>
      <vt:lpstr>RT: How To Use</vt:lpstr>
      <vt:lpstr>Performance Timeline (PT)</vt:lpstr>
      <vt:lpstr>PT: Why You Should Care</vt:lpstr>
      <vt:lpstr>PT: How To Use</vt:lpstr>
      <vt:lpstr>PT: How To USe</vt:lpstr>
      <vt:lpstr>User Timing (UT)</vt:lpstr>
      <vt:lpstr>UT: Why You Should Care</vt:lpstr>
      <vt:lpstr>UT: How To Use</vt:lpstr>
      <vt:lpstr>UT: How To Use</vt:lpstr>
      <vt:lpstr>Page Visibility (PV)</vt:lpstr>
      <vt:lpstr>PV: Why You Should Care</vt:lpstr>
      <vt:lpstr>PV: How To Use</vt:lpstr>
      <vt:lpstr>PV: How To Use</vt:lpstr>
      <vt:lpstr>Timing control for script-based animations (requestAnimationFrame)</vt:lpstr>
      <vt:lpstr>RAF: Why You Should Care</vt:lpstr>
      <vt:lpstr>RAF: How To Use</vt:lpstr>
      <vt:lpstr>High Resolution Time (HRT)</vt:lpstr>
      <vt:lpstr>HRT: Why You Should Care</vt:lpstr>
      <vt:lpstr>HRT: How To Use</vt:lpstr>
      <vt:lpstr>Efficient Script Yielding (setImmediate)</vt:lpstr>
      <vt:lpstr>ESY: Why You Should Care</vt:lpstr>
      <vt:lpstr>ESY: How To Use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Appcelerator Titanium</dc:title>
  <dc:creator>Nicholas Jansma</dc:creator>
  <cp:lastModifiedBy>Nicholas Jansma</cp:lastModifiedBy>
  <cp:revision>194</cp:revision>
  <dcterms:created xsi:type="dcterms:W3CDTF">2012-07-05T14:05:37Z</dcterms:created>
  <dcterms:modified xsi:type="dcterms:W3CDTF">2013-02-25T22:58:16Z</dcterms:modified>
</cp:coreProperties>
</file>