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9" r:id="rId4"/>
    <p:sldId id="263" r:id="rId5"/>
    <p:sldId id="268" r:id="rId6"/>
    <p:sldId id="270" r:id="rId7"/>
    <p:sldId id="272" r:id="rId8"/>
    <p:sldId id="271" r:id="rId9"/>
    <p:sldId id="275" r:id="rId10"/>
    <p:sldId id="273" r:id="rId11"/>
    <p:sldId id="276" r:id="rId12"/>
    <p:sldId id="274" r:id="rId13"/>
    <p:sldId id="278" r:id="rId14"/>
    <p:sldId id="279" r:id="rId15"/>
    <p:sldId id="280" r:id="rId16"/>
    <p:sldId id="281" r:id="rId17"/>
    <p:sldId id="282" r:id="rId18"/>
    <p:sldId id="267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10" autoAdjust="0"/>
  </p:normalViewPr>
  <p:slideViewPr>
    <p:cSldViewPr>
      <p:cViewPr>
        <p:scale>
          <a:sx n="100" d="100"/>
          <a:sy n="100" d="100"/>
        </p:scale>
        <p:origin x="-10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5D37ED-D8E7-436D-A563-B6F0E142849C}" type="datetimeFigureOut">
              <a:rPr lang="en-US" smtClean="0"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F7B08D-C949-44D2-A73A-6494874BE2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ymbols.mozilla.org/firefo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msdl.microsoft.com/download/symb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chromium-browser-symsrv.commondatastorage.googleapi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w3.org/TR/navigation-tim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e.microsoft.com/testdrive/Performance/msPerformance/Defaul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yahoo.github.com/boomerang/do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ie/archive/2010/06/21/measuring-browser-performance-with-the-windows-performance-tools.aspx" TargetMode="External"/><Relationship Id="rId2" Type="http://schemas.openxmlformats.org/officeDocument/2006/relationships/hyperlink" Target="http://msdn.microsoft.com/en-us/performance/cc82580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c-test.org/webperf/specs/NavigationTiming/" TargetMode="External"/><Relationship Id="rId5" Type="http://schemas.openxmlformats.org/officeDocument/2006/relationships/hyperlink" Target="http://www.w3.org/wiki/Web_Performance/Publications" TargetMode="External"/><Relationship Id="rId4" Type="http://schemas.openxmlformats.org/officeDocument/2006/relationships/hyperlink" Target="http://www.w3.org/2010/webperf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icj.net/" TargetMode="External"/><Relationship Id="rId2" Type="http://schemas.openxmlformats.org/officeDocument/2006/relationships/hyperlink" Target="mailto:nic@nicj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nicj.net/about/contact/" TargetMode="External"/><Relationship Id="rId4" Type="http://schemas.openxmlformats.org/officeDocument/2006/relationships/hyperlink" Target="http://github.com/nicjansm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8279" TargetMode="External"/><Relationship Id="rId2" Type="http://schemas.openxmlformats.org/officeDocument/2006/relationships/hyperlink" Target="http://msdn.microsoft.com/en-us/performance/cc825801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windows/hardware/hh85236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endParaRPr lang="en-US" sz="1800" dirty="0" smtClean="0"/>
          </a:p>
          <a:p>
            <a:pPr algn="r"/>
            <a:endParaRPr lang="en-US" sz="1800" dirty="0"/>
          </a:p>
          <a:p>
            <a:pPr algn="r"/>
            <a:r>
              <a:rPr lang="en-US" sz="1800" dirty="0" err="1" smtClean="0"/>
              <a:t>Nic</a:t>
            </a:r>
            <a:r>
              <a:rPr lang="en-US" sz="1800" dirty="0" smtClean="0"/>
              <a:t> </a:t>
            </a:r>
            <a:r>
              <a:rPr lang="en-US" sz="1800" dirty="0" err="1" smtClean="0"/>
              <a:t>Jansma</a:t>
            </a:r>
            <a:endParaRPr lang="en-US" sz="1800" dirty="0" smtClean="0"/>
          </a:p>
          <a:p>
            <a:pPr algn="r"/>
            <a:r>
              <a:rPr lang="en-US" sz="1800" dirty="0" smtClean="0"/>
              <a:t>@</a:t>
            </a:r>
            <a:r>
              <a:rPr lang="en-US" sz="1800" dirty="0" err="1" smtClean="0"/>
              <a:t>NicJ</a:t>
            </a:r>
            <a:endParaRPr lang="en-US" sz="1800" dirty="0" smtClean="0"/>
          </a:p>
          <a:p>
            <a:pPr algn="r"/>
            <a:r>
              <a:rPr lang="en-US" sz="1800" dirty="0" smtClean="0"/>
              <a:t>//nicj.net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Debugging IE Performance Issues</a:t>
            </a:r>
          </a:p>
          <a:p>
            <a:r>
              <a:rPr lang="en-US" sz="4800" dirty="0" err="1" smtClean="0"/>
              <a:t>xperf</a:t>
            </a:r>
            <a:r>
              <a:rPr lang="en-US" sz="4800" dirty="0" smtClean="0"/>
              <a:t>, </a:t>
            </a:r>
            <a:r>
              <a:rPr lang="en-US" sz="4800" dirty="0" smtClean="0"/>
              <a:t>ETW &amp; </a:t>
            </a:r>
            <a:r>
              <a:rPr lang="en-US" sz="4800" dirty="0" err="1" smtClean="0"/>
              <a:t>NavigationTiming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0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xperfview</a:t>
            </a:r>
            <a:r>
              <a:rPr lang="en-US" dirty="0" smtClean="0"/>
              <a:t> -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using the -</a:t>
            </a:r>
            <a:r>
              <a:rPr lang="en-US" sz="2000" dirty="0" err="1" smtClean="0"/>
              <a:t>StackWalk</a:t>
            </a:r>
            <a:r>
              <a:rPr lang="en-US" sz="2000" dirty="0" smtClean="0"/>
              <a:t> tag, you can enable stacks on many events</a:t>
            </a:r>
          </a:p>
          <a:p>
            <a:r>
              <a:rPr lang="en-US" sz="2000" dirty="0" smtClean="0"/>
              <a:t>Public symbol servers: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msdl.microsoft.com/download/symbols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symbols.mozilla.org/firefox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chromium-browser-symsrv.commondatastorage.googleapis.com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25300"/>
            <a:ext cx="4038600" cy="241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2" y="1447800"/>
            <a:ext cx="4221318" cy="302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2" y="4114800"/>
            <a:ext cx="422131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07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Web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ETW </a:t>
            </a:r>
            <a:r>
              <a:rPr lang="en-US" dirty="0" smtClean="0"/>
              <a:t>events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type="text/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"&gt;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msWriteProfilerMark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{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msWriteProfilerMark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("Mark1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 smtClean="0"/>
          </a:p>
          <a:p>
            <a:r>
              <a:rPr lang="en-US" dirty="0" smtClean="0"/>
              <a:t>Comes </a:t>
            </a:r>
            <a:r>
              <a:rPr lang="en-US" dirty="0"/>
              <a:t>in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Microsoft-IE\</a:t>
            </a:r>
            <a:r>
              <a:rPr lang="en-US" dirty="0" err="1" smtClean="0"/>
              <a:t>Mshtml_DOM_CustomSiteEvent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page load performance?  Take a trace!</a:t>
            </a:r>
          </a:p>
          <a:p>
            <a:r>
              <a:rPr lang="en-US" dirty="0" smtClean="0"/>
              <a:t>See page load </a:t>
            </a:r>
            <a:r>
              <a:rPr lang="en-US" dirty="0" smtClean="0"/>
              <a:t>from a system-wide perspective</a:t>
            </a:r>
          </a:p>
          <a:p>
            <a:pPr lvl="1"/>
            <a:r>
              <a:rPr lang="en-US" dirty="0" smtClean="0"/>
              <a:t>Isolate page-load from interference due to other CPU/disk/network activity</a:t>
            </a:r>
          </a:p>
          <a:p>
            <a:r>
              <a:rPr lang="en-US" dirty="0" smtClean="0"/>
              <a:t>Compare IE/FF/Chrome browser page-load times and resource usage</a:t>
            </a:r>
          </a:p>
          <a:p>
            <a:r>
              <a:rPr lang="en-US" dirty="0" smtClean="0"/>
              <a:t>Examine browser CPU usage hot-spots from sampled profile stacks</a:t>
            </a:r>
          </a:p>
          <a:p>
            <a:r>
              <a:rPr lang="en-US" dirty="0" smtClean="0"/>
              <a:t>Automated page-load regression testing of browsers via command-line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Integrate page load time / </a:t>
            </a:r>
            <a:r>
              <a:rPr lang="en-US" dirty="0" err="1" smtClean="0"/>
              <a:t>cpu</a:t>
            </a:r>
            <a:r>
              <a:rPr lang="en-US" dirty="0" smtClean="0"/>
              <a:t> usage metrics into your build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ETW/</a:t>
            </a:r>
            <a:r>
              <a:rPr lang="en-US" dirty="0" err="1" smtClean="0"/>
              <a:t>xperf</a:t>
            </a:r>
            <a:r>
              <a:rPr lang="en-US" dirty="0" smtClean="0"/>
              <a:t> is </a:t>
            </a:r>
            <a:r>
              <a:rPr lang="en-US" dirty="0" smtClean="0"/>
              <a:t>g</a:t>
            </a:r>
            <a:r>
              <a:rPr lang="en-US" dirty="0" smtClean="0"/>
              <a:t>reat</a:t>
            </a:r>
            <a:r>
              <a:rPr lang="en-US" smtClean="0"/>
              <a:t>, </a:t>
            </a:r>
            <a:r>
              <a:rPr lang="en-US" smtClean="0"/>
              <a:t>but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development machine isn’t your customer’s machine</a:t>
            </a:r>
          </a:p>
          <a:p>
            <a:endParaRPr lang="en-US" dirty="0" smtClean="0"/>
          </a:p>
          <a:p>
            <a:r>
              <a:rPr lang="en-US" dirty="0" smtClean="0"/>
              <a:t>How does your website behave in the real world?</a:t>
            </a:r>
          </a:p>
          <a:p>
            <a:endParaRPr lang="en-US" dirty="0" smtClean="0"/>
          </a:p>
          <a:p>
            <a:r>
              <a:rPr lang="en-US" dirty="0" smtClean="0"/>
              <a:t>Enter...</a:t>
            </a:r>
          </a:p>
          <a:p>
            <a:pPr marL="0" indent="0" algn="ctr">
              <a:buNone/>
            </a:pPr>
            <a:r>
              <a:rPr lang="en-US" sz="4000" dirty="0" smtClean="0"/>
              <a:t>W3C </a:t>
            </a:r>
            <a:r>
              <a:rPr lang="en-US" sz="4000" dirty="0" err="1" smtClean="0"/>
              <a:t>WebPerf</a:t>
            </a:r>
            <a:r>
              <a:rPr lang="en-US" sz="4000" dirty="0" smtClean="0"/>
              <a:t> WG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dirty="0" smtClean="0"/>
              <a:t>Navigation Timing, User Timing, Resource Timing</a:t>
            </a:r>
          </a:p>
          <a:p>
            <a:pPr marL="0" indent="0" algn="ctr">
              <a:buNone/>
            </a:pPr>
            <a:r>
              <a:rPr lang="en-US" dirty="0" smtClean="0"/>
              <a:t>Performance Timeline, Page Visibility, High Resolution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0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WebPerf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Founded in 2010 to give developers the ability to assess and understand performance characteristics of their applications</a:t>
            </a:r>
          </a:p>
          <a:p>
            <a:endParaRPr lang="en-US" dirty="0" smtClean="0"/>
          </a:p>
          <a:p>
            <a:r>
              <a:rPr lang="en-US" dirty="0" smtClean="0"/>
              <a:t>Specs:</a:t>
            </a:r>
            <a:endParaRPr lang="en-US" dirty="0"/>
          </a:p>
          <a:p>
            <a:pPr lvl="1"/>
            <a:r>
              <a:rPr lang="en-US" dirty="0" smtClean="0"/>
              <a:t>Navigation Timing: Page load timings</a:t>
            </a:r>
          </a:p>
          <a:p>
            <a:pPr lvl="1"/>
            <a:r>
              <a:rPr lang="en-US" dirty="0" smtClean="0"/>
              <a:t>User Timing: Custom site events and measurements</a:t>
            </a:r>
          </a:p>
          <a:p>
            <a:pPr lvl="1"/>
            <a:r>
              <a:rPr lang="en-US" dirty="0" smtClean="0"/>
              <a:t>Resource Timing: </a:t>
            </a:r>
            <a:r>
              <a:rPr lang="en-US" dirty="0" smtClean="0"/>
              <a:t>Resource / download times</a:t>
            </a:r>
            <a:endParaRPr lang="en-US" dirty="0" smtClean="0"/>
          </a:p>
          <a:p>
            <a:pPr lvl="1"/>
            <a:r>
              <a:rPr lang="en-US" dirty="0" smtClean="0"/>
              <a:t>Page </a:t>
            </a:r>
            <a:r>
              <a:rPr lang="en-US" dirty="0" smtClean="0"/>
              <a:t>Visibility: Get </a:t>
            </a:r>
            <a:r>
              <a:rPr lang="en-US" dirty="0" smtClean="0"/>
              <a:t>visibility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Resolution </a:t>
            </a:r>
            <a:r>
              <a:rPr lang="en-US" dirty="0" smtClean="0"/>
              <a:t>Time: </a:t>
            </a:r>
            <a:r>
              <a:rPr lang="en-US" dirty="0"/>
              <a:t>B</a:t>
            </a:r>
            <a:r>
              <a:rPr lang="en-US" dirty="0" smtClean="0"/>
              <a:t>etter than </a:t>
            </a:r>
            <a:r>
              <a:rPr lang="en-US" dirty="0" err="1" smtClean="0"/>
              <a:t>Date.now</a:t>
            </a:r>
            <a:r>
              <a:rPr lang="en-US" dirty="0" smtClean="0"/>
              <a:t>() - sub-millisecond </a:t>
            </a:r>
            <a:r>
              <a:rPr lang="en-US" dirty="0" smtClean="0"/>
              <a:t>resolution, monotonically </a:t>
            </a:r>
            <a:r>
              <a:rPr lang="en-US" dirty="0" smtClean="0"/>
              <a:t>non-decreasing timestamps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3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http://www.w3.org/TR/navigation-timing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Page load </a:t>
            </a:r>
            <a:r>
              <a:rPr lang="en-US" dirty="0" smtClean="0"/>
              <a:t>timings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Implemented in IE9</a:t>
            </a:r>
            <a:r>
              <a:rPr lang="en-US" dirty="0"/>
              <a:t>+, FF7+, C6+, Android 4</a:t>
            </a:r>
            <a:r>
              <a:rPr lang="en-US" dirty="0" smtClean="0"/>
              <a:t>+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5711101" cy="34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7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 available from the DOM (</a:t>
            </a:r>
            <a:r>
              <a:rPr lang="en-US" dirty="0" err="1" smtClean="0"/>
              <a:t>window.performance.timing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Get real-world page-load timings from your users via JavaScript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&lt;script type="text/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window.addEventListener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("load",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loadTime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false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loadTime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now = new Date().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pageLoadTime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now -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performance.timing.navigationStart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/>
              <a:t>Many other </a:t>
            </a:r>
            <a:r>
              <a:rPr lang="en-US" dirty="0" smtClean="0"/>
              <a:t>sub-timings (DNS, connect, request, response, redirects, DOM events, load event)</a:t>
            </a:r>
            <a:endParaRPr lang="en-US" dirty="0"/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ie.microsoft.com/testdrive/Performance/msPerformance/Default.html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How to Use</a:t>
            </a:r>
          </a:p>
          <a:p>
            <a:r>
              <a:rPr lang="en-US" dirty="0" smtClean="0"/>
              <a:t>Sample real-world page load times</a:t>
            </a:r>
          </a:p>
          <a:p>
            <a:r>
              <a:rPr lang="en-US" dirty="0" smtClean="0"/>
              <a:t>XHR back to </a:t>
            </a:r>
            <a:r>
              <a:rPr lang="en-US" dirty="0" err="1" smtClean="0"/>
              <a:t>mothership</a:t>
            </a:r>
            <a:endParaRPr lang="en-US" dirty="0" smtClean="0"/>
          </a:p>
          <a:p>
            <a:pPr marL="400050" lvl="1" indent="0">
              <a:buNone/>
            </a:pPr>
            <a:r>
              <a:rPr lang="en-US" sz="1000" dirty="0" err="1"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window.performance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400050" lvl="1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"{"timing":{"navigationStart":0,"unloadEventStart":0,"unloadEventEnd":0,"redirectStart":0,"redirectEnd":0,"fetchStart":1348506842513,"domainLookupStart":1348506842513,"domainLookupEnd":1348506842513,"connectStart":1348506842513,"connectEnd":1348506842513,"requestStart":1348506842513,"responseStart":1348506842595,"responseEnd":1348506842791,"domLoading":1348506842597,"domInteractive":1348506842616,"domContentLoadedEventStart":1348506842795,"domContentLoadedEventEnd":1348506842795,"domComplete":1348506842795,"loadEventStart":1348506842900,"loadEventEnd":1348506842900,"msFirstPaint":1348506842707},"navigation":{"redirectCount":1,"type":0}}"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Used by:</a:t>
            </a:r>
          </a:p>
          <a:p>
            <a:r>
              <a:rPr lang="en-US" dirty="0"/>
              <a:t>Google Analytics' Site </a:t>
            </a:r>
            <a:r>
              <a:rPr lang="en-US" dirty="0" smtClean="0"/>
              <a:t>Speed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Boomerang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667125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18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Xperf</a:t>
            </a:r>
            <a:r>
              <a:rPr lang="en-US" dirty="0" smtClean="0"/>
              <a:t>/ETW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msdn.microsoft.com/en-us/performance/cc825801.aspx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blogs.msdn.com/b/ie/archive/2010/06/21/measuring-browser-performance-with-the-windows-performance-tools.aspx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W3C </a:t>
            </a:r>
            <a:r>
              <a:rPr lang="en-US" dirty="0" err="1" smtClean="0"/>
              <a:t>WebPerf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http://www.w3.org/2010/webperf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www.w3.org/wiki/Web_Performance/Publications</a:t>
            </a:r>
            <a:endParaRPr lang="en-US" dirty="0"/>
          </a:p>
          <a:p>
            <a:r>
              <a:rPr lang="en-US" dirty="0">
                <a:hlinkClick r:id="rId6"/>
              </a:rPr>
              <a:t>http://w3c-test.org/webperf/specs/NavigationTiming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5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NicJ</a:t>
            </a:r>
            <a:endParaRPr lang="en-US" dirty="0" smtClean="0"/>
          </a:p>
          <a:p>
            <a:r>
              <a:rPr lang="en-US" dirty="0" smtClean="0"/>
              <a:t>nic@nicj.net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Nic</a:t>
            </a:r>
            <a:r>
              <a:rPr lang="en-US" b="1" dirty="0" smtClean="0"/>
              <a:t> </a:t>
            </a:r>
            <a:r>
              <a:rPr lang="en-US" b="1" dirty="0" err="1" smtClean="0"/>
              <a:t>Jansma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Microsoft Sr. Developer (2005-2011)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Windows 7 &amp; IE 9/10 Performance Teams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Founding member of W3C </a:t>
            </a:r>
            <a:r>
              <a:rPr lang="en-US" dirty="0" err="1" smtClean="0"/>
              <a:t>WebPerf</a:t>
            </a:r>
            <a:r>
              <a:rPr lang="en-US" dirty="0" smtClean="0"/>
              <a:t> WG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Back to GR / founded Wolverine </a:t>
            </a:r>
            <a:r>
              <a:rPr lang="en-US" dirty="0"/>
              <a:t>Digital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Developing high-performance websites and apps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nic@nicj.net</a:t>
            </a:r>
            <a:r>
              <a:rPr lang="en-US" dirty="0"/>
              <a:t> </a:t>
            </a:r>
            <a:r>
              <a:rPr lang="en-US" dirty="0" smtClean="0"/>
              <a:t>         @</a:t>
            </a:r>
            <a:r>
              <a:rPr lang="en-US" dirty="0" err="1" smtClean="0"/>
              <a:t>NicJ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hlinkClick r:id="rId3"/>
              </a:rPr>
              <a:t>http://nicj.net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http://github.com/nicjansma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nic">
            <a:hlinkClick r:id="rId5" tooltip="Wolverine Digital, LLC - Contact Nic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20122"/>
            <a:ext cx="17621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ETW/</a:t>
            </a:r>
            <a:r>
              <a:rPr lang="en-US" dirty="0" err="1" smtClean="0"/>
              <a:t>xperf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Event Tracing for Windows (ETW) enables the OS/apps to efficiently generate runtime tracing events</a:t>
            </a:r>
          </a:p>
          <a:p>
            <a:pPr lvl="1"/>
            <a:r>
              <a:rPr lang="en-US" dirty="0" smtClean="0"/>
              <a:t>Windows XP+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u</a:t>
            </a:r>
            <a:r>
              <a:rPr lang="en-US" dirty="0" smtClean="0"/>
              <a:t>sage</a:t>
            </a:r>
            <a:endParaRPr lang="en-US" dirty="0" smtClean="0"/>
          </a:p>
          <a:p>
            <a:pPr lvl="1"/>
            <a:r>
              <a:rPr lang="en-US" dirty="0" smtClean="0"/>
              <a:t>Disk usage</a:t>
            </a:r>
          </a:p>
          <a:p>
            <a:pPr lvl="1"/>
            <a:r>
              <a:rPr lang="en-US" dirty="0" smtClean="0"/>
              <a:t>Hard faults</a:t>
            </a:r>
          </a:p>
          <a:p>
            <a:pPr lvl="1"/>
            <a:r>
              <a:rPr lang="en-US" dirty="0" smtClean="0"/>
              <a:t>DPCs/ISRs</a:t>
            </a:r>
          </a:p>
          <a:p>
            <a:pPr lvl="1"/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Custom app events (</a:t>
            </a:r>
            <a:r>
              <a:rPr lang="en-US" dirty="0" err="1" smtClean="0"/>
              <a:t>incl</a:t>
            </a:r>
            <a:r>
              <a:rPr lang="en-US" dirty="0" smtClean="0"/>
              <a:t> IE7+)</a:t>
            </a:r>
          </a:p>
          <a:p>
            <a:pPr lvl="1"/>
            <a:r>
              <a:rPr lang="en-US" dirty="0" smtClean="0"/>
              <a:t>Stacks on most of the above</a:t>
            </a:r>
          </a:p>
          <a:p>
            <a:r>
              <a:rPr lang="en-US" dirty="0" err="1" smtClean="0"/>
              <a:t>xperf</a:t>
            </a:r>
            <a:r>
              <a:rPr lang="en-US" dirty="0" smtClean="0"/>
              <a:t> is a toolset used to trace/view ETW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Use ETW/</a:t>
            </a:r>
            <a:r>
              <a:rPr lang="en-US" dirty="0" err="1" smtClean="0"/>
              <a:t>xperf</a:t>
            </a:r>
            <a:r>
              <a:rPr lang="en-US" dirty="0" smtClean="0"/>
              <a:t> to trace page loads of browsers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275018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5839522"/>
            <a:ext cx="427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IE9 load of cnn.com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2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WPT (</a:t>
            </a:r>
            <a:r>
              <a:rPr lang="en-US" dirty="0" err="1" smtClean="0"/>
              <a:t>xperf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Windows Performance Toolkit (WPT)</a:t>
            </a:r>
          </a:p>
          <a:p>
            <a:endParaRPr lang="en-US" dirty="0" smtClean="0"/>
          </a:p>
          <a:p>
            <a:r>
              <a:rPr lang="en-US" dirty="0" smtClean="0"/>
              <a:t>Free!</a:t>
            </a:r>
          </a:p>
          <a:p>
            <a:endParaRPr lang="en-US" dirty="0"/>
          </a:p>
          <a:p>
            <a:r>
              <a:rPr lang="en-US" dirty="0" smtClean="0"/>
              <a:t>From </a:t>
            </a:r>
            <a:r>
              <a:rPr lang="en-US" dirty="0" smtClean="0"/>
              <a:t>the Windows SDK</a:t>
            </a:r>
          </a:p>
          <a:p>
            <a:pPr lvl="1"/>
            <a:r>
              <a:rPr lang="en-US" dirty="0" smtClean="0"/>
              <a:t>WPT home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msdn.microsoft.com/en-us/performance/cc825801.aspx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Windows 7 </a:t>
            </a:r>
            <a:r>
              <a:rPr lang="en-US" dirty="0" smtClean="0"/>
              <a:t>SDK</a:t>
            </a:r>
          </a:p>
          <a:p>
            <a:pPr lvl="2"/>
            <a:r>
              <a:rPr lang="en-US" dirty="0" smtClean="0">
                <a:hlinkClick r:id="rId3"/>
              </a:rPr>
              <a:t>http://www.microsoft.com/en-us/download/details.aspx?id=8279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Windows 8 SDK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msdn.microsoft.com/en-us/windows/hardware/hh852363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6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an elevated command prompt: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Simple trace of system events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xperf.exe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-on latency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[run scenario]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xperf.exe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-stop -d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myscenario.etl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(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latency 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PROC_THREAD+LOADER+DISK_IO+HARD_FAULTS+DPC+INTERRUPT+CSWITCH+PROFILE)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Stack-Walking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on sample profiling events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xperf.exe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-on latency </a:t>
            </a:r>
            <a:r>
              <a:rPr lang="en-US" sz="1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stackwalk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profile -</a:t>
            </a:r>
            <a:r>
              <a:rPr lang="en-US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setprofint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1224</a:t>
            </a:r>
          </a:p>
          <a:p>
            <a:pPr lvl="1"/>
            <a:r>
              <a:rPr lang="en-US" sz="1000" dirty="0">
                <a:latin typeface="Consolas" pitchFamily="49" charset="0"/>
                <a:cs typeface="Consolas" pitchFamily="49" charset="0"/>
              </a:rPr>
              <a:t>[run scenario]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xperf.exe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-stop -d </a:t>
            </a:r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myscenario.etl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IE events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xperf.exe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-on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latency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-start </a:t>
            </a:r>
            <a:r>
              <a:rPr lang="en-US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ie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-on Microsoft-IE+Microsoft-IEFRAME+Microsoft-Windows-WinINet+PerfTrack</a:t>
            </a:r>
            <a:endParaRPr lang="en-US" sz="1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000" dirty="0">
                <a:latin typeface="Consolas" pitchFamily="49" charset="0"/>
                <a:cs typeface="Consolas" pitchFamily="49" charset="0"/>
              </a:rPr>
              <a:t>[run scenario]</a:t>
            </a:r>
          </a:p>
          <a:p>
            <a:pPr lvl="1"/>
            <a:r>
              <a:rPr lang="en-US" sz="1000" dirty="0" smtClean="0">
                <a:latin typeface="Consolas" pitchFamily="49" charset="0"/>
                <a:cs typeface="Consolas" pitchFamily="49" charset="0"/>
              </a:rPr>
              <a:t>xperf.exe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-stop 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-stop </a:t>
            </a:r>
            <a:r>
              <a:rPr lang="en-US" sz="1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ie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-d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myscenario.etl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9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xperfview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dirty="0" err="1" smtClean="0"/>
              <a:t>xperfview</a:t>
            </a:r>
            <a:r>
              <a:rPr lang="en-US" dirty="0" smtClean="0"/>
              <a:t> </a:t>
            </a:r>
            <a:r>
              <a:rPr lang="en-US" dirty="0" smtClean="0"/>
              <a:t>gives you a timeline view of the events in the .</a:t>
            </a:r>
            <a:r>
              <a:rPr lang="en-US" dirty="0" err="1" smtClean="0"/>
              <a:t>etl</a:t>
            </a:r>
            <a:r>
              <a:rPr lang="en-US" dirty="0" smtClean="0"/>
              <a:t> (1)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the drop-downs to filter out specific </a:t>
            </a:r>
            <a:r>
              <a:rPr lang="en-US" dirty="0" smtClean="0"/>
              <a:t>processes (2)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smtClean="0"/>
              <a:t>the left fly-out to see different </a:t>
            </a:r>
            <a:r>
              <a:rPr lang="en-US" dirty="0" smtClean="0"/>
              <a:t>graphs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98" y="1600200"/>
            <a:ext cx="41243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9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xperfview</a:t>
            </a:r>
            <a:r>
              <a:rPr lang="en-US" dirty="0" smtClean="0"/>
              <a:t> - Summary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All of the graphs can be interacted with - zoom, popups, right-clicked</a:t>
            </a:r>
          </a:p>
          <a:p>
            <a:r>
              <a:rPr lang="en-US" dirty="0" smtClean="0"/>
              <a:t>Summary Tables show data in tabular form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15" y="3962400"/>
            <a:ext cx="74390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2843213" cy="231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59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xperfview</a:t>
            </a:r>
            <a:r>
              <a:rPr lang="en-US" dirty="0" smtClean="0"/>
              <a:t> - Generic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Events without associated graphs show up in Generic Events</a:t>
            </a:r>
          </a:p>
          <a:p>
            <a:endParaRPr lang="en-US" dirty="0" smtClean="0"/>
          </a:p>
          <a:p>
            <a:r>
              <a:rPr lang="en-US" dirty="0" smtClean="0"/>
              <a:t>Look for Microsoft-IE* and Microsoft-</a:t>
            </a:r>
            <a:r>
              <a:rPr lang="en-US" dirty="0" err="1" smtClean="0"/>
              <a:t>PerfTrack</a:t>
            </a:r>
            <a:r>
              <a:rPr lang="en-US" dirty="0" smtClean="0"/>
              <a:t>* events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320833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7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xperfview</a:t>
            </a:r>
            <a:r>
              <a:rPr lang="en-US" dirty="0" smtClean="0"/>
              <a:t> - IE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Microsoft-IE events</a:t>
            </a:r>
          </a:p>
          <a:p>
            <a:pPr lvl="1"/>
            <a:r>
              <a:rPr lang="en-US" dirty="0" err="1" smtClean="0"/>
              <a:t>CMarkup_OnLoadStatusDone</a:t>
            </a:r>
            <a:r>
              <a:rPr lang="en-US" dirty="0" smtClean="0"/>
              <a:t>: Page load is complete</a:t>
            </a:r>
          </a:p>
          <a:p>
            <a:pPr lvl="1"/>
            <a:r>
              <a:rPr lang="en-US" dirty="0" err="1" smtClean="0"/>
              <a:t>CDoc_OnPaint</a:t>
            </a:r>
            <a:r>
              <a:rPr lang="en-US" dirty="0" smtClean="0"/>
              <a:t>: Paints</a:t>
            </a:r>
          </a:p>
          <a:p>
            <a:pPr lvl="1"/>
            <a:r>
              <a:rPr lang="en-US" dirty="0" err="1" smtClean="0"/>
              <a:t>CDwnBindData_Bind</a:t>
            </a:r>
            <a:r>
              <a:rPr lang="en-US" dirty="0" smtClean="0"/>
              <a:t>: </a:t>
            </a:r>
            <a:r>
              <a:rPr lang="en-US" dirty="0" smtClean="0"/>
              <a:t>Downloads</a:t>
            </a:r>
            <a:endParaRPr lang="en-US" dirty="0" smtClean="0"/>
          </a:p>
          <a:p>
            <a:pPr lvl="1"/>
            <a:r>
              <a:rPr lang="en-US" dirty="0" smtClean="0"/>
              <a:t>+ 100s more</a:t>
            </a:r>
          </a:p>
          <a:p>
            <a:r>
              <a:rPr lang="en-US" dirty="0" smtClean="0"/>
              <a:t>Microsoft-IEFRAME</a:t>
            </a:r>
          </a:p>
          <a:p>
            <a:pPr lvl="1"/>
            <a:r>
              <a:rPr lang="en-US" dirty="0" smtClean="0"/>
              <a:t>Frame events such as tab creation, navigation start, history queries, extension loading</a:t>
            </a:r>
          </a:p>
          <a:p>
            <a:r>
              <a:rPr lang="en-US" dirty="0" smtClean="0"/>
              <a:t>Microsoft-</a:t>
            </a:r>
            <a:r>
              <a:rPr lang="en-US" dirty="0" err="1" smtClean="0"/>
              <a:t>PerfTrack</a:t>
            </a:r>
            <a:r>
              <a:rPr lang="en-US" dirty="0" smtClean="0"/>
              <a:t>-*</a:t>
            </a:r>
          </a:p>
          <a:p>
            <a:pPr lvl="1"/>
            <a:r>
              <a:rPr lang="en-US" dirty="0" smtClean="0"/>
              <a:t>-MSHTML-Navigation - End-to-end page load time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105275" cy="507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78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9570</TotalTime>
  <Words>795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PowerPoint Presentation</vt:lpstr>
      <vt:lpstr>Who am I?</vt:lpstr>
      <vt:lpstr>What is ETW/xperf?</vt:lpstr>
      <vt:lpstr>Getting WPT (xperf)</vt:lpstr>
      <vt:lpstr>Getting a Trace</vt:lpstr>
      <vt:lpstr>xperfview</vt:lpstr>
      <vt:lpstr>xperfview - Summary Tables</vt:lpstr>
      <vt:lpstr>xperfview - Generic Events</vt:lpstr>
      <vt:lpstr>xperfview - IE events</vt:lpstr>
      <vt:lpstr>xperfview - Stacks</vt:lpstr>
      <vt:lpstr>Custom Web Events</vt:lpstr>
      <vt:lpstr>What Can You Do?</vt:lpstr>
      <vt:lpstr>ETW/xperf is great, but...</vt:lpstr>
      <vt:lpstr>W3C WebPerf</vt:lpstr>
      <vt:lpstr>Navigation Timing</vt:lpstr>
      <vt:lpstr>Navigation Timing</vt:lpstr>
      <vt:lpstr>Navigation Timing</vt:lpstr>
      <vt:lpstr>Links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Appcelerator Titanium</dc:title>
  <dc:creator>Nicholas Jansma</dc:creator>
  <cp:lastModifiedBy>Nicholas Jansma</cp:lastModifiedBy>
  <cp:revision>152</cp:revision>
  <dcterms:created xsi:type="dcterms:W3CDTF">2012-07-05T14:05:37Z</dcterms:created>
  <dcterms:modified xsi:type="dcterms:W3CDTF">2012-09-24T22:16:41Z</dcterms:modified>
</cp:coreProperties>
</file>