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FD9999-F6D4-4996-96EA-A178D52EEA71}">
  <a:tblStyle styleId="{3FFD9999-F6D4-4996-96EA-A178D52EEA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1ecab6e6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1ecab6e6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team 42. Our project is the London Electricity Usage Analysis.</a:t>
            </a:r>
            <a:endParaRPr/>
          </a:p>
          <a:p>
            <a:pPr indent="0" lvl="0" marL="0" rtl="0" algn="l">
              <a:spcBef>
                <a:spcPts val="0"/>
              </a:spcBef>
              <a:spcAft>
                <a:spcPts val="0"/>
              </a:spcAft>
              <a:buNone/>
            </a:pPr>
            <a:r>
              <a:rPr lang="en"/>
              <a:t>Let me introduce the motivation and the dataset to you.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0ba08d2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0ba08d2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Across all groups, we expect to see higher energy consumption (do not mention large houses..)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0ba08d2f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0ba08d2f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0f1b2262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0f1b2262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800"/>
              </a:spcBef>
              <a:spcAft>
                <a:spcPts val="8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0f1b226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0f1b226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completed our analysis, let’s talk about the </a:t>
            </a:r>
            <a:r>
              <a:rPr lang="en"/>
              <a:t>recommendations</a:t>
            </a:r>
            <a:r>
              <a:rPr lang="en"/>
              <a:t> and strategies we propose to reduce energy consumption. </a:t>
            </a:r>
            <a:endParaRPr/>
          </a:p>
          <a:p>
            <a:pPr indent="0" lvl="0" marL="0" rtl="0" algn="l">
              <a:spcBef>
                <a:spcPts val="0"/>
              </a:spcBef>
              <a:spcAft>
                <a:spcPts val="0"/>
              </a:spcAft>
              <a:buNone/>
            </a:pPr>
            <a:r>
              <a:rPr lang="en"/>
              <a:t>We know that we can reduce energy by … (general </a:t>
            </a:r>
            <a:r>
              <a:rPr lang="en"/>
              <a:t>suggestions</a:t>
            </a:r>
            <a:r>
              <a:rPr lang="en"/>
              <a:t>) however, we can now tackle the problem by focusing on the main contributors that we </a:t>
            </a:r>
            <a:r>
              <a:rPr lang="en">
                <a:solidFill>
                  <a:schemeClr val="dk1"/>
                </a:solidFill>
              </a:rPr>
              <a:t>got from </a:t>
            </a:r>
            <a:r>
              <a:rPr lang="en">
                <a:solidFill>
                  <a:schemeClr val="dk1"/>
                </a:solidFill>
              </a:rPr>
              <a:t>our analysis</a:t>
            </a:r>
            <a:endParaRPr>
              <a:solidFill>
                <a:schemeClr val="dk1"/>
              </a:solidFill>
            </a:endParaRPr>
          </a:p>
          <a:p>
            <a:pPr indent="0" lvl="0" marL="0" rtl="0" algn="l">
              <a:spcBef>
                <a:spcPts val="0"/>
              </a:spcBef>
              <a:spcAft>
                <a:spcPts val="0"/>
              </a:spcAft>
              <a:buNone/>
            </a:pPr>
            <a:r>
              <a:rPr lang="en">
                <a:solidFill>
                  <a:schemeClr val="dk1"/>
                </a:solidFill>
              </a:rPr>
              <a:t>For instance, we </a:t>
            </a:r>
            <a:r>
              <a:rPr lang="en"/>
              <a:t>know that energy consumption is high during the weekends and holidays. Since people tend to have large gatherings and parties at home during holidays, there is enough warmth in the room which can be sensed and regulated by using </a:t>
            </a:r>
            <a:r>
              <a:rPr b="1" lang="en"/>
              <a:t>programmable thermostat </a:t>
            </a:r>
            <a:r>
              <a:rPr lang="en"/>
              <a:t>and thus, saving energy when needed. Further, we can switch to </a:t>
            </a:r>
            <a:r>
              <a:rPr lang="en"/>
              <a:t>eco friendly decorations - eg using smart leds, and timer for lights (during christmas).  We should also increase public awareness</a:t>
            </a:r>
            <a:r>
              <a:rPr lang="en"/>
              <a:t> </a:t>
            </a:r>
            <a:r>
              <a:rPr b="1" lang="en"/>
              <a:t>during </a:t>
            </a:r>
            <a:r>
              <a:rPr lang="en"/>
              <a:t>weekends and holidays</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0f1b2262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0f1b2262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observed that there are </a:t>
            </a:r>
            <a:r>
              <a:rPr b="1" lang="en"/>
              <a:t>specific</a:t>
            </a:r>
            <a:r>
              <a:rPr lang="en"/>
              <a:t> Acorn groups that consume more energy than others eg - Groups A, D,B,C,H are top consumer, thus we could focus on them to reduce overall energy consumption. We noticed that these groups don’t care too much about the environment and have high internet usage, so we can have targeted campaigns to promote awareness about these. (low streaming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use our model to predict the mean energy consumption of each acorn group and compare it with the smart meter readings of the households. If at any time, any household exceeds the predicted mean consumption, we can send an alarm notifying the household to be more careful.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0f1b226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0f1b226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I want to highlight our important learnings and the future scope of our project:</a:t>
            </a:r>
            <a:endParaRPr/>
          </a:p>
          <a:p>
            <a:pPr indent="-298450" lvl="0" marL="457200" rtl="0" algn="l">
              <a:spcBef>
                <a:spcPts val="0"/>
              </a:spcBef>
              <a:spcAft>
                <a:spcPts val="0"/>
              </a:spcAft>
              <a:buSzPts val="1100"/>
              <a:buChar char="-"/>
            </a:pPr>
            <a:r>
              <a:rPr lang="en"/>
              <a:t>Data used could be more recent for better accuracy and analysis</a:t>
            </a:r>
            <a:endParaRPr/>
          </a:p>
          <a:p>
            <a:pPr indent="-298450" lvl="0" marL="457200" rtl="0" algn="l">
              <a:spcBef>
                <a:spcPts val="0"/>
              </a:spcBef>
              <a:spcAft>
                <a:spcPts val="0"/>
              </a:spcAft>
              <a:buSzPts val="1100"/>
              <a:buChar char="-"/>
            </a:pPr>
            <a:r>
              <a:rPr lang="en"/>
              <a:t>If we could have features at an household level in each acorn group, we can better understand the acorn group and extend our analysis to household level as well</a:t>
            </a:r>
            <a:endParaRPr/>
          </a:p>
          <a:p>
            <a:pPr indent="-298450" lvl="0" marL="457200" rtl="0" algn="l">
              <a:spcBef>
                <a:spcPts val="0"/>
              </a:spcBef>
              <a:spcAft>
                <a:spcPts val="0"/>
              </a:spcAft>
              <a:buSzPts val="1100"/>
              <a:buChar char="-"/>
            </a:pPr>
            <a:r>
              <a:rPr lang="en"/>
              <a:t>Having geo-location of households can be beneficial for better analysis and targeted campaigning</a:t>
            </a:r>
            <a:endParaRPr/>
          </a:p>
          <a:p>
            <a:pPr indent="-298450" lvl="0" marL="457200" rtl="0" algn="l">
              <a:spcBef>
                <a:spcPts val="0"/>
              </a:spcBef>
              <a:spcAft>
                <a:spcPts val="0"/>
              </a:spcAft>
              <a:buSzPts val="1100"/>
              <a:buChar char="-"/>
            </a:pPr>
            <a:r>
              <a:rPr lang="en"/>
              <a:t>Furthermore, a balanced data can provide more accurate results and hence, increase confidence in our inferences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cf569518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cf569518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TO BE PART ...PICTURE/COLLEGES …  ACKNOWLEDGEMENT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0ba08d2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0ba08d2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understand the electricity consumption and upgrade the energy supply to tackle climate change, the British government installed smart meters in every home in England, Wales, and Scotland. Based on the data from these meters, our project aims to identify the patterns and predict energy consumption, and then provide some suggestions on energy-saving strategies.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ba08d2f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ba08d2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comes from the Smart meters in London dataset on Kaggle, which measures the electricity usage of 5567 households from November 2012 to February 2014. The data contains several tables: daily electricity usage, weather information such as temperature, humidity, and Acorn index. Acorn is a classification of UK population created by CACI International Inc. The company groups the population into 18 groups based on more than 800 metrics including family structure, age, economic and geodemographic information, etc. The dataset contains the index for those parameters in comparison to the national level that has an index of 100. We selected and regrouped those parameters into 47 features, and convert the index into percentages.</a:t>
            </a:r>
            <a:endParaRPr/>
          </a:p>
          <a:p>
            <a:pPr indent="0" lvl="0" marL="0" rtl="0" algn="l">
              <a:spcBef>
                <a:spcPts val="0"/>
              </a:spcBef>
              <a:spcAft>
                <a:spcPts val="0"/>
              </a:spcAft>
              <a:buNone/>
            </a:pPr>
            <a:r>
              <a:rPr lang="en"/>
              <a:t>After merging the tables, dropping outliers. We obtained the two main datasets: the daily electricity consumption dataset, and the Acorn dataset.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ba08d2f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ba08d2f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completed our pre-processing and cleaning of data, we went on analyse the effect of 47 features (as mentioned by Yingyu). I will be discussing some of the important features and their influence on energy consumption in the subsequent slides.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0f1b22626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0f1b22626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 analyzed the distribution of acorn groups and their attitude towards environment. In this plot, orange bars represent groups that have positive attitude towards envmt and rest are shown in blue. The orange line represents the energy consumption. We can see here that most of the orange bars are on the right side showing that groups with positive attitude are on the lower end of energy consumption. </a:t>
            </a:r>
            <a:endParaRPr/>
          </a:p>
          <a:p>
            <a:pPr indent="0" lvl="0" marL="0" rtl="0" algn="l">
              <a:spcBef>
                <a:spcPts val="0"/>
              </a:spcBef>
              <a:spcAft>
                <a:spcPts val="0"/>
              </a:spcAft>
              <a:buNone/>
            </a:pPr>
            <a:r>
              <a:rPr lang="en"/>
              <a:t>This plot also shows that the number of households for each acorn group is not the same. Acorn A, B and C have only few households but their mean energy consumption is very high. T</a:t>
            </a:r>
            <a:r>
              <a:rPr lang="en"/>
              <a:t>his</a:t>
            </a:r>
            <a:r>
              <a:rPr lang="en"/>
              <a:t> discrepancy motivated us to see the influence of income.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LARGE GROUPS-&gt; TARGETED AWARENESS =&gt; % IMPROVEMENT IN ENERGY CONSUMPTION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0f1b2262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0f1b2262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on the right shows that income is positively correlated with energy consumption, i.e. more the income, higher is the energy consumed. As </a:t>
            </a:r>
            <a:r>
              <a:rPr lang="en">
                <a:solidFill>
                  <a:schemeClr val="dk1"/>
                </a:solidFill>
              </a:rPr>
              <a:t>we saw on the previous slide that number of households for acorn A,B, C are very few,</a:t>
            </a:r>
            <a:r>
              <a:rPr lang="en"/>
              <a:t> the plot on the left helps us to see that a high ratio of households for these groups belong to high income category (as can be seen by brown line). So, this helps us prove that the reason for high mean energy consumption seen for these acorn groups is because they consists of wealthier households.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f1b2262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f1b2262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the next feature we analysed is ethnicity. The plots here show that there is no significant correlation between ethnicity and energy consumption(shown by blue line). And this is what we expected to see as well. However, from the red bar graph on the left showing the proportion of black households and correlation plot on the right, we see that there is a slight negative correlation between blacks and energy consumption. This did not make sense and so tried to explore the reason.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f1b2262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f1b2262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out there is a correlation between ethnicity and income. As we can see here the blacks (shown in the red) have higher percentage in the lower salary range and are among the least in the higher salary end. This shows that black households have income on lower end and thus, we observe the lesser energy consumption for them. This highlights a very important isue of ethicity pay gay in UK which we should do something about.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0ba08d2f0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0ba08d2f0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feature we observed is House size, We can see that the energy consumption shown in orange  is almost directly </a:t>
            </a:r>
            <a:r>
              <a:rPr lang="en"/>
              <a:t>proportional</a:t>
            </a:r>
            <a:r>
              <a:rPr lang="en"/>
              <a:t> to the house-size shown in blue. This is also obvious as this feature is also highly correlated with income as more the income, bigger the house, thus more bedrooms and appliances they own and so higher the energy consumption would be.</a:t>
            </a:r>
            <a:endParaRPr/>
          </a:p>
          <a:p>
            <a:pPr indent="0" lvl="0" marL="0" rtl="0" algn="l">
              <a:spcBef>
                <a:spcPts val="0"/>
              </a:spcBef>
              <a:spcAft>
                <a:spcPts val="0"/>
              </a:spcAft>
              <a:buNone/>
            </a:pPr>
            <a:r>
              <a:rPr lang="en"/>
              <a:t> Now, I am gonna give it to tanvi to talk about some time related features that we explored.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7.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hyperlink" Target="https://www.kaggle.com/jeanmidev/smart-meters-in-london?select=informations_households.csv#" TargetMode="External"/><Relationship Id="rId5" Type="http://schemas.openxmlformats.org/officeDocument/2006/relationships/image" Target="../media/image3.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mt="82000"/>
          </a:blip>
          <a:stretch>
            <a:fillRect/>
          </a:stretch>
        </p:blipFill>
        <p:spPr>
          <a:xfrm>
            <a:off x="0" y="0"/>
            <a:ext cx="9144000" cy="4154275"/>
          </a:xfrm>
          <a:prstGeom prst="rect">
            <a:avLst/>
          </a:prstGeom>
          <a:noFill/>
          <a:ln>
            <a:noFill/>
          </a:ln>
        </p:spPr>
      </p:pic>
      <p:sp>
        <p:nvSpPr>
          <p:cNvPr id="57" name="Google Shape;57;p13"/>
          <p:cNvSpPr txBox="1"/>
          <p:nvPr/>
        </p:nvSpPr>
        <p:spPr>
          <a:xfrm>
            <a:off x="0" y="4120500"/>
            <a:ext cx="9144000" cy="10230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MENTORS: Amy Shi-Nash, Daniel Usvyat</a:t>
            </a:r>
            <a:endParaRPr b="1" sz="1500"/>
          </a:p>
          <a:p>
            <a:pPr indent="0" lvl="0" marL="0" rtl="0" algn="ctr">
              <a:spcBef>
                <a:spcPts val="0"/>
              </a:spcBef>
              <a:spcAft>
                <a:spcPts val="0"/>
              </a:spcAft>
              <a:buNone/>
            </a:pPr>
            <a:r>
              <a:rPr b="1" lang="en" sz="1500"/>
              <a:t>TA: Savannah Thais</a:t>
            </a:r>
            <a:endParaRPr b="1" sz="1500"/>
          </a:p>
          <a:p>
            <a:pPr indent="0" lvl="0" marL="0" rtl="0" algn="ctr">
              <a:spcBef>
                <a:spcPts val="0"/>
              </a:spcBef>
              <a:spcAft>
                <a:spcPts val="0"/>
              </a:spcAft>
              <a:buNone/>
            </a:pPr>
            <a:r>
              <a:rPr b="1" lang="en" sz="1500"/>
              <a:t>Members: Nandhitha Raghuram, Yingyu Cao, Priyanka Lahoti, Sonali Medani, Tanvi Pareek</a:t>
            </a:r>
            <a:endParaRPr b="1" sz="1500"/>
          </a:p>
        </p:txBody>
      </p:sp>
      <p:sp>
        <p:nvSpPr>
          <p:cNvPr id="58" name="Google Shape;58;p13"/>
          <p:cNvSpPr txBox="1"/>
          <p:nvPr/>
        </p:nvSpPr>
        <p:spPr>
          <a:xfrm>
            <a:off x="3240625" y="834600"/>
            <a:ext cx="2031600" cy="1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t>TEAM 42</a:t>
            </a:r>
            <a:endParaRPr b="1" sz="3300"/>
          </a:p>
        </p:txBody>
      </p:sp>
      <p:pic>
        <p:nvPicPr>
          <p:cNvPr id="59" name="Google Shape;59;p13"/>
          <p:cNvPicPr preferRelativeResize="0"/>
          <p:nvPr/>
        </p:nvPicPr>
        <p:blipFill>
          <a:blip r:embed="rId4">
            <a:alphaModFix/>
          </a:blip>
          <a:stretch>
            <a:fillRect/>
          </a:stretch>
        </p:blipFill>
        <p:spPr>
          <a:xfrm>
            <a:off x="402425" y="213375"/>
            <a:ext cx="1512375" cy="130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rot="-873305">
            <a:off x="7874664" y="106469"/>
            <a:ext cx="1030097" cy="1431466"/>
          </a:xfrm>
          <a:prstGeom prst="rect">
            <a:avLst/>
          </a:prstGeom>
          <a:noFill/>
          <a:ln>
            <a:noFill/>
          </a:ln>
        </p:spPr>
      </p:pic>
      <p:pic>
        <p:nvPicPr>
          <p:cNvPr id="130" name="Google Shape;130;p22"/>
          <p:cNvPicPr preferRelativeResize="0"/>
          <p:nvPr/>
        </p:nvPicPr>
        <p:blipFill>
          <a:blip r:embed="rId4">
            <a:alphaModFix/>
          </a:blip>
          <a:stretch>
            <a:fillRect/>
          </a:stretch>
        </p:blipFill>
        <p:spPr>
          <a:xfrm>
            <a:off x="1086163" y="1062900"/>
            <a:ext cx="6450823" cy="2040300"/>
          </a:xfrm>
          <a:prstGeom prst="rect">
            <a:avLst/>
          </a:prstGeom>
          <a:noFill/>
          <a:ln>
            <a:noFill/>
          </a:ln>
        </p:spPr>
      </p:pic>
      <p:sp>
        <p:nvSpPr>
          <p:cNvPr id="131" name="Google Shape;131;p22"/>
          <p:cNvSpPr txBox="1"/>
          <p:nvPr>
            <p:ph type="ctrTitle"/>
          </p:nvPr>
        </p:nvSpPr>
        <p:spPr>
          <a:xfrm>
            <a:off x="273500" y="176700"/>
            <a:ext cx="7831200" cy="44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Energy consumption on holidays</a:t>
            </a:r>
            <a:endParaRPr b="1" sz="3200"/>
          </a:p>
        </p:txBody>
      </p:sp>
      <p:pic>
        <p:nvPicPr>
          <p:cNvPr id="132" name="Google Shape;132;p22"/>
          <p:cNvPicPr preferRelativeResize="0"/>
          <p:nvPr/>
        </p:nvPicPr>
        <p:blipFill>
          <a:blip r:embed="rId5">
            <a:alphaModFix/>
          </a:blip>
          <a:stretch>
            <a:fillRect/>
          </a:stretch>
        </p:blipFill>
        <p:spPr>
          <a:xfrm>
            <a:off x="1038025" y="3103200"/>
            <a:ext cx="6547099" cy="2040300"/>
          </a:xfrm>
          <a:prstGeom prst="rect">
            <a:avLst/>
          </a:prstGeom>
          <a:noFill/>
          <a:ln>
            <a:noFill/>
          </a:ln>
        </p:spPr>
      </p:pic>
      <p:sp>
        <p:nvSpPr>
          <p:cNvPr id="133" name="Google Shape;133;p22"/>
          <p:cNvSpPr txBox="1"/>
          <p:nvPr/>
        </p:nvSpPr>
        <p:spPr>
          <a:xfrm>
            <a:off x="365750" y="600650"/>
            <a:ext cx="76467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Energy consumption on bank holidays and weekends is more as compared to other days.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rot="-873305">
            <a:off x="7874664" y="106469"/>
            <a:ext cx="1030097" cy="1431466"/>
          </a:xfrm>
          <a:prstGeom prst="rect">
            <a:avLst/>
          </a:prstGeom>
          <a:noFill/>
          <a:ln>
            <a:noFill/>
          </a:ln>
        </p:spPr>
      </p:pic>
      <p:pic>
        <p:nvPicPr>
          <p:cNvPr id="139" name="Google Shape;139;p23"/>
          <p:cNvPicPr preferRelativeResize="0"/>
          <p:nvPr/>
        </p:nvPicPr>
        <p:blipFill>
          <a:blip r:embed="rId4">
            <a:alphaModFix/>
          </a:blip>
          <a:stretch>
            <a:fillRect/>
          </a:stretch>
        </p:blipFill>
        <p:spPr>
          <a:xfrm>
            <a:off x="0" y="1495698"/>
            <a:ext cx="9144000" cy="2914454"/>
          </a:xfrm>
          <a:prstGeom prst="rect">
            <a:avLst/>
          </a:prstGeom>
          <a:noFill/>
          <a:ln>
            <a:noFill/>
          </a:ln>
        </p:spPr>
      </p:pic>
      <p:sp>
        <p:nvSpPr>
          <p:cNvPr id="140" name="Google Shape;140;p23"/>
          <p:cNvSpPr txBox="1"/>
          <p:nvPr>
            <p:ph type="ctrTitle"/>
          </p:nvPr>
        </p:nvSpPr>
        <p:spPr>
          <a:xfrm>
            <a:off x="273500" y="320900"/>
            <a:ext cx="28569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Seasons</a:t>
            </a:r>
            <a:endParaRPr b="1" sz="3200"/>
          </a:p>
        </p:txBody>
      </p:sp>
      <p:sp>
        <p:nvSpPr>
          <p:cNvPr id="141" name="Google Shape;141;p23"/>
          <p:cNvSpPr txBox="1"/>
          <p:nvPr/>
        </p:nvSpPr>
        <p:spPr>
          <a:xfrm>
            <a:off x="273500" y="908300"/>
            <a:ext cx="82278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Energy consumption is most in winter season and least in summer season </a:t>
            </a:r>
            <a:r>
              <a:rPr lang="en">
                <a:solidFill>
                  <a:schemeClr val="dk1"/>
                </a:solidFill>
              </a:rPr>
              <a:t>across all acorn groups.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47" name="Google Shape;147;p24"/>
          <p:cNvSpPr txBox="1"/>
          <p:nvPr>
            <p:ph type="ctrTitle"/>
          </p:nvPr>
        </p:nvSpPr>
        <p:spPr>
          <a:xfrm>
            <a:off x="439800" y="211800"/>
            <a:ext cx="40053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Modeling</a:t>
            </a:r>
            <a:endParaRPr b="1" sz="4500"/>
          </a:p>
        </p:txBody>
      </p:sp>
      <p:sp>
        <p:nvSpPr>
          <p:cNvPr id="148" name="Google Shape;148;p24"/>
          <p:cNvSpPr txBox="1"/>
          <p:nvPr/>
        </p:nvSpPr>
        <p:spPr>
          <a:xfrm>
            <a:off x="0" y="1073600"/>
            <a:ext cx="8247300" cy="44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chemeClr val="dk1"/>
                </a:solidFill>
              </a:rPr>
              <a:t>ARIMA </a:t>
            </a:r>
            <a:r>
              <a:rPr lang="en" sz="1800"/>
              <a:t>Time Series Forecast model is trained for each of 17 Acorn groups to forecast average daily energy consumption for each Acorn group.</a:t>
            </a:r>
            <a:endParaRPr sz="1800"/>
          </a:p>
          <a:p>
            <a:pPr indent="-342900" lvl="0" marL="457200" rtl="0" algn="just">
              <a:lnSpc>
                <a:spcPct val="115000"/>
              </a:lnSpc>
              <a:spcBef>
                <a:spcPts val="0"/>
              </a:spcBef>
              <a:spcAft>
                <a:spcPts val="0"/>
              </a:spcAft>
              <a:buSzPts val="1800"/>
              <a:buChar char="●"/>
            </a:pPr>
            <a:r>
              <a:rPr lang="en" sz="1800">
                <a:solidFill>
                  <a:schemeClr val="dk1"/>
                </a:solidFill>
              </a:rPr>
              <a:t>80% data : training and 20% data : testing. </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In the future more data can be used to train the time series model which can improve the accuracy of the existing model</a:t>
            </a:r>
            <a:endParaRPr sz="1800">
              <a:solidFill>
                <a:schemeClr val="dk1"/>
              </a:solidFill>
            </a:endParaRPr>
          </a:p>
          <a:p>
            <a:pPr indent="0" lvl="0" marL="457200" rtl="0" algn="just">
              <a:lnSpc>
                <a:spcPct val="115000"/>
              </a:lnSpc>
              <a:spcBef>
                <a:spcPts val="800"/>
              </a:spcBef>
              <a:spcAft>
                <a:spcPts val="800"/>
              </a:spcAft>
              <a:buNone/>
            </a:pPr>
            <a:r>
              <a:t/>
            </a:r>
            <a:endParaRPr sz="1800"/>
          </a:p>
        </p:txBody>
      </p:sp>
      <p:graphicFrame>
        <p:nvGraphicFramePr>
          <p:cNvPr id="149" name="Google Shape;149;p24"/>
          <p:cNvGraphicFramePr/>
          <p:nvPr/>
        </p:nvGraphicFramePr>
        <p:xfrm>
          <a:off x="439813" y="3064150"/>
          <a:ext cx="3000000" cy="3000000"/>
        </p:xfrm>
        <a:graphic>
          <a:graphicData uri="http://schemas.openxmlformats.org/drawingml/2006/table">
            <a:tbl>
              <a:tblPr>
                <a:noFill/>
                <a:tableStyleId>{3FFD9999-F6D4-4996-96EA-A178D52EEA71}</a:tableStyleId>
              </a:tblPr>
              <a:tblGrid>
                <a:gridCol w="941900"/>
                <a:gridCol w="941900"/>
                <a:gridCol w="941900"/>
                <a:gridCol w="941900"/>
                <a:gridCol w="941900"/>
                <a:gridCol w="941900"/>
                <a:gridCol w="941900"/>
                <a:gridCol w="941900"/>
                <a:gridCol w="941900"/>
              </a:tblGrid>
              <a:tr h="396200">
                <a:tc>
                  <a:txBody>
                    <a:bodyPr/>
                    <a:lstStyle/>
                    <a:p>
                      <a:pPr indent="0" lvl="0" marL="0" rtl="0" algn="l">
                        <a:spcBef>
                          <a:spcPts val="0"/>
                        </a:spcBef>
                        <a:spcAft>
                          <a:spcPts val="0"/>
                        </a:spcAft>
                        <a:buNone/>
                      </a:pPr>
                      <a:r>
                        <a:rPr b="1" lang="en"/>
                        <a:t>Acorn</a:t>
                      </a:r>
                      <a:endParaRPr b="1"/>
                    </a:p>
                  </a:txBody>
                  <a:tcPr marT="91425" marB="91425" marR="91425" marL="91425"/>
                </a:tc>
                <a:tc>
                  <a:txBody>
                    <a:bodyPr/>
                    <a:lstStyle/>
                    <a:p>
                      <a:pPr indent="0" lvl="0" marL="0" rtl="0" algn="l">
                        <a:spcBef>
                          <a:spcPts val="0"/>
                        </a:spcBef>
                        <a:spcAft>
                          <a:spcPts val="0"/>
                        </a:spcAft>
                        <a:buNone/>
                      </a:pPr>
                      <a:r>
                        <a:rPr b="1" lang="en"/>
                        <a:t>Acorn-A</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Acorn-B</a:t>
                      </a:r>
                      <a:endParaRPr b="1"/>
                    </a:p>
                  </a:txBody>
                  <a:tcPr marT="91425" marB="91425" marR="91425" marL="91425">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Acorn-C</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Acorn-D</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Acorn-E</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Acorn-F</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Acorn-G</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Acorn-H</a:t>
                      </a:r>
                      <a:endParaRPr b="1"/>
                    </a:p>
                  </a:txBody>
                  <a:tcPr marT="91425" marB="91425" marR="91425" marL="91425"/>
                </a:tc>
              </a:tr>
              <a:tr h="381000">
                <a:tc>
                  <a:txBody>
                    <a:bodyPr/>
                    <a:lstStyle/>
                    <a:p>
                      <a:pPr indent="0" lvl="0" marL="0" rtl="0" algn="l">
                        <a:spcBef>
                          <a:spcPts val="0"/>
                        </a:spcBef>
                        <a:spcAft>
                          <a:spcPts val="0"/>
                        </a:spcAft>
                        <a:buNone/>
                      </a:pPr>
                      <a:r>
                        <a:rPr b="1" lang="en"/>
                        <a:t>Error</a:t>
                      </a:r>
                      <a:endParaRPr b="1"/>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lnR cap="flat" cmpd="sng" w="9525">
                      <a:solidFill>
                        <a:srgbClr val="9E9E9E">
                          <a:alpha val="0"/>
                        </a:srgbClr>
                      </a:solidFill>
                      <a:prstDash val="solid"/>
                      <a:round/>
                      <a:headEnd len="sm" w="sm" type="none"/>
                      <a:tailEnd len="sm" w="sm" type="none"/>
                    </a:lnR>
                    <a:solidFill>
                      <a:srgbClr val="EA9999"/>
                    </a:solidFill>
                  </a:tcPr>
                </a:tc>
                <a:tc>
                  <a:txBody>
                    <a:bodyPr/>
                    <a:lstStyle/>
                    <a:p>
                      <a:pPr indent="0" lvl="0" marL="0" rtl="0" algn="l">
                        <a:spcBef>
                          <a:spcPts val="0"/>
                        </a:spcBef>
                        <a:spcAft>
                          <a:spcPts val="0"/>
                        </a:spcAft>
                        <a:buNone/>
                      </a:pPr>
                      <a:r>
                        <a:rPr lang="en"/>
                        <a:t>14%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a:t>11%</a:t>
                      </a:r>
                      <a:endParaRPr/>
                    </a:p>
                  </a:txBody>
                  <a:tcPr marT="91425" marB="91425" marR="91425" marL="91425">
                    <a:lnL cap="flat" cmpd="sng" w="9525">
                      <a:solidFill>
                        <a:srgbClr val="9E9E9E">
                          <a:alpha val="0"/>
                        </a:srgbClr>
                      </a:solidFill>
                      <a:prstDash val="solid"/>
                      <a:round/>
                      <a:headEnd len="sm" w="sm" type="none"/>
                      <a:tailEnd len="sm" w="sm" type="none"/>
                    </a:lnL>
                    <a:solidFill>
                      <a:srgbClr val="EA9999"/>
                    </a:solidFill>
                  </a:tcPr>
                </a:tc>
                <a:tc>
                  <a:txBody>
                    <a:bodyPr/>
                    <a:lstStyle/>
                    <a:p>
                      <a:pPr indent="0" lvl="0" marL="0" rtl="0" algn="l">
                        <a:spcBef>
                          <a:spcPts val="0"/>
                        </a:spcBef>
                        <a:spcAft>
                          <a:spcPts val="0"/>
                        </a:spcAft>
                        <a:buNone/>
                      </a:pPr>
                      <a:r>
                        <a:rPr lang="en"/>
                        <a:t>12%</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15%</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10%</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14%</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10%</a:t>
                      </a:r>
                      <a:endParaRPr/>
                    </a:p>
                  </a:txBody>
                  <a:tcPr marT="91425" marB="91425" marR="91425" marL="91425">
                    <a:solidFill>
                      <a:srgbClr val="EA9999"/>
                    </a:solidFill>
                  </a:tcPr>
                </a:tc>
              </a:tr>
            </a:tbl>
          </a:graphicData>
        </a:graphic>
      </p:graphicFrame>
      <p:graphicFrame>
        <p:nvGraphicFramePr>
          <p:cNvPr id="150" name="Google Shape;150;p24"/>
          <p:cNvGraphicFramePr/>
          <p:nvPr/>
        </p:nvGraphicFramePr>
        <p:xfrm>
          <a:off x="439825" y="3976800"/>
          <a:ext cx="3000000" cy="3000000"/>
        </p:xfrm>
        <a:graphic>
          <a:graphicData uri="http://schemas.openxmlformats.org/drawingml/2006/table">
            <a:tbl>
              <a:tblPr>
                <a:noFill/>
                <a:tableStyleId>{3FFD9999-F6D4-4996-96EA-A178D52EEA71}</a:tableStyleId>
              </a:tblPr>
              <a:tblGrid>
                <a:gridCol w="941900"/>
                <a:gridCol w="941900"/>
                <a:gridCol w="941900"/>
                <a:gridCol w="941900"/>
                <a:gridCol w="941900"/>
                <a:gridCol w="941900"/>
                <a:gridCol w="941900"/>
                <a:gridCol w="941900"/>
                <a:gridCol w="941900"/>
              </a:tblGrid>
              <a:tr h="381000">
                <a:tc>
                  <a:txBody>
                    <a:bodyPr/>
                    <a:lstStyle/>
                    <a:p>
                      <a:pPr indent="0" lvl="0" marL="0" rtl="0" algn="l">
                        <a:spcBef>
                          <a:spcPts val="0"/>
                        </a:spcBef>
                        <a:spcAft>
                          <a:spcPts val="0"/>
                        </a:spcAft>
                        <a:buNone/>
                      </a:pPr>
                      <a:r>
                        <a:rPr b="1" lang="en"/>
                        <a:t>Acorn-I</a:t>
                      </a:r>
                      <a:endParaRPr b="1"/>
                    </a:p>
                  </a:txBody>
                  <a:tcPr marT="91425" marB="91425" marR="91425" marL="91425"/>
                </a:tc>
                <a:tc>
                  <a:txBody>
                    <a:bodyPr/>
                    <a:lstStyle/>
                    <a:p>
                      <a:pPr indent="0" lvl="0" marL="0" rtl="0" algn="l">
                        <a:spcBef>
                          <a:spcPts val="0"/>
                        </a:spcBef>
                        <a:spcAft>
                          <a:spcPts val="0"/>
                        </a:spcAft>
                        <a:buNone/>
                      </a:pPr>
                      <a:r>
                        <a:rPr b="1" lang="en"/>
                        <a:t>Acorn-J</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Acorn-K</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Acorn-L</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Acorn-M</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Acorn-N</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Acorn-O</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Acorn-P</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Acorn-Q</a:t>
                      </a:r>
                      <a:endParaRPr b="1"/>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solidFill>
                      <a:srgbClr val="F4CCCC"/>
                    </a:solidFill>
                  </a:tcPr>
                </a:tc>
                <a:tc>
                  <a:txBody>
                    <a:bodyPr/>
                    <a:lstStyle/>
                    <a:p>
                      <a:pPr indent="0" lvl="0" marL="0" rtl="0" algn="l">
                        <a:spcBef>
                          <a:spcPts val="0"/>
                        </a:spcBef>
                        <a:spcAft>
                          <a:spcPts val="0"/>
                        </a:spcAft>
                        <a:buNone/>
                      </a:pPr>
                      <a:r>
                        <a:rPr lang="en"/>
                        <a:t>14%</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11%</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9%</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10%</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11%</a:t>
                      </a:r>
                      <a:endParaRPr/>
                    </a:p>
                  </a:txBody>
                  <a:tcPr marT="91425" marB="91425" marR="91425" marL="91425">
                    <a:solidFill>
                      <a:srgbClr val="EA9999"/>
                    </a:solidFill>
                  </a:tcPr>
                </a:tc>
                <a:tc>
                  <a:txBody>
                    <a:bodyPr/>
                    <a:lstStyle/>
                    <a:p>
                      <a:pPr indent="0" lvl="0" marL="0" rtl="0" algn="l">
                        <a:spcBef>
                          <a:spcPts val="0"/>
                        </a:spcBef>
                        <a:spcAft>
                          <a:spcPts val="0"/>
                        </a:spcAft>
                        <a:buNone/>
                      </a:pPr>
                      <a:r>
                        <a:rPr lang="en"/>
                        <a:t>15%</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13%</a:t>
                      </a:r>
                      <a:endParaRPr/>
                    </a:p>
                  </a:txBody>
                  <a:tcPr marT="91425" marB="91425" marR="91425" marL="91425">
                    <a:solidFill>
                      <a:srgbClr val="E06666"/>
                    </a:solidFill>
                  </a:tcPr>
                </a:tc>
                <a:tc>
                  <a:txBody>
                    <a:bodyPr/>
                    <a:lstStyle/>
                    <a:p>
                      <a:pPr indent="0" lvl="0" marL="0" rtl="0" algn="l">
                        <a:spcBef>
                          <a:spcPts val="0"/>
                        </a:spcBef>
                        <a:spcAft>
                          <a:spcPts val="0"/>
                        </a:spcAft>
                        <a:buNone/>
                      </a:pPr>
                      <a:r>
                        <a:rPr lang="en"/>
                        <a:t>11%</a:t>
                      </a:r>
                      <a:endParaRPr/>
                    </a:p>
                  </a:txBody>
                  <a:tcPr marT="91425" marB="91425" marR="91425" marL="91425">
                    <a:solidFill>
                      <a:srgbClr val="EA9999"/>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54" name="Shape 154"/>
        <p:cNvGrpSpPr/>
        <p:nvPr/>
      </p:nvGrpSpPr>
      <p:grpSpPr>
        <a:xfrm>
          <a:off x="0" y="0"/>
          <a:ext cx="0" cy="0"/>
          <a:chOff x="0" y="0"/>
          <a:chExt cx="0" cy="0"/>
        </a:xfrm>
      </p:grpSpPr>
      <p:pic>
        <p:nvPicPr>
          <p:cNvPr id="155" name="Google Shape;155;p25"/>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56" name="Google Shape;156;p25"/>
          <p:cNvSpPr txBox="1"/>
          <p:nvPr>
            <p:ph idx="1" type="subTitle"/>
          </p:nvPr>
        </p:nvSpPr>
        <p:spPr>
          <a:xfrm>
            <a:off x="37950" y="863050"/>
            <a:ext cx="9068100" cy="38583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800"/>
              </a:spcBef>
              <a:spcAft>
                <a:spcPts val="0"/>
              </a:spcAft>
              <a:buClr>
                <a:schemeClr val="dk1"/>
              </a:buClr>
              <a:buSzPts val="1800"/>
              <a:buChar char="●"/>
            </a:pPr>
            <a:r>
              <a:rPr b="1" lang="en" sz="1800">
                <a:solidFill>
                  <a:schemeClr val="dk1"/>
                </a:solidFill>
              </a:rPr>
              <a:t>General suggestions</a:t>
            </a:r>
            <a:endParaRPr b="1"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Installation of solar heaters</a:t>
            </a:r>
            <a:endParaRPr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Hang laundry instead of using dryer</a:t>
            </a:r>
            <a:endParaRPr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Unplug unused electronics</a:t>
            </a:r>
            <a:endParaRPr sz="1800">
              <a:solidFill>
                <a:schemeClr val="dk1"/>
              </a:solidFill>
            </a:endParaRPr>
          </a:p>
          <a:p>
            <a:pPr indent="0" lvl="0" marL="914400" rtl="0" algn="just">
              <a:lnSpc>
                <a:spcPct val="115000"/>
              </a:lnSpc>
              <a:spcBef>
                <a:spcPts val="800"/>
              </a:spcBef>
              <a:spcAft>
                <a:spcPts val="0"/>
              </a:spcAft>
              <a:buNone/>
            </a:pPr>
            <a:r>
              <a:t/>
            </a:r>
            <a:endParaRPr sz="1800">
              <a:solidFill>
                <a:schemeClr val="dk1"/>
              </a:solidFill>
            </a:endParaRPr>
          </a:p>
          <a:p>
            <a:pPr indent="-342900" lvl="0" marL="457200" rtl="0" algn="just">
              <a:lnSpc>
                <a:spcPct val="115000"/>
              </a:lnSpc>
              <a:spcBef>
                <a:spcPts val="800"/>
              </a:spcBef>
              <a:spcAft>
                <a:spcPts val="0"/>
              </a:spcAft>
              <a:buClr>
                <a:schemeClr val="dk1"/>
              </a:buClr>
              <a:buSzPts val="1800"/>
              <a:buChar char="●"/>
            </a:pPr>
            <a:r>
              <a:rPr b="1" lang="en" sz="1800">
                <a:solidFill>
                  <a:schemeClr val="dk1"/>
                </a:solidFill>
              </a:rPr>
              <a:t>Regarding high energy consumption during holidays</a:t>
            </a:r>
            <a:endParaRPr b="1"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Install programmable thermostat</a:t>
            </a:r>
            <a:endParaRPr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Campaigns and advertisements advocating smarter energy consumption should be advertised more frequently on weekends and holidays</a:t>
            </a:r>
            <a:endParaRPr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Use eco friendly decorations during holidays </a:t>
            </a:r>
            <a:endParaRPr sz="1800">
              <a:solidFill>
                <a:schemeClr val="dk1"/>
              </a:solidFill>
            </a:endParaRPr>
          </a:p>
        </p:txBody>
      </p:sp>
      <p:sp>
        <p:nvSpPr>
          <p:cNvPr id="157" name="Google Shape;157;p25"/>
          <p:cNvSpPr txBox="1"/>
          <p:nvPr>
            <p:ph type="ctrTitle"/>
          </p:nvPr>
        </p:nvSpPr>
        <p:spPr>
          <a:xfrm>
            <a:off x="439800" y="211800"/>
            <a:ext cx="45177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Recommendations</a:t>
            </a:r>
            <a:endParaRPr b="1"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63" name="Google Shape;163;p26"/>
          <p:cNvSpPr txBox="1"/>
          <p:nvPr>
            <p:ph idx="1" type="subTitle"/>
          </p:nvPr>
        </p:nvSpPr>
        <p:spPr>
          <a:xfrm>
            <a:off x="37950" y="931800"/>
            <a:ext cx="9068100" cy="41148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800"/>
              </a:spcBef>
              <a:spcAft>
                <a:spcPts val="0"/>
              </a:spcAft>
              <a:buClr>
                <a:schemeClr val="dk1"/>
              </a:buClr>
              <a:buSzPts val="1800"/>
              <a:buChar char="●"/>
            </a:pPr>
            <a:r>
              <a:rPr b="1" lang="en" sz="1800">
                <a:solidFill>
                  <a:schemeClr val="dk1"/>
                </a:solidFill>
              </a:rPr>
              <a:t>Specific Acorn groups</a:t>
            </a:r>
            <a:endParaRPr b="1"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Acorn groups A,D,B,C,H are the top energy consuming groups</a:t>
            </a:r>
            <a:endParaRPr sz="1800">
              <a:solidFill>
                <a:schemeClr val="dk1"/>
              </a:solidFill>
            </a:endParaRPr>
          </a:p>
          <a:p>
            <a:pPr indent="-342900" lvl="1" marL="914400" rtl="0" algn="just">
              <a:lnSpc>
                <a:spcPct val="115000"/>
              </a:lnSpc>
              <a:spcBef>
                <a:spcPts val="0"/>
              </a:spcBef>
              <a:spcAft>
                <a:spcPts val="0"/>
              </a:spcAft>
              <a:buClr>
                <a:schemeClr val="dk1"/>
              </a:buClr>
              <a:buSzPts val="1800"/>
              <a:buChar char="○"/>
            </a:pPr>
            <a:r>
              <a:rPr lang="en" sz="1800">
                <a:solidFill>
                  <a:schemeClr val="dk1"/>
                </a:solidFill>
              </a:rPr>
              <a:t>Campaigns should be targeted on major contributing features to these groups </a:t>
            </a:r>
            <a:endParaRPr sz="1800">
              <a:solidFill>
                <a:schemeClr val="dk1"/>
              </a:solidFill>
            </a:endParaRPr>
          </a:p>
          <a:p>
            <a:pPr indent="0" lvl="0" marL="914400" rtl="0" algn="just">
              <a:lnSpc>
                <a:spcPct val="115000"/>
              </a:lnSpc>
              <a:spcBef>
                <a:spcPts val="800"/>
              </a:spcBef>
              <a:spcAft>
                <a:spcPts val="0"/>
              </a:spcAft>
              <a:buNone/>
            </a:pPr>
            <a:r>
              <a:t/>
            </a:r>
            <a:endParaRPr sz="1800">
              <a:solidFill>
                <a:schemeClr val="dk1"/>
              </a:solidFill>
            </a:endParaRPr>
          </a:p>
          <a:p>
            <a:pPr indent="-342900" lvl="0" marL="457200" rtl="0" algn="just">
              <a:lnSpc>
                <a:spcPct val="115000"/>
              </a:lnSpc>
              <a:spcBef>
                <a:spcPts val="800"/>
              </a:spcBef>
              <a:spcAft>
                <a:spcPts val="0"/>
              </a:spcAft>
              <a:buClr>
                <a:schemeClr val="dk1"/>
              </a:buClr>
              <a:buSzPts val="1800"/>
              <a:buChar char="●"/>
            </a:pPr>
            <a:r>
              <a:rPr b="1" lang="en" sz="1800">
                <a:solidFill>
                  <a:schemeClr val="dk1"/>
                </a:solidFill>
              </a:rPr>
              <a:t>Modeling based</a:t>
            </a:r>
            <a:endParaRPr b="1" sz="1800">
              <a:solidFill>
                <a:schemeClr val="dk1"/>
              </a:solidFill>
            </a:endParaRPr>
          </a:p>
          <a:p>
            <a:pPr indent="0" lvl="0" marL="457200" rtl="0" algn="just">
              <a:lnSpc>
                <a:spcPct val="115000"/>
              </a:lnSpc>
              <a:spcBef>
                <a:spcPts val="800"/>
              </a:spcBef>
              <a:spcAft>
                <a:spcPts val="800"/>
              </a:spcAft>
              <a:buNone/>
            </a:pPr>
            <a:r>
              <a:rPr lang="en" sz="1800">
                <a:solidFill>
                  <a:schemeClr val="dk1"/>
                </a:solidFill>
              </a:rPr>
              <a:t>If the energy consumption of a household in an acorn group is more than the predicted mean energy consumption of the acorn group to which it belongs, then can SMS/email notification should be sent to that particular household.</a:t>
            </a:r>
            <a:endParaRPr sz="1800">
              <a:solidFill>
                <a:schemeClr val="dk1"/>
              </a:solidFill>
            </a:endParaRPr>
          </a:p>
        </p:txBody>
      </p:sp>
      <p:sp>
        <p:nvSpPr>
          <p:cNvPr id="164" name="Google Shape;164;p26"/>
          <p:cNvSpPr txBox="1"/>
          <p:nvPr>
            <p:ph type="ctrTitle"/>
          </p:nvPr>
        </p:nvSpPr>
        <p:spPr>
          <a:xfrm>
            <a:off x="401225" y="211800"/>
            <a:ext cx="45177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Recommendations</a:t>
            </a:r>
            <a:endParaRPr b="1" sz="3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70" name="Google Shape;170;p27"/>
          <p:cNvSpPr txBox="1"/>
          <p:nvPr>
            <p:ph idx="1" type="subTitle"/>
          </p:nvPr>
        </p:nvSpPr>
        <p:spPr>
          <a:xfrm>
            <a:off x="37950" y="1161450"/>
            <a:ext cx="8084700" cy="33312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800"/>
              </a:spcBef>
              <a:spcAft>
                <a:spcPts val="0"/>
              </a:spcAft>
              <a:buClr>
                <a:schemeClr val="dk1"/>
              </a:buClr>
              <a:buSzPts val="1900"/>
              <a:buChar char="●"/>
            </a:pPr>
            <a:r>
              <a:rPr lang="en" sz="1900">
                <a:solidFill>
                  <a:schemeClr val="dk1"/>
                </a:solidFill>
              </a:rPr>
              <a:t>Data used should be more recent for prediction and analysis</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 sz="1900">
                <a:solidFill>
                  <a:schemeClr val="dk1"/>
                </a:solidFill>
              </a:rPr>
              <a:t>Features at household level in each acorn group can help enhance our inferences</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 sz="1900">
                <a:solidFill>
                  <a:schemeClr val="dk1"/>
                </a:solidFill>
              </a:rPr>
              <a:t>Analysis restricted to acorn level (in this project) can be extended to household level</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 sz="1900">
                <a:solidFill>
                  <a:schemeClr val="dk1"/>
                </a:solidFill>
              </a:rPr>
              <a:t>Geo-location of households for acorn groups could be useful for effective campaigning</a:t>
            </a:r>
            <a:endParaRPr sz="1900">
              <a:solidFill>
                <a:schemeClr val="dk1"/>
              </a:solidFill>
            </a:endParaRPr>
          </a:p>
          <a:p>
            <a:pPr indent="-349250" lvl="0" marL="457200" rtl="0" algn="just">
              <a:lnSpc>
                <a:spcPct val="115000"/>
              </a:lnSpc>
              <a:spcBef>
                <a:spcPts val="0"/>
              </a:spcBef>
              <a:spcAft>
                <a:spcPts val="0"/>
              </a:spcAft>
              <a:buClr>
                <a:schemeClr val="dk1"/>
              </a:buClr>
              <a:buSzPts val="1900"/>
              <a:buChar char="●"/>
            </a:pPr>
            <a:r>
              <a:rPr lang="en" sz="1900">
                <a:solidFill>
                  <a:schemeClr val="dk1"/>
                </a:solidFill>
              </a:rPr>
              <a:t>Balanced data for acorn groups would be beneficial for accurate analysis</a:t>
            </a:r>
            <a:endParaRPr sz="1900">
              <a:solidFill>
                <a:schemeClr val="dk1"/>
              </a:solidFill>
            </a:endParaRPr>
          </a:p>
        </p:txBody>
      </p:sp>
      <p:sp>
        <p:nvSpPr>
          <p:cNvPr id="171" name="Google Shape;171;p27"/>
          <p:cNvSpPr txBox="1"/>
          <p:nvPr>
            <p:ph type="ctrTitle"/>
          </p:nvPr>
        </p:nvSpPr>
        <p:spPr>
          <a:xfrm>
            <a:off x="439800" y="211800"/>
            <a:ext cx="66705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Learning and Future Scope </a:t>
            </a:r>
            <a:endParaRPr b="1"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77" name="Google Shape;177;p28"/>
          <p:cNvSpPr txBox="1"/>
          <p:nvPr>
            <p:ph type="ctrTitle"/>
          </p:nvPr>
        </p:nvSpPr>
        <p:spPr>
          <a:xfrm>
            <a:off x="439800" y="211800"/>
            <a:ext cx="66705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400"/>
              <a:t>TEAM</a:t>
            </a:r>
            <a:endParaRPr b="1" sz="3400"/>
          </a:p>
        </p:txBody>
      </p:sp>
      <p:pic>
        <p:nvPicPr>
          <p:cNvPr id="178" name="Google Shape;178;p28"/>
          <p:cNvPicPr preferRelativeResize="0"/>
          <p:nvPr/>
        </p:nvPicPr>
        <p:blipFill>
          <a:blip r:embed="rId4">
            <a:alphaModFix/>
          </a:blip>
          <a:stretch>
            <a:fillRect/>
          </a:stretch>
        </p:blipFill>
        <p:spPr>
          <a:xfrm>
            <a:off x="152400" y="1281950"/>
            <a:ext cx="8805474" cy="3712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63" name="Shape 63"/>
        <p:cNvGrpSpPr/>
        <p:nvPr/>
      </p:nvGrpSpPr>
      <p:grpSpPr>
        <a:xfrm>
          <a:off x="0" y="0"/>
          <a:ext cx="0" cy="0"/>
          <a:chOff x="0" y="0"/>
          <a:chExt cx="0" cy="0"/>
        </a:xfrm>
      </p:grpSpPr>
      <p:sp>
        <p:nvSpPr>
          <p:cNvPr id="64" name="Google Shape;64;p14"/>
          <p:cNvSpPr txBox="1"/>
          <p:nvPr>
            <p:ph type="ctrTitle"/>
          </p:nvPr>
        </p:nvSpPr>
        <p:spPr>
          <a:xfrm>
            <a:off x="232850" y="326650"/>
            <a:ext cx="3851700" cy="6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t>MOTIVATION</a:t>
            </a:r>
            <a:endParaRPr b="1" sz="4500"/>
          </a:p>
        </p:txBody>
      </p:sp>
      <p:sp>
        <p:nvSpPr>
          <p:cNvPr id="65" name="Google Shape;65;p14"/>
          <p:cNvSpPr txBox="1"/>
          <p:nvPr>
            <p:ph idx="1" type="subTitle"/>
          </p:nvPr>
        </p:nvSpPr>
        <p:spPr>
          <a:xfrm>
            <a:off x="549925" y="1304300"/>
            <a:ext cx="8390400" cy="3225300"/>
          </a:xfrm>
          <a:prstGeom prst="rect">
            <a:avLst/>
          </a:prstGeom>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n" sz="2200">
                <a:solidFill>
                  <a:schemeClr val="dk1"/>
                </a:solidFill>
              </a:rPr>
              <a:t>Background</a:t>
            </a:r>
            <a:endParaRPr b="1" sz="2200">
              <a:solidFill>
                <a:schemeClr val="dk1"/>
              </a:solidFill>
            </a:endParaRPr>
          </a:p>
          <a:p>
            <a:pPr indent="-368300" lvl="0" marL="914400" rtl="0" algn="just">
              <a:lnSpc>
                <a:spcPct val="115000"/>
              </a:lnSpc>
              <a:spcBef>
                <a:spcPts val="800"/>
              </a:spcBef>
              <a:spcAft>
                <a:spcPts val="0"/>
              </a:spcAft>
              <a:buClr>
                <a:schemeClr val="dk1"/>
              </a:buClr>
              <a:buSzPts val="2200"/>
              <a:buChar char="●"/>
            </a:pPr>
            <a:r>
              <a:rPr lang="en" sz="2200">
                <a:solidFill>
                  <a:schemeClr val="dk1"/>
                </a:solidFill>
              </a:rPr>
              <a:t>Track energy usage and upgrade supply</a:t>
            </a:r>
            <a:endParaRPr sz="2200">
              <a:solidFill>
                <a:schemeClr val="dk1"/>
              </a:solidFill>
            </a:endParaRPr>
          </a:p>
          <a:p>
            <a:pPr indent="-368300" lvl="0" marL="914400" rtl="0" algn="just">
              <a:lnSpc>
                <a:spcPct val="115000"/>
              </a:lnSpc>
              <a:spcBef>
                <a:spcPts val="0"/>
              </a:spcBef>
              <a:spcAft>
                <a:spcPts val="0"/>
              </a:spcAft>
              <a:buClr>
                <a:schemeClr val="dk1"/>
              </a:buClr>
              <a:buSzPts val="2200"/>
              <a:buChar char="●"/>
            </a:pPr>
            <a:r>
              <a:rPr lang="en" sz="2200">
                <a:solidFill>
                  <a:schemeClr val="dk1"/>
                </a:solidFill>
              </a:rPr>
              <a:t>Install Smart meters in every home </a:t>
            </a:r>
            <a:endParaRPr sz="2200">
              <a:solidFill>
                <a:schemeClr val="dk1"/>
              </a:solidFill>
            </a:endParaRPr>
          </a:p>
          <a:p>
            <a:pPr indent="0" lvl="0" marL="0" rtl="0" algn="just">
              <a:lnSpc>
                <a:spcPct val="115000"/>
              </a:lnSpc>
              <a:spcBef>
                <a:spcPts val="800"/>
              </a:spcBef>
              <a:spcAft>
                <a:spcPts val="0"/>
              </a:spcAft>
              <a:buNone/>
            </a:pPr>
            <a:r>
              <a:rPr b="1" lang="en" sz="2200">
                <a:solidFill>
                  <a:schemeClr val="dk1"/>
                </a:solidFill>
              </a:rPr>
              <a:t>Goal</a:t>
            </a:r>
            <a:endParaRPr b="1" sz="2200">
              <a:solidFill>
                <a:schemeClr val="dk1"/>
              </a:solidFill>
            </a:endParaRPr>
          </a:p>
          <a:p>
            <a:pPr indent="-368300" lvl="0" marL="914400" rtl="0" algn="just">
              <a:lnSpc>
                <a:spcPct val="115000"/>
              </a:lnSpc>
              <a:spcBef>
                <a:spcPts val="800"/>
              </a:spcBef>
              <a:spcAft>
                <a:spcPts val="0"/>
              </a:spcAft>
              <a:buClr>
                <a:schemeClr val="dk1"/>
              </a:buClr>
              <a:buSzPts val="2200"/>
              <a:buChar char="●"/>
            </a:pPr>
            <a:r>
              <a:rPr lang="en" sz="2200">
                <a:solidFill>
                  <a:schemeClr val="dk1"/>
                </a:solidFill>
              </a:rPr>
              <a:t>Identify the patterns of energy consumption</a:t>
            </a:r>
            <a:endParaRPr sz="2200">
              <a:solidFill>
                <a:schemeClr val="dk1"/>
              </a:solidFill>
            </a:endParaRPr>
          </a:p>
          <a:p>
            <a:pPr indent="-368300" lvl="0" marL="914400" rtl="0" algn="just">
              <a:lnSpc>
                <a:spcPct val="115000"/>
              </a:lnSpc>
              <a:spcBef>
                <a:spcPts val="0"/>
              </a:spcBef>
              <a:spcAft>
                <a:spcPts val="0"/>
              </a:spcAft>
              <a:buClr>
                <a:schemeClr val="dk1"/>
              </a:buClr>
              <a:buSzPts val="2200"/>
              <a:buChar char="●"/>
            </a:pPr>
            <a:r>
              <a:rPr lang="en" sz="2200">
                <a:solidFill>
                  <a:schemeClr val="dk1"/>
                </a:solidFill>
              </a:rPr>
              <a:t>Forecast</a:t>
            </a:r>
            <a:r>
              <a:rPr lang="en" sz="2200">
                <a:solidFill>
                  <a:schemeClr val="dk1"/>
                </a:solidFill>
              </a:rPr>
              <a:t> energy consumption</a:t>
            </a:r>
            <a:endParaRPr sz="2200">
              <a:solidFill>
                <a:schemeClr val="dk1"/>
              </a:solidFill>
            </a:endParaRPr>
          </a:p>
          <a:p>
            <a:pPr indent="-368300" lvl="0" marL="914400" rtl="0" algn="just">
              <a:lnSpc>
                <a:spcPct val="115000"/>
              </a:lnSpc>
              <a:spcBef>
                <a:spcPts val="0"/>
              </a:spcBef>
              <a:spcAft>
                <a:spcPts val="0"/>
              </a:spcAft>
              <a:buClr>
                <a:schemeClr val="dk1"/>
              </a:buClr>
              <a:buSzPts val="2200"/>
              <a:buChar char="●"/>
            </a:pPr>
            <a:r>
              <a:rPr lang="en" sz="2200">
                <a:solidFill>
                  <a:schemeClr val="dk1"/>
                </a:solidFill>
              </a:rPr>
              <a:t>Suggest energy-saving strategies</a:t>
            </a:r>
            <a:endParaRPr sz="3900"/>
          </a:p>
        </p:txBody>
      </p:sp>
      <p:pic>
        <p:nvPicPr>
          <p:cNvPr id="66" name="Google Shape;66;p14"/>
          <p:cNvPicPr preferRelativeResize="0"/>
          <p:nvPr/>
        </p:nvPicPr>
        <p:blipFill>
          <a:blip r:embed="rId3">
            <a:alphaModFix/>
          </a:blip>
          <a:stretch>
            <a:fillRect/>
          </a:stretch>
        </p:blipFill>
        <p:spPr>
          <a:xfrm rot="-873296">
            <a:off x="7233404" y="112977"/>
            <a:ext cx="1093092" cy="15189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rot="-873296">
            <a:off x="7233404" y="112977"/>
            <a:ext cx="1093092" cy="1518996"/>
          </a:xfrm>
          <a:prstGeom prst="rect">
            <a:avLst/>
          </a:prstGeom>
          <a:noFill/>
          <a:ln>
            <a:noFill/>
          </a:ln>
        </p:spPr>
      </p:pic>
      <p:sp>
        <p:nvSpPr>
          <p:cNvPr id="72" name="Google Shape;72;p15"/>
          <p:cNvSpPr txBox="1"/>
          <p:nvPr>
            <p:ph type="ctrTitle"/>
          </p:nvPr>
        </p:nvSpPr>
        <p:spPr>
          <a:xfrm>
            <a:off x="102600" y="200150"/>
            <a:ext cx="4959600" cy="67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t>DATA SUMMARY</a:t>
            </a:r>
            <a:endParaRPr sz="4500"/>
          </a:p>
        </p:txBody>
      </p:sp>
      <p:sp>
        <p:nvSpPr>
          <p:cNvPr id="73" name="Google Shape;73;p15"/>
          <p:cNvSpPr txBox="1"/>
          <p:nvPr>
            <p:ph idx="1" type="subTitle"/>
          </p:nvPr>
        </p:nvSpPr>
        <p:spPr>
          <a:xfrm>
            <a:off x="221375" y="643500"/>
            <a:ext cx="9041400" cy="3856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800"/>
              </a:spcBef>
              <a:spcAft>
                <a:spcPts val="0"/>
              </a:spcAft>
              <a:buSzPts val="1800"/>
              <a:buChar char="●"/>
            </a:pPr>
            <a:r>
              <a:rPr lang="en" sz="1800">
                <a:solidFill>
                  <a:schemeClr val="dk1"/>
                </a:solidFill>
              </a:rPr>
              <a:t>Source: </a:t>
            </a:r>
            <a:r>
              <a:rPr lang="en" sz="1800" u="sng">
                <a:solidFill>
                  <a:schemeClr val="accent5"/>
                </a:solidFill>
                <a:hlinkClick r:id="rId4">
                  <a:extLst>
                    <a:ext uri="{A12FA001-AC4F-418D-AE19-62706E023703}">
                      <ahyp:hlinkClr val="tx"/>
                    </a:ext>
                  </a:extLst>
                </a:hlinkClick>
              </a:rPr>
              <a:t>Smart meters in London on Kaggle</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5,</a:t>
            </a:r>
            <a:r>
              <a:rPr lang="en" sz="1800">
                <a:solidFill>
                  <a:schemeClr val="dk1"/>
                </a:solidFill>
              </a:rPr>
              <a:t>567</a:t>
            </a:r>
            <a:r>
              <a:rPr lang="en" sz="1800">
                <a:solidFill>
                  <a:schemeClr val="dk1"/>
                </a:solidFill>
              </a:rPr>
              <a:t> households, </a:t>
            </a:r>
            <a:r>
              <a:rPr lang="en" sz="1800">
                <a:solidFill>
                  <a:schemeClr val="dk1"/>
                </a:solidFill>
              </a:rPr>
              <a:t>Nov 2011 - Feb 2014</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Daily electricity </a:t>
            </a:r>
            <a:r>
              <a:rPr lang="en" sz="1800">
                <a:solidFill>
                  <a:schemeClr val="dk1"/>
                </a:solidFill>
              </a:rPr>
              <a:t>usage</a:t>
            </a:r>
            <a:r>
              <a:rPr lang="en" sz="1800">
                <a:solidFill>
                  <a:schemeClr val="dk1"/>
                </a:solidFill>
              </a:rPr>
              <a:t>, weather, holidays, Acorn index, household information</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Cleaned: 5,492 households, Jan 2012 to Feb 2014</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n" sz="1800">
                <a:solidFill>
                  <a:schemeClr val="dk1"/>
                </a:solidFill>
              </a:rPr>
              <a:t>Daily dataset</a:t>
            </a:r>
            <a:endParaRPr sz="1800">
              <a:solidFill>
                <a:schemeClr val="dk1"/>
              </a:solidFill>
            </a:endParaRPr>
          </a:p>
          <a:p>
            <a:pPr indent="0" lvl="0" marL="457200" rtl="0" algn="just">
              <a:lnSpc>
                <a:spcPct val="115000"/>
              </a:lnSpc>
              <a:spcBef>
                <a:spcPts val="800"/>
              </a:spcBef>
              <a:spcAft>
                <a:spcPts val="0"/>
              </a:spcAft>
              <a:buNone/>
            </a:pPr>
            <a:r>
              <a:t/>
            </a:r>
            <a:endParaRPr sz="2700">
              <a:solidFill>
                <a:schemeClr val="dk1"/>
              </a:solidFill>
            </a:endParaRPr>
          </a:p>
          <a:p>
            <a:pPr indent="0" lvl="0" marL="457200" rtl="0" algn="just">
              <a:lnSpc>
                <a:spcPct val="115000"/>
              </a:lnSpc>
              <a:spcBef>
                <a:spcPts val="800"/>
              </a:spcBef>
              <a:spcAft>
                <a:spcPts val="0"/>
              </a:spcAft>
              <a:buNone/>
            </a:pPr>
            <a:r>
              <a:t/>
            </a:r>
            <a:endParaRPr sz="2700">
              <a:solidFill>
                <a:schemeClr val="dk1"/>
              </a:solidFill>
            </a:endParaRPr>
          </a:p>
          <a:p>
            <a:pPr indent="-336550" lvl="0" marL="457200" rtl="0" algn="just">
              <a:lnSpc>
                <a:spcPct val="115000"/>
              </a:lnSpc>
              <a:spcBef>
                <a:spcPts val="800"/>
              </a:spcBef>
              <a:spcAft>
                <a:spcPts val="0"/>
              </a:spcAft>
              <a:buClr>
                <a:schemeClr val="dk1"/>
              </a:buClr>
              <a:buSzPts val="1700"/>
              <a:buChar char="●"/>
            </a:pPr>
            <a:r>
              <a:rPr lang="en" sz="1700">
                <a:solidFill>
                  <a:schemeClr val="dk1"/>
                </a:solidFill>
              </a:rPr>
              <a:t>Acorn dataset</a:t>
            </a:r>
            <a:endParaRPr sz="1700">
              <a:solidFill>
                <a:schemeClr val="dk1"/>
              </a:solidFill>
            </a:endParaRPr>
          </a:p>
          <a:p>
            <a:pPr indent="0" lvl="0" marL="457200" rtl="0" algn="just">
              <a:lnSpc>
                <a:spcPct val="115000"/>
              </a:lnSpc>
              <a:spcBef>
                <a:spcPts val="800"/>
              </a:spcBef>
              <a:spcAft>
                <a:spcPts val="0"/>
              </a:spcAft>
              <a:buNone/>
            </a:pPr>
            <a:r>
              <a:t/>
            </a:r>
            <a:endParaRPr sz="2700">
              <a:solidFill>
                <a:schemeClr val="dk1"/>
              </a:solidFill>
            </a:endParaRPr>
          </a:p>
          <a:p>
            <a:pPr indent="0" lvl="0" marL="0" rtl="0" algn="just">
              <a:lnSpc>
                <a:spcPct val="115000"/>
              </a:lnSpc>
              <a:spcBef>
                <a:spcPts val="800"/>
              </a:spcBef>
              <a:spcAft>
                <a:spcPts val="800"/>
              </a:spcAft>
              <a:buNone/>
            </a:pPr>
            <a:r>
              <a:t/>
            </a:r>
            <a:endParaRPr/>
          </a:p>
        </p:txBody>
      </p:sp>
      <p:pic>
        <p:nvPicPr>
          <p:cNvPr id="74" name="Google Shape;74;p15"/>
          <p:cNvPicPr preferRelativeResize="0"/>
          <p:nvPr/>
        </p:nvPicPr>
        <p:blipFill>
          <a:blip r:embed="rId5">
            <a:alphaModFix/>
          </a:blip>
          <a:stretch>
            <a:fillRect/>
          </a:stretch>
        </p:blipFill>
        <p:spPr>
          <a:xfrm>
            <a:off x="662738" y="2506422"/>
            <a:ext cx="8158674" cy="953183"/>
          </a:xfrm>
          <a:prstGeom prst="rect">
            <a:avLst/>
          </a:prstGeom>
          <a:noFill/>
          <a:ln>
            <a:noFill/>
          </a:ln>
        </p:spPr>
      </p:pic>
      <p:pic>
        <p:nvPicPr>
          <p:cNvPr id="75" name="Google Shape;75;p15"/>
          <p:cNvPicPr preferRelativeResize="0"/>
          <p:nvPr/>
        </p:nvPicPr>
        <p:blipFill>
          <a:blip r:embed="rId6">
            <a:alphaModFix/>
          </a:blip>
          <a:stretch>
            <a:fillRect/>
          </a:stretch>
        </p:blipFill>
        <p:spPr>
          <a:xfrm>
            <a:off x="662738" y="3931150"/>
            <a:ext cx="8158676" cy="94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mt="58999"/>
          </a:blip>
          <a:srcRect b="0" l="9529" r="4381" t="0"/>
          <a:stretch/>
        </p:blipFill>
        <p:spPr>
          <a:xfrm>
            <a:off x="0" y="0"/>
            <a:ext cx="9144001" cy="5143500"/>
          </a:xfrm>
          <a:prstGeom prst="rect">
            <a:avLst/>
          </a:prstGeom>
          <a:noFill/>
          <a:ln>
            <a:noFill/>
          </a:ln>
        </p:spPr>
      </p:pic>
      <p:sp>
        <p:nvSpPr>
          <p:cNvPr id="81" name="Google Shape;81;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EXPLORATORY DATA ANALYSIS</a:t>
            </a:r>
            <a:endParaRPr b="1"/>
          </a:p>
        </p:txBody>
      </p:sp>
      <p:sp>
        <p:nvSpPr>
          <p:cNvPr id="82" name="Google Shape;82;p16"/>
          <p:cNvSpPr txBox="1"/>
          <p:nvPr>
            <p:ph idx="1" type="subTitle"/>
          </p:nvPr>
        </p:nvSpPr>
        <p:spPr>
          <a:xfrm>
            <a:off x="311700" y="2834125"/>
            <a:ext cx="8520600" cy="14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After exploring all features, the most important features that influence the energy consumption of each Acorn group are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88" name="Google Shape;88;p17"/>
          <p:cNvSpPr txBox="1"/>
          <p:nvPr>
            <p:ph type="ctrTitle"/>
          </p:nvPr>
        </p:nvSpPr>
        <p:spPr>
          <a:xfrm>
            <a:off x="64025" y="0"/>
            <a:ext cx="7647300" cy="75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Energy consumption across Acorn groups</a:t>
            </a:r>
            <a:endParaRPr b="1" sz="3900"/>
          </a:p>
        </p:txBody>
      </p:sp>
      <p:pic>
        <p:nvPicPr>
          <p:cNvPr id="89" name="Google Shape;89;p17"/>
          <p:cNvPicPr preferRelativeResize="0"/>
          <p:nvPr/>
        </p:nvPicPr>
        <p:blipFill>
          <a:blip r:embed="rId4">
            <a:alphaModFix/>
          </a:blip>
          <a:stretch>
            <a:fillRect/>
          </a:stretch>
        </p:blipFill>
        <p:spPr>
          <a:xfrm>
            <a:off x="1359925" y="1371100"/>
            <a:ext cx="5997950" cy="3494675"/>
          </a:xfrm>
          <a:prstGeom prst="rect">
            <a:avLst/>
          </a:prstGeom>
          <a:noFill/>
          <a:ln>
            <a:noFill/>
          </a:ln>
        </p:spPr>
      </p:pic>
      <p:sp>
        <p:nvSpPr>
          <p:cNvPr id="90" name="Google Shape;90;p17"/>
          <p:cNvSpPr txBox="1"/>
          <p:nvPr/>
        </p:nvSpPr>
        <p:spPr>
          <a:xfrm>
            <a:off x="93750" y="750600"/>
            <a:ext cx="89565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number of households for each acorn group is not balanced.</a:t>
            </a:r>
            <a:endParaRPr/>
          </a:p>
          <a:p>
            <a:pPr indent="0" lvl="0" marL="0" rtl="0" algn="ctr">
              <a:spcBef>
                <a:spcPts val="0"/>
              </a:spcBef>
              <a:spcAft>
                <a:spcPts val="0"/>
              </a:spcAft>
              <a:buNone/>
            </a:pPr>
            <a:r>
              <a:rPr lang="en"/>
              <a:t>Groups with positive attitude towards environment are on low end of energy consumption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96" name="Google Shape;96;p18"/>
          <p:cNvSpPr txBox="1"/>
          <p:nvPr>
            <p:ph type="ctrTitle"/>
          </p:nvPr>
        </p:nvSpPr>
        <p:spPr>
          <a:xfrm>
            <a:off x="354950" y="118050"/>
            <a:ext cx="1879500" cy="75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300"/>
              <a:t>Income</a:t>
            </a:r>
            <a:endParaRPr b="1" sz="4400"/>
          </a:p>
        </p:txBody>
      </p:sp>
      <p:pic>
        <p:nvPicPr>
          <p:cNvPr id="97" name="Google Shape;97;p18"/>
          <p:cNvPicPr preferRelativeResize="0"/>
          <p:nvPr/>
        </p:nvPicPr>
        <p:blipFill>
          <a:blip r:embed="rId4">
            <a:alphaModFix/>
          </a:blip>
          <a:stretch>
            <a:fillRect/>
          </a:stretch>
        </p:blipFill>
        <p:spPr>
          <a:xfrm>
            <a:off x="187450" y="1576857"/>
            <a:ext cx="4487425" cy="3211092"/>
          </a:xfrm>
          <a:prstGeom prst="rect">
            <a:avLst/>
          </a:prstGeom>
          <a:noFill/>
          <a:ln>
            <a:noFill/>
          </a:ln>
        </p:spPr>
      </p:pic>
      <p:pic>
        <p:nvPicPr>
          <p:cNvPr id="98" name="Google Shape;98;p18"/>
          <p:cNvPicPr preferRelativeResize="0"/>
          <p:nvPr/>
        </p:nvPicPr>
        <p:blipFill>
          <a:blip r:embed="rId5">
            <a:alphaModFix/>
          </a:blip>
          <a:stretch>
            <a:fillRect/>
          </a:stretch>
        </p:blipFill>
        <p:spPr>
          <a:xfrm>
            <a:off x="4769300" y="1535440"/>
            <a:ext cx="4274800" cy="3293935"/>
          </a:xfrm>
          <a:prstGeom prst="rect">
            <a:avLst/>
          </a:prstGeom>
          <a:noFill/>
          <a:ln>
            <a:noFill/>
          </a:ln>
        </p:spPr>
      </p:pic>
      <p:sp>
        <p:nvSpPr>
          <p:cNvPr id="99" name="Google Shape;99;p18"/>
          <p:cNvSpPr txBox="1"/>
          <p:nvPr/>
        </p:nvSpPr>
        <p:spPr>
          <a:xfrm>
            <a:off x="504775" y="1061650"/>
            <a:ext cx="7617600" cy="4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Groups with higher income tend to consume more energy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rot="-873305">
            <a:off x="7874664" y="106469"/>
            <a:ext cx="1030097" cy="1431466"/>
          </a:xfrm>
          <a:prstGeom prst="rect">
            <a:avLst/>
          </a:prstGeom>
          <a:noFill/>
          <a:ln>
            <a:noFill/>
          </a:ln>
        </p:spPr>
      </p:pic>
      <p:sp>
        <p:nvSpPr>
          <p:cNvPr id="105" name="Google Shape;105;p19"/>
          <p:cNvSpPr txBox="1"/>
          <p:nvPr>
            <p:ph type="ctrTitle"/>
          </p:nvPr>
        </p:nvSpPr>
        <p:spPr>
          <a:xfrm>
            <a:off x="273500" y="320900"/>
            <a:ext cx="28569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Ethnicity</a:t>
            </a:r>
            <a:endParaRPr b="1" sz="3200"/>
          </a:p>
        </p:txBody>
      </p:sp>
      <p:pic>
        <p:nvPicPr>
          <p:cNvPr id="106" name="Google Shape;106;p19"/>
          <p:cNvPicPr preferRelativeResize="0"/>
          <p:nvPr/>
        </p:nvPicPr>
        <p:blipFill>
          <a:blip r:embed="rId4">
            <a:alphaModFix/>
          </a:blip>
          <a:stretch>
            <a:fillRect/>
          </a:stretch>
        </p:blipFill>
        <p:spPr>
          <a:xfrm>
            <a:off x="191871" y="1698125"/>
            <a:ext cx="4380129" cy="3267900"/>
          </a:xfrm>
          <a:prstGeom prst="rect">
            <a:avLst/>
          </a:prstGeom>
          <a:noFill/>
          <a:ln>
            <a:noFill/>
          </a:ln>
        </p:spPr>
      </p:pic>
      <p:pic>
        <p:nvPicPr>
          <p:cNvPr id="107" name="Google Shape;107;p19"/>
          <p:cNvPicPr preferRelativeResize="0"/>
          <p:nvPr/>
        </p:nvPicPr>
        <p:blipFill>
          <a:blip r:embed="rId5">
            <a:alphaModFix/>
          </a:blip>
          <a:stretch>
            <a:fillRect/>
          </a:stretch>
        </p:blipFill>
        <p:spPr>
          <a:xfrm>
            <a:off x="4687975" y="1698125"/>
            <a:ext cx="4380125" cy="3267900"/>
          </a:xfrm>
          <a:prstGeom prst="rect">
            <a:avLst/>
          </a:prstGeom>
          <a:noFill/>
          <a:ln>
            <a:noFill/>
          </a:ln>
        </p:spPr>
      </p:pic>
      <p:sp>
        <p:nvSpPr>
          <p:cNvPr id="108" name="Google Shape;108;p19"/>
          <p:cNvSpPr txBox="1"/>
          <p:nvPr/>
        </p:nvSpPr>
        <p:spPr>
          <a:xfrm>
            <a:off x="1007825" y="965725"/>
            <a:ext cx="6703500" cy="3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N</a:t>
            </a:r>
            <a:r>
              <a:rPr lang="en"/>
              <a:t>o</a:t>
            </a:r>
            <a:r>
              <a:rPr lang="en">
                <a:solidFill>
                  <a:schemeClr val="dk1"/>
                </a:solidFill>
              </a:rPr>
              <a:t> significant correlation between ethnicity and energy consumption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rot="-873305">
            <a:off x="7874664" y="106469"/>
            <a:ext cx="1030097" cy="1431466"/>
          </a:xfrm>
          <a:prstGeom prst="rect">
            <a:avLst/>
          </a:prstGeom>
          <a:noFill/>
          <a:ln>
            <a:noFill/>
          </a:ln>
        </p:spPr>
      </p:pic>
      <p:pic>
        <p:nvPicPr>
          <p:cNvPr id="114" name="Google Shape;114;p20"/>
          <p:cNvPicPr preferRelativeResize="0"/>
          <p:nvPr/>
        </p:nvPicPr>
        <p:blipFill>
          <a:blip r:embed="rId4">
            <a:alphaModFix/>
          </a:blip>
          <a:stretch>
            <a:fillRect/>
          </a:stretch>
        </p:blipFill>
        <p:spPr>
          <a:xfrm>
            <a:off x="1603013" y="875850"/>
            <a:ext cx="5937975" cy="3885750"/>
          </a:xfrm>
          <a:prstGeom prst="rect">
            <a:avLst/>
          </a:prstGeom>
          <a:noFill/>
          <a:ln>
            <a:noFill/>
          </a:ln>
        </p:spPr>
      </p:pic>
      <p:sp>
        <p:nvSpPr>
          <p:cNvPr id="115" name="Google Shape;115;p20"/>
          <p:cNvSpPr txBox="1"/>
          <p:nvPr/>
        </p:nvSpPr>
        <p:spPr>
          <a:xfrm>
            <a:off x="122200" y="4726800"/>
            <a:ext cx="79422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https://www.statista.com/statistics/944052/household-income-by-ethnicity-in-the-uk-2017/</a:t>
            </a:r>
            <a:endParaRPr/>
          </a:p>
        </p:txBody>
      </p:sp>
      <p:sp>
        <p:nvSpPr>
          <p:cNvPr id="116" name="Google Shape;116;p20"/>
          <p:cNvSpPr txBox="1"/>
          <p:nvPr>
            <p:ph type="ctrTitle"/>
          </p:nvPr>
        </p:nvSpPr>
        <p:spPr>
          <a:xfrm>
            <a:off x="273500" y="320900"/>
            <a:ext cx="28569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Ethnicity</a:t>
            </a:r>
            <a:endParaRPr b="1"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path path="circle">
            <a:fillToRect b="50%" l="50%" r="50%" t="50%"/>
          </a:path>
          <a:tileRect/>
        </a:gradFill>
      </p:bgPr>
    </p:bg>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rot="-873305">
            <a:off x="7874664" y="106469"/>
            <a:ext cx="1030097" cy="1431466"/>
          </a:xfrm>
          <a:prstGeom prst="rect">
            <a:avLst/>
          </a:prstGeom>
          <a:noFill/>
          <a:ln>
            <a:noFill/>
          </a:ln>
        </p:spPr>
      </p:pic>
      <p:pic>
        <p:nvPicPr>
          <p:cNvPr id="122" name="Google Shape;122;p21"/>
          <p:cNvPicPr preferRelativeResize="0"/>
          <p:nvPr/>
        </p:nvPicPr>
        <p:blipFill>
          <a:blip r:embed="rId4">
            <a:alphaModFix/>
          </a:blip>
          <a:stretch>
            <a:fillRect/>
          </a:stretch>
        </p:blipFill>
        <p:spPr>
          <a:xfrm>
            <a:off x="761100" y="1164050"/>
            <a:ext cx="7621801" cy="3746300"/>
          </a:xfrm>
          <a:prstGeom prst="rect">
            <a:avLst/>
          </a:prstGeom>
          <a:noFill/>
          <a:ln>
            <a:noFill/>
          </a:ln>
        </p:spPr>
      </p:pic>
      <p:sp>
        <p:nvSpPr>
          <p:cNvPr id="123" name="Google Shape;123;p21"/>
          <p:cNvSpPr txBox="1"/>
          <p:nvPr>
            <p:ph type="ctrTitle"/>
          </p:nvPr>
        </p:nvSpPr>
        <p:spPr>
          <a:xfrm>
            <a:off x="273500" y="320900"/>
            <a:ext cx="2856900" cy="48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House sizes</a:t>
            </a:r>
            <a:endParaRPr b="1" sz="3200"/>
          </a:p>
        </p:txBody>
      </p:sp>
      <p:sp>
        <p:nvSpPr>
          <p:cNvPr id="124" name="Google Shape;124;p21"/>
          <p:cNvSpPr txBox="1"/>
          <p:nvPr/>
        </p:nvSpPr>
        <p:spPr>
          <a:xfrm>
            <a:off x="111100" y="754950"/>
            <a:ext cx="89571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More the size of the house, higher is the energy consumption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