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1"/>
    <p:sldMasterId id="2147483666" r:id="rId2"/>
  </p:sldMasterIdLst>
  <p:notesMasterIdLst>
    <p:notesMasterId r:id="rId13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e53f13862d_2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9" name="Google Shape;99;ge53f13862d_2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e555ca92e3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e555ca92e3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e53f13862d_2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6" name="Google Shape;106;ge53f13862d_2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e555ca92e3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5" name="Google Shape;125;ge555ca92e3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e555ca92e3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9" name="Google Shape;139;ge555ca92e3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e555ca92e3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2" name="Google Shape;152;ge555ca92e3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e555ca92e3_0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5" name="Google Shape;165;ge555ca92e3_0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e555ca92e3_0_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3" name="Google Shape;173;ge555ca92e3_0_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e555ca92e3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1" name="Google Shape;181;ge555ca92e3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e53f13862d_2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4" name="Google Shape;194;ge53f13862d_2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1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>
            <a:spLocks noGrp="1"/>
          </p:cNvSpPr>
          <p:nvPr>
            <p:ph type="ctrTitle"/>
          </p:nvPr>
        </p:nvSpPr>
        <p:spPr>
          <a:xfrm>
            <a:off x="3893275" y="1589075"/>
            <a:ext cx="4460100" cy="150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700"/>
              <a:buNone/>
              <a:defRPr sz="47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subTitle" idx="1"/>
          </p:nvPr>
        </p:nvSpPr>
        <p:spPr>
          <a:xfrm>
            <a:off x="3893275" y="3544775"/>
            <a:ext cx="3829200" cy="2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4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6" name="Google Shape;56;p14"/>
          <p:cNvSpPr/>
          <p:nvPr/>
        </p:nvSpPr>
        <p:spPr>
          <a:xfrm>
            <a:off x="0" y="3293925"/>
            <a:ext cx="9144000" cy="1877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">
    <p:bg>
      <p:bgPr>
        <a:solidFill>
          <a:schemeClr val="lt1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/>
          <p:nvPr/>
        </p:nvSpPr>
        <p:spPr>
          <a:xfrm>
            <a:off x="457200" y="311725"/>
            <a:ext cx="8880300" cy="48942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1613950" y="2188025"/>
            <a:ext cx="2807100" cy="3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title" idx="2"/>
          </p:nvPr>
        </p:nvSpPr>
        <p:spPr>
          <a:xfrm>
            <a:off x="1005546" y="1468868"/>
            <a:ext cx="684600" cy="2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title" idx="3"/>
          </p:nvPr>
        </p:nvSpPr>
        <p:spPr>
          <a:xfrm>
            <a:off x="1005546" y="2336790"/>
            <a:ext cx="684600" cy="2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title" idx="4"/>
          </p:nvPr>
        </p:nvSpPr>
        <p:spPr>
          <a:xfrm>
            <a:off x="1613950" y="3933075"/>
            <a:ext cx="2719500" cy="3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title" idx="5"/>
          </p:nvPr>
        </p:nvSpPr>
        <p:spPr>
          <a:xfrm>
            <a:off x="1613950" y="1348800"/>
            <a:ext cx="2719500" cy="3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title" idx="6"/>
          </p:nvPr>
        </p:nvSpPr>
        <p:spPr>
          <a:xfrm>
            <a:off x="1613950" y="3065150"/>
            <a:ext cx="2719500" cy="3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title" idx="7"/>
          </p:nvPr>
        </p:nvSpPr>
        <p:spPr>
          <a:xfrm>
            <a:off x="1005546" y="3185218"/>
            <a:ext cx="684600" cy="2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title" idx="8"/>
          </p:nvPr>
        </p:nvSpPr>
        <p:spPr>
          <a:xfrm>
            <a:off x="1005546" y="4053140"/>
            <a:ext cx="684600" cy="2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ubTitle" idx="1"/>
          </p:nvPr>
        </p:nvSpPr>
        <p:spPr>
          <a:xfrm>
            <a:off x="1613950" y="1624345"/>
            <a:ext cx="2454000" cy="2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subTitle" idx="9"/>
          </p:nvPr>
        </p:nvSpPr>
        <p:spPr>
          <a:xfrm>
            <a:off x="1613950" y="3350220"/>
            <a:ext cx="2454000" cy="2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subTitle" idx="13"/>
          </p:nvPr>
        </p:nvSpPr>
        <p:spPr>
          <a:xfrm>
            <a:off x="1613950" y="2467498"/>
            <a:ext cx="2454000" cy="2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subTitle" idx="14"/>
          </p:nvPr>
        </p:nvSpPr>
        <p:spPr>
          <a:xfrm>
            <a:off x="1613950" y="4212548"/>
            <a:ext cx="2454000" cy="2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5"/>
          <p:cNvSpPr/>
          <p:nvPr/>
        </p:nvSpPr>
        <p:spPr>
          <a:xfrm>
            <a:off x="5220275" y="-10975"/>
            <a:ext cx="3981000" cy="5154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5"/>
          <p:cNvSpPr txBox="1">
            <a:spLocks noGrp="1"/>
          </p:cNvSpPr>
          <p:nvPr>
            <p:ph type="title" idx="15"/>
          </p:nvPr>
        </p:nvSpPr>
        <p:spPr>
          <a:xfrm>
            <a:off x="713225" y="597435"/>
            <a:ext cx="5768100" cy="5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CUSTOM_27">
    <p:bg>
      <p:bgPr>
        <a:solidFill>
          <a:schemeClr val="lt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/>
          <p:nvPr/>
        </p:nvSpPr>
        <p:spPr>
          <a:xfrm>
            <a:off x="0" y="1856675"/>
            <a:ext cx="9144000" cy="2258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>
            <a:off x="1223325" y="2791059"/>
            <a:ext cx="1658700" cy="3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subTitle" idx="1"/>
          </p:nvPr>
        </p:nvSpPr>
        <p:spPr>
          <a:xfrm>
            <a:off x="856875" y="3049800"/>
            <a:ext cx="2391600" cy="3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title" idx="2"/>
          </p:nvPr>
        </p:nvSpPr>
        <p:spPr>
          <a:xfrm>
            <a:off x="6261975" y="2791059"/>
            <a:ext cx="1658700" cy="3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subTitle" idx="3"/>
          </p:nvPr>
        </p:nvSpPr>
        <p:spPr>
          <a:xfrm>
            <a:off x="5895525" y="3049800"/>
            <a:ext cx="2391600" cy="3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title" idx="4"/>
          </p:nvPr>
        </p:nvSpPr>
        <p:spPr>
          <a:xfrm>
            <a:off x="3752400" y="2791059"/>
            <a:ext cx="1658700" cy="3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0" name="Google Shape;80;p16"/>
          <p:cNvSpPr txBox="1">
            <a:spLocks noGrp="1"/>
          </p:cNvSpPr>
          <p:nvPr>
            <p:ph type="subTitle" idx="5"/>
          </p:nvPr>
        </p:nvSpPr>
        <p:spPr>
          <a:xfrm>
            <a:off x="3385950" y="3049800"/>
            <a:ext cx="2391600" cy="3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16"/>
          <p:cNvSpPr txBox="1">
            <a:spLocks noGrp="1"/>
          </p:cNvSpPr>
          <p:nvPr>
            <p:ph type="title" idx="6"/>
          </p:nvPr>
        </p:nvSpPr>
        <p:spPr>
          <a:xfrm>
            <a:off x="1687950" y="530725"/>
            <a:ext cx="5768100" cy="5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5">
    <p:bg>
      <p:bgPr>
        <a:solidFill>
          <a:schemeClr val="lt1"/>
        </a:soli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>
            <a:spLocks noGrp="1"/>
          </p:cNvSpPr>
          <p:nvPr>
            <p:ph type="title"/>
          </p:nvPr>
        </p:nvSpPr>
        <p:spPr>
          <a:xfrm>
            <a:off x="862450" y="3476850"/>
            <a:ext cx="1763700" cy="3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4" name="Google Shape;84;p17"/>
          <p:cNvSpPr txBox="1">
            <a:spLocks noGrp="1"/>
          </p:cNvSpPr>
          <p:nvPr>
            <p:ph type="subTitle" idx="1"/>
          </p:nvPr>
        </p:nvSpPr>
        <p:spPr>
          <a:xfrm>
            <a:off x="424450" y="3735593"/>
            <a:ext cx="2639700" cy="3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5" name="Google Shape;85;p17"/>
          <p:cNvSpPr txBox="1">
            <a:spLocks noGrp="1"/>
          </p:cNvSpPr>
          <p:nvPr>
            <p:ph type="title" idx="2"/>
          </p:nvPr>
        </p:nvSpPr>
        <p:spPr>
          <a:xfrm>
            <a:off x="6525755" y="3476850"/>
            <a:ext cx="1763700" cy="3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6" name="Google Shape;86;p17"/>
          <p:cNvSpPr txBox="1">
            <a:spLocks noGrp="1"/>
          </p:cNvSpPr>
          <p:nvPr>
            <p:ph type="subTitle" idx="3"/>
          </p:nvPr>
        </p:nvSpPr>
        <p:spPr>
          <a:xfrm>
            <a:off x="6087755" y="3735593"/>
            <a:ext cx="2639700" cy="3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7" name="Google Shape;87;p17"/>
          <p:cNvSpPr txBox="1">
            <a:spLocks noGrp="1"/>
          </p:cNvSpPr>
          <p:nvPr>
            <p:ph type="title" idx="4"/>
          </p:nvPr>
        </p:nvSpPr>
        <p:spPr>
          <a:xfrm>
            <a:off x="3690150" y="3019650"/>
            <a:ext cx="1763700" cy="3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8" name="Google Shape;88;p17"/>
          <p:cNvSpPr txBox="1">
            <a:spLocks noGrp="1"/>
          </p:cNvSpPr>
          <p:nvPr>
            <p:ph type="subTitle" idx="5"/>
          </p:nvPr>
        </p:nvSpPr>
        <p:spPr>
          <a:xfrm>
            <a:off x="3252150" y="3278393"/>
            <a:ext cx="2639700" cy="3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9" name="Google Shape;89;p17"/>
          <p:cNvSpPr txBox="1">
            <a:spLocks noGrp="1"/>
          </p:cNvSpPr>
          <p:nvPr>
            <p:ph type="title" idx="6"/>
          </p:nvPr>
        </p:nvSpPr>
        <p:spPr>
          <a:xfrm>
            <a:off x="1687950" y="530725"/>
            <a:ext cx="5768100" cy="5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30">
    <p:bg>
      <p:bgPr>
        <a:solidFill>
          <a:schemeClr val="lt1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>
            <a:spLocks noGrp="1"/>
          </p:cNvSpPr>
          <p:nvPr>
            <p:ph type="ctrTitle"/>
          </p:nvPr>
        </p:nvSpPr>
        <p:spPr>
          <a:xfrm>
            <a:off x="1690800" y="1412200"/>
            <a:ext cx="5762400" cy="11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2" name="Google Shape;92;p18"/>
          <p:cNvSpPr txBox="1">
            <a:spLocks noGrp="1"/>
          </p:cNvSpPr>
          <p:nvPr>
            <p:ph type="subTitle" idx="1"/>
          </p:nvPr>
        </p:nvSpPr>
        <p:spPr>
          <a:xfrm>
            <a:off x="2105100" y="2523638"/>
            <a:ext cx="4933800" cy="79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3" name="Google Shape;93;p18"/>
          <p:cNvSpPr/>
          <p:nvPr/>
        </p:nvSpPr>
        <p:spPr>
          <a:xfrm rot="5400000">
            <a:off x="4050300" y="-2295925"/>
            <a:ext cx="1043400" cy="5482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8"/>
          <p:cNvSpPr/>
          <p:nvPr/>
        </p:nvSpPr>
        <p:spPr>
          <a:xfrm>
            <a:off x="-82775" y="467600"/>
            <a:ext cx="9356400" cy="41460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título " type="titleOnly">
  <p:cSld name="TITLE_ONLY">
    <p:bg>
      <p:bgPr>
        <a:solidFill>
          <a:schemeClr val="lt1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>
            <a:spLocks noGrp="1"/>
          </p:cNvSpPr>
          <p:nvPr>
            <p:ph type="title"/>
          </p:nvPr>
        </p:nvSpPr>
        <p:spPr>
          <a:xfrm>
            <a:off x="892050" y="530725"/>
            <a:ext cx="7359900" cy="5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noFill/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11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700"/>
              <a:buFont typeface="Arial"/>
              <a:buNone/>
              <a:defRPr sz="27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5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hlink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papers.nips.cc/paper/1993/file/288cc0ff022877bd3df94bc9360b9c5d-Paper.pdf" TargetMode="External"/><Relationship Id="rId3" Type="http://schemas.openxmlformats.org/officeDocument/2006/relationships/hyperlink" Target="https://towardsdatascience.com/a-facenet-style-approach-to-facial-recognition-dc0944efe8d1" TargetMode="External"/><Relationship Id="rId7" Type="http://schemas.openxmlformats.org/officeDocument/2006/relationships/hyperlink" Target="https://becominghuman.ai/siamese-networks-algorithm-applications-and-pytorch-implementation-4ffa3304c18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Relationship Id="rId6" Type="http://schemas.openxmlformats.org/officeDocument/2006/relationships/hyperlink" Target="https://arxiv.org/pdf/1911.06356.pdf" TargetMode="External"/><Relationship Id="rId5" Type="http://schemas.openxmlformats.org/officeDocument/2006/relationships/hyperlink" Target="https://arxiv.org/pdf/1803.02555.pdf" TargetMode="External"/><Relationship Id="rId10" Type="http://schemas.openxmlformats.org/officeDocument/2006/relationships/image" Target="../media/image6.png"/><Relationship Id="rId4" Type="http://schemas.openxmlformats.org/officeDocument/2006/relationships/hyperlink" Target="https://www.ethz.ch/content/dam/ethz/special-interest/baug/igp/photogrammetry-remote-sensing-dam/documents/pdf/learning-tracking-siamese.pdf" TargetMode="External"/><Relationship Id="rId9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drive/1eFK9Qs--UxzNQmjmg1tGIS6rBZctMhuM#scrollTo=UrJ35XRJrCod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9.png"/><Relationship Id="rId4" Type="http://schemas.openxmlformats.org/officeDocument/2006/relationships/hyperlink" Target="https://colab.research.google.com/drive/1iQ2Ui1nA0CbhTEeqgpNnkLrPAx_Fmset#scrollTo=i0q1y74zctcI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3.png"/><Relationship Id="rId4" Type="http://schemas.openxmlformats.org/officeDocument/2006/relationships/hyperlink" Target="https://colab.research.google.com/drive/1qatKYoVRmI2lzzvsUs6GVEUGUStCR0Ys#scrollTo=3zGKjZGoGUPl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6F1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>
            <a:spLocks noGrp="1"/>
          </p:cNvSpPr>
          <p:nvPr>
            <p:ph type="ctrTitle"/>
          </p:nvPr>
        </p:nvSpPr>
        <p:spPr>
          <a:xfrm>
            <a:off x="3663225" y="1911050"/>
            <a:ext cx="6018600" cy="150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700"/>
              <a:buNone/>
            </a:pPr>
            <a:r>
              <a:rPr lang="en">
                <a:latin typeface="Prata"/>
                <a:ea typeface="Prata"/>
                <a:cs typeface="Prata"/>
                <a:sym typeface="Prata"/>
              </a:rPr>
              <a:t>Siamese Networks</a:t>
            </a:r>
            <a:endParaRPr sz="4700">
              <a:solidFill>
                <a:schemeClr val="dk1"/>
              </a:solidFill>
              <a:latin typeface="Prata"/>
              <a:ea typeface="Prata"/>
              <a:cs typeface="Prata"/>
              <a:sym typeface="Prata"/>
            </a:endParaRPr>
          </a:p>
        </p:txBody>
      </p:sp>
      <p:cxnSp>
        <p:nvCxnSpPr>
          <p:cNvPr id="102" name="Google Shape;102;p20"/>
          <p:cNvCxnSpPr/>
          <p:nvPr/>
        </p:nvCxnSpPr>
        <p:spPr>
          <a:xfrm>
            <a:off x="3998975" y="3097481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03" name="Google Shape;10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18750"/>
            <a:ext cx="3710349" cy="2784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9"/>
          <p:cNvSpPr txBox="1">
            <a:spLocks noGrp="1"/>
          </p:cNvSpPr>
          <p:nvPr>
            <p:ph type="title" idx="6"/>
          </p:nvPr>
        </p:nvSpPr>
        <p:spPr>
          <a:xfrm>
            <a:off x="1687950" y="61150"/>
            <a:ext cx="57681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en">
                <a:latin typeface="Prata"/>
                <a:ea typeface="Prata"/>
                <a:cs typeface="Prata"/>
                <a:sym typeface="Prata"/>
              </a:rPr>
              <a:t>References</a:t>
            </a:r>
            <a:endParaRPr>
              <a:latin typeface="Prata"/>
              <a:ea typeface="Prata"/>
              <a:cs typeface="Prata"/>
              <a:sym typeface="Prata"/>
            </a:endParaRPr>
          </a:p>
        </p:txBody>
      </p:sp>
      <p:sp>
        <p:nvSpPr>
          <p:cNvPr id="203" name="Google Shape;203;p29"/>
          <p:cNvSpPr txBox="1"/>
          <p:nvPr/>
        </p:nvSpPr>
        <p:spPr>
          <a:xfrm>
            <a:off x="47125" y="1475925"/>
            <a:ext cx="3000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https://arxiv.org/pdf/1901.03546.pdf</a:t>
            </a:r>
            <a:endParaRPr sz="800"/>
          </a:p>
        </p:txBody>
      </p:sp>
      <p:sp>
        <p:nvSpPr>
          <p:cNvPr id="204" name="Google Shape;204;p29"/>
          <p:cNvSpPr txBox="1"/>
          <p:nvPr/>
        </p:nvSpPr>
        <p:spPr>
          <a:xfrm>
            <a:off x="47125" y="2176625"/>
            <a:ext cx="3000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https://keras.io/examples/vision/siamese_network/</a:t>
            </a:r>
            <a:endParaRPr/>
          </a:p>
        </p:txBody>
      </p:sp>
      <p:sp>
        <p:nvSpPr>
          <p:cNvPr id="205" name="Google Shape;205;p29"/>
          <p:cNvSpPr txBox="1"/>
          <p:nvPr/>
        </p:nvSpPr>
        <p:spPr>
          <a:xfrm>
            <a:off x="47125" y="2877325"/>
            <a:ext cx="68163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https://medium.com/vitrox-publication/understanding-circle-loss-bdaa576312f7</a:t>
            </a:r>
            <a:endParaRPr/>
          </a:p>
        </p:txBody>
      </p:sp>
      <p:sp>
        <p:nvSpPr>
          <p:cNvPr id="206" name="Google Shape;206;p29"/>
          <p:cNvSpPr txBox="1"/>
          <p:nvPr/>
        </p:nvSpPr>
        <p:spPr>
          <a:xfrm>
            <a:off x="47125" y="1826275"/>
            <a:ext cx="47115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https://github.com/omoindrot/tensorflow-triplet-loss/blob/master/train.py</a:t>
            </a:r>
            <a:endParaRPr sz="800"/>
          </a:p>
        </p:txBody>
      </p:sp>
      <p:sp>
        <p:nvSpPr>
          <p:cNvPr id="207" name="Google Shape;207;p29"/>
          <p:cNvSpPr txBox="1"/>
          <p:nvPr/>
        </p:nvSpPr>
        <p:spPr>
          <a:xfrm>
            <a:off x="47125" y="2526975"/>
            <a:ext cx="5010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https://towardsdatascience.com/the-w3h-of-alexnet-vggnet-resnet-and-inception-7baaaecccc96</a:t>
            </a:r>
            <a:endParaRPr/>
          </a:p>
        </p:txBody>
      </p:sp>
      <p:sp>
        <p:nvSpPr>
          <p:cNvPr id="208" name="Google Shape;208;p29"/>
          <p:cNvSpPr txBox="1"/>
          <p:nvPr/>
        </p:nvSpPr>
        <p:spPr>
          <a:xfrm>
            <a:off x="47125" y="3206375"/>
            <a:ext cx="87558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https://console.cloud.google.com/storage/browser/fynd-open-source/research/MILDNet;tab=objects?prefix=&amp;forceOnObjectsSortingFiltering=false&amp;pageState=(%22StorageObjectListTable%22:(%22f%22:%22%255B%255D%22))</a:t>
            </a:r>
            <a:endParaRPr/>
          </a:p>
        </p:txBody>
      </p:sp>
      <p:sp>
        <p:nvSpPr>
          <p:cNvPr id="209" name="Google Shape;209;p29"/>
          <p:cNvSpPr txBox="1"/>
          <p:nvPr/>
        </p:nvSpPr>
        <p:spPr>
          <a:xfrm>
            <a:off x="47125" y="3658725"/>
            <a:ext cx="3000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https://github.com/gofynd/mildnet</a:t>
            </a:r>
            <a:endParaRPr sz="800"/>
          </a:p>
        </p:txBody>
      </p:sp>
      <p:sp>
        <p:nvSpPr>
          <p:cNvPr id="210" name="Google Shape;210;p29"/>
          <p:cNvSpPr txBox="1"/>
          <p:nvPr/>
        </p:nvSpPr>
        <p:spPr>
          <a:xfrm>
            <a:off x="47125" y="1175600"/>
            <a:ext cx="88107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https://colab.research.google.com/github/gofynd/mildnet/blob/master/MILDNet_on_Colab.ipynb#scrollTo=tofXA2xaUoZv</a:t>
            </a:r>
            <a:endParaRPr sz="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>
            <a:spLocks noGrp="1"/>
          </p:cNvSpPr>
          <p:nvPr>
            <p:ph type="title" idx="15"/>
          </p:nvPr>
        </p:nvSpPr>
        <p:spPr>
          <a:xfrm>
            <a:off x="713225" y="597435"/>
            <a:ext cx="5768100" cy="5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en">
                <a:latin typeface="Prata"/>
                <a:ea typeface="Prata"/>
                <a:cs typeface="Prata"/>
                <a:sym typeface="Prata"/>
              </a:rPr>
              <a:t>Agenda</a:t>
            </a:r>
            <a:endParaRPr>
              <a:latin typeface="Prata"/>
              <a:ea typeface="Prata"/>
              <a:cs typeface="Prata"/>
              <a:sym typeface="Prata"/>
            </a:endParaRPr>
          </a:p>
        </p:txBody>
      </p:sp>
      <p:sp>
        <p:nvSpPr>
          <p:cNvPr id="109" name="Google Shape;109;p21"/>
          <p:cNvSpPr txBox="1">
            <a:spLocks noGrp="1"/>
          </p:cNvSpPr>
          <p:nvPr>
            <p:ph type="subTitle" idx="1"/>
          </p:nvPr>
        </p:nvSpPr>
        <p:spPr>
          <a:xfrm>
            <a:off x="1613950" y="1624345"/>
            <a:ext cx="3421974" cy="2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>
                <a:latin typeface="Didact Gothic"/>
                <a:ea typeface="Didact Gothic"/>
                <a:cs typeface="Didact Gothic"/>
                <a:sym typeface="Didact Gothic"/>
              </a:rPr>
              <a:t>History and Implementation</a:t>
            </a:r>
            <a:endParaRPr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110" name="Google Shape;110;p21"/>
          <p:cNvSpPr txBox="1">
            <a:spLocks noGrp="1"/>
          </p:cNvSpPr>
          <p:nvPr>
            <p:ph type="title" idx="5"/>
          </p:nvPr>
        </p:nvSpPr>
        <p:spPr>
          <a:xfrm>
            <a:off x="1613950" y="1348800"/>
            <a:ext cx="3537300" cy="3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latin typeface="Prata"/>
                <a:ea typeface="Prata"/>
                <a:cs typeface="Prata"/>
                <a:sym typeface="Prata"/>
              </a:rPr>
              <a:t>What are Siamese Networks</a:t>
            </a:r>
            <a:endParaRPr>
              <a:solidFill>
                <a:schemeClr val="dk1"/>
              </a:solidFill>
              <a:latin typeface="Prata"/>
              <a:ea typeface="Prata"/>
              <a:cs typeface="Prata"/>
              <a:sym typeface="Prata"/>
            </a:endParaRPr>
          </a:p>
        </p:txBody>
      </p:sp>
      <p:sp>
        <p:nvSpPr>
          <p:cNvPr id="111" name="Google Shape;111;p21"/>
          <p:cNvSpPr txBox="1">
            <a:spLocks noGrp="1"/>
          </p:cNvSpPr>
          <p:nvPr>
            <p:ph type="title"/>
          </p:nvPr>
        </p:nvSpPr>
        <p:spPr>
          <a:xfrm>
            <a:off x="1613950" y="2188025"/>
            <a:ext cx="2807100" cy="3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latin typeface="Prata"/>
                <a:ea typeface="Prata"/>
                <a:cs typeface="Prata"/>
                <a:sym typeface="Prata"/>
              </a:rPr>
              <a:t>Loss Functions</a:t>
            </a:r>
            <a:endParaRPr>
              <a:solidFill>
                <a:schemeClr val="dk1"/>
              </a:solidFill>
              <a:latin typeface="Prata"/>
              <a:ea typeface="Prata"/>
              <a:cs typeface="Prata"/>
              <a:sym typeface="Prata"/>
            </a:endParaRPr>
          </a:p>
        </p:txBody>
      </p:sp>
      <p:sp>
        <p:nvSpPr>
          <p:cNvPr id="112" name="Google Shape;112;p21"/>
          <p:cNvSpPr txBox="1">
            <a:spLocks noGrp="1"/>
          </p:cNvSpPr>
          <p:nvPr>
            <p:ph type="subTitle" idx="13"/>
          </p:nvPr>
        </p:nvSpPr>
        <p:spPr>
          <a:xfrm>
            <a:off x="1613950" y="2467498"/>
            <a:ext cx="2454000" cy="2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Didact Gothic"/>
                <a:ea typeface="Didact Gothic"/>
                <a:cs typeface="Didact Gothic"/>
                <a:sym typeface="Didact Gothic"/>
              </a:rPr>
              <a:t>Triplet vs Contrastive Loss</a:t>
            </a:r>
            <a:r>
              <a:rPr lang="en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 </a:t>
            </a:r>
            <a:endParaRPr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113" name="Google Shape;113;p21"/>
          <p:cNvSpPr txBox="1">
            <a:spLocks noGrp="1"/>
          </p:cNvSpPr>
          <p:nvPr>
            <p:ph type="title" idx="2"/>
          </p:nvPr>
        </p:nvSpPr>
        <p:spPr>
          <a:xfrm>
            <a:off x="1005546" y="1468868"/>
            <a:ext cx="684600" cy="2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  <a:latin typeface="Prata"/>
                <a:ea typeface="Prata"/>
                <a:cs typeface="Prata"/>
                <a:sym typeface="Prata"/>
              </a:rPr>
              <a:t>01</a:t>
            </a:r>
            <a:endParaRPr>
              <a:solidFill>
                <a:schemeClr val="dk1"/>
              </a:solidFill>
              <a:latin typeface="Prata"/>
              <a:ea typeface="Prata"/>
              <a:cs typeface="Prata"/>
              <a:sym typeface="Prata"/>
            </a:endParaRPr>
          </a:p>
        </p:txBody>
      </p:sp>
      <p:sp>
        <p:nvSpPr>
          <p:cNvPr id="114" name="Google Shape;114;p21"/>
          <p:cNvSpPr txBox="1">
            <a:spLocks noGrp="1"/>
          </p:cNvSpPr>
          <p:nvPr>
            <p:ph type="title" idx="3"/>
          </p:nvPr>
        </p:nvSpPr>
        <p:spPr>
          <a:xfrm>
            <a:off x="1005546" y="2336790"/>
            <a:ext cx="684600" cy="2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  <a:latin typeface="Prata"/>
                <a:ea typeface="Prata"/>
                <a:cs typeface="Prata"/>
                <a:sym typeface="Prata"/>
              </a:rPr>
              <a:t>02</a:t>
            </a:r>
            <a:endParaRPr>
              <a:solidFill>
                <a:schemeClr val="dk1"/>
              </a:solidFill>
              <a:latin typeface="Prata"/>
              <a:ea typeface="Prata"/>
              <a:cs typeface="Prata"/>
              <a:sym typeface="Prata"/>
            </a:endParaRPr>
          </a:p>
        </p:txBody>
      </p:sp>
      <p:sp>
        <p:nvSpPr>
          <p:cNvPr id="115" name="Google Shape;115;p21"/>
          <p:cNvSpPr txBox="1">
            <a:spLocks noGrp="1"/>
          </p:cNvSpPr>
          <p:nvPr>
            <p:ph type="title" idx="6"/>
          </p:nvPr>
        </p:nvSpPr>
        <p:spPr>
          <a:xfrm>
            <a:off x="1613950" y="3065150"/>
            <a:ext cx="2719500" cy="3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latin typeface="Prata"/>
                <a:ea typeface="Prata"/>
                <a:cs typeface="Prata"/>
                <a:sym typeface="Prata"/>
              </a:rPr>
              <a:t>Demos</a:t>
            </a:r>
            <a:endParaRPr>
              <a:solidFill>
                <a:schemeClr val="dk1"/>
              </a:solidFill>
              <a:latin typeface="Prata"/>
              <a:ea typeface="Prata"/>
              <a:cs typeface="Prata"/>
              <a:sym typeface="Prata"/>
            </a:endParaRPr>
          </a:p>
        </p:txBody>
      </p:sp>
      <p:sp>
        <p:nvSpPr>
          <p:cNvPr id="116" name="Google Shape;116;p21"/>
          <p:cNvSpPr txBox="1">
            <a:spLocks noGrp="1"/>
          </p:cNvSpPr>
          <p:nvPr>
            <p:ph type="subTitle" idx="9"/>
          </p:nvPr>
        </p:nvSpPr>
        <p:spPr>
          <a:xfrm>
            <a:off x="1558975" y="3340025"/>
            <a:ext cx="3717900" cy="2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 </a:t>
            </a:r>
            <a:r>
              <a:rPr lang="en">
                <a:latin typeface="Didact Gothic"/>
                <a:ea typeface="Didact Gothic"/>
                <a:cs typeface="Didact Gothic"/>
                <a:sym typeface="Didact Gothic"/>
              </a:rPr>
              <a:t>Walkthrough on MNIST and Fashion MNIST</a:t>
            </a:r>
            <a:endParaRPr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117" name="Google Shape;117;p21"/>
          <p:cNvSpPr txBox="1">
            <a:spLocks noGrp="1"/>
          </p:cNvSpPr>
          <p:nvPr>
            <p:ph type="title" idx="4"/>
          </p:nvPr>
        </p:nvSpPr>
        <p:spPr>
          <a:xfrm>
            <a:off x="1613950" y="3933075"/>
            <a:ext cx="4063500" cy="3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latin typeface="Prata"/>
                <a:ea typeface="Prata"/>
                <a:cs typeface="Prata"/>
                <a:sym typeface="Prata"/>
              </a:rPr>
              <a:t>Clothing Recommendation </a:t>
            </a:r>
            <a:endParaRPr>
              <a:solidFill>
                <a:schemeClr val="dk1"/>
              </a:solidFill>
              <a:latin typeface="Prata"/>
              <a:ea typeface="Prata"/>
              <a:cs typeface="Prata"/>
              <a:sym typeface="Prata"/>
            </a:endParaRPr>
          </a:p>
        </p:txBody>
      </p:sp>
      <p:sp>
        <p:nvSpPr>
          <p:cNvPr id="118" name="Google Shape;118;p21"/>
          <p:cNvSpPr txBox="1">
            <a:spLocks noGrp="1"/>
          </p:cNvSpPr>
          <p:nvPr>
            <p:ph type="subTitle" idx="14"/>
          </p:nvPr>
        </p:nvSpPr>
        <p:spPr>
          <a:xfrm>
            <a:off x="1613950" y="4212550"/>
            <a:ext cx="3136800" cy="2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Didact Gothic"/>
                <a:ea typeface="Didact Gothic"/>
                <a:cs typeface="Didact Gothic"/>
                <a:sym typeface="Didact Gothic"/>
              </a:rPr>
              <a:t>Using a Siamese Network</a:t>
            </a:r>
            <a:endParaRPr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119" name="Google Shape;119;p21"/>
          <p:cNvSpPr txBox="1">
            <a:spLocks noGrp="1"/>
          </p:cNvSpPr>
          <p:nvPr>
            <p:ph type="title" idx="7"/>
          </p:nvPr>
        </p:nvSpPr>
        <p:spPr>
          <a:xfrm>
            <a:off x="1005546" y="3185218"/>
            <a:ext cx="684600" cy="2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  <a:latin typeface="Prata"/>
                <a:ea typeface="Prata"/>
                <a:cs typeface="Prata"/>
                <a:sym typeface="Prata"/>
              </a:rPr>
              <a:t>03</a:t>
            </a:r>
            <a:endParaRPr>
              <a:solidFill>
                <a:schemeClr val="dk1"/>
              </a:solidFill>
              <a:latin typeface="Prata"/>
              <a:ea typeface="Prata"/>
              <a:cs typeface="Prata"/>
              <a:sym typeface="Prata"/>
            </a:endParaRPr>
          </a:p>
        </p:txBody>
      </p:sp>
      <p:sp>
        <p:nvSpPr>
          <p:cNvPr id="120" name="Google Shape;120;p21"/>
          <p:cNvSpPr txBox="1">
            <a:spLocks noGrp="1"/>
          </p:cNvSpPr>
          <p:nvPr>
            <p:ph type="title" idx="8"/>
          </p:nvPr>
        </p:nvSpPr>
        <p:spPr>
          <a:xfrm>
            <a:off x="1005546" y="4053140"/>
            <a:ext cx="684600" cy="2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  <a:latin typeface="Prata"/>
                <a:ea typeface="Prata"/>
                <a:cs typeface="Prata"/>
                <a:sym typeface="Prata"/>
              </a:rPr>
              <a:t>04</a:t>
            </a:r>
            <a:endParaRPr>
              <a:solidFill>
                <a:schemeClr val="dk1"/>
              </a:solidFill>
              <a:latin typeface="Prata"/>
              <a:ea typeface="Prata"/>
              <a:cs typeface="Prata"/>
              <a:sym typeface="Prata"/>
            </a:endParaRPr>
          </a:p>
        </p:txBody>
      </p:sp>
      <p:cxnSp>
        <p:nvCxnSpPr>
          <p:cNvPr id="121" name="Google Shape;121;p21"/>
          <p:cNvCxnSpPr/>
          <p:nvPr/>
        </p:nvCxnSpPr>
        <p:spPr>
          <a:xfrm>
            <a:off x="819525" y="1171753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22" name="Google Shape;12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29875" y="5250"/>
            <a:ext cx="3965600" cy="513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>
            <a:spLocks noGrp="1"/>
          </p:cNvSpPr>
          <p:nvPr>
            <p:ph type="title" idx="6"/>
          </p:nvPr>
        </p:nvSpPr>
        <p:spPr>
          <a:xfrm>
            <a:off x="1632212" y="40014"/>
            <a:ext cx="5768100" cy="5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en">
                <a:latin typeface="Prata"/>
                <a:ea typeface="Prata"/>
                <a:cs typeface="Prata"/>
                <a:sym typeface="Prata"/>
              </a:rPr>
              <a:t>What are Siamese Networks?</a:t>
            </a:r>
            <a:endParaRPr>
              <a:latin typeface="Prata"/>
              <a:ea typeface="Prata"/>
              <a:cs typeface="Prata"/>
              <a:sym typeface="Prata"/>
            </a:endParaRPr>
          </a:p>
        </p:txBody>
      </p:sp>
      <p:cxnSp>
        <p:nvCxnSpPr>
          <p:cNvPr id="128" name="Google Shape;128;p22"/>
          <p:cNvCxnSpPr/>
          <p:nvPr/>
        </p:nvCxnSpPr>
        <p:spPr>
          <a:xfrm>
            <a:off x="3590365" y="635743"/>
            <a:ext cx="19632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9" name="Google Shape;129;p22"/>
          <p:cNvSpPr txBox="1"/>
          <p:nvPr/>
        </p:nvSpPr>
        <p:spPr>
          <a:xfrm>
            <a:off x="3527553" y="4248875"/>
            <a:ext cx="4639200" cy="97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Siamese networks are a type of neural network architecture type that contains two or more identical subnetworks (sister networks): They are independent, the weight updates are also identical. </a:t>
            </a:r>
            <a:endParaRPr sz="1000" b="1" i="0" u="none" strike="noStrike" cap="none">
              <a:solidFill>
                <a:schemeClr val="dk1"/>
              </a:solidFill>
            </a:endParaRPr>
          </a:p>
        </p:txBody>
      </p:sp>
      <p:pic>
        <p:nvPicPr>
          <p:cNvPr id="130" name="Google Shape;13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0362" y="1248450"/>
            <a:ext cx="4639226" cy="30632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3275" y="1270549"/>
            <a:ext cx="2390755" cy="306410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2"/>
          <p:cNvSpPr txBox="1"/>
          <p:nvPr/>
        </p:nvSpPr>
        <p:spPr>
          <a:xfrm>
            <a:off x="408962" y="734931"/>
            <a:ext cx="2446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Chang and Eng Bunker - 1865</a:t>
            </a:r>
            <a:endParaRPr sz="1700" dirty="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33" name="Google Shape;133;p22"/>
          <p:cNvSpPr/>
          <p:nvPr/>
        </p:nvSpPr>
        <p:spPr>
          <a:xfrm>
            <a:off x="2890228" y="2454625"/>
            <a:ext cx="510000" cy="528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9E917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22"/>
          <p:cNvSpPr txBox="1"/>
          <p:nvPr/>
        </p:nvSpPr>
        <p:spPr>
          <a:xfrm>
            <a:off x="223275" y="4248875"/>
            <a:ext cx="2549400" cy="97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Conjoined (Siamese) twins are physically born connected to one another and often share the lower intestinal tract.</a:t>
            </a:r>
            <a:r>
              <a:rPr lang="en" sz="1000" b="1">
                <a:solidFill>
                  <a:schemeClr val="dk1"/>
                </a:solidFill>
              </a:rPr>
              <a:t> </a:t>
            </a:r>
            <a:endParaRPr sz="1000" b="1" i="0" u="none" strike="noStrike" cap="none">
              <a:solidFill>
                <a:schemeClr val="dk1"/>
              </a:solidFill>
            </a:endParaRPr>
          </a:p>
        </p:txBody>
      </p:sp>
      <p:sp>
        <p:nvSpPr>
          <p:cNvPr id="135" name="Google Shape;135;p22"/>
          <p:cNvSpPr txBox="1"/>
          <p:nvPr/>
        </p:nvSpPr>
        <p:spPr>
          <a:xfrm>
            <a:off x="3696934" y="702873"/>
            <a:ext cx="4639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Example of a Siamese Neural Network - Signet</a:t>
            </a:r>
            <a:endParaRPr sz="1700" dirty="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36" name="Google Shape;136;p22"/>
          <p:cNvSpPr txBox="1"/>
          <p:nvPr/>
        </p:nvSpPr>
        <p:spPr>
          <a:xfrm>
            <a:off x="8229600" y="2059919"/>
            <a:ext cx="992400" cy="144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Weight gets updated in one network it will get updated in the sister network </a:t>
            </a:r>
            <a:endParaRPr sz="1000" b="1" i="0" u="none" strike="noStrike" cap="none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3"/>
          <p:cNvSpPr txBox="1">
            <a:spLocks noGrp="1"/>
          </p:cNvSpPr>
          <p:nvPr>
            <p:ph type="title" idx="6"/>
          </p:nvPr>
        </p:nvSpPr>
        <p:spPr>
          <a:xfrm>
            <a:off x="298400" y="40025"/>
            <a:ext cx="8845500" cy="5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en">
                <a:latin typeface="Prata"/>
                <a:ea typeface="Prata"/>
                <a:cs typeface="Prata"/>
                <a:sym typeface="Prata"/>
              </a:rPr>
              <a:t>History of Siamese Networks + Applications ?</a:t>
            </a:r>
            <a:endParaRPr>
              <a:latin typeface="Prata"/>
              <a:ea typeface="Prata"/>
              <a:cs typeface="Prata"/>
              <a:sym typeface="Prata"/>
            </a:endParaRPr>
          </a:p>
        </p:txBody>
      </p:sp>
      <p:cxnSp>
        <p:nvCxnSpPr>
          <p:cNvPr id="142" name="Google Shape;142;p23"/>
          <p:cNvCxnSpPr/>
          <p:nvPr/>
        </p:nvCxnSpPr>
        <p:spPr>
          <a:xfrm>
            <a:off x="3590365" y="635743"/>
            <a:ext cx="19632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3" name="Google Shape;143;p23"/>
          <p:cNvSpPr txBox="1"/>
          <p:nvPr/>
        </p:nvSpPr>
        <p:spPr>
          <a:xfrm>
            <a:off x="3530775" y="3691350"/>
            <a:ext cx="5225400" cy="136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Other use cases:</a:t>
            </a:r>
            <a:endParaRPr sz="1200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 sz="1200" b="1" u="sng">
                <a:solidFill>
                  <a:schemeClr val="hlink"/>
                </a:solidFill>
                <a:latin typeface="Didact Gothic"/>
                <a:ea typeface="Didact Gothic"/>
                <a:cs typeface="Didact Gothic"/>
                <a:sym typeface="Didact Gothic"/>
                <a:hlinkClick r:id="rId3"/>
              </a:rPr>
              <a:t>FaceNet: </a:t>
            </a:r>
            <a:r>
              <a:rPr lang="en" sz="12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 </a:t>
            </a:r>
            <a:r>
              <a:rPr lang="en" sz="1100">
                <a:latin typeface="Didact Gothic"/>
                <a:ea typeface="Didact Gothic"/>
                <a:cs typeface="Didact Gothic"/>
                <a:sym typeface="Didact Gothic"/>
              </a:rPr>
              <a:t>Face recognition system developed in 2015 by researchers at Google</a:t>
            </a:r>
            <a:br>
              <a:rPr lang="en" sz="12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</a:br>
            <a:r>
              <a:rPr lang="en" sz="1200" b="1" u="sng">
                <a:solidFill>
                  <a:schemeClr val="hlink"/>
                </a:solidFill>
                <a:latin typeface="Didact Gothic"/>
                <a:ea typeface="Didact Gothic"/>
                <a:cs typeface="Didact Gothic"/>
                <a:sym typeface="Didact Gothic"/>
                <a:hlinkClick r:id="rId4"/>
              </a:rPr>
              <a:t>Pedestrian tracking for video surveillance</a:t>
            </a:r>
            <a:br>
              <a:rPr lang="en" sz="1200" b="1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</a:br>
            <a:r>
              <a:rPr lang="en" sz="1200" b="1" u="sng">
                <a:solidFill>
                  <a:schemeClr val="hlink"/>
                </a:solidFill>
                <a:latin typeface="Didact Gothic"/>
                <a:ea typeface="Didact Gothic"/>
                <a:cs typeface="Didact Gothic"/>
                <a:sym typeface="Didact Gothic"/>
                <a:hlinkClick r:id="rId5"/>
              </a:rPr>
              <a:t>Cosegmentation</a:t>
            </a:r>
            <a:r>
              <a:rPr lang="en" sz="12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: </a:t>
            </a:r>
            <a:r>
              <a:rPr lang="en" sz="1100">
                <a:latin typeface="Didact Gothic"/>
                <a:ea typeface="Didact Gothic"/>
                <a:cs typeface="Didact Gothic"/>
                <a:sym typeface="Didact Gothic"/>
              </a:rPr>
              <a:t>The simultaneous segmentation of similar foreground objects from two (or more) images.</a:t>
            </a:r>
            <a:br>
              <a:rPr lang="en" sz="1100">
                <a:latin typeface="Didact Gothic"/>
                <a:ea typeface="Didact Gothic"/>
                <a:cs typeface="Didact Gothic"/>
                <a:sym typeface="Didact Gothic"/>
              </a:rPr>
            </a:br>
            <a:r>
              <a:rPr lang="en" sz="1100" b="1" u="sng">
                <a:solidFill>
                  <a:schemeClr val="hlink"/>
                </a:solidFill>
                <a:latin typeface="Didact Gothic"/>
                <a:ea typeface="Didact Gothic"/>
                <a:cs typeface="Didact Gothic"/>
                <a:sym typeface="Didact Gothic"/>
                <a:hlinkClick r:id="rId6"/>
              </a:rPr>
              <a:t>Comparing Molecular Structures:</a:t>
            </a:r>
            <a:r>
              <a:rPr lang="en" sz="1100" b="1">
                <a:latin typeface="Didact Gothic"/>
                <a:ea typeface="Didact Gothic"/>
                <a:cs typeface="Didact Gothic"/>
                <a:sym typeface="Didact Gothic"/>
              </a:rPr>
              <a:t> </a:t>
            </a:r>
            <a:br>
              <a:rPr lang="en" sz="1100">
                <a:latin typeface="Didact Gothic"/>
                <a:ea typeface="Didact Gothic"/>
                <a:cs typeface="Didact Gothic"/>
                <a:sym typeface="Didact Gothic"/>
              </a:rPr>
            </a:br>
            <a:r>
              <a:rPr lang="en" sz="1100" b="1" u="sng">
                <a:solidFill>
                  <a:schemeClr val="hlink"/>
                </a:solidFill>
                <a:latin typeface="Didact Gothic"/>
                <a:ea typeface="Didact Gothic"/>
                <a:cs typeface="Didact Gothic"/>
                <a:sym typeface="Didact Gothic"/>
                <a:hlinkClick r:id="rId7"/>
              </a:rPr>
              <a:t>Etc</a:t>
            </a:r>
            <a:endParaRPr sz="1200" b="1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144" name="Google Shape;144;p23">
            <a:hlinkClick r:id="rId8"/>
          </p:cNvPr>
          <p:cNvSpPr txBox="1"/>
          <p:nvPr/>
        </p:nvSpPr>
        <p:spPr>
          <a:xfrm>
            <a:off x="223275" y="934125"/>
            <a:ext cx="2446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lang="en" sz="12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Bromley and LeCun  - 1994</a:t>
            </a:r>
            <a:endParaRPr sz="17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45" name="Google Shape;145;p23"/>
          <p:cNvSpPr/>
          <p:nvPr/>
        </p:nvSpPr>
        <p:spPr>
          <a:xfrm>
            <a:off x="2957953" y="2454625"/>
            <a:ext cx="510000" cy="528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9E917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23"/>
          <p:cNvSpPr txBox="1"/>
          <p:nvPr/>
        </p:nvSpPr>
        <p:spPr>
          <a:xfrm>
            <a:off x="171825" y="3792850"/>
            <a:ext cx="2549400" cy="97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The original conception of Siamese Networks was devised to solve signature verification as an image matching problem</a:t>
            </a:r>
            <a:endParaRPr sz="1000" b="1" i="0" u="none" strike="noStrike" cap="none">
              <a:solidFill>
                <a:schemeClr val="dk1"/>
              </a:solidFill>
            </a:endParaRPr>
          </a:p>
        </p:txBody>
      </p:sp>
      <p:sp>
        <p:nvSpPr>
          <p:cNvPr id="147" name="Google Shape;147;p23"/>
          <p:cNvSpPr txBox="1"/>
          <p:nvPr/>
        </p:nvSpPr>
        <p:spPr>
          <a:xfrm>
            <a:off x="3676763" y="934125"/>
            <a:ext cx="4639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lang="en" sz="12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Wayfair uses Siamese Networks for item recommendation </a:t>
            </a:r>
            <a:endParaRPr sz="17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148" name="Google Shape;148;p2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75800" y="1285975"/>
            <a:ext cx="2644100" cy="2506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3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606000" y="1285977"/>
            <a:ext cx="5225252" cy="247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 txBox="1">
            <a:spLocks noGrp="1"/>
          </p:cNvSpPr>
          <p:nvPr>
            <p:ph type="title" idx="6"/>
          </p:nvPr>
        </p:nvSpPr>
        <p:spPr>
          <a:xfrm>
            <a:off x="-355674" y="0"/>
            <a:ext cx="9855300" cy="5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en">
                <a:latin typeface="Prata"/>
                <a:ea typeface="Prata"/>
                <a:cs typeface="Prata"/>
                <a:sym typeface="Prata"/>
              </a:rPr>
              <a:t>Siamese Network - Loss Functions</a:t>
            </a:r>
            <a:endParaRPr/>
          </a:p>
        </p:txBody>
      </p:sp>
      <p:cxnSp>
        <p:nvCxnSpPr>
          <p:cNvPr id="155" name="Google Shape;155;p24"/>
          <p:cNvCxnSpPr/>
          <p:nvPr/>
        </p:nvCxnSpPr>
        <p:spPr>
          <a:xfrm>
            <a:off x="3590365" y="635743"/>
            <a:ext cx="19632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56" name="Google Shape;156;p24"/>
          <p:cNvSpPr txBox="1"/>
          <p:nvPr/>
        </p:nvSpPr>
        <p:spPr>
          <a:xfrm>
            <a:off x="0" y="700563"/>
            <a:ext cx="6697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lang="en" sz="12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The loss function determines how images will be fed into the network</a:t>
            </a:r>
            <a:endParaRPr sz="1200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157" name="Google Shape;157;p24"/>
          <p:cNvSpPr txBox="1"/>
          <p:nvPr/>
        </p:nvSpPr>
        <p:spPr>
          <a:xfrm>
            <a:off x="0" y="4184725"/>
            <a:ext cx="40833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The loss is low if positive samples are encoded to similar (closer) representations and negative examples are encoded to different (farther) representations.</a:t>
            </a:r>
            <a:endParaRPr/>
          </a:p>
        </p:txBody>
      </p:sp>
      <p:pic>
        <p:nvPicPr>
          <p:cNvPr id="158" name="Google Shape;15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225" y="1509950"/>
            <a:ext cx="3529275" cy="2553744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4"/>
          <p:cNvSpPr txBox="1"/>
          <p:nvPr/>
        </p:nvSpPr>
        <p:spPr>
          <a:xfrm>
            <a:off x="541650" y="124185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Contrastive Loss</a:t>
            </a:r>
            <a:endParaRPr b="1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pic>
        <p:nvPicPr>
          <p:cNvPr id="160" name="Google Shape;160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83300" y="1560551"/>
            <a:ext cx="5008651" cy="2452541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4"/>
          <p:cNvSpPr txBox="1"/>
          <p:nvPr/>
        </p:nvSpPr>
        <p:spPr>
          <a:xfrm>
            <a:off x="5087625" y="124185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Triplet Loss</a:t>
            </a:r>
            <a:endParaRPr b="1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162" name="Google Shape;162;p24"/>
          <p:cNvSpPr txBox="1"/>
          <p:nvPr/>
        </p:nvSpPr>
        <p:spPr>
          <a:xfrm>
            <a:off x="4432125" y="4184725"/>
            <a:ext cx="46599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The objective is that the distance between the anchor sample and the negative sample representations is greater than the distance between the anchor and positive representations</a:t>
            </a:r>
            <a:endParaRPr sz="1200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5"/>
          <p:cNvSpPr txBox="1">
            <a:spLocks noGrp="1"/>
          </p:cNvSpPr>
          <p:nvPr>
            <p:ph type="title" idx="6"/>
          </p:nvPr>
        </p:nvSpPr>
        <p:spPr>
          <a:xfrm>
            <a:off x="-355674" y="0"/>
            <a:ext cx="9855300" cy="5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en">
                <a:latin typeface="Prata"/>
                <a:ea typeface="Prata"/>
                <a:cs typeface="Prata"/>
                <a:sym typeface="Prata"/>
              </a:rPr>
              <a:t>MNIST - Triplet Loss</a:t>
            </a:r>
            <a:endParaRPr i="1"/>
          </a:p>
        </p:txBody>
      </p:sp>
      <p:cxnSp>
        <p:nvCxnSpPr>
          <p:cNvPr id="168" name="Google Shape;168;p25"/>
          <p:cNvCxnSpPr/>
          <p:nvPr/>
        </p:nvCxnSpPr>
        <p:spPr>
          <a:xfrm>
            <a:off x="3590365" y="635743"/>
            <a:ext cx="19632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69" name="Google Shape;169;p25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15000" y="1755648"/>
            <a:ext cx="2143125" cy="214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9184" y="1197864"/>
            <a:ext cx="4453128" cy="33375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6"/>
          <p:cNvSpPr txBox="1">
            <a:spLocks noGrp="1"/>
          </p:cNvSpPr>
          <p:nvPr>
            <p:ph type="title" idx="6"/>
          </p:nvPr>
        </p:nvSpPr>
        <p:spPr>
          <a:xfrm>
            <a:off x="-355674" y="0"/>
            <a:ext cx="9855300" cy="5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en">
                <a:latin typeface="Prata"/>
                <a:ea typeface="Prata"/>
                <a:cs typeface="Prata"/>
                <a:sym typeface="Prata"/>
              </a:rPr>
              <a:t>Fashion MNIST - Contrastive Loss  </a:t>
            </a:r>
            <a:endParaRPr/>
          </a:p>
        </p:txBody>
      </p:sp>
      <p:cxnSp>
        <p:nvCxnSpPr>
          <p:cNvPr id="176" name="Google Shape;176;p26"/>
          <p:cNvCxnSpPr/>
          <p:nvPr/>
        </p:nvCxnSpPr>
        <p:spPr>
          <a:xfrm>
            <a:off x="3590365" y="635743"/>
            <a:ext cx="19632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77" name="Google Shape;17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1250" y="1199275"/>
            <a:ext cx="4452774" cy="333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6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17524" y="1756825"/>
            <a:ext cx="2143125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7"/>
          <p:cNvSpPr txBox="1">
            <a:spLocks noGrp="1"/>
          </p:cNvSpPr>
          <p:nvPr>
            <p:ph type="title" idx="6"/>
          </p:nvPr>
        </p:nvSpPr>
        <p:spPr>
          <a:xfrm>
            <a:off x="254675" y="40025"/>
            <a:ext cx="8956500" cy="5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en">
                <a:latin typeface="Prata"/>
                <a:ea typeface="Prata"/>
                <a:cs typeface="Prata"/>
                <a:sym typeface="Prata"/>
              </a:rPr>
              <a:t>Clothing Recommendation Network</a:t>
            </a:r>
            <a:endParaRPr>
              <a:latin typeface="Prata"/>
              <a:ea typeface="Prata"/>
              <a:cs typeface="Prata"/>
              <a:sym typeface="Prata"/>
            </a:endParaRPr>
          </a:p>
        </p:txBody>
      </p:sp>
      <p:cxnSp>
        <p:nvCxnSpPr>
          <p:cNvPr id="184" name="Google Shape;184;p27"/>
          <p:cNvCxnSpPr/>
          <p:nvPr/>
        </p:nvCxnSpPr>
        <p:spPr>
          <a:xfrm>
            <a:off x="3590365" y="635743"/>
            <a:ext cx="19632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5" name="Google Shape;185;p27"/>
          <p:cNvSpPr txBox="1"/>
          <p:nvPr/>
        </p:nvSpPr>
        <p:spPr>
          <a:xfrm>
            <a:off x="254667" y="3893999"/>
            <a:ext cx="3335700" cy="97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We will be using Siamese Network on clothing data to generate the closest image pair. 90,112 total images. </a:t>
            </a:r>
            <a:endParaRPr sz="1200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pic>
        <p:nvPicPr>
          <p:cNvPr id="186" name="Google Shape;18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5750" y="1513700"/>
            <a:ext cx="2346975" cy="2346975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27"/>
          <p:cNvSpPr/>
          <p:nvPr/>
        </p:nvSpPr>
        <p:spPr>
          <a:xfrm>
            <a:off x="3444828" y="2307450"/>
            <a:ext cx="510000" cy="528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9E917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27"/>
          <p:cNvSpPr txBox="1"/>
          <p:nvPr/>
        </p:nvSpPr>
        <p:spPr>
          <a:xfrm>
            <a:off x="455987" y="948995"/>
            <a:ext cx="2446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lang="en" sz="1200" b="1" dirty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Image from Dataset</a:t>
            </a:r>
            <a:endParaRPr sz="1700" b="1" dirty="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89" name="Google Shape;189;p27"/>
          <p:cNvSpPr txBox="1"/>
          <p:nvPr/>
        </p:nvSpPr>
        <p:spPr>
          <a:xfrm>
            <a:off x="4791162" y="917647"/>
            <a:ext cx="3918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lang="en" sz="1200" b="1" dirty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Model Output </a:t>
            </a:r>
            <a:endParaRPr sz="1700" b="1" dirty="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190" name="Google Shape;190;p27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40925" y="1457650"/>
            <a:ext cx="4219075" cy="2459075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27"/>
          <p:cNvSpPr txBox="1"/>
          <p:nvPr/>
        </p:nvSpPr>
        <p:spPr>
          <a:xfrm>
            <a:off x="4640925" y="3936850"/>
            <a:ext cx="4219200" cy="97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Model displaying the 5 nearest items based on the original image on the left hand side.</a:t>
            </a:r>
            <a:endParaRPr sz="1200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8"/>
          <p:cNvSpPr txBox="1">
            <a:spLocks noGrp="1"/>
          </p:cNvSpPr>
          <p:nvPr>
            <p:ph type="ctrTitle"/>
          </p:nvPr>
        </p:nvSpPr>
        <p:spPr>
          <a:xfrm>
            <a:off x="1690800" y="1412200"/>
            <a:ext cx="5762400" cy="11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</a:pPr>
            <a:r>
              <a:rPr lang="en" sz="7000">
                <a:latin typeface="Prata"/>
                <a:ea typeface="Prata"/>
                <a:cs typeface="Prata"/>
                <a:sym typeface="Prata"/>
              </a:rPr>
              <a:t>Thanks!</a:t>
            </a:r>
            <a:endParaRPr sz="7000">
              <a:latin typeface="Prata"/>
              <a:ea typeface="Prata"/>
              <a:cs typeface="Prata"/>
              <a:sym typeface="Prata"/>
            </a:endParaRPr>
          </a:p>
        </p:txBody>
      </p:sp>
      <p:cxnSp>
        <p:nvCxnSpPr>
          <p:cNvPr id="197" name="Google Shape;197;p28"/>
          <p:cNvCxnSpPr/>
          <p:nvPr/>
        </p:nvCxnSpPr>
        <p:spPr>
          <a:xfrm>
            <a:off x="3777150" y="2484933"/>
            <a:ext cx="15897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Annual Review Pitch Deck by Slidesgo">
  <a:themeElements>
    <a:clrScheme name="Simple Light">
      <a:dk1>
        <a:srgbClr val="252525"/>
      </a:dk1>
      <a:lt1>
        <a:srgbClr val="F5F6F1"/>
      </a:lt1>
      <a:dk2>
        <a:srgbClr val="E5E5DB"/>
      </a:dk2>
      <a:lt2>
        <a:srgbClr val="C7C0B5"/>
      </a:lt2>
      <a:accent1>
        <a:srgbClr val="B9B5AA"/>
      </a:accent1>
      <a:accent2>
        <a:srgbClr val="84827B"/>
      </a:accent2>
      <a:accent3>
        <a:srgbClr val="EBE4E0"/>
      </a:accent3>
      <a:accent4>
        <a:srgbClr val="FFFFFF"/>
      </a:accent4>
      <a:accent5>
        <a:srgbClr val="FFFFFF"/>
      </a:accent5>
      <a:accent6>
        <a:srgbClr val="FFFFFF"/>
      </a:accent6>
      <a:hlink>
        <a:srgbClr val="25252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477</Words>
  <Application>Microsoft Office PowerPoint</Application>
  <PresentationFormat>On-screen Show (16:9)</PresentationFormat>
  <Paragraphs>49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Didact Gothic</vt:lpstr>
      <vt:lpstr>Merriweather</vt:lpstr>
      <vt:lpstr>Prata</vt:lpstr>
      <vt:lpstr>Simple Light</vt:lpstr>
      <vt:lpstr>Annual Review Pitch Deck by Slidesgo</vt:lpstr>
      <vt:lpstr>Siamese Networks</vt:lpstr>
      <vt:lpstr>Agenda</vt:lpstr>
      <vt:lpstr>What are Siamese Networks?</vt:lpstr>
      <vt:lpstr>History of Siamese Networks + Applications ?</vt:lpstr>
      <vt:lpstr>Siamese Network - Loss Functions</vt:lpstr>
      <vt:lpstr>MNIST - Triplet Loss</vt:lpstr>
      <vt:lpstr>Fashion MNIST - Contrastive Loss  </vt:lpstr>
      <vt:lpstr>Clothing Recommendation Network</vt:lpstr>
      <vt:lpstr>Thanks!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Siamese Networks</dc:title>
  <cp:lastModifiedBy>Mathieu Cloutier</cp:lastModifiedBy>
  <cp:revision>1</cp:revision>
  <dcterms:modified xsi:type="dcterms:W3CDTF">2021-08-06T03:14:05Z</dcterms:modified>
</cp:coreProperties>
</file>