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3f13862d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53f13862d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55ca92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55ca92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3f13862d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53f13862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55ca92e3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555ca92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55ca92e3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555ca92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55ca92e3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e555ca92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55ca92e3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555ca92e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55ca92e3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555ca92e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55ca92e3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555ca92e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3f13862d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e53f13862d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893275" y="1589075"/>
            <a:ext cx="4460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893275" y="35447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3293925"/>
            <a:ext cx="9144000" cy="187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457200" y="311725"/>
            <a:ext cx="8880300" cy="489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613950" y="2188025"/>
            <a:ext cx="2807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1005546" y="14688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1005546" y="23367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4" type="title"/>
          </p:nvPr>
        </p:nvSpPr>
        <p:spPr>
          <a:xfrm>
            <a:off x="1613950" y="3933075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5" type="title"/>
          </p:nvPr>
        </p:nvSpPr>
        <p:spPr>
          <a:xfrm>
            <a:off x="1613950" y="134880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6" type="title"/>
          </p:nvPr>
        </p:nvSpPr>
        <p:spPr>
          <a:xfrm>
            <a:off x="1613950" y="306515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7" type="title"/>
          </p:nvPr>
        </p:nvSpPr>
        <p:spPr>
          <a:xfrm>
            <a:off x="1005546" y="31852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8" type="title"/>
          </p:nvPr>
        </p:nvSpPr>
        <p:spPr>
          <a:xfrm>
            <a:off x="1005546" y="40531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613950" y="16243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9" type="subTitle"/>
          </p:nvPr>
        </p:nvSpPr>
        <p:spPr>
          <a:xfrm>
            <a:off x="1613950" y="33502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3" type="subTitle"/>
          </p:nvPr>
        </p:nvSpPr>
        <p:spPr>
          <a:xfrm>
            <a:off x="1613950" y="24674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4" type="subTitle"/>
          </p:nvPr>
        </p:nvSpPr>
        <p:spPr>
          <a:xfrm>
            <a:off x="1613950" y="42125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>
            <a:off x="5220275" y="-10975"/>
            <a:ext cx="3981000" cy="515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5" type="title"/>
          </p:nvPr>
        </p:nvSpPr>
        <p:spPr>
          <a:xfrm>
            <a:off x="713225" y="59743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1856675"/>
            <a:ext cx="9144000" cy="225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122332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85687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626197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3" type="subTitle"/>
          </p:nvPr>
        </p:nvSpPr>
        <p:spPr>
          <a:xfrm>
            <a:off x="589552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3752400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5" type="subTitle"/>
          </p:nvPr>
        </p:nvSpPr>
        <p:spPr>
          <a:xfrm>
            <a:off x="3385950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62450" y="34768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424450" y="37355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title"/>
          </p:nvPr>
        </p:nvSpPr>
        <p:spPr>
          <a:xfrm>
            <a:off x="6525755" y="34768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6087755" y="37355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4" type="title"/>
          </p:nvPr>
        </p:nvSpPr>
        <p:spPr>
          <a:xfrm>
            <a:off x="3690150" y="30196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5" type="subTitle"/>
          </p:nvPr>
        </p:nvSpPr>
        <p:spPr>
          <a:xfrm>
            <a:off x="3252150" y="32783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1690800" y="1412200"/>
            <a:ext cx="57624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105100" y="2523638"/>
            <a:ext cx="4933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 rot="5400000">
            <a:off x="4050300" y="-2295925"/>
            <a:ext cx="1043400" cy="548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-82775" y="467600"/>
            <a:ext cx="9356400" cy="414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a-facenet-style-approach-to-facial-recognition-dc0944efe8d1" TargetMode="External"/><Relationship Id="rId4" Type="http://schemas.openxmlformats.org/officeDocument/2006/relationships/hyperlink" Target="https://www.ethz.ch/content/dam/ethz/special-interest/baug/igp/photogrammetry-remote-sensing-dam/documents/pdf/learning-tracking-siamese.pdf" TargetMode="External"/><Relationship Id="rId10" Type="http://schemas.openxmlformats.org/officeDocument/2006/relationships/image" Target="../media/image11.png"/><Relationship Id="rId9" Type="http://schemas.openxmlformats.org/officeDocument/2006/relationships/image" Target="../media/image4.png"/><Relationship Id="rId5" Type="http://schemas.openxmlformats.org/officeDocument/2006/relationships/hyperlink" Target="https://arxiv.org/pdf/1803.02555.pdf" TargetMode="External"/><Relationship Id="rId6" Type="http://schemas.openxmlformats.org/officeDocument/2006/relationships/hyperlink" Target="https://arxiv.org/pdf/1911.06356.pdf" TargetMode="External"/><Relationship Id="rId7" Type="http://schemas.openxmlformats.org/officeDocument/2006/relationships/hyperlink" Target="https://becominghuman.ai/siamese-networks-algorithm-applications-and-pytorch-implementation-4ffa3304c18" TargetMode="External"/><Relationship Id="rId8" Type="http://schemas.openxmlformats.org/officeDocument/2006/relationships/hyperlink" Target="https://papers.nips.cc/paper/1993/file/288cc0ff022877bd3df94bc9360b9c5d-Paper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eFK9Qs--UxzNQmjmg1tGIS6rBZctMhuM#scrollTo=UrJ35XRJrCo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colab.research.google.com/drive/1iQ2Ui1nA0CbhTEeqgpNnkLrPAx_Fmset#scrollTo=i0q1y74zctcI" TargetMode="External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colab.research.google.com/drive/1qatKYoVRmI2lzzvsUs6GVEUGUStCR0Ys#scrollTo=3zGKjZGoGUPl" TargetMode="External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663225" y="1911050"/>
            <a:ext cx="6018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Siamese Networks</a:t>
            </a:r>
            <a:endParaRPr sz="4700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02" name="Google Shape;102;p20"/>
          <p:cNvCxnSpPr/>
          <p:nvPr/>
        </p:nvCxnSpPr>
        <p:spPr>
          <a:xfrm>
            <a:off x="3998975" y="3097481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8750"/>
            <a:ext cx="3710349" cy="27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6" type="title"/>
          </p:nvPr>
        </p:nvSpPr>
        <p:spPr>
          <a:xfrm>
            <a:off x="1687950" y="61150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References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7125" y="14759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https://arxiv.org/pdf/1901.03546.pdf</a:t>
            </a:r>
            <a:endParaRPr sz="800"/>
          </a:p>
        </p:txBody>
      </p:sp>
      <p:sp>
        <p:nvSpPr>
          <p:cNvPr id="204" name="Google Shape;204;p29"/>
          <p:cNvSpPr txBox="1"/>
          <p:nvPr/>
        </p:nvSpPr>
        <p:spPr>
          <a:xfrm>
            <a:off x="47125" y="21766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https://keras.io/examples/vision/siamese_network/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47125" y="2877325"/>
            <a:ext cx="681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https://medium.com/vitrox-publication/understanding-circle-loss-bdaa576312f7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47125" y="1826275"/>
            <a:ext cx="47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https://github.com/omoindrot/tensorflow-triplet-loss/blob/master/train.py</a:t>
            </a:r>
            <a:endParaRPr sz="800"/>
          </a:p>
        </p:txBody>
      </p:sp>
      <p:sp>
        <p:nvSpPr>
          <p:cNvPr id="207" name="Google Shape;207;p29"/>
          <p:cNvSpPr txBox="1"/>
          <p:nvPr/>
        </p:nvSpPr>
        <p:spPr>
          <a:xfrm>
            <a:off x="47125" y="2526975"/>
            <a:ext cx="501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https://towardsdatascience.com/the-w3h-of-alexnet-vggnet-resnet-and-inception-7baaaecccc96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47125" y="3206375"/>
            <a:ext cx="875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https://console.cloud.google.com/storage/browser/fynd-open-source/research/MILDNet;tab=objects?prefix=&amp;forceOnObjectsSortingFiltering=false&amp;pageState=(%22StorageObjectListTable%22:(%22f%22:%22%255B%255D%22))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47125" y="36587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https://github.com/gofynd/mildnet</a:t>
            </a:r>
            <a:endParaRPr sz="800"/>
          </a:p>
        </p:txBody>
      </p:sp>
      <p:sp>
        <p:nvSpPr>
          <p:cNvPr id="210" name="Google Shape;210;p29"/>
          <p:cNvSpPr txBox="1"/>
          <p:nvPr/>
        </p:nvSpPr>
        <p:spPr>
          <a:xfrm>
            <a:off x="47125" y="1175600"/>
            <a:ext cx="881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https://colab.research.google.com/github/gofynd/mildnet/blob/master/MILDNet_on_Colab.ipynb#scrollTo=tofXA2xaUoZv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5" type="title"/>
          </p:nvPr>
        </p:nvSpPr>
        <p:spPr>
          <a:xfrm>
            <a:off x="713225" y="59743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Agenda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1613950" y="1624345"/>
            <a:ext cx="3421974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History and Implementation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0" name="Google Shape;110;p21"/>
          <p:cNvSpPr txBox="1"/>
          <p:nvPr>
            <p:ph idx="5" type="title"/>
          </p:nvPr>
        </p:nvSpPr>
        <p:spPr>
          <a:xfrm>
            <a:off x="1613950" y="1348800"/>
            <a:ext cx="3537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What are Siamese Networks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1613950" y="2188025"/>
            <a:ext cx="2807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Loss Functions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2" name="Google Shape;112;p21"/>
          <p:cNvSpPr txBox="1"/>
          <p:nvPr>
            <p:ph idx="13" type="subTitle"/>
          </p:nvPr>
        </p:nvSpPr>
        <p:spPr>
          <a:xfrm>
            <a:off x="1613950" y="24674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Triplet vs Contrastive Loss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3" name="Google Shape;113;p21"/>
          <p:cNvSpPr txBox="1"/>
          <p:nvPr>
            <p:ph idx="2" type="title"/>
          </p:nvPr>
        </p:nvSpPr>
        <p:spPr>
          <a:xfrm>
            <a:off x="1005546" y="14688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01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4" name="Google Shape;114;p21"/>
          <p:cNvSpPr txBox="1"/>
          <p:nvPr>
            <p:ph idx="3" type="title"/>
          </p:nvPr>
        </p:nvSpPr>
        <p:spPr>
          <a:xfrm>
            <a:off x="1005546" y="23367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02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5" name="Google Shape;115;p21"/>
          <p:cNvSpPr txBox="1"/>
          <p:nvPr>
            <p:ph idx="6" type="title"/>
          </p:nvPr>
        </p:nvSpPr>
        <p:spPr>
          <a:xfrm>
            <a:off x="1613950" y="306515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Demos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6" name="Google Shape;116;p21"/>
          <p:cNvSpPr txBox="1"/>
          <p:nvPr>
            <p:ph idx="9" type="subTitle"/>
          </p:nvPr>
        </p:nvSpPr>
        <p:spPr>
          <a:xfrm>
            <a:off x="1558975" y="3340025"/>
            <a:ext cx="37179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Walkthrough on MNIST and Fashion MNIST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7" name="Google Shape;117;p21"/>
          <p:cNvSpPr txBox="1"/>
          <p:nvPr>
            <p:ph idx="4" type="title"/>
          </p:nvPr>
        </p:nvSpPr>
        <p:spPr>
          <a:xfrm>
            <a:off x="1613950" y="3933075"/>
            <a:ext cx="4063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Clothing Recommendation 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8" name="Google Shape;118;p21"/>
          <p:cNvSpPr txBox="1"/>
          <p:nvPr>
            <p:ph idx="14" type="subTitle"/>
          </p:nvPr>
        </p:nvSpPr>
        <p:spPr>
          <a:xfrm>
            <a:off x="1613950" y="4212550"/>
            <a:ext cx="3136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Using a Siamese Network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" name="Google Shape;119;p21"/>
          <p:cNvSpPr txBox="1"/>
          <p:nvPr>
            <p:ph idx="7" type="title"/>
          </p:nvPr>
        </p:nvSpPr>
        <p:spPr>
          <a:xfrm>
            <a:off x="1005546" y="31852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03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20" name="Google Shape;120;p21"/>
          <p:cNvSpPr txBox="1"/>
          <p:nvPr>
            <p:ph idx="8" type="title"/>
          </p:nvPr>
        </p:nvSpPr>
        <p:spPr>
          <a:xfrm>
            <a:off x="1005546" y="40531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04</a:t>
            </a:r>
            <a:endParaRPr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819525" y="1171753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875" y="5250"/>
            <a:ext cx="3965600" cy="5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6" type="title"/>
          </p:nvPr>
        </p:nvSpPr>
        <p:spPr>
          <a:xfrm>
            <a:off x="1632212" y="4001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What are Siamese Networks?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22"/>
          <p:cNvSpPr txBox="1"/>
          <p:nvPr/>
        </p:nvSpPr>
        <p:spPr>
          <a:xfrm>
            <a:off x="3527553" y="4248875"/>
            <a:ext cx="4639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Siamese networks are a type of neural network architecture type that contains two or more identical subnetworks (sister networks): They are independent, the weight updates are also identical. 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362" y="1248450"/>
            <a:ext cx="4639226" cy="306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75" y="1270549"/>
            <a:ext cx="2390755" cy="30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23275" y="934125"/>
            <a:ext cx="24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Chang and Eng Bunker - 1865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890228" y="2454625"/>
            <a:ext cx="510000" cy="5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1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23275" y="4248875"/>
            <a:ext cx="25494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Conjoined (Siamese) twins are physically born connected to one another and often share the lower intestinal tract.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676763" y="934125"/>
            <a:ext cx="46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Example of a Siamese Neural Network - Signet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229600" y="2059919"/>
            <a:ext cx="9924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Weight gets updated in one network it will get updated in the sister network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6" type="title"/>
          </p:nvPr>
        </p:nvSpPr>
        <p:spPr>
          <a:xfrm>
            <a:off x="298400" y="40025"/>
            <a:ext cx="8845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History of Siamese Networks + Applications </a:t>
            </a:r>
            <a:r>
              <a:rPr lang="en">
                <a:latin typeface="Prata"/>
                <a:ea typeface="Prata"/>
                <a:cs typeface="Prata"/>
                <a:sym typeface="Prata"/>
              </a:rPr>
              <a:t>?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3"/>
          <p:cNvSpPr txBox="1"/>
          <p:nvPr/>
        </p:nvSpPr>
        <p:spPr>
          <a:xfrm>
            <a:off x="3530775" y="3691350"/>
            <a:ext cx="52254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Other use cases: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FaceNet: 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Face recognition system developed in 2015 by researchers at Google</a:t>
            </a:r>
            <a:b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1" lang="en" sz="1200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Pedestrian tracking for video surveillance</a:t>
            </a:r>
            <a:br>
              <a:rPr b="1"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1" lang="en" sz="1200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Cosegmentation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The simultaneous segmentation of similar foreground objects from two (or more) images.</a:t>
            </a:r>
            <a:b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1" lang="en" sz="1100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6"/>
              </a:rPr>
              <a:t>Comparing Molecular Structures:</a:t>
            </a:r>
            <a:r>
              <a:rPr b="1" lang="en" sz="110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b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1" lang="en" sz="1100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7"/>
              </a:rPr>
              <a:t>Etc</a:t>
            </a:r>
            <a:endParaRPr b="1"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4" name="Google Shape;144;p23">
            <a:hlinkClick r:id="rId8"/>
          </p:cNvPr>
          <p:cNvSpPr txBox="1"/>
          <p:nvPr/>
        </p:nvSpPr>
        <p:spPr>
          <a:xfrm>
            <a:off x="223275" y="934125"/>
            <a:ext cx="24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Bromley and LeCun 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- 1994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957953" y="2454625"/>
            <a:ext cx="510000" cy="5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1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171825" y="3792850"/>
            <a:ext cx="25494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original conception of Siamese Networks was devised to solve signature verification as an image matching problem</a:t>
            </a:r>
            <a:endParaRPr b="1"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676763" y="934125"/>
            <a:ext cx="46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Wayfair uses Siamese Networks for item recommendation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5800" y="1285975"/>
            <a:ext cx="2644100" cy="25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06000" y="1285977"/>
            <a:ext cx="5225252" cy="24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6" type="title"/>
          </p:nvPr>
        </p:nvSpPr>
        <p:spPr>
          <a:xfrm>
            <a:off x="-355674" y="0"/>
            <a:ext cx="985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Siamese Network - Loss Functions</a:t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4"/>
          <p:cNvSpPr txBox="1"/>
          <p:nvPr/>
        </p:nvSpPr>
        <p:spPr>
          <a:xfrm>
            <a:off x="0" y="700563"/>
            <a:ext cx="669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loss function 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determines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how images will be fed into the network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0" y="4184725"/>
            <a:ext cx="40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 loss is low if positive samples are encoded to similar (closer) representations and negative examples are encoded to different (farther) representations.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5" y="1509950"/>
            <a:ext cx="3529275" cy="2553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541650" y="1241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Contrastive Loss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300" y="1560551"/>
            <a:ext cx="5008651" cy="245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5087625" y="1241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Triplet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Loss</a:t>
            </a:r>
            <a:endParaRPr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432125" y="4184725"/>
            <a:ext cx="465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objective is that the distance between the anchor sample and the negative sample representations is greater than the distance between the anchor and positive representations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6" type="title"/>
          </p:nvPr>
        </p:nvSpPr>
        <p:spPr>
          <a:xfrm>
            <a:off x="-355674" y="0"/>
            <a:ext cx="985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MNIST - Triplet Loss</a:t>
            </a:r>
            <a:endParaRPr i="1"/>
          </a:p>
        </p:txBody>
      </p:sp>
      <p:cxnSp>
        <p:nvCxnSpPr>
          <p:cNvPr id="168" name="Google Shape;168;p25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75564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4" y="1197864"/>
            <a:ext cx="4453128" cy="333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6" type="title"/>
          </p:nvPr>
        </p:nvSpPr>
        <p:spPr>
          <a:xfrm>
            <a:off x="-355674" y="0"/>
            <a:ext cx="985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Fashion </a:t>
            </a:r>
            <a:r>
              <a:rPr lang="en">
                <a:latin typeface="Prata"/>
                <a:ea typeface="Prata"/>
                <a:cs typeface="Prata"/>
                <a:sym typeface="Prata"/>
              </a:rPr>
              <a:t>MNIST - Contrastive Loss  </a:t>
            </a:r>
            <a:endParaRPr/>
          </a:p>
        </p:txBody>
      </p:sp>
      <p:cxnSp>
        <p:nvCxnSpPr>
          <p:cNvPr id="176" name="Google Shape;176;p26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50" y="1199275"/>
            <a:ext cx="4452774" cy="33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524" y="17568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6" type="title"/>
          </p:nvPr>
        </p:nvSpPr>
        <p:spPr>
          <a:xfrm>
            <a:off x="254675" y="40025"/>
            <a:ext cx="8956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Clothing Recommendation Network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84" name="Google Shape;184;p27"/>
          <p:cNvCxnSpPr/>
          <p:nvPr/>
        </p:nvCxnSpPr>
        <p:spPr>
          <a:xfrm>
            <a:off x="3590365" y="635743"/>
            <a:ext cx="196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27"/>
          <p:cNvSpPr txBox="1"/>
          <p:nvPr/>
        </p:nvSpPr>
        <p:spPr>
          <a:xfrm>
            <a:off x="254667" y="3893999"/>
            <a:ext cx="3335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will be using Siamese Network on clothing data to generate the closest image pair. 90,112 total images.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513700"/>
            <a:ext cx="2346975" cy="23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3444828" y="2307450"/>
            <a:ext cx="510000" cy="5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1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455988" y="1068225"/>
            <a:ext cx="24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Image from Dataset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791162" y="1068225"/>
            <a:ext cx="39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Output 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0" name="Google Shape;190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925" y="1457650"/>
            <a:ext cx="4219075" cy="24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4640925" y="3936850"/>
            <a:ext cx="4219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displaying the 5 nearest items based on the original image on the left hand side.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ctrTitle"/>
          </p:nvPr>
        </p:nvSpPr>
        <p:spPr>
          <a:xfrm>
            <a:off x="1690800" y="1412200"/>
            <a:ext cx="57624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7000">
                <a:latin typeface="Prata"/>
                <a:ea typeface="Prata"/>
                <a:cs typeface="Prata"/>
                <a:sym typeface="Prata"/>
              </a:rPr>
              <a:t>Thanks!</a:t>
            </a:r>
            <a:endParaRPr sz="7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3777150" y="2484933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nual Review Pitch Deck by Slidesgo">
  <a:themeElements>
    <a:clrScheme name="Simple Light">
      <a:dk1>
        <a:srgbClr val="252525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84827B"/>
      </a:accent2>
      <a:accent3>
        <a:srgbClr val="EBE4E0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