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  <p:sldId id="260" r:id="rId9"/>
    <p:sldId id="283" r:id="rId10"/>
    <p:sldId id="286" r:id="rId11"/>
    <p:sldId id="28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67" y="9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9530-4096-4F12-948E-1CA15E334583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916FDE-4921-4888-8771-CE52060A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0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9530-4096-4F12-948E-1CA15E334583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916FDE-4921-4888-8771-CE52060A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9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9530-4096-4F12-948E-1CA15E334583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916FDE-4921-4888-8771-CE52060A71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729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9530-4096-4F12-948E-1CA15E334583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916FDE-4921-4888-8771-CE52060A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87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9530-4096-4F12-948E-1CA15E334583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916FDE-4921-4888-8771-CE52060A71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868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9530-4096-4F12-948E-1CA15E334583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916FDE-4921-4888-8771-CE52060A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38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9530-4096-4F12-948E-1CA15E334583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FDE-4921-4888-8771-CE52060A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19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9530-4096-4F12-948E-1CA15E334583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FDE-4921-4888-8771-CE52060A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4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9530-4096-4F12-948E-1CA15E334583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FDE-4921-4888-8771-CE52060A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2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9530-4096-4F12-948E-1CA15E334583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916FDE-4921-4888-8771-CE52060A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9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9530-4096-4F12-948E-1CA15E334583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916FDE-4921-4888-8771-CE52060A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9530-4096-4F12-948E-1CA15E334583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916FDE-4921-4888-8771-CE52060A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9530-4096-4F12-948E-1CA15E334583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FDE-4921-4888-8771-CE52060A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6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9530-4096-4F12-948E-1CA15E334583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FDE-4921-4888-8771-CE52060A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20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9530-4096-4F12-948E-1CA15E334583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6FDE-4921-4888-8771-CE52060A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0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9530-4096-4F12-948E-1CA15E334583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916FDE-4921-4888-8771-CE52060A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93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39530-4096-4F12-948E-1CA15E334583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916FDE-4921-4888-8771-CE52060A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5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Neural </a:t>
            </a:r>
            <a:r>
              <a:rPr lang="en-US" altLang="zh-CN" dirty="0" err="1"/>
              <a:t>NetWork</a:t>
            </a:r>
            <a:br>
              <a:rPr lang="en-US" altLang="zh-CN" dirty="0"/>
            </a:br>
            <a:r>
              <a:rPr lang="en-US" altLang="zh-CN" dirty="0"/>
              <a:t>                     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张鑫、田祺云、岳畅</a:t>
            </a:r>
          </a:p>
        </p:txBody>
      </p:sp>
    </p:spTree>
    <p:extLst>
      <p:ext uri="{BB962C8B-B14F-4D97-AF65-F5344CB8AC3E}">
        <p14:creationId xmlns:p14="http://schemas.microsoft.com/office/powerpoint/2010/main" val="409794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模型优化</a:t>
            </a:r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321275AE-D9FA-454D-9126-34FE9628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39875"/>
            <a:ext cx="4176574" cy="37782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</a:t>
            </a:r>
            <a:r>
              <a:rPr lang="zh-CN" altLang="en-US" sz="3200" dirty="0"/>
              <a:t>使用多层神经网络</a:t>
            </a:r>
            <a:endParaRPr lang="en-US" altLang="zh-CN" sz="3200" dirty="0"/>
          </a:p>
          <a:p>
            <a:pPr lvl="1"/>
            <a:r>
              <a:rPr lang="en-US" altLang="zh-CN" sz="3000" dirty="0"/>
              <a:t>2.2 </a:t>
            </a:r>
            <a:r>
              <a:rPr lang="zh-CN" altLang="en-US" sz="3000" dirty="0"/>
              <a:t>四层神经网络</a:t>
            </a:r>
            <a:endParaRPr lang="en-US" altLang="zh-CN" sz="3000" dirty="0"/>
          </a:p>
          <a:p>
            <a:pPr lvl="2"/>
            <a:r>
              <a:rPr lang="zh-CN" altLang="en-US" sz="2800" dirty="0"/>
              <a:t>正向传播</a:t>
            </a:r>
            <a:endParaRPr lang="en-US" altLang="zh-CN" sz="2800" dirty="0"/>
          </a:p>
          <a:p>
            <a:pPr marL="914400" lvl="2" indent="0">
              <a:buNone/>
            </a:pPr>
            <a:endParaRPr lang="en-US" altLang="zh-CN" sz="2800" dirty="0"/>
          </a:p>
          <a:p>
            <a:pPr marL="914400" lvl="2" indent="0">
              <a:buNone/>
            </a:pPr>
            <a:endParaRPr lang="en-US" altLang="zh-CN" sz="2600" dirty="0"/>
          </a:p>
          <a:p>
            <a:pPr marL="914400" lvl="2" indent="0">
              <a:buNone/>
            </a:pPr>
            <a:endParaRPr lang="en-US" altLang="zh-CN" sz="2600" dirty="0"/>
          </a:p>
          <a:p>
            <a:pPr marL="457200" lvl="1" indent="0">
              <a:buNone/>
            </a:pP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CBA298A4-B580-4558-9FE8-B40225E558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39971" y="1020933"/>
                <a:ext cx="4950584" cy="48116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zh-CN" altLang="en-US" sz="2800" dirty="0"/>
                  <a:t>反向传播</a:t>
                </a:r>
                <a:endParaRPr lang="en-US" altLang="zh-CN" sz="28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∗(1−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914400" lvl="2" indent="0">
                  <a:buFont typeface="Wingdings 3" charset="2"/>
                  <a:buNone/>
                </a:pPr>
                <a:endParaRPr lang="en-US" altLang="zh-CN" sz="2600" dirty="0"/>
              </a:p>
              <a:p>
                <a:pPr marL="914400" lvl="2" indent="0">
                  <a:buFont typeface="Wingdings 3" charset="2"/>
                  <a:buNone/>
                </a:pPr>
                <a:endParaRPr lang="en-US" altLang="zh-CN" sz="2600" dirty="0"/>
              </a:p>
              <a:p>
                <a:pPr marL="457200" lvl="1" indent="0">
                  <a:buFont typeface="Wingdings 3" charset="2"/>
                  <a:buNone/>
                </a:pPr>
                <a:endParaRPr lang="en-US" altLang="zh-CN" sz="2800" dirty="0"/>
              </a:p>
            </p:txBody>
          </p:sp>
        </mc:Choice>
        <mc:Fallback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CBA298A4-B580-4558-9FE8-B40225E55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971" y="1020933"/>
                <a:ext cx="4950584" cy="4811696"/>
              </a:xfrm>
              <a:prstGeom prst="rect">
                <a:avLst/>
              </a:prstGeom>
              <a:blipFill>
                <a:blip r:embed="rId2"/>
                <a:stretch>
                  <a:fillRect t="-1013" b="-4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886CEB7C-2C49-497A-AF0B-0ED2C4A7B85E}"/>
              </a:ext>
            </a:extLst>
          </p:cNvPr>
          <p:cNvSpPr txBox="1"/>
          <p:nvPr/>
        </p:nvSpPr>
        <p:spPr>
          <a:xfrm>
            <a:off x="3497802" y="5770485"/>
            <a:ext cx="445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准确率：</a:t>
            </a:r>
            <a:r>
              <a:rPr lang="en-US" altLang="zh-CN"/>
              <a:t>0.439024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2D48E3-5A1A-47EE-B763-866CFED76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95" y="3391655"/>
            <a:ext cx="19335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模型优化</a:t>
            </a:r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321275AE-D9FA-454D-9126-34FE9628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39875"/>
            <a:ext cx="8915400" cy="3778250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/>
              <a:t>3.</a:t>
            </a:r>
            <a:r>
              <a:rPr lang="zh-CN" altLang="en-US" sz="3200" dirty="0"/>
              <a:t>采用</a:t>
            </a:r>
            <a:r>
              <a:rPr lang="en-US" altLang="zh-CN" sz="3200" dirty="0"/>
              <a:t>dropout</a:t>
            </a:r>
            <a:r>
              <a:rPr lang="zh-CN" altLang="en-US" sz="3200" dirty="0"/>
              <a:t>方法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3000" dirty="0"/>
              <a:t>	</a:t>
            </a:r>
            <a:r>
              <a:rPr lang="zh-CN" altLang="en-US" sz="3000" dirty="0"/>
              <a:t>前面所有搭建的神经网络层与层之间都是全连接的，这会导致资源的浪费，并且可能过拟合。</a:t>
            </a:r>
            <a:r>
              <a:rPr lang="en-US" altLang="zh-CN" sz="3000" dirty="0"/>
              <a:t>dropout</a:t>
            </a:r>
            <a:r>
              <a:rPr lang="zh-CN" altLang="en-US" sz="3000" dirty="0"/>
              <a:t>采取随机丢掉节点的方法，解决这些问题。</a:t>
            </a:r>
            <a:endParaRPr lang="en-US" altLang="zh-CN" sz="3000" dirty="0"/>
          </a:p>
          <a:p>
            <a:pPr marL="457200" lvl="1" indent="0">
              <a:buNone/>
            </a:pPr>
            <a:r>
              <a:rPr lang="en-US" altLang="zh-CN" sz="2600" dirty="0"/>
              <a:t>	</a:t>
            </a:r>
            <a:r>
              <a:rPr lang="zh-CN" altLang="en-US" sz="3000" dirty="0"/>
              <a:t>我们在上面的四层神经网络的基础上，每一次训练时随机丢弃</a:t>
            </a:r>
            <a:r>
              <a:rPr lang="en-US" altLang="zh-CN" sz="3000" dirty="0"/>
              <a:t>a1,a2,a3</a:t>
            </a:r>
            <a:r>
              <a:rPr lang="zh-CN" altLang="en-US" sz="3000" dirty="0"/>
              <a:t>中的节点（随机丢弃的概率人为设置）</a:t>
            </a:r>
            <a:endParaRPr lang="en-US" altLang="zh-CN" sz="3000" dirty="0"/>
          </a:p>
          <a:p>
            <a:pPr marL="457200" lvl="1" indent="0">
              <a:buNone/>
            </a:pPr>
            <a:endParaRPr lang="en-US" altLang="zh-CN" sz="3000" dirty="0"/>
          </a:p>
          <a:p>
            <a:pPr marL="914400" lvl="2" indent="0">
              <a:buNone/>
            </a:pPr>
            <a:endParaRPr lang="en-US" altLang="zh-CN" sz="2600" dirty="0"/>
          </a:p>
          <a:p>
            <a:pPr marL="457200" lvl="1" indent="0">
              <a:buNone/>
            </a:pP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0CECBD-A399-4FCC-8962-B19C06E9B149}"/>
              </a:ext>
            </a:extLst>
          </p:cNvPr>
          <p:cNvSpPr txBox="1"/>
          <p:nvPr/>
        </p:nvSpPr>
        <p:spPr>
          <a:xfrm>
            <a:off x="3497802" y="5770485"/>
            <a:ext cx="445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准确率：</a:t>
            </a:r>
            <a:r>
              <a:rPr lang="en-US" altLang="zh-CN" dirty="0"/>
              <a:t>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85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747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dirty="0"/>
              <a:t>将</a:t>
            </a:r>
            <a:r>
              <a:rPr lang="en-US" altLang="zh-CN" dirty="0"/>
              <a:t>X</a:t>
            </a:r>
            <a:r>
              <a:rPr lang="zh-CN" altLang="en-US" dirty="0"/>
              <a:t>与多种特征矩阵</a:t>
            </a:r>
            <a:r>
              <a:rPr lang="en-US" altLang="zh-CN" dirty="0"/>
              <a:t>W</a:t>
            </a:r>
            <a:r>
              <a:rPr lang="zh-CN" altLang="en-US" dirty="0"/>
              <a:t>相乘，同时进行一些非线性运算，得出预测结果。在训练时，不断调整</a:t>
            </a:r>
            <a:r>
              <a:rPr lang="en-US" altLang="zh-CN" dirty="0"/>
              <a:t>W</a:t>
            </a:r>
            <a:r>
              <a:rPr lang="zh-CN" altLang="en-US" dirty="0"/>
              <a:t>矩阵，使得预测结果与给出的结果相拟合。最终使得整个网络预测出来的结果与实际结果基本一致。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 algn="ctr">
              <a:buNone/>
            </a:pPr>
            <a:endParaRPr lang="en-US" altLang="zh-CN" dirty="0"/>
          </a:p>
          <a:p>
            <a:pPr marL="457200" lvl="1" indent="0" algn="ctr">
              <a:buNone/>
            </a:pPr>
            <a:endParaRPr lang="en-US" altLang="zh-CN" dirty="0"/>
          </a:p>
          <a:p>
            <a:pPr marL="457200" lvl="1" indent="0" algn="ctr">
              <a:buNone/>
            </a:pP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基本思想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598B4E4-4F98-42D2-A10E-ACF2F275AB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70" y="2619028"/>
            <a:ext cx="5895259" cy="398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1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基本步骤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74945" y="1475232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问题公式化表达</a:t>
            </a:r>
            <a:endParaRPr lang="en-US" altLang="zh-CN" sz="3200" dirty="0"/>
          </a:p>
          <a:p>
            <a:pPr lvl="1"/>
            <a:r>
              <a:rPr lang="zh-CN" altLang="en-US" sz="3000" dirty="0"/>
              <a:t>比如分类问题</a:t>
            </a:r>
            <a:endParaRPr lang="en-US" altLang="zh-CN" sz="3000" dirty="0"/>
          </a:p>
          <a:p>
            <a:pPr marL="457200" lvl="1" indent="0" algn="ctr">
              <a:buNone/>
            </a:pPr>
            <a:r>
              <a:rPr lang="en-US" altLang="zh-CN" sz="3000" dirty="0"/>
              <a:t>	Y = f(x)</a:t>
            </a:r>
          </a:p>
          <a:p>
            <a:pPr lvl="1"/>
            <a:r>
              <a:rPr lang="zh-CN" altLang="en-US" sz="3000" dirty="0"/>
              <a:t>正向传播</a:t>
            </a:r>
            <a:endParaRPr lang="en-US" altLang="zh-CN" sz="3000" dirty="0"/>
          </a:p>
          <a:p>
            <a:pPr marL="457200" lvl="1" indent="0">
              <a:buNone/>
            </a:pPr>
            <a:endParaRPr lang="en-US" altLang="zh-CN" sz="3000" dirty="0"/>
          </a:p>
          <a:p>
            <a:pPr marL="457200" lvl="1" indent="0">
              <a:buNone/>
            </a:pPr>
            <a:endParaRPr lang="en-US" altLang="zh-CN" sz="3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AF5359-B0FC-412D-B353-63411B860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51" y="3935289"/>
            <a:ext cx="4171898" cy="20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0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基本步骤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74945" y="1475232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</a:t>
            </a:r>
            <a:r>
              <a:rPr lang="zh-CN" altLang="en-US" sz="3000" dirty="0"/>
              <a:t>数据预处理</a:t>
            </a:r>
            <a:endParaRPr lang="en-US" altLang="zh-CN" sz="3000" dirty="0"/>
          </a:p>
          <a:p>
            <a:pPr marL="457200" lvl="1" indent="0">
              <a:buNone/>
            </a:pP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427013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基本步骤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74945" y="1475232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/>
              <a:t>3.</a:t>
            </a:r>
            <a:r>
              <a:rPr lang="zh-CN" altLang="en-US" sz="3200" dirty="0"/>
              <a:t>参数调整</a:t>
            </a:r>
            <a:endParaRPr lang="en-US" altLang="zh-CN" sz="3200" dirty="0"/>
          </a:p>
          <a:p>
            <a:pPr lvl="1"/>
            <a:r>
              <a:rPr lang="en-US" altLang="zh-CN" sz="3000" dirty="0"/>
              <a:t>3.1</a:t>
            </a:r>
            <a:r>
              <a:rPr lang="zh-CN" altLang="en-US" sz="3000" dirty="0"/>
              <a:t>误差表达</a:t>
            </a:r>
            <a:endParaRPr lang="en-US" altLang="zh-CN" sz="3000" dirty="0"/>
          </a:p>
          <a:p>
            <a:pPr marL="457200" lvl="1" indent="0">
              <a:buNone/>
            </a:pPr>
            <a:r>
              <a:rPr lang="zh-CN" altLang="en-US" sz="3000" dirty="0"/>
              <a:t>使用损失函数</a:t>
            </a:r>
            <a:r>
              <a:rPr lang="en-US" altLang="zh-CN" sz="3000" dirty="0"/>
              <a:t>L</a:t>
            </a:r>
            <a:r>
              <a:rPr lang="zh-CN" altLang="en-US" sz="3000" dirty="0"/>
              <a:t>表示结果的误差</a:t>
            </a:r>
            <a:endParaRPr lang="en-US" altLang="zh-CN" sz="3000" dirty="0"/>
          </a:p>
          <a:p>
            <a:pPr marL="457200" lvl="1" indent="0">
              <a:buNone/>
            </a:pPr>
            <a:endParaRPr lang="en-US" altLang="zh-CN" sz="3000" dirty="0"/>
          </a:p>
          <a:p>
            <a:pPr lvl="1"/>
            <a:r>
              <a:rPr lang="en-US" altLang="zh-CN" sz="2800" dirty="0"/>
              <a:t>3.2</a:t>
            </a:r>
            <a:r>
              <a:rPr lang="zh-CN" altLang="en-US" sz="2800" dirty="0"/>
              <a:t>反向传播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计算损失函数</a:t>
            </a:r>
            <a:r>
              <a:rPr lang="en-US" altLang="zh-CN" sz="2800" dirty="0"/>
              <a:t>L</a:t>
            </a:r>
            <a:r>
              <a:rPr lang="zh-CN" altLang="en-US" sz="2800" dirty="0"/>
              <a:t>对每一个参数的偏导，使参数延梯度下降的方向变化，不断减小</a:t>
            </a:r>
            <a:r>
              <a:rPr lang="en-US" altLang="zh-CN" sz="2800" dirty="0"/>
              <a:t>Loss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270423-5A70-4017-82C5-0223FD4F7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62" y="3226502"/>
            <a:ext cx="37242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基本步骤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74945" y="1475232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3.</a:t>
            </a:r>
            <a:r>
              <a:rPr lang="zh-CN" altLang="en-US" sz="3200" dirty="0"/>
              <a:t>参数调整</a:t>
            </a:r>
            <a:endParaRPr lang="en-US" altLang="zh-CN" sz="3000" dirty="0"/>
          </a:p>
          <a:p>
            <a:pPr lvl="1"/>
            <a:r>
              <a:rPr lang="en-US" altLang="zh-CN" sz="2800" dirty="0"/>
              <a:t>3.2</a:t>
            </a:r>
            <a:r>
              <a:rPr lang="zh-CN" altLang="en-US" sz="2800" dirty="0"/>
              <a:t>反向传播（链式求导法则）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333789-2EEC-48FF-86C8-9CFEFC8F0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24" y="2662419"/>
            <a:ext cx="3733576" cy="398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7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基本步骤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74945" y="1475232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3.</a:t>
            </a:r>
            <a:r>
              <a:rPr lang="zh-CN" altLang="en-US" sz="3200" dirty="0"/>
              <a:t>参数调整</a:t>
            </a:r>
            <a:endParaRPr lang="en-US" altLang="zh-CN" sz="3000" dirty="0"/>
          </a:p>
          <a:p>
            <a:pPr lvl="1"/>
            <a:r>
              <a:rPr lang="en-US" altLang="zh-CN" sz="2800" dirty="0"/>
              <a:t>3.3</a:t>
            </a:r>
            <a:r>
              <a:rPr lang="zh-CN" altLang="en-US" sz="2800" dirty="0"/>
              <a:t>其他参数调整</a:t>
            </a:r>
            <a:endParaRPr lang="en-US" altLang="zh-CN" sz="2800" dirty="0"/>
          </a:p>
          <a:p>
            <a:pPr marL="914400" lvl="2" indent="0">
              <a:buNone/>
            </a:pPr>
            <a:r>
              <a:rPr lang="zh-CN" altLang="en-US" sz="2600" dirty="0"/>
              <a:t>如：正则项系数，训练次数，下降步长等</a:t>
            </a:r>
            <a:endParaRPr lang="en-US" altLang="zh-CN" sz="2600" dirty="0"/>
          </a:p>
          <a:p>
            <a:pPr marL="914400" lvl="2" indent="0">
              <a:buNone/>
            </a:pPr>
            <a:endParaRPr lang="en-US" altLang="zh-CN" sz="2600" dirty="0"/>
          </a:p>
          <a:p>
            <a:pPr marL="342900" lvl="2" indent="-342900"/>
            <a:r>
              <a:rPr lang="en-US" altLang="zh-CN" sz="3200" dirty="0"/>
              <a:t>4.</a:t>
            </a:r>
            <a:r>
              <a:rPr lang="zh-CN" altLang="en-US" sz="3200" dirty="0"/>
              <a:t>模型验证</a:t>
            </a:r>
            <a:endParaRPr lang="en-US" altLang="zh-CN" sz="3200" dirty="0"/>
          </a:p>
          <a:p>
            <a:pPr marL="342900" lvl="2" indent="-342900"/>
            <a:r>
              <a:rPr lang="en-US" altLang="zh-CN" sz="3200" dirty="0"/>
              <a:t>5.</a:t>
            </a:r>
            <a:r>
              <a:rPr lang="zh-CN" altLang="en-US" sz="3200" dirty="0"/>
              <a:t>预测</a:t>
            </a:r>
            <a:endParaRPr lang="en-US" altLang="zh-CN" sz="3000" dirty="0"/>
          </a:p>
          <a:p>
            <a:pPr marL="342900" lvl="2" indent="-342900"/>
            <a:endParaRPr lang="en-US" altLang="zh-CN" sz="3200" dirty="0"/>
          </a:p>
          <a:p>
            <a:pPr marL="914400" lvl="2" indent="0">
              <a:buNone/>
            </a:pPr>
            <a:endParaRPr lang="en-US" altLang="zh-CN" sz="2600" dirty="0"/>
          </a:p>
          <a:p>
            <a:pPr marL="914400" lvl="2" indent="0">
              <a:buNone/>
            </a:pPr>
            <a:endParaRPr lang="en-US" altLang="zh-CN" sz="2600" dirty="0"/>
          </a:p>
          <a:p>
            <a:pPr marL="457200" lvl="1" indent="0">
              <a:buNone/>
            </a:pPr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D97914-A55A-4B47-B948-F38A4EED83DB}"/>
              </a:ext>
            </a:extLst>
          </p:cNvPr>
          <p:cNvSpPr txBox="1"/>
          <p:nvPr/>
        </p:nvSpPr>
        <p:spPr>
          <a:xfrm>
            <a:off x="3497802" y="5770485"/>
            <a:ext cx="445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准确率：</a:t>
            </a:r>
            <a:r>
              <a:rPr lang="en-US" altLang="zh-CN" dirty="0"/>
              <a:t>0.479675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61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模型优化</a:t>
            </a:r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321275AE-D9FA-454D-9126-34FE9628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39874"/>
            <a:ext cx="3447046" cy="469401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更改激活函数</a:t>
            </a:r>
            <a:endParaRPr lang="en-US" altLang="zh-CN" sz="3200" dirty="0"/>
          </a:p>
          <a:p>
            <a:pPr lvl="1"/>
            <a:r>
              <a:rPr lang="zh-CN" altLang="en-US" sz="2800" dirty="0"/>
              <a:t>正向传播</a:t>
            </a:r>
            <a:endParaRPr lang="en-US" altLang="zh-CN" sz="2800" dirty="0"/>
          </a:p>
          <a:p>
            <a:pPr marL="0" lvl="2" indent="0">
              <a:buNone/>
            </a:pPr>
            <a:r>
              <a:rPr lang="en-US" altLang="zh-CN" sz="3200" dirty="0"/>
              <a:t>	</a:t>
            </a:r>
          </a:p>
          <a:p>
            <a:pPr marL="914400" lvl="2" indent="0">
              <a:buNone/>
            </a:pPr>
            <a:endParaRPr lang="en-US" altLang="zh-CN" sz="2600" dirty="0"/>
          </a:p>
          <a:p>
            <a:pPr marL="914400" lvl="2" indent="0">
              <a:buNone/>
            </a:pPr>
            <a:endParaRPr lang="en-US" altLang="zh-CN" sz="26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90C71E-3867-4FE5-BB1B-BC24DF3D8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76" y="2820765"/>
            <a:ext cx="3101870" cy="21196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B64CF84A-4A73-46EB-BA4D-E3EA6B4467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39971" y="1539874"/>
                <a:ext cx="4036184" cy="38311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zh-CN" altLang="en-US" sz="2800" dirty="0"/>
                  <a:t>反向传播</a:t>
                </a:r>
                <a:endParaRPr lang="en-US" altLang="zh-CN" sz="28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914400" lvl="2" indent="0">
                  <a:buFont typeface="Wingdings 3" charset="2"/>
                  <a:buNone/>
                </a:pPr>
                <a:endParaRPr lang="en-US" altLang="zh-CN" sz="2600" dirty="0"/>
              </a:p>
              <a:p>
                <a:pPr marL="914400" lvl="2" indent="0">
                  <a:buFont typeface="Wingdings 3" charset="2"/>
                  <a:buNone/>
                </a:pPr>
                <a:endParaRPr lang="en-US" altLang="zh-CN" sz="2600" dirty="0"/>
              </a:p>
              <a:p>
                <a:pPr marL="457200" lvl="1" indent="0">
                  <a:buFont typeface="Wingdings 3" charset="2"/>
                  <a:buNone/>
                </a:pPr>
                <a:endParaRPr lang="en-US" altLang="zh-CN" sz="2800" dirty="0"/>
              </a:p>
            </p:txBody>
          </p:sp>
        </mc:Choice>
        <mc:Fallback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B64CF84A-4A73-46EB-BA4D-E3EA6B446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971" y="1539874"/>
                <a:ext cx="4036184" cy="3831116"/>
              </a:xfrm>
              <a:prstGeom prst="rect">
                <a:avLst/>
              </a:prstGeom>
              <a:blipFill>
                <a:blip r:embed="rId3"/>
                <a:stretch>
                  <a:fillRect t="-2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40D8AD8-169D-4AFD-A6F9-15B9FC0C918C}"/>
              </a:ext>
            </a:extLst>
          </p:cNvPr>
          <p:cNvSpPr txBox="1"/>
          <p:nvPr/>
        </p:nvSpPr>
        <p:spPr>
          <a:xfrm>
            <a:off x="3497802" y="5770485"/>
            <a:ext cx="445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准确率：</a:t>
            </a:r>
            <a:r>
              <a:rPr lang="en-US" altLang="zh-CN" dirty="0"/>
              <a:t>0.478197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58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模型优化</a:t>
            </a:r>
          </a:p>
        </p:txBody>
      </p:sp>
      <p:sp>
        <p:nvSpPr>
          <p:cNvPr id="4" name="内容占位符 5">
            <a:extLst>
              <a:ext uri="{FF2B5EF4-FFF2-40B4-BE49-F238E27FC236}">
                <a16:creationId xmlns:a16="http://schemas.microsoft.com/office/drawing/2014/main" id="{321275AE-D9FA-454D-9126-34FE9628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39875"/>
            <a:ext cx="4176574" cy="37782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</a:t>
            </a:r>
            <a:r>
              <a:rPr lang="zh-CN" altLang="en-US" sz="3200" dirty="0"/>
              <a:t>使用多层神经网络</a:t>
            </a:r>
            <a:endParaRPr lang="en-US" altLang="zh-CN" sz="3200" dirty="0"/>
          </a:p>
          <a:p>
            <a:pPr lvl="1"/>
            <a:r>
              <a:rPr lang="en-US" altLang="zh-CN" sz="3000" dirty="0"/>
              <a:t>2.1 </a:t>
            </a:r>
            <a:r>
              <a:rPr lang="zh-CN" altLang="en-US" sz="3000" dirty="0"/>
              <a:t>三层神经网络</a:t>
            </a:r>
            <a:endParaRPr lang="en-US" altLang="zh-CN" sz="3000" dirty="0"/>
          </a:p>
          <a:p>
            <a:pPr lvl="2"/>
            <a:r>
              <a:rPr lang="zh-CN" altLang="en-US" sz="2800" dirty="0"/>
              <a:t>正向传播</a:t>
            </a:r>
            <a:endParaRPr lang="en-US" altLang="zh-CN" sz="2800" dirty="0"/>
          </a:p>
          <a:p>
            <a:pPr marL="914400" lvl="2" indent="0">
              <a:buNone/>
            </a:pPr>
            <a:endParaRPr lang="en-US" altLang="zh-CN" sz="2800" dirty="0"/>
          </a:p>
          <a:p>
            <a:pPr marL="914400" lvl="2" indent="0">
              <a:buNone/>
            </a:pPr>
            <a:endParaRPr lang="en-US" altLang="zh-CN" sz="2600" dirty="0"/>
          </a:p>
          <a:p>
            <a:pPr marL="914400" lvl="2" indent="0">
              <a:buNone/>
            </a:pPr>
            <a:endParaRPr lang="en-US" altLang="zh-CN" sz="2600" dirty="0"/>
          </a:p>
          <a:p>
            <a:pPr marL="457200" lvl="1" indent="0">
              <a:buNone/>
            </a:pP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CBA298A4-B580-4558-9FE8-B40225E558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39971" y="1539874"/>
                <a:ext cx="4595478" cy="41684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zh-CN" altLang="en-US" sz="2800" dirty="0"/>
                  <a:t>反向传播</a:t>
                </a:r>
                <a:endParaRPr lang="en-US" altLang="zh-CN" sz="28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400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𝑡𝑎𝑛h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4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914400" lvl="2" indent="0">
                  <a:buFont typeface="Wingdings 3" charset="2"/>
                  <a:buNone/>
                </a:pPr>
                <a:endParaRPr lang="en-US" altLang="zh-CN" sz="2600" dirty="0"/>
              </a:p>
              <a:p>
                <a:pPr marL="914400" lvl="2" indent="0">
                  <a:buFont typeface="Wingdings 3" charset="2"/>
                  <a:buNone/>
                </a:pPr>
                <a:endParaRPr lang="en-US" altLang="zh-CN" sz="2600" dirty="0"/>
              </a:p>
              <a:p>
                <a:pPr marL="457200" lvl="1" indent="0">
                  <a:buFont typeface="Wingdings 3" charset="2"/>
                  <a:buNone/>
                </a:pPr>
                <a:endParaRPr lang="en-US" altLang="zh-CN" sz="2800" dirty="0"/>
              </a:p>
            </p:txBody>
          </p:sp>
        </mc:Choice>
        <mc:Fallback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CBA298A4-B580-4558-9FE8-B40225E55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971" y="1539874"/>
                <a:ext cx="4595478" cy="4168468"/>
              </a:xfrm>
              <a:prstGeom prst="rect">
                <a:avLst/>
              </a:prstGeom>
              <a:blipFill>
                <a:blip r:embed="rId2"/>
                <a:stretch>
                  <a:fillRect t="-1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3DEFF4EA-D1EF-43D7-8D61-1490DC4DD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18" y="3429000"/>
            <a:ext cx="1733550" cy="16287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86CEB7C-2C49-497A-AF0B-0ED2C4A7B85E}"/>
              </a:ext>
            </a:extLst>
          </p:cNvPr>
          <p:cNvSpPr txBox="1"/>
          <p:nvPr/>
        </p:nvSpPr>
        <p:spPr>
          <a:xfrm>
            <a:off x="3497802" y="5770485"/>
            <a:ext cx="445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准确率：</a:t>
            </a:r>
            <a:r>
              <a:rPr lang="en-US" altLang="zh-CN" dirty="0"/>
              <a:t>0.465632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44342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941</TotalTime>
  <Words>366</Words>
  <Application>Microsoft Office PowerPoint</Application>
  <PresentationFormat>宽屏</PresentationFormat>
  <Paragraphs>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幼圆</vt:lpstr>
      <vt:lpstr>Arial</vt:lpstr>
      <vt:lpstr>Cambria Math</vt:lpstr>
      <vt:lpstr>Century Gothic</vt:lpstr>
      <vt:lpstr>Symbol</vt:lpstr>
      <vt:lpstr>Wingdings 3</vt:lpstr>
      <vt:lpstr>丝状</vt:lpstr>
      <vt:lpstr>Neural NetWork                       </vt:lpstr>
      <vt:lpstr>一.基本思想 </vt:lpstr>
      <vt:lpstr>二.基本步骤</vt:lpstr>
      <vt:lpstr>二.基本步骤</vt:lpstr>
      <vt:lpstr>二.基本步骤</vt:lpstr>
      <vt:lpstr>二.基本步骤</vt:lpstr>
      <vt:lpstr>二.基本步骤</vt:lpstr>
      <vt:lpstr>三.模型优化</vt:lpstr>
      <vt:lpstr>三.模型优化</vt:lpstr>
      <vt:lpstr>三.模型优化</vt:lpstr>
      <vt:lpstr>三.模型优化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Assignment1                       ——KNN</dc:title>
  <dc:creator>yc</dc:creator>
  <cp:lastModifiedBy>y c</cp:lastModifiedBy>
  <cp:revision>62</cp:revision>
  <dcterms:created xsi:type="dcterms:W3CDTF">2019-03-27T03:11:12Z</dcterms:created>
  <dcterms:modified xsi:type="dcterms:W3CDTF">2019-04-23T18:10:13Z</dcterms:modified>
</cp:coreProperties>
</file>