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71" r:id="rId14"/>
    <p:sldId id="278" r:id="rId15"/>
    <p:sldId id="270" r:id="rId16"/>
    <p:sldId id="273" r:id="rId17"/>
    <p:sldId id="272" r:id="rId18"/>
    <p:sldId id="274" r:id="rId19"/>
    <p:sldId id="276" r:id="rId20"/>
    <p:sldId id="277" r:id="rId21"/>
    <p:sldId id="27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5" d="100"/>
          <a:sy n="105" d="100"/>
        </p:scale>
        <p:origin x="714"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8EE39530-4096-4F12-948E-1CA15E334583}" type="datetimeFigureOut">
              <a:rPr lang="zh-CN" altLang="en-US" smtClean="0"/>
              <a:t>2019/4/8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3916FDE-4921-4888-8771-CE52060A7101}" type="slidenum">
              <a:rPr lang="zh-CN" altLang="en-US" smtClean="0"/>
              <a:t>‹#›</a:t>
            </a:fld>
            <a:endParaRPr lang="zh-CN" altLang="en-US"/>
          </a:p>
        </p:txBody>
      </p:sp>
    </p:spTree>
    <p:extLst>
      <p:ext uri="{BB962C8B-B14F-4D97-AF65-F5344CB8AC3E}">
        <p14:creationId xmlns:p14="http://schemas.microsoft.com/office/powerpoint/2010/main" val="1519509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8EE39530-4096-4F12-948E-1CA15E334583}" type="datetimeFigureOut">
              <a:rPr lang="zh-CN" altLang="en-US" smtClean="0"/>
              <a:t>2019/4/8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3916FDE-4921-4888-8771-CE52060A7101}" type="slidenum">
              <a:rPr lang="zh-CN" altLang="en-US" smtClean="0"/>
              <a:t>‹#›</a:t>
            </a:fld>
            <a:endParaRPr lang="zh-CN" altLang="en-US"/>
          </a:p>
        </p:txBody>
      </p:sp>
    </p:spTree>
    <p:extLst>
      <p:ext uri="{BB962C8B-B14F-4D97-AF65-F5344CB8AC3E}">
        <p14:creationId xmlns:p14="http://schemas.microsoft.com/office/powerpoint/2010/main" val="800793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8EE39530-4096-4F12-948E-1CA15E334583}" type="datetimeFigureOut">
              <a:rPr lang="zh-CN" altLang="en-US" smtClean="0"/>
              <a:t>2019/4/8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3916FDE-4921-4888-8771-CE52060A7101}"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16729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8EE39530-4096-4F12-948E-1CA15E334583}" type="datetimeFigureOut">
              <a:rPr lang="zh-CN" altLang="en-US" smtClean="0"/>
              <a:t>2019/4/8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916FDE-4921-4888-8771-CE52060A7101}" type="slidenum">
              <a:rPr lang="zh-CN" altLang="en-US" smtClean="0"/>
              <a:t>‹#›</a:t>
            </a:fld>
            <a:endParaRPr lang="zh-CN" altLang="en-US"/>
          </a:p>
        </p:txBody>
      </p:sp>
    </p:spTree>
    <p:extLst>
      <p:ext uri="{BB962C8B-B14F-4D97-AF65-F5344CB8AC3E}">
        <p14:creationId xmlns:p14="http://schemas.microsoft.com/office/powerpoint/2010/main" val="472987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8EE39530-4096-4F12-948E-1CA15E334583}" type="datetimeFigureOut">
              <a:rPr lang="zh-CN" altLang="en-US" smtClean="0"/>
              <a:t>2019/4/8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916FDE-4921-4888-8771-CE52060A7101}"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01868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8EE39530-4096-4F12-948E-1CA15E334583}" type="datetimeFigureOut">
              <a:rPr lang="zh-CN" altLang="en-US" smtClean="0"/>
              <a:t>2019/4/8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916FDE-4921-4888-8771-CE52060A7101}" type="slidenum">
              <a:rPr lang="zh-CN" altLang="en-US" smtClean="0"/>
              <a:t>‹#›</a:t>
            </a:fld>
            <a:endParaRPr lang="zh-CN" altLang="en-US"/>
          </a:p>
        </p:txBody>
      </p:sp>
    </p:spTree>
    <p:extLst>
      <p:ext uri="{BB962C8B-B14F-4D97-AF65-F5344CB8AC3E}">
        <p14:creationId xmlns:p14="http://schemas.microsoft.com/office/powerpoint/2010/main" val="1837038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EE39530-4096-4F12-948E-1CA15E334583}" type="datetimeFigureOut">
              <a:rPr lang="zh-CN" altLang="en-US" smtClean="0"/>
              <a:t>2019/4/8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916FDE-4921-4888-8771-CE52060A7101}" type="slidenum">
              <a:rPr lang="zh-CN" altLang="en-US" smtClean="0"/>
              <a:t>‹#›</a:t>
            </a:fld>
            <a:endParaRPr lang="zh-CN" altLang="en-US"/>
          </a:p>
        </p:txBody>
      </p:sp>
    </p:spTree>
    <p:extLst>
      <p:ext uri="{BB962C8B-B14F-4D97-AF65-F5344CB8AC3E}">
        <p14:creationId xmlns:p14="http://schemas.microsoft.com/office/powerpoint/2010/main" val="4244419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EE39530-4096-4F12-948E-1CA15E334583}" type="datetimeFigureOut">
              <a:rPr lang="zh-CN" altLang="en-US" smtClean="0"/>
              <a:t>2019/4/8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916FDE-4921-4888-8771-CE52060A7101}" type="slidenum">
              <a:rPr lang="zh-CN" altLang="en-US" smtClean="0"/>
              <a:t>‹#›</a:t>
            </a:fld>
            <a:endParaRPr lang="zh-CN" altLang="en-US"/>
          </a:p>
        </p:txBody>
      </p:sp>
    </p:spTree>
    <p:extLst>
      <p:ext uri="{BB962C8B-B14F-4D97-AF65-F5344CB8AC3E}">
        <p14:creationId xmlns:p14="http://schemas.microsoft.com/office/powerpoint/2010/main" val="4092240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EE39530-4096-4F12-948E-1CA15E334583}" type="datetimeFigureOut">
              <a:rPr lang="zh-CN" altLang="en-US" smtClean="0"/>
              <a:t>2019/4/8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916FDE-4921-4888-8771-CE52060A7101}" type="slidenum">
              <a:rPr lang="zh-CN" altLang="en-US" smtClean="0"/>
              <a:t>‹#›</a:t>
            </a:fld>
            <a:endParaRPr lang="zh-CN" altLang="en-US"/>
          </a:p>
        </p:txBody>
      </p:sp>
    </p:spTree>
    <p:extLst>
      <p:ext uri="{BB962C8B-B14F-4D97-AF65-F5344CB8AC3E}">
        <p14:creationId xmlns:p14="http://schemas.microsoft.com/office/powerpoint/2010/main" val="4102528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8EE39530-4096-4F12-948E-1CA15E334583}" type="datetimeFigureOut">
              <a:rPr lang="zh-CN" altLang="en-US" smtClean="0"/>
              <a:t>2019/4/8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3916FDE-4921-4888-8771-CE52060A7101}" type="slidenum">
              <a:rPr lang="zh-CN" altLang="en-US" smtClean="0"/>
              <a:t>‹#›</a:t>
            </a:fld>
            <a:endParaRPr lang="zh-CN" altLang="en-US"/>
          </a:p>
        </p:txBody>
      </p:sp>
    </p:spTree>
    <p:extLst>
      <p:ext uri="{BB962C8B-B14F-4D97-AF65-F5344CB8AC3E}">
        <p14:creationId xmlns:p14="http://schemas.microsoft.com/office/powerpoint/2010/main" val="3134973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EE39530-4096-4F12-948E-1CA15E334583}" type="datetimeFigureOut">
              <a:rPr lang="zh-CN" altLang="en-US" smtClean="0"/>
              <a:t>2019/4/8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3916FDE-4921-4888-8771-CE52060A7101}" type="slidenum">
              <a:rPr lang="zh-CN" altLang="en-US" smtClean="0"/>
              <a:t>‹#›</a:t>
            </a:fld>
            <a:endParaRPr lang="zh-CN" altLang="en-US"/>
          </a:p>
        </p:txBody>
      </p:sp>
    </p:spTree>
    <p:extLst>
      <p:ext uri="{BB962C8B-B14F-4D97-AF65-F5344CB8AC3E}">
        <p14:creationId xmlns:p14="http://schemas.microsoft.com/office/powerpoint/2010/main" val="1787780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EE39530-4096-4F12-948E-1CA15E334583}" type="datetimeFigureOut">
              <a:rPr lang="zh-CN" altLang="en-US" smtClean="0"/>
              <a:t>2019/4/8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3916FDE-4921-4888-8771-CE52060A7101}" type="slidenum">
              <a:rPr lang="zh-CN" altLang="en-US" smtClean="0"/>
              <a:t>‹#›</a:t>
            </a:fld>
            <a:endParaRPr lang="zh-CN" altLang="en-US"/>
          </a:p>
        </p:txBody>
      </p:sp>
    </p:spTree>
    <p:extLst>
      <p:ext uri="{BB962C8B-B14F-4D97-AF65-F5344CB8AC3E}">
        <p14:creationId xmlns:p14="http://schemas.microsoft.com/office/powerpoint/2010/main" val="4293423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EE39530-4096-4F12-948E-1CA15E334583}" type="datetimeFigureOut">
              <a:rPr lang="zh-CN" altLang="en-US" smtClean="0"/>
              <a:t>2019/4/8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3916FDE-4921-4888-8771-CE52060A7101}" type="slidenum">
              <a:rPr lang="zh-CN" altLang="en-US" smtClean="0"/>
              <a:t>‹#›</a:t>
            </a:fld>
            <a:endParaRPr lang="zh-CN" altLang="en-US"/>
          </a:p>
        </p:txBody>
      </p:sp>
    </p:spTree>
    <p:extLst>
      <p:ext uri="{BB962C8B-B14F-4D97-AF65-F5344CB8AC3E}">
        <p14:creationId xmlns:p14="http://schemas.microsoft.com/office/powerpoint/2010/main" val="1580860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E39530-4096-4F12-948E-1CA15E334583}" type="datetimeFigureOut">
              <a:rPr lang="zh-CN" altLang="en-US" smtClean="0"/>
              <a:t>2019/4/8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3916FDE-4921-4888-8771-CE52060A7101}" type="slidenum">
              <a:rPr lang="zh-CN" altLang="en-US" smtClean="0"/>
              <a:t>‹#›</a:t>
            </a:fld>
            <a:endParaRPr lang="zh-CN" altLang="en-US"/>
          </a:p>
        </p:txBody>
      </p:sp>
    </p:spTree>
    <p:extLst>
      <p:ext uri="{BB962C8B-B14F-4D97-AF65-F5344CB8AC3E}">
        <p14:creationId xmlns:p14="http://schemas.microsoft.com/office/powerpoint/2010/main" val="3151205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EE39530-4096-4F12-948E-1CA15E334583}" type="datetimeFigureOut">
              <a:rPr lang="zh-CN" altLang="en-US" smtClean="0"/>
              <a:t>2019/4/8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3916FDE-4921-4888-8771-CE52060A7101}" type="slidenum">
              <a:rPr lang="zh-CN" altLang="en-US" smtClean="0"/>
              <a:t>‹#›</a:t>
            </a:fld>
            <a:endParaRPr lang="zh-CN" altLang="en-US"/>
          </a:p>
        </p:txBody>
      </p:sp>
    </p:spTree>
    <p:extLst>
      <p:ext uri="{BB962C8B-B14F-4D97-AF65-F5344CB8AC3E}">
        <p14:creationId xmlns:p14="http://schemas.microsoft.com/office/powerpoint/2010/main" val="130540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EE39530-4096-4F12-948E-1CA15E334583}" type="datetimeFigureOut">
              <a:rPr lang="zh-CN" altLang="en-US" smtClean="0"/>
              <a:t>2019/4/8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916FDE-4921-4888-8771-CE52060A7101}" type="slidenum">
              <a:rPr lang="zh-CN" altLang="en-US" smtClean="0"/>
              <a:t>‹#›</a:t>
            </a:fld>
            <a:endParaRPr lang="zh-CN" altLang="en-US"/>
          </a:p>
        </p:txBody>
      </p:sp>
    </p:spTree>
    <p:extLst>
      <p:ext uri="{BB962C8B-B14F-4D97-AF65-F5344CB8AC3E}">
        <p14:creationId xmlns:p14="http://schemas.microsoft.com/office/powerpoint/2010/main" val="1688934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EE39530-4096-4F12-948E-1CA15E334583}" type="datetimeFigureOut">
              <a:rPr lang="zh-CN" altLang="en-US" smtClean="0"/>
              <a:t>2019/4/8</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3916FDE-4921-4888-8771-CE52060A7101}" type="slidenum">
              <a:rPr lang="zh-CN" altLang="en-US" smtClean="0"/>
              <a:t>‹#›</a:t>
            </a:fld>
            <a:endParaRPr lang="zh-CN" altLang="en-US"/>
          </a:p>
        </p:txBody>
      </p:sp>
    </p:spTree>
    <p:extLst>
      <p:ext uri="{BB962C8B-B14F-4D97-AF65-F5344CB8AC3E}">
        <p14:creationId xmlns:p14="http://schemas.microsoft.com/office/powerpoint/2010/main" val="24435540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Assignment1 Report</a:t>
            </a:r>
            <a:br>
              <a:rPr lang="en-US" altLang="zh-CN" dirty="0" smtClean="0"/>
            </a:br>
            <a:r>
              <a:rPr lang="en-US" altLang="zh-CN" dirty="0" smtClean="0"/>
              <a:t>                      </a:t>
            </a:r>
            <a:endParaRPr lang="zh-CN" altLang="en-US" dirty="0"/>
          </a:p>
        </p:txBody>
      </p:sp>
      <p:sp>
        <p:nvSpPr>
          <p:cNvPr id="3" name="副标题 2"/>
          <p:cNvSpPr>
            <a:spLocks noGrp="1"/>
          </p:cNvSpPr>
          <p:nvPr>
            <p:ph type="subTitle" idx="1"/>
          </p:nvPr>
        </p:nvSpPr>
        <p:spPr/>
        <p:txBody>
          <a:bodyPr/>
          <a:lstStyle/>
          <a:p>
            <a:r>
              <a:rPr lang="zh-CN" altLang="en-US" dirty="0" smtClean="0"/>
              <a:t>张鑫、田祺云、岳畅</a:t>
            </a:r>
            <a:endParaRPr lang="zh-CN" altLang="en-US" dirty="0"/>
          </a:p>
        </p:txBody>
      </p:sp>
    </p:spTree>
    <p:extLst>
      <p:ext uri="{BB962C8B-B14F-4D97-AF65-F5344CB8AC3E}">
        <p14:creationId xmlns:p14="http://schemas.microsoft.com/office/powerpoint/2010/main" val="40979485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4.LBP</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灰度不变性</a:t>
            </a:r>
            <a:endParaRPr lang="en-US" altLang="zh-CN" dirty="0" smtClean="0"/>
          </a:p>
          <a:p>
            <a:pPr marL="0" indent="0">
              <a:buNone/>
            </a:pPr>
            <a:r>
              <a:rPr lang="en-US" altLang="zh-CN" dirty="0" smtClean="0"/>
              <a:t>	</a:t>
            </a:r>
            <a:r>
              <a:rPr lang="zh-CN" altLang="zh-CN" dirty="0" smtClean="0"/>
              <a:t>当</a:t>
            </a:r>
            <a:r>
              <a:rPr lang="zh-CN" altLang="zh-CN" dirty="0"/>
              <a:t>光照变化引起像素灰度值同增同减时，</a:t>
            </a:r>
            <a:r>
              <a:rPr lang="en-US" altLang="zh-CN" dirty="0"/>
              <a:t>LBP</a:t>
            </a:r>
            <a:r>
              <a:rPr lang="zh-CN" altLang="zh-CN" dirty="0"/>
              <a:t>变化并不明显。所以可以认为</a:t>
            </a:r>
            <a:r>
              <a:rPr lang="en-US" altLang="zh-CN" dirty="0"/>
              <a:t>LBP</a:t>
            </a:r>
            <a:r>
              <a:rPr lang="zh-CN" altLang="zh-CN" dirty="0"/>
              <a:t>对与光照变化不</a:t>
            </a:r>
            <a:r>
              <a:rPr lang="zh-CN" altLang="zh-CN" dirty="0" smtClean="0"/>
              <a:t>敏感</a:t>
            </a:r>
            <a:endParaRPr lang="en-US" altLang="zh-CN" dirty="0" smtClean="0"/>
          </a:p>
          <a:p>
            <a:pPr marL="0" indent="0">
              <a:buNone/>
            </a:pPr>
            <a:r>
              <a:rPr lang="en-US" altLang="zh-CN" dirty="0" smtClean="0"/>
              <a:t>	</a:t>
            </a:r>
            <a:r>
              <a:rPr lang="zh-CN" altLang="en-US" dirty="0" smtClean="0"/>
              <a:t>（</a:t>
            </a:r>
            <a:r>
              <a:rPr lang="zh-CN" altLang="zh-CN" dirty="0" smtClean="0"/>
              <a:t>将</a:t>
            </a:r>
            <a:r>
              <a:rPr lang="zh-CN" altLang="zh-CN" dirty="0"/>
              <a:t>邻域内中心像素点</a:t>
            </a:r>
            <a:r>
              <a:rPr lang="en-US" altLang="zh-CN" dirty="0"/>
              <a:t> </a:t>
            </a:r>
            <a:r>
              <a:rPr lang="en-US" altLang="zh-CN" dirty="0" err="1"/>
              <a:t>gc</a:t>
            </a:r>
            <a:r>
              <a:rPr lang="en-US" altLang="zh-CN" dirty="0"/>
              <a:t> </a:t>
            </a:r>
            <a:r>
              <a:rPr lang="zh-CN" altLang="zh-CN" dirty="0"/>
              <a:t>的灰度值</a:t>
            </a:r>
            <a:r>
              <a:rPr lang="zh-CN" altLang="zh-CN" dirty="0" smtClean="0"/>
              <a:t>与</a:t>
            </a:r>
            <a:r>
              <a:rPr lang="zh-CN" altLang="en-US" dirty="0" smtClean="0"/>
              <a:t>圆形</a:t>
            </a:r>
            <a:r>
              <a:rPr lang="zh-CN" altLang="zh-CN" dirty="0" smtClean="0"/>
              <a:t>区域</a:t>
            </a:r>
            <a:r>
              <a:rPr lang="zh-CN" altLang="zh-CN" dirty="0"/>
              <a:t>内其他点</a:t>
            </a:r>
            <a:r>
              <a:rPr lang="en-US" altLang="zh-CN" dirty="0"/>
              <a:t> </a:t>
            </a:r>
            <a:r>
              <a:rPr lang="en-US" altLang="zh-CN" dirty="0" err="1"/>
              <a:t>gp</a:t>
            </a:r>
            <a:r>
              <a:rPr lang="en-US" altLang="zh-CN" dirty="0"/>
              <a:t> </a:t>
            </a:r>
            <a:r>
              <a:rPr lang="zh-CN" altLang="zh-CN" dirty="0"/>
              <a:t>的灰度值</a:t>
            </a:r>
            <a:r>
              <a:rPr lang="zh-CN" altLang="zh-CN" dirty="0" smtClean="0"/>
              <a:t>相减</a:t>
            </a:r>
            <a:r>
              <a:rPr lang="zh-CN" altLang="en-US" dirty="0" smtClean="0"/>
              <a:t>）</a:t>
            </a:r>
            <a:endParaRPr lang="zh-CN" altLang="zh-CN" dirty="0"/>
          </a:p>
          <a:p>
            <a:endParaRPr lang="zh-CN" altLang="en-US" dirty="0"/>
          </a:p>
        </p:txBody>
      </p:sp>
    </p:spTree>
    <p:extLst>
      <p:ext uri="{BB962C8B-B14F-4D97-AF65-F5344CB8AC3E}">
        <p14:creationId xmlns:p14="http://schemas.microsoft.com/office/powerpoint/2010/main" val="21755411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4.LBP</a:t>
            </a:r>
            <a:endParaRPr lang="zh-CN" altLang="en-US" dirty="0"/>
          </a:p>
        </p:txBody>
      </p:sp>
      <p:sp>
        <p:nvSpPr>
          <p:cNvPr id="3" name="内容占位符 2"/>
          <p:cNvSpPr>
            <a:spLocks noGrp="1"/>
          </p:cNvSpPr>
          <p:nvPr>
            <p:ph idx="1"/>
          </p:nvPr>
        </p:nvSpPr>
        <p:spPr>
          <a:xfrm>
            <a:off x="1830260" y="1447800"/>
            <a:ext cx="8915400" cy="3777622"/>
          </a:xfrm>
        </p:spPr>
        <p:txBody>
          <a:bodyPr/>
          <a:lstStyle/>
          <a:p>
            <a:r>
              <a:rPr lang="zh-CN" altLang="en-US" dirty="0" smtClean="0"/>
              <a:t>旋转不变性</a:t>
            </a:r>
            <a:endParaRPr lang="en-US" altLang="zh-CN" dirty="0" smtClean="0"/>
          </a:p>
          <a:p>
            <a:pPr marL="0" indent="0">
              <a:buNone/>
            </a:pPr>
            <a:r>
              <a:rPr lang="en-US" altLang="zh-CN" dirty="0" smtClean="0"/>
              <a:t>	</a:t>
            </a:r>
            <a:r>
              <a:rPr lang="zh-CN" altLang="zh-CN" dirty="0" smtClean="0"/>
              <a:t>不断</a:t>
            </a:r>
            <a:r>
              <a:rPr lang="zh-CN" altLang="zh-CN" dirty="0"/>
              <a:t>旋转圆形邻域得到一系列初始定义的</a:t>
            </a:r>
            <a:r>
              <a:rPr lang="en-US" altLang="zh-CN" dirty="0"/>
              <a:t> LBP</a:t>
            </a:r>
            <a:r>
              <a:rPr lang="zh-CN" altLang="zh-CN" dirty="0"/>
              <a:t>值，取其最小值作为该邻域的</a:t>
            </a:r>
            <a:r>
              <a:rPr lang="en-US" altLang="zh-CN" dirty="0"/>
              <a:t> LBP </a:t>
            </a:r>
            <a:r>
              <a:rPr lang="zh-CN" altLang="zh-CN" dirty="0"/>
              <a:t>值</a:t>
            </a:r>
          </a:p>
          <a:p>
            <a:endParaRPr lang="zh-CN" altLang="en-US" dirty="0"/>
          </a:p>
        </p:txBody>
      </p:sp>
      <p:pic>
        <p:nvPicPr>
          <p:cNvPr id="4" name="图片 3" descr="https://img-blog.csdn.net/20180413103718240?watermark/2/text/aHR0cHM6Ly9ibG9nLmNzZG4ubmV0L2hvbmdiaW5feHU=/font/5a6L5L2T/fontsize/400/fill/I0JBQkFCMA==/dissolve/70"/>
          <p:cNvPicPr/>
          <p:nvPr/>
        </p:nvPicPr>
        <p:blipFill>
          <a:blip r:embed="rId2">
            <a:extLst>
              <a:ext uri="{28A0092B-C50C-407E-A947-70E740481C1C}">
                <a14:useLocalDpi xmlns:a14="http://schemas.microsoft.com/office/drawing/2010/main" val="0"/>
              </a:ext>
            </a:extLst>
          </a:blip>
          <a:srcRect/>
          <a:stretch>
            <a:fillRect/>
          </a:stretch>
        </p:blipFill>
        <p:spPr bwMode="auto">
          <a:xfrm>
            <a:off x="2897735" y="2394884"/>
            <a:ext cx="6183919" cy="3640138"/>
          </a:xfrm>
          <a:prstGeom prst="rect">
            <a:avLst/>
          </a:prstGeom>
          <a:noFill/>
          <a:ln>
            <a:noFill/>
          </a:ln>
        </p:spPr>
      </p:pic>
    </p:spTree>
    <p:extLst>
      <p:ext uri="{BB962C8B-B14F-4D97-AF65-F5344CB8AC3E}">
        <p14:creationId xmlns:p14="http://schemas.microsoft.com/office/powerpoint/2010/main" val="33996497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4.LBP</a:t>
            </a:r>
            <a:endParaRPr lang="zh-CN" altLang="en-US" dirty="0"/>
          </a:p>
        </p:txBody>
      </p:sp>
      <p:sp>
        <p:nvSpPr>
          <p:cNvPr id="3" name="内容占位符 2"/>
          <p:cNvSpPr>
            <a:spLocks noGrp="1"/>
          </p:cNvSpPr>
          <p:nvPr>
            <p:ph idx="1"/>
          </p:nvPr>
        </p:nvSpPr>
        <p:spPr>
          <a:xfrm>
            <a:off x="1638300" y="1540189"/>
            <a:ext cx="8915400" cy="3777622"/>
          </a:xfrm>
        </p:spPr>
        <p:txBody>
          <a:bodyPr>
            <a:normAutofit/>
          </a:bodyPr>
          <a:lstStyle/>
          <a:p>
            <a:pPr marL="0" lvl="0" indent="0">
              <a:buNone/>
            </a:pPr>
            <a:r>
              <a:rPr lang="zh-CN" altLang="zh-CN" b="1" dirty="0"/>
              <a:t>对</a:t>
            </a:r>
            <a:r>
              <a:rPr lang="en-US" altLang="zh-CN" b="1" dirty="0"/>
              <a:t>LBP</a:t>
            </a:r>
            <a:r>
              <a:rPr lang="zh-CN" altLang="zh-CN" b="1" dirty="0"/>
              <a:t>特征向量进行提取的步骤</a:t>
            </a:r>
            <a:endParaRPr lang="zh-CN" altLang="zh-CN" dirty="0"/>
          </a:p>
          <a:p>
            <a:r>
              <a:rPr lang="zh-CN" altLang="zh-CN" dirty="0"/>
              <a:t>（</a:t>
            </a:r>
            <a:r>
              <a:rPr lang="en-US" altLang="zh-CN" dirty="0"/>
              <a:t>1</a:t>
            </a:r>
            <a:r>
              <a:rPr lang="zh-CN" altLang="zh-CN" dirty="0"/>
              <a:t>）首先将检测窗口划分为</a:t>
            </a:r>
            <a:r>
              <a:rPr lang="en-US" altLang="zh-CN" dirty="0"/>
              <a:t>16</a:t>
            </a:r>
            <a:r>
              <a:rPr lang="zh-CN" altLang="zh-CN" dirty="0"/>
              <a:t>×</a:t>
            </a:r>
            <a:r>
              <a:rPr lang="en-US" altLang="zh-CN" dirty="0"/>
              <a:t>16</a:t>
            </a:r>
            <a:r>
              <a:rPr lang="zh-CN" altLang="zh-CN" dirty="0"/>
              <a:t>的小区域（</a:t>
            </a:r>
            <a:r>
              <a:rPr lang="en-US" altLang="zh-CN" dirty="0"/>
              <a:t>cell</a:t>
            </a:r>
            <a:r>
              <a:rPr lang="zh-CN" altLang="zh-CN" dirty="0"/>
              <a:t>）；</a:t>
            </a:r>
          </a:p>
          <a:p>
            <a:r>
              <a:rPr lang="zh-CN" altLang="zh-CN" dirty="0"/>
              <a:t>（</a:t>
            </a:r>
            <a:r>
              <a:rPr lang="en-US" altLang="zh-CN" dirty="0"/>
              <a:t>2</a:t>
            </a:r>
            <a:r>
              <a:rPr lang="zh-CN" altLang="zh-CN" dirty="0"/>
              <a:t>）对于每个</a:t>
            </a:r>
            <a:r>
              <a:rPr lang="en-US" altLang="zh-CN" dirty="0"/>
              <a:t>cell</a:t>
            </a:r>
            <a:r>
              <a:rPr lang="zh-CN" altLang="zh-CN" dirty="0"/>
              <a:t>中的一个像素，将相邻的</a:t>
            </a:r>
            <a:r>
              <a:rPr lang="en-US" altLang="zh-CN" dirty="0"/>
              <a:t>8</a:t>
            </a:r>
            <a:r>
              <a:rPr lang="zh-CN" altLang="zh-CN" dirty="0"/>
              <a:t>个像素的灰度值与其进行比较，若周围像素值大于中心像素值，则该像素点的位置被标记为</a:t>
            </a:r>
            <a:r>
              <a:rPr lang="en-US" altLang="zh-CN" dirty="0"/>
              <a:t>1</a:t>
            </a:r>
            <a:r>
              <a:rPr lang="zh-CN" altLang="zh-CN" dirty="0"/>
              <a:t>，否则为</a:t>
            </a:r>
            <a:r>
              <a:rPr lang="en-US" altLang="zh-CN" dirty="0"/>
              <a:t>0</a:t>
            </a:r>
            <a:r>
              <a:rPr lang="zh-CN" altLang="zh-CN" dirty="0"/>
              <a:t>。这样，</a:t>
            </a:r>
            <a:r>
              <a:rPr lang="en-US" altLang="zh-CN" dirty="0"/>
              <a:t>3*3</a:t>
            </a:r>
            <a:r>
              <a:rPr lang="zh-CN" altLang="zh-CN" dirty="0"/>
              <a:t>邻域内的</a:t>
            </a:r>
            <a:r>
              <a:rPr lang="en-US" altLang="zh-CN" dirty="0"/>
              <a:t>8</a:t>
            </a:r>
            <a:r>
              <a:rPr lang="zh-CN" altLang="zh-CN" dirty="0"/>
              <a:t>个点经比较可产生</a:t>
            </a:r>
            <a:r>
              <a:rPr lang="en-US" altLang="zh-CN" dirty="0"/>
              <a:t>8</a:t>
            </a:r>
            <a:r>
              <a:rPr lang="zh-CN" altLang="zh-CN" dirty="0"/>
              <a:t>位二进制数，即得到该窗口中心像素点的</a:t>
            </a:r>
            <a:r>
              <a:rPr lang="en-US" altLang="zh-CN" dirty="0"/>
              <a:t>LBP</a:t>
            </a:r>
            <a:r>
              <a:rPr lang="zh-CN" altLang="zh-CN" dirty="0"/>
              <a:t>值；</a:t>
            </a:r>
          </a:p>
          <a:p>
            <a:r>
              <a:rPr lang="zh-CN" altLang="zh-CN" dirty="0"/>
              <a:t>（</a:t>
            </a:r>
            <a:r>
              <a:rPr lang="en-US" altLang="zh-CN" dirty="0"/>
              <a:t>3</a:t>
            </a:r>
            <a:r>
              <a:rPr lang="zh-CN" altLang="zh-CN" dirty="0"/>
              <a:t>）然后计算每个</a:t>
            </a:r>
            <a:r>
              <a:rPr lang="en-US" altLang="zh-CN" dirty="0"/>
              <a:t>cell</a:t>
            </a:r>
            <a:r>
              <a:rPr lang="zh-CN" altLang="zh-CN" dirty="0"/>
              <a:t>的直方图，即每个数字（假定是十进制数</a:t>
            </a:r>
            <a:r>
              <a:rPr lang="en-US" altLang="zh-CN" dirty="0"/>
              <a:t>LBP</a:t>
            </a:r>
            <a:r>
              <a:rPr lang="zh-CN" altLang="zh-CN" dirty="0"/>
              <a:t>值）出现的频率；然后对该直方图进行归一化处理。</a:t>
            </a:r>
          </a:p>
          <a:p>
            <a:r>
              <a:rPr lang="zh-CN" altLang="zh-CN" dirty="0"/>
              <a:t>（</a:t>
            </a:r>
            <a:r>
              <a:rPr lang="en-US" altLang="zh-CN" dirty="0"/>
              <a:t>4</a:t>
            </a:r>
            <a:r>
              <a:rPr lang="zh-CN" altLang="zh-CN" dirty="0"/>
              <a:t>）最后将得到的每个</a:t>
            </a:r>
            <a:r>
              <a:rPr lang="en-US" altLang="zh-CN" dirty="0"/>
              <a:t>cell</a:t>
            </a:r>
            <a:r>
              <a:rPr lang="zh-CN" altLang="zh-CN" dirty="0"/>
              <a:t>的统计直方图进行连接成为一个特征向量，也就是整幅图的</a:t>
            </a:r>
            <a:r>
              <a:rPr lang="en-US" altLang="zh-CN" dirty="0"/>
              <a:t>LBP</a:t>
            </a:r>
            <a:r>
              <a:rPr lang="zh-CN" altLang="zh-CN" dirty="0"/>
              <a:t>纹理特征向量</a:t>
            </a:r>
            <a:r>
              <a:rPr lang="zh-CN" altLang="zh-CN" dirty="0" smtClean="0"/>
              <a:t>；</a:t>
            </a:r>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0744423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梯度下降法</a:t>
            </a:r>
            <a:endParaRPr lang="zh-CN" altLang="en-US" dirty="0"/>
          </a:p>
        </p:txBody>
      </p:sp>
      <p:sp>
        <p:nvSpPr>
          <p:cNvPr id="3" name="内容占位符 2"/>
          <p:cNvSpPr>
            <a:spLocks noGrp="1"/>
          </p:cNvSpPr>
          <p:nvPr>
            <p:ph idx="1"/>
          </p:nvPr>
        </p:nvSpPr>
        <p:spPr/>
        <p:txBody>
          <a:bodyPr/>
          <a:lstStyle/>
          <a:p>
            <a:r>
              <a:rPr lang="zh-CN" altLang="en-US" dirty="0" smtClean="0"/>
              <a:t>已知 </a:t>
            </a:r>
            <a:r>
              <a:rPr lang="en-US" altLang="zh-CN" dirty="0" smtClean="0"/>
              <a:t>X</a:t>
            </a:r>
            <a:r>
              <a:rPr lang="zh-CN" altLang="en-US" dirty="0" smtClean="0"/>
              <a:t>（</a:t>
            </a:r>
            <a:r>
              <a:rPr lang="en-US" altLang="zh-CN" dirty="0" smtClean="0"/>
              <a:t>N</a:t>
            </a:r>
            <a:r>
              <a:rPr lang="zh-CN" altLang="en-US" dirty="0" smtClean="0"/>
              <a:t>*</a:t>
            </a:r>
            <a:r>
              <a:rPr lang="en-US" altLang="zh-CN" dirty="0" smtClean="0"/>
              <a:t>M</a:t>
            </a:r>
            <a:r>
              <a:rPr lang="zh-CN" altLang="en-US" dirty="0" smtClean="0"/>
              <a:t>），</a:t>
            </a:r>
            <a:r>
              <a:rPr lang="en-US" altLang="zh-CN" dirty="0" smtClean="0"/>
              <a:t>W</a:t>
            </a:r>
            <a:r>
              <a:rPr lang="zh-CN" altLang="en-US" dirty="0" smtClean="0"/>
              <a:t>（</a:t>
            </a:r>
            <a:r>
              <a:rPr lang="en-US" altLang="zh-CN" dirty="0" smtClean="0"/>
              <a:t>M</a:t>
            </a:r>
            <a:r>
              <a:rPr lang="zh-CN" altLang="en-US" dirty="0" smtClean="0"/>
              <a:t>*</a:t>
            </a:r>
            <a:r>
              <a:rPr lang="en-US" altLang="zh-CN" dirty="0" smtClean="0"/>
              <a:t>C</a:t>
            </a:r>
            <a:r>
              <a:rPr lang="zh-CN" altLang="en-US" dirty="0" smtClean="0"/>
              <a:t>），其中</a:t>
            </a:r>
            <a:r>
              <a:rPr lang="en-US" altLang="zh-CN" dirty="0" smtClean="0"/>
              <a:t>N</a:t>
            </a:r>
            <a:r>
              <a:rPr lang="zh-CN" altLang="en-US" dirty="0" smtClean="0"/>
              <a:t>表示图片数量，</a:t>
            </a:r>
            <a:r>
              <a:rPr lang="en-US" altLang="zh-CN" dirty="0" smtClean="0"/>
              <a:t>M</a:t>
            </a:r>
            <a:r>
              <a:rPr lang="zh-CN" altLang="en-US" dirty="0" smtClean="0"/>
              <a:t>表示特征数，</a:t>
            </a:r>
            <a:r>
              <a:rPr lang="en-US" altLang="zh-CN" dirty="0" smtClean="0"/>
              <a:t>C</a:t>
            </a:r>
            <a:r>
              <a:rPr lang="zh-CN" altLang="en-US" dirty="0" smtClean="0"/>
              <a:t>表示分类数，</a:t>
            </a:r>
            <a:r>
              <a:rPr lang="en-US" altLang="zh-CN" dirty="0" smtClean="0"/>
              <a:t>step</a:t>
            </a:r>
            <a:r>
              <a:rPr lang="zh-CN" altLang="en-US" dirty="0" smtClean="0"/>
              <a:t>表示每次下降的步长</a:t>
            </a:r>
            <a:endParaRPr lang="en-US" altLang="zh-CN" dirty="0" smtClean="0"/>
          </a:p>
          <a:p>
            <a:r>
              <a:rPr lang="zh-CN" altLang="en-US" dirty="0" smtClean="0"/>
              <a:t>第一步 计算</a:t>
            </a:r>
            <a:r>
              <a:rPr lang="en-US" altLang="zh-CN" dirty="0" smtClean="0"/>
              <a:t>score</a:t>
            </a:r>
            <a:r>
              <a:rPr lang="zh-CN" altLang="en-US" dirty="0" smtClean="0"/>
              <a:t>矩阵</a:t>
            </a:r>
            <a:r>
              <a:rPr lang="en-US" altLang="zh-CN" dirty="0" smtClean="0"/>
              <a:t>S = X </a:t>
            </a:r>
            <a:r>
              <a:rPr lang="zh-CN" altLang="en-US" dirty="0" smtClean="0"/>
              <a:t>* </a:t>
            </a:r>
            <a:r>
              <a:rPr lang="en-US" altLang="zh-CN" dirty="0" smtClean="0"/>
              <a:t>W    </a:t>
            </a:r>
            <a:r>
              <a:rPr lang="zh-CN" altLang="en-US" dirty="0" smtClean="0"/>
              <a:t>（</a:t>
            </a:r>
            <a:r>
              <a:rPr lang="en-US" altLang="zh-CN" dirty="0" smtClean="0"/>
              <a:t>N </a:t>
            </a:r>
            <a:r>
              <a:rPr lang="zh-CN" altLang="en-US" dirty="0" smtClean="0"/>
              <a:t>* </a:t>
            </a:r>
            <a:r>
              <a:rPr lang="en-US" altLang="zh-CN" dirty="0" smtClean="0"/>
              <a:t>C</a:t>
            </a:r>
            <a:r>
              <a:rPr lang="zh-CN" altLang="en-US" dirty="0" smtClean="0"/>
              <a:t>）</a:t>
            </a:r>
            <a:endParaRPr lang="en-US" altLang="zh-CN" dirty="0" smtClean="0"/>
          </a:p>
          <a:p>
            <a:r>
              <a:rPr lang="zh-CN" altLang="en-US" dirty="0" smtClean="0"/>
              <a:t>第二步 根据</a:t>
            </a:r>
            <a:r>
              <a:rPr lang="en-US" altLang="zh-CN" dirty="0" smtClean="0"/>
              <a:t>S</a:t>
            </a:r>
            <a:r>
              <a:rPr lang="zh-CN" altLang="en-US" dirty="0" smtClean="0"/>
              <a:t>及给定的</a:t>
            </a:r>
            <a:r>
              <a:rPr lang="en-US" altLang="zh-CN" dirty="0"/>
              <a:t>l</a:t>
            </a:r>
            <a:r>
              <a:rPr lang="en-US" altLang="zh-CN" dirty="0" smtClean="0"/>
              <a:t>oss</a:t>
            </a:r>
            <a:r>
              <a:rPr lang="zh-CN" altLang="en-US" dirty="0" smtClean="0"/>
              <a:t>定义计算</a:t>
            </a:r>
            <a:r>
              <a:rPr lang="en-US" altLang="zh-CN" dirty="0"/>
              <a:t>L</a:t>
            </a:r>
            <a:endParaRPr lang="en-US" altLang="zh-CN" dirty="0" smtClean="0"/>
          </a:p>
          <a:p>
            <a:endParaRPr lang="en-US" altLang="zh-CN" dirty="0" smtClean="0"/>
          </a:p>
          <a:p>
            <a:endParaRPr lang="en-US" altLang="zh-CN" dirty="0" smtClean="0"/>
          </a:p>
          <a:p>
            <a:endParaRPr lang="en-US" altLang="zh-CN" dirty="0"/>
          </a:p>
          <a:p>
            <a:r>
              <a:rPr lang="zh-CN" altLang="en-US" dirty="0" smtClean="0"/>
              <a:t>第三步 计算梯度</a:t>
            </a:r>
            <a:r>
              <a:rPr lang="en-US" altLang="zh-CN" dirty="0" err="1" smtClean="0"/>
              <a:t>dW</a:t>
            </a:r>
            <a:r>
              <a:rPr lang="en-US" altLang="zh-CN" dirty="0" smtClean="0"/>
              <a:t> = d(L)/d(W)</a:t>
            </a:r>
          </a:p>
          <a:p>
            <a:r>
              <a:rPr lang="zh-CN" altLang="en-US" dirty="0"/>
              <a:t>第四</a:t>
            </a:r>
            <a:r>
              <a:rPr lang="zh-CN" altLang="en-US" dirty="0" smtClean="0"/>
              <a:t>步 应用梯度下降</a:t>
            </a:r>
            <a:r>
              <a:rPr lang="en-US" altLang="zh-CN" dirty="0" smtClean="0"/>
              <a:t>W = W – step </a:t>
            </a:r>
            <a:r>
              <a:rPr lang="zh-CN" altLang="en-US" dirty="0" smtClean="0"/>
              <a:t>* </a:t>
            </a:r>
            <a:r>
              <a:rPr lang="en-US" altLang="zh-CN" dirty="0" err="1" smtClean="0"/>
              <a:t>dW</a:t>
            </a:r>
            <a:endParaRPr lang="zh-CN" altLang="en-US" dirty="0"/>
          </a:p>
        </p:txBody>
      </p:sp>
      <p:pic>
        <p:nvPicPr>
          <p:cNvPr id="2050" name="Picture 2" descr="https://img-blog.csdn.net/20180710153653547?watermark/2/text/aHR0cHM6Ly9ibG9nLmNzZG4ubmV0L3Z2Y3JtMDE=/font/5a6L5L2T/fontsize/400/fill/I0JBQkFCMA==/dissolve/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2186" y="3643688"/>
            <a:ext cx="3133725"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870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en-US" dirty="0"/>
              <a:t>梯度下降法</a:t>
            </a:r>
          </a:p>
        </p:txBody>
      </p:sp>
      <p:sp>
        <p:nvSpPr>
          <p:cNvPr id="3" name="内容占位符 2"/>
          <p:cNvSpPr>
            <a:spLocks noGrp="1"/>
          </p:cNvSpPr>
          <p:nvPr>
            <p:ph idx="1"/>
          </p:nvPr>
        </p:nvSpPr>
        <p:spPr/>
        <p:txBody>
          <a:bodyPr/>
          <a:lstStyle/>
          <a:p>
            <a:r>
              <a:rPr lang="zh-CN" altLang="en-US" dirty="0" smtClean="0"/>
              <a:t>说明：</a:t>
            </a:r>
            <a:endParaRPr lang="en-US" altLang="zh-CN" dirty="0" smtClean="0"/>
          </a:p>
          <a:p>
            <a:pPr marL="457200" lvl="1" indent="0">
              <a:buNone/>
            </a:pPr>
            <a:r>
              <a:rPr lang="zh-CN" altLang="en-US" dirty="0" smtClean="0"/>
              <a:t>对于分类器，</a:t>
            </a:r>
            <a:r>
              <a:rPr lang="en-US" altLang="zh-CN" dirty="0"/>
              <a:t> S = X </a:t>
            </a:r>
            <a:r>
              <a:rPr lang="zh-CN" altLang="en-US" dirty="0"/>
              <a:t>* </a:t>
            </a:r>
            <a:r>
              <a:rPr lang="en-US" altLang="zh-CN" dirty="0" smtClean="0"/>
              <a:t>W</a:t>
            </a:r>
            <a:r>
              <a:rPr lang="zh-CN" altLang="en-US" dirty="0" smtClean="0"/>
              <a:t>一定是过原点的，为了避免这个特性，我们将公式修改为</a:t>
            </a:r>
            <a:endParaRPr lang="en-US" altLang="zh-CN" dirty="0" smtClean="0"/>
          </a:p>
          <a:p>
            <a:pPr marL="457200" lvl="1" indent="0">
              <a:buNone/>
            </a:pPr>
            <a:r>
              <a:rPr lang="en-US" altLang="zh-CN" dirty="0"/>
              <a:t>	</a:t>
            </a:r>
            <a:r>
              <a:rPr lang="en-US" altLang="zh-CN" dirty="0" smtClean="0"/>
              <a:t>		S = X </a:t>
            </a:r>
            <a:r>
              <a:rPr lang="zh-CN" altLang="en-US" dirty="0" smtClean="0"/>
              <a:t>* </a:t>
            </a:r>
            <a:r>
              <a:rPr lang="en-US" altLang="zh-CN" dirty="0" smtClean="0"/>
              <a:t>W + B</a:t>
            </a:r>
          </a:p>
          <a:p>
            <a:pPr marL="457200" lvl="1" indent="0">
              <a:buNone/>
            </a:pPr>
            <a:r>
              <a:rPr lang="zh-CN" altLang="en-US" dirty="0" smtClean="0"/>
              <a:t>因为</a:t>
            </a:r>
            <a:r>
              <a:rPr lang="en-US" altLang="zh-CN" dirty="0" smtClean="0"/>
              <a:t>W</a:t>
            </a:r>
            <a:r>
              <a:rPr lang="zh-CN" altLang="en-US" dirty="0" smtClean="0"/>
              <a:t>和</a:t>
            </a:r>
            <a:r>
              <a:rPr lang="en-US" altLang="zh-CN" dirty="0" smtClean="0"/>
              <a:t>B</a:t>
            </a:r>
            <a:r>
              <a:rPr lang="zh-CN" altLang="en-US" dirty="0" smtClean="0"/>
              <a:t>最开始都是不确定的。为了方便，我们将</a:t>
            </a:r>
            <a:r>
              <a:rPr lang="en-US" altLang="zh-CN" dirty="0" smtClean="0"/>
              <a:t>B</a:t>
            </a:r>
            <a:r>
              <a:rPr lang="zh-CN" altLang="en-US" dirty="0" smtClean="0"/>
              <a:t>写进</a:t>
            </a:r>
            <a:r>
              <a:rPr lang="en-US" altLang="zh-CN" dirty="0" smtClean="0"/>
              <a:t>W</a:t>
            </a:r>
            <a:r>
              <a:rPr lang="zh-CN" altLang="en-US" dirty="0" smtClean="0"/>
              <a:t>，即在</a:t>
            </a:r>
            <a:r>
              <a:rPr lang="en-US" altLang="zh-CN" dirty="0" smtClean="0"/>
              <a:t>W</a:t>
            </a:r>
            <a:r>
              <a:rPr lang="zh-CN" altLang="en-US" dirty="0" smtClean="0"/>
              <a:t>矩阵下面加一行，那么需要在</a:t>
            </a:r>
            <a:r>
              <a:rPr lang="en-US" altLang="zh-CN" dirty="0" smtClean="0"/>
              <a:t>X</a:t>
            </a:r>
            <a:r>
              <a:rPr lang="zh-CN" altLang="en-US" dirty="0" smtClean="0"/>
              <a:t>矩阵后面加一列</a:t>
            </a:r>
            <a:r>
              <a:rPr lang="en-US" altLang="zh-CN" dirty="0" smtClean="0"/>
              <a:t>1</a:t>
            </a:r>
            <a:r>
              <a:rPr lang="zh-CN" altLang="en-US" dirty="0" smtClean="0"/>
              <a:t>，处理后得到新的</a:t>
            </a:r>
            <a:r>
              <a:rPr lang="en-US" altLang="zh-CN" dirty="0" smtClean="0"/>
              <a:t>X</a:t>
            </a:r>
            <a:r>
              <a:rPr lang="zh-CN" altLang="en-US" dirty="0" smtClean="0"/>
              <a:t>，</a:t>
            </a:r>
            <a:r>
              <a:rPr lang="en-US" altLang="zh-CN" dirty="0" smtClean="0"/>
              <a:t>W</a:t>
            </a:r>
            <a:endParaRPr lang="zh-CN" altLang="en-US" dirty="0"/>
          </a:p>
        </p:txBody>
      </p:sp>
    </p:spTree>
    <p:extLst>
      <p:ext uri="{BB962C8B-B14F-4D97-AF65-F5344CB8AC3E}">
        <p14:creationId xmlns:p14="http://schemas.microsoft.com/office/powerpoint/2010/main" val="3332981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6.SVM</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467197" y="1905000"/>
            <a:ext cx="9784080" cy="129540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1467197" y="1469968"/>
            <a:ext cx="1774767" cy="369332"/>
          </a:xfrm>
          <a:prstGeom prst="rect">
            <a:avLst/>
          </a:prstGeom>
          <a:noFill/>
        </p:spPr>
        <p:txBody>
          <a:bodyPr wrap="square" rtlCol="0">
            <a:spAutoFit/>
          </a:bodyPr>
          <a:lstStyle/>
          <a:p>
            <a:r>
              <a:rPr lang="en-US" altLang="zh-CN" dirty="0" smtClean="0"/>
              <a:t>1. Loss</a:t>
            </a:r>
            <a:r>
              <a:rPr lang="zh-CN" altLang="en-US" dirty="0" smtClean="0"/>
              <a:t>定义</a:t>
            </a:r>
            <a:endParaRPr lang="zh-CN" altLang="en-US" dirty="0"/>
          </a:p>
        </p:txBody>
      </p:sp>
      <p:sp>
        <p:nvSpPr>
          <p:cNvPr id="9" name="文本框 8"/>
          <p:cNvSpPr txBox="1"/>
          <p:nvPr/>
        </p:nvSpPr>
        <p:spPr>
          <a:xfrm>
            <a:off x="1712422" y="3429000"/>
            <a:ext cx="9538855" cy="923330"/>
          </a:xfrm>
          <a:prstGeom prst="rect">
            <a:avLst/>
          </a:prstGeom>
          <a:noFill/>
        </p:spPr>
        <p:txBody>
          <a:bodyPr wrap="square" rtlCol="0">
            <a:spAutoFit/>
          </a:bodyPr>
          <a:lstStyle/>
          <a:p>
            <a:r>
              <a:rPr lang="en-US" altLang="zh-CN" dirty="0"/>
              <a:t>SVM</a:t>
            </a:r>
            <a:r>
              <a:rPr lang="zh-CN" altLang="en-US" dirty="0"/>
              <a:t>分类器将</a:t>
            </a:r>
            <a:r>
              <a:rPr lang="en-US" altLang="zh-CN" dirty="0"/>
              <a:t>S</a:t>
            </a:r>
            <a:r>
              <a:rPr lang="zh-CN" altLang="en-US" dirty="0"/>
              <a:t>看作是分类评分</a:t>
            </a:r>
            <a:r>
              <a:rPr lang="zh-CN" altLang="en-US" dirty="0" smtClean="0"/>
              <a:t>，他的损失函数鼓励正确的分类的分值比其他分类的分值高出至少一个边界值</a:t>
            </a:r>
            <a:endParaRPr lang="zh-CN" altLang="en-US" dirty="0"/>
          </a:p>
          <a:p>
            <a:endParaRPr lang="zh-CN" altLang="en-US" dirty="0"/>
          </a:p>
        </p:txBody>
      </p:sp>
    </p:spTree>
    <p:extLst>
      <p:ext uri="{BB962C8B-B14F-4D97-AF65-F5344CB8AC3E}">
        <p14:creationId xmlns:p14="http://schemas.microsoft.com/office/powerpoint/2010/main" val="39573722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6.SVM</a:t>
            </a:r>
            <a:endParaRPr lang="zh-CN" altLang="en-US" dirty="0"/>
          </a:p>
        </p:txBody>
      </p:sp>
      <p:sp>
        <p:nvSpPr>
          <p:cNvPr id="3" name="内容占位符 2"/>
          <p:cNvSpPr>
            <a:spLocks noGrp="1"/>
          </p:cNvSpPr>
          <p:nvPr>
            <p:ph idx="1"/>
          </p:nvPr>
        </p:nvSpPr>
        <p:spPr/>
        <p:txBody>
          <a:bodyPr/>
          <a:lstStyle/>
          <a:p>
            <a:r>
              <a:rPr lang="en-US" altLang="zh-CN" dirty="0"/>
              <a:t>2. </a:t>
            </a:r>
            <a:r>
              <a:rPr lang="zh-CN" altLang="en-US" dirty="0"/>
              <a:t>对</a:t>
            </a:r>
            <a:r>
              <a:rPr lang="en-US" altLang="zh-CN" dirty="0"/>
              <a:t>W</a:t>
            </a:r>
            <a:r>
              <a:rPr lang="zh-CN" altLang="en-US" dirty="0"/>
              <a:t>求偏导</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2285" y="2526412"/>
            <a:ext cx="8795348" cy="2165465"/>
          </a:xfrm>
          <a:prstGeom prst="rect">
            <a:avLst/>
          </a:prstGeom>
        </p:spPr>
      </p:pic>
    </p:spTree>
    <p:extLst>
      <p:ext uri="{BB962C8B-B14F-4D97-AF65-F5344CB8AC3E}">
        <p14:creationId xmlns:p14="http://schemas.microsoft.com/office/powerpoint/2010/main" val="942894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7.softmax</a:t>
            </a:r>
            <a:endParaRPr lang="zh-CN" altLang="en-US" dirty="0"/>
          </a:p>
        </p:txBody>
      </p:sp>
      <p:sp>
        <p:nvSpPr>
          <p:cNvPr id="3" name="内容占位符 2"/>
          <p:cNvSpPr>
            <a:spLocks noGrp="1"/>
          </p:cNvSpPr>
          <p:nvPr>
            <p:ph idx="1"/>
          </p:nvPr>
        </p:nvSpPr>
        <p:spPr/>
        <p:txBody>
          <a:bodyPr/>
          <a:lstStyle/>
          <a:p>
            <a:r>
              <a:rPr lang="en-US" altLang="zh-CN" dirty="0" smtClean="0"/>
              <a:t>1.loss</a:t>
            </a:r>
            <a:r>
              <a:rPr lang="zh-CN" altLang="en-US" dirty="0" smtClean="0"/>
              <a:t>定义</a:t>
            </a:r>
            <a:endParaRPr lang="en-US" altLang="zh-CN" dirty="0" smtClean="0"/>
          </a:p>
          <a:p>
            <a:endParaRPr lang="en-US" altLang="zh-CN" dirty="0"/>
          </a:p>
          <a:p>
            <a:endParaRPr lang="en-US" altLang="zh-CN" dirty="0" smtClean="0"/>
          </a:p>
          <a:p>
            <a:r>
              <a:rPr lang="zh-CN" altLang="en-US" dirty="0" smtClean="0"/>
              <a:t>把</a:t>
            </a:r>
            <a:r>
              <a:rPr lang="en-US" altLang="zh-CN" dirty="0" smtClean="0"/>
              <a:t>S</a:t>
            </a:r>
            <a:r>
              <a:rPr lang="zh-CN" altLang="en-US" dirty="0" smtClean="0"/>
              <a:t>看作是每个分类没有归一化的对数概率，鼓励正确分类的归一化的对数概率变高，其余的变低</a:t>
            </a:r>
            <a:endParaRPr lang="en-US" altLang="zh-CN" dirty="0" smtClean="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5837" y="2590800"/>
            <a:ext cx="2600325" cy="838200"/>
          </a:xfrm>
          <a:prstGeom prst="rect">
            <a:avLst/>
          </a:prstGeom>
        </p:spPr>
      </p:pic>
    </p:spTree>
    <p:extLst>
      <p:ext uri="{BB962C8B-B14F-4D97-AF65-F5344CB8AC3E}">
        <p14:creationId xmlns:p14="http://schemas.microsoft.com/office/powerpoint/2010/main" val="4393058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7.softmax</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2.</a:t>
                </a:r>
                <a:r>
                  <a:rPr lang="zh-CN" altLang="en-US" dirty="0"/>
                  <a:t>计算梯度</a:t>
                </a:r>
                <a:endParaRPr lang="en-US" altLang="zh-CN" dirty="0" smtClean="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𝑆</m:t>
                                </m:r>
                              </m:e>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sub>
                              <m:sup/>
                            </m:sSubSup>
                          </m:sup>
                        </m:sSup>
                      </m:num>
                      <m:den>
                        <m:nary>
                          <m:naryPr>
                            <m:chr m:val="∑"/>
                            <m:subHide m:val="on"/>
                            <m:supHide m:val="on"/>
                            <m:ctrlPr>
                              <a:rPr lang="en-US" altLang="zh-CN" b="0" i="1" smtClean="0">
                                <a:latin typeface="Cambria Math" panose="02040503050406030204" pitchFamily="18" charset="0"/>
                              </a:rPr>
                            </m:ctrlPr>
                          </m:naryPr>
                          <m:sub/>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𝑗</m:t>
                                    </m:r>
                                  </m:sub>
                                </m:sSub>
                              </m:sup>
                            </m:sSup>
                          </m:e>
                        </m:nary>
                      </m:den>
                    </m:f>
                  </m:oMath>
                </a14:m>
                <a:r>
                  <a:rPr lang="en-US" altLang="zh-CN" dirty="0" smtClean="0"/>
                  <a:t>	</a:t>
                </a:r>
              </a:p>
              <a:p>
                <a:endParaRPr lang="en-US" altLang="zh-CN" dirty="0"/>
              </a:p>
              <a:p>
                <a:r>
                  <a:rPr lang="zh-CN" altLang="en-US" dirty="0" smtClean="0"/>
                  <a:t>当</a:t>
                </a:r>
                <a:r>
                  <a:rPr lang="en-US" altLang="zh-CN" dirty="0" err="1" smtClean="0"/>
                  <a:t>yi</a:t>
                </a:r>
                <a:r>
                  <a:rPr lang="en-US" altLang="zh-CN" dirty="0" smtClean="0"/>
                  <a:t> </a:t>
                </a:r>
                <a:r>
                  <a:rPr lang="zh-CN" altLang="en-US" dirty="0" smtClean="0"/>
                  <a:t>≠ </a:t>
                </a:r>
                <a:r>
                  <a:rPr lang="en-US" altLang="zh-CN" dirty="0" smtClean="0"/>
                  <a:t>j</a:t>
                </a:r>
                <a:r>
                  <a:rPr lang="zh-CN" altLang="en-US" dirty="0" smtClean="0"/>
                  <a:t>时，</a:t>
                </a:r>
                <a:endParaRPr lang="en-US" altLang="zh-CN" dirty="0" smtClean="0"/>
              </a:p>
              <a:p>
                <a:pPr marL="457200" lvl="1" indent="0">
                  <a:buNone/>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𝑖</m:t>
                              </m:r>
                            </m:sub>
                          </m:sSub>
                        </m:num>
                        <m:den>
                          <m:r>
                            <a:rPr lang="zh-CN" altLang="en-US" i="1" smtClean="0">
                              <a:latin typeface="Cambria Math" panose="02040503050406030204" pitchFamily="18" charset="0"/>
                            </a:rPr>
                            <m:t>𝜕</m:t>
                          </m:r>
                          <m:r>
                            <a:rPr lang="en-US" altLang="zh-CN" b="0" i="1" smtClean="0">
                              <a:latin typeface="Cambria Math" panose="02040503050406030204" pitchFamily="18" charset="0"/>
                            </a:rPr>
                            <m:t>𝑊</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𝑖𝑗</m:t>
                                  </m:r>
                                </m:sub>
                                <m:sup/>
                              </m:sSubSup>
                            </m:sup>
                          </m:sSup>
                        </m:num>
                        <m:den>
                          <m:nary>
                            <m:naryPr>
                              <m:chr m:val="∑"/>
                              <m:subHide m:val="on"/>
                              <m:supHide m:val="on"/>
                              <m:ctrlPr>
                                <a:rPr lang="en-US" altLang="zh-CN" b="0" i="1" smtClean="0">
                                  <a:latin typeface="Cambria Math" panose="02040503050406030204" pitchFamily="18" charset="0"/>
                                </a:rPr>
                              </m:ctrlPr>
                            </m:naryPr>
                            <m:sub/>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sup>
                              </m:sSup>
                            </m:e>
                          </m:nary>
                        </m:den>
                      </m:f>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m:oMathPara>
                </a14:m>
                <a:endParaRPr lang="en-US" altLang="zh-CN" dirty="0"/>
              </a:p>
              <a:p>
                <a:r>
                  <a:rPr lang="zh-CN" altLang="en-US" dirty="0"/>
                  <a:t>当</a:t>
                </a:r>
                <a:r>
                  <a:rPr lang="en-US" altLang="zh-CN" dirty="0" err="1"/>
                  <a:t>yi</a:t>
                </a:r>
                <a:r>
                  <a:rPr lang="en-US" altLang="zh-CN" dirty="0"/>
                  <a:t> </a:t>
                </a:r>
                <a:r>
                  <a:rPr lang="en-US" altLang="zh-CN" dirty="0" smtClean="0"/>
                  <a:t>=</a:t>
                </a:r>
                <a:r>
                  <a:rPr lang="zh-CN" altLang="en-US" dirty="0" smtClean="0"/>
                  <a:t> </a:t>
                </a:r>
                <a:r>
                  <a:rPr lang="en-US" altLang="zh-CN" dirty="0"/>
                  <a:t>j</a:t>
                </a:r>
                <a:r>
                  <a:rPr lang="zh-CN" altLang="en-US" dirty="0"/>
                  <a:t>时，</a:t>
                </a:r>
                <a:endParaRPr lang="en-US" altLang="zh-CN" dirty="0"/>
              </a:p>
              <a:p>
                <a:pPr marL="0" lvl="1" indent="0">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𝑖</m:t>
                              </m:r>
                            </m:sub>
                          </m:sSub>
                        </m:num>
                        <m:den>
                          <m:r>
                            <a:rPr lang="zh-CN" altLang="en-US" i="1">
                              <a:latin typeface="Cambria Math" panose="02040503050406030204" pitchFamily="18" charset="0"/>
                            </a:rPr>
                            <m:t>𝜕</m:t>
                          </m:r>
                          <m:r>
                            <a:rPr lang="en-US" altLang="zh-CN" i="1">
                              <a:latin typeface="Cambria Math" panose="02040503050406030204" pitchFamily="18" charset="0"/>
                            </a:rPr>
                            <m:t>𝑊</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den>
                      </m:f>
                      <m:r>
                        <a:rPr lang="en-US" altLang="zh-CN" i="1">
                          <a:latin typeface="Cambria Math" panose="02040503050406030204" pitchFamily="18" charset="0"/>
                        </a:rPr>
                        <m:t>=</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𝑆</m:t>
                                  </m:r>
                                </m:e>
                                <m:sub>
                                  <m:r>
                                    <a:rPr lang="en-US" altLang="zh-CN" i="1">
                                      <a:latin typeface="Cambria Math" panose="02040503050406030204" pitchFamily="18" charset="0"/>
                                    </a:rPr>
                                    <m:t>𝑖𝑗</m:t>
                                  </m:r>
                                </m:sub>
                                <m:sup/>
                              </m:sSubSup>
                            </m:sup>
                          </m:sSup>
                        </m:num>
                        <m:den>
                          <m:nary>
                            <m:naryPr>
                              <m:chr m:val="∑"/>
                              <m:subHide m:val="on"/>
                              <m:supHide m:val="on"/>
                              <m:ctrlPr>
                                <a:rPr lang="en-US" altLang="zh-CN" i="1">
                                  <a:latin typeface="Cambria Math" panose="02040503050406030204" pitchFamily="18" charset="0"/>
                                </a:rPr>
                              </m:ctrlPr>
                            </m:naryPr>
                            <m:sub/>
                            <m:sup/>
                            <m:e>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𝑆</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e>
                                  </m:d>
                                </m:sup>
                              </m:sSup>
                            </m:e>
                          </m:nary>
                        </m:den>
                      </m:f>
                      <m:r>
                        <a:rPr lang="en-US" altLang="zh-CN" b="0" i="1" smtClean="0">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oMath>
                  </m:oMathPara>
                </a14:m>
                <a:endParaRPr lang="en-US" altLang="zh-CN" dirty="0"/>
              </a:p>
              <a:p>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283202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7.softmax</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0736" y="1923812"/>
            <a:ext cx="5595154" cy="3778250"/>
          </a:xfrm>
        </p:spPr>
      </p:pic>
      <p:sp>
        <p:nvSpPr>
          <p:cNvPr id="5" name="文本框 4"/>
          <p:cNvSpPr txBox="1"/>
          <p:nvPr/>
        </p:nvSpPr>
        <p:spPr>
          <a:xfrm>
            <a:off x="2724912" y="1554480"/>
            <a:ext cx="4325112" cy="369332"/>
          </a:xfrm>
          <a:prstGeom prst="rect">
            <a:avLst/>
          </a:prstGeom>
          <a:noFill/>
        </p:spPr>
        <p:txBody>
          <a:bodyPr wrap="square" rtlCol="0">
            <a:spAutoFit/>
          </a:bodyPr>
          <a:lstStyle/>
          <a:p>
            <a:r>
              <a:rPr lang="en-US" altLang="zh-CN" dirty="0" smtClean="0"/>
              <a:t>2.</a:t>
            </a:r>
            <a:r>
              <a:rPr lang="zh-CN" altLang="en-US" dirty="0"/>
              <a:t>计算梯度</a:t>
            </a:r>
          </a:p>
        </p:txBody>
      </p:sp>
    </p:spTree>
    <p:extLst>
      <p:ext uri="{BB962C8B-B14F-4D97-AF65-F5344CB8AC3E}">
        <p14:creationId xmlns:p14="http://schemas.microsoft.com/office/powerpoint/2010/main" val="2586394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3343" y="3275519"/>
            <a:ext cx="6303602" cy="2718564"/>
          </a:xfrm>
          <a:prstGeom prst="rect">
            <a:avLst/>
          </a:prstGeom>
        </p:spPr>
      </p:pic>
      <p:sp>
        <p:nvSpPr>
          <p:cNvPr id="2" name="标题 1"/>
          <p:cNvSpPr>
            <a:spLocks noGrp="1"/>
          </p:cNvSpPr>
          <p:nvPr>
            <p:ph type="title"/>
          </p:nvPr>
        </p:nvSpPr>
        <p:spPr/>
        <p:txBody>
          <a:bodyPr/>
          <a:lstStyle/>
          <a:p>
            <a:r>
              <a:rPr lang="en-US" altLang="zh-CN" dirty="0" smtClean="0"/>
              <a:t>1.NN</a:t>
            </a:r>
            <a:endParaRPr lang="zh-CN" altLang="en-US" dirty="0"/>
          </a:p>
        </p:txBody>
      </p:sp>
      <p:sp>
        <p:nvSpPr>
          <p:cNvPr id="3" name="内容占位符 2"/>
          <p:cNvSpPr>
            <a:spLocks noGrp="1"/>
          </p:cNvSpPr>
          <p:nvPr>
            <p:ph idx="1"/>
          </p:nvPr>
        </p:nvSpPr>
        <p:spPr>
          <a:xfrm>
            <a:off x="838200" y="1825624"/>
            <a:ext cx="10515600" cy="4657472"/>
          </a:xfrm>
        </p:spPr>
        <p:txBody>
          <a:bodyPr>
            <a:normAutofit/>
          </a:bodyPr>
          <a:lstStyle/>
          <a:p>
            <a:r>
              <a:rPr lang="zh-CN" altLang="en-US" dirty="0" smtClean="0"/>
              <a:t>基本思想</a:t>
            </a:r>
            <a:endParaRPr lang="en-US" altLang="zh-CN" dirty="0" smtClean="0"/>
          </a:p>
          <a:p>
            <a:pPr marL="457200" lvl="1" indent="0">
              <a:buNone/>
            </a:pPr>
            <a:r>
              <a:rPr lang="zh-CN" altLang="en-US" dirty="0" smtClean="0"/>
              <a:t>把实例对应到特征空间中的点。我们已知</a:t>
            </a:r>
            <a:r>
              <a:rPr lang="en-US" altLang="zh-CN" dirty="0" smtClean="0"/>
              <a:t>n</a:t>
            </a:r>
            <a:r>
              <a:rPr lang="zh-CN" altLang="en-US" dirty="0" smtClean="0"/>
              <a:t>个点对应的类别，要判断一个新加入的点的类别时，通过计算这个点与其他所有点的距离，它的类别就等于离得最近的那个点的类别</a:t>
            </a: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a:p>
          <a:p>
            <a:pPr marL="457200" lvl="1" indent="0">
              <a:buNone/>
            </a:pPr>
            <a:endParaRPr lang="en-US" altLang="zh-CN" dirty="0" smtClean="0"/>
          </a:p>
          <a:p>
            <a:pPr marL="457200" lvl="1" indent="0">
              <a:buNone/>
            </a:pPr>
            <a:endParaRPr lang="en-US" altLang="zh-CN" dirty="0"/>
          </a:p>
          <a:p>
            <a:pPr marL="457200" lvl="1" indent="0" algn="ctr">
              <a:buNone/>
            </a:pPr>
            <a:endParaRPr lang="en-US" altLang="zh-CN" dirty="0"/>
          </a:p>
          <a:p>
            <a:pPr marL="457200" lvl="1" indent="0" algn="ctr">
              <a:buNone/>
            </a:pPr>
            <a:endParaRPr lang="en-US" altLang="zh-CN" dirty="0" smtClean="0"/>
          </a:p>
          <a:p>
            <a:pPr marL="457200" lvl="1" indent="0" algn="ctr">
              <a:buNone/>
            </a:pPr>
            <a:endParaRPr lang="en-US" altLang="zh-CN" dirty="0" smtClean="0"/>
          </a:p>
          <a:p>
            <a:pPr marL="457200" lvl="1" indent="0" algn="ctr">
              <a:buNone/>
            </a:pPr>
            <a:r>
              <a:rPr lang="zh-CN" altLang="en-US" dirty="0"/>
              <a:t>（</a:t>
            </a:r>
            <a:r>
              <a:rPr lang="en-US" altLang="zh-CN" dirty="0" smtClean="0"/>
              <a:t>I1</a:t>
            </a:r>
            <a:r>
              <a:rPr lang="zh-CN" altLang="en-US" dirty="0" smtClean="0"/>
              <a:t>和</a:t>
            </a:r>
            <a:r>
              <a:rPr lang="en-US" altLang="zh-CN" dirty="0" smtClean="0"/>
              <a:t>I2</a:t>
            </a:r>
            <a:r>
              <a:rPr lang="zh-CN" altLang="en-US" dirty="0" smtClean="0"/>
              <a:t>代表特征向量）</a:t>
            </a:r>
            <a:endParaRPr lang="zh-CN" altLang="en-US" dirty="0"/>
          </a:p>
        </p:txBody>
      </p:sp>
    </p:spTree>
    <p:extLst>
      <p:ext uri="{BB962C8B-B14F-4D97-AF65-F5344CB8AC3E}">
        <p14:creationId xmlns:p14="http://schemas.microsoft.com/office/powerpoint/2010/main" val="28378132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7.softmax</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57216" y="834464"/>
            <a:ext cx="5605272" cy="5796872"/>
          </a:xfrm>
        </p:spPr>
      </p:pic>
      <p:sp>
        <p:nvSpPr>
          <p:cNvPr id="5" name="文本框 4"/>
          <p:cNvSpPr txBox="1"/>
          <p:nvPr/>
        </p:nvSpPr>
        <p:spPr>
          <a:xfrm>
            <a:off x="2724912" y="1554480"/>
            <a:ext cx="4325112" cy="369332"/>
          </a:xfrm>
          <a:prstGeom prst="rect">
            <a:avLst/>
          </a:prstGeom>
          <a:noFill/>
        </p:spPr>
        <p:txBody>
          <a:bodyPr wrap="square" rtlCol="0">
            <a:spAutoFit/>
          </a:bodyPr>
          <a:lstStyle/>
          <a:p>
            <a:r>
              <a:rPr lang="en-US" altLang="zh-CN" dirty="0" smtClean="0"/>
              <a:t>2.</a:t>
            </a:r>
            <a:r>
              <a:rPr lang="zh-CN" altLang="en-US" dirty="0"/>
              <a:t>计算梯度</a:t>
            </a:r>
          </a:p>
        </p:txBody>
      </p:sp>
    </p:spTree>
    <p:extLst>
      <p:ext uri="{BB962C8B-B14F-4D97-AF65-F5344CB8AC3E}">
        <p14:creationId xmlns:p14="http://schemas.microsoft.com/office/powerpoint/2010/main" val="4132052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7.softmax</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smtClean="0"/>
                  <a:t>3</a:t>
                </a:r>
                <a14:m>
                  <m:oMath xmlns:m="http://schemas.openxmlformats.org/officeDocument/2006/math">
                    <m:r>
                      <a:rPr lang="en-US" altLang="zh-CN" i="1">
                        <a:latin typeface="Cambria Math" panose="02040503050406030204" pitchFamily="18" charset="0"/>
                      </a:rPr>
                      <m:t>.</m:t>
                    </m:r>
                    <m:r>
                      <a:rPr lang="zh-CN" altLang="en-US" i="1" smtClean="0">
                        <a:latin typeface="Cambria Math" panose="02040503050406030204" pitchFamily="18" charset="0"/>
                      </a:rPr>
                      <m:t>注意</m:t>
                    </m:r>
                    <m:r>
                      <a:rPr lang="zh-CN" altLang="en-US" i="1">
                        <a:latin typeface="Cambria Math" panose="02040503050406030204" pitchFamily="18" charset="0"/>
                      </a:rPr>
                      <m:t>：</m:t>
                    </m:r>
                  </m:oMath>
                </a14:m>
                <a:endParaRPr lang="en-US" altLang="zh-CN" i="1" dirty="0" smtClean="0">
                  <a:latin typeface="Cambria Math" panose="02040503050406030204" pitchFamily="18" charset="0"/>
                </a:endParaRPr>
              </a:p>
              <a:p>
                <a:pPr marL="0" indent="0">
                  <a:buNone/>
                </a:pPr>
                <a:r>
                  <a:rPr lang="en-US" altLang="zh-CN" dirty="0" smtClean="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𝑙𝑜𝑔</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𝑆</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sub>
                              <m:sup/>
                            </m:sSubSup>
                          </m:sup>
                        </m:sSup>
                      </m:num>
                      <m:den>
                        <m:nary>
                          <m:naryPr>
                            <m:chr m:val="∑"/>
                            <m:subHide m:val="on"/>
                            <m:supHide m:val="on"/>
                            <m:ctrlPr>
                              <a:rPr lang="en-US" altLang="zh-CN" i="1">
                                <a:latin typeface="Cambria Math" panose="02040503050406030204" pitchFamily="18" charset="0"/>
                              </a:rPr>
                            </m:ctrlPr>
                          </m:naryPr>
                          <m:sub/>
                          <m:sup/>
                          <m:e>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𝑗</m:t>
                                    </m:r>
                                  </m:sub>
                                </m:sSub>
                              </m:sup>
                            </m:sSup>
                          </m:e>
                        </m:nary>
                      </m:den>
                    </m:f>
                  </m:oMath>
                </a14:m>
                <a:r>
                  <a:rPr lang="en-US" altLang="zh-CN" dirty="0"/>
                  <a:t>	</a:t>
                </a:r>
                <a:r>
                  <a:rPr lang="zh-CN" altLang="en-US" dirty="0" smtClean="0"/>
                  <a:t>这里</a:t>
                </a:r>
                <a:r>
                  <a:rPr lang="zh-CN" altLang="en-US" dirty="0"/>
                  <a:t>很有可能出现溢出</a:t>
                </a:r>
                <a:r>
                  <a:rPr lang="zh-CN" altLang="en-US" dirty="0" smtClean="0"/>
                  <a:t>现象，所以先做如下处理：</a:t>
                </a:r>
                <a:endParaRPr lang="en-US" altLang="zh-CN" dirty="0" smtClean="0"/>
              </a:p>
              <a:p>
                <a:pPr marL="0" indent="0">
                  <a:buNone/>
                </a:pPr>
                <a:r>
                  <a:rPr lang="en-US" altLang="zh-CN" dirty="0"/>
                  <a:t>	</a:t>
                </a:r>
                <a:r>
                  <a:rPr lang="en-US" altLang="zh-CN" dirty="0" smtClean="0"/>
                  <a:t>	1</a:t>
                </a:r>
                <a:r>
                  <a:rPr lang="en-US" altLang="zh-CN" dirty="0" smtClean="0"/>
                  <a:t>.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L</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𝑙𝑜𝑔</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𝑙𝑜𝑔</m:t>
                    </m:r>
                    <m:nary>
                      <m:naryPr>
                        <m:chr m:val="∑"/>
                        <m:subHide m:val="on"/>
                        <m:supHide m:val="on"/>
                        <m:ctrlPr>
                          <a:rPr lang="en-US" altLang="zh-CN" b="0" i="1" smtClean="0">
                            <a:latin typeface="Cambria Math" panose="02040503050406030204" pitchFamily="18" charset="0"/>
                          </a:rPr>
                        </m:ctrlPr>
                      </m:naryPr>
                      <m:sub/>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𝑗</m:t>
                                </m:r>
                              </m:sub>
                            </m:sSub>
                          </m:sup>
                        </m:sSup>
                      </m:e>
                    </m:nary>
                  </m:oMath>
                </a14:m>
                <a:endParaRPr lang="en-US" altLang="zh-CN" b="0" dirty="0" smtClean="0"/>
              </a:p>
              <a:p>
                <a:pPr marL="0" indent="0">
                  <a:buNone/>
                </a:pPr>
                <a:r>
                  <a:rPr lang="en-US" altLang="zh-CN" dirty="0" smtClean="0"/>
                  <a:t>	</a:t>
                </a:r>
                <a:r>
                  <a:rPr lang="en-US" altLang="zh-CN" dirty="0" smtClean="0"/>
                  <a:t>	2</a:t>
                </a:r>
                <a:r>
                  <a:rPr lang="en-US" altLang="zh-CN" dirty="0" smtClean="0"/>
                  <a:t>. S -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𝑚𝑎𝑥</m:t>
                        </m:r>
                      </m:sub>
                    </m:sSub>
                  </m:oMath>
                </a14:m>
                <a:endParaRPr lang="en-US"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8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27581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1.NN</a:t>
            </a:r>
            <a:endParaRPr lang="zh-CN" altLang="en-US" dirty="0"/>
          </a:p>
        </p:txBody>
      </p:sp>
      <p:sp>
        <p:nvSpPr>
          <p:cNvPr id="6" name="内容占位符 5"/>
          <p:cNvSpPr>
            <a:spLocks noGrp="1"/>
          </p:cNvSpPr>
          <p:nvPr>
            <p:ph idx="1"/>
          </p:nvPr>
        </p:nvSpPr>
        <p:spPr>
          <a:xfrm>
            <a:off x="1274945" y="1475232"/>
            <a:ext cx="8915400" cy="3777622"/>
          </a:xfrm>
        </p:spPr>
        <p:txBody>
          <a:bodyPr>
            <a:normAutofit/>
          </a:bodyPr>
          <a:lstStyle/>
          <a:p>
            <a:r>
              <a:rPr lang="zh-CN" altLang="en-US" sz="3200" dirty="0" smtClean="0"/>
              <a:t>结果</a:t>
            </a:r>
            <a:endParaRPr lang="zh-CN" altLang="en-US" sz="32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945" y="2364138"/>
            <a:ext cx="9642109" cy="3947762"/>
          </a:xfrm>
          <a:prstGeom prst="rect">
            <a:avLst/>
          </a:prstGeom>
        </p:spPr>
      </p:pic>
    </p:spTree>
    <p:extLst>
      <p:ext uri="{BB962C8B-B14F-4D97-AF65-F5344CB8AC3E}">
        <p14:creationId xmlns:p14="http://schemas.microsoft.com/office/powerpoint/2010/main" val="2189209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1.NN</a:t>
            </a:r>
            <a:endParaRPr lang="zh-CN" altLang="en-US" dirty="0"/>
          </a:p>
        </p:txBody>
      </p:sp>
      <p:sp>
        <p:nvSpPr>
          <p:cNvPr id="3" name="内容占位符 2"/>
          <p:cNvSpPr>
            <a:spLocks noGrp="1"/>
          </p:cNvSpPr>
          <p:nvPr>
            <p:ph idx="1"/>
          </p:nvPr>
        </p:nvSpPr>
        <p:spPr>
          <a:xfrm>
            <a:off x="1011936" y="1835633"/>
            <a:ext cx="4959096" cy="4351338"/>
          </a:xfrm>
        </p:spPr>
        <p:txBody>
          <a:bodyPr/>
          <a:lstStyle/>
          <a:p>
            <a:r>
              <a:rPr lang="zh-CN" altLang="en-US" dirty="0" smtClean="0"/>
              <a:t>缺点</a:t>
            </a:r>
            <a:endParaRPr lang="en-US" altLang="zh-CN" dirty="0" smtClean="0"/>
          </a:p>
          <a:p>
            <a:pPr marL="0" indent="0">
              <a:buNone/>
            </a:pPr>
            <a:r>
              <a:rPr lang="en-US" altLang="zh-CN" dirty="0"/>
              <a:t>	</a:t>
            </a:r>
            <a:r>
              <a:rPr lang="zh-CN" altLang="en-US" dirty="0" smtClean="0"/>
              <a:t>噪声或者一些其他特殊的点对结果影响很大</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1012" y="1825625"/>
            <a:ext cx="6371260" cy="4361346"/>
          </a:xfrm>
          <a:prstGeom prst="rect">
            <a:avLst/>
          </a:prstGeom>
        </p:spPr>
      </p:pic>
    </p:spTree>
    <p:extLst>
      <p:ext uri="{BB962C8B-B14F-4D97-AF65-F5344CB8AC3E}">
        <p14:creationId xmlns:p14="http://schemas.microsoft.com/office/powerpoint/2010/main" val="44124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2.KNN</a:t>
            </a:r>
            <a:endParaRPr lang="zh-CN" altLang="en-US" dirty="0"/>
          </a:p>
        </p:txBody>
      </p:sp>
      <p:sp>
        <p:nvSpPr>
          <p:cNvPr id="3" name="内容占位符 2"/>
          <p:cNvSpPr>
            <a:spLocks noGrp="1"/>
          </p:cNvSpPr>
          <p:nvPr>
            <p:ph idx="1"/>
          </p:nvPr>
        </p:nvSpPr>
        <p:spPr/>
        <p:txBody>
          <a:bodyPr/>
          <a:lstStyle/>
          <a:p>
            <a:r>
              <a:rPr lang="zh-CN" altLang="en-US" dirty="0" smtClean="0"/>
              <a:t>基本思想</a:t>
            </a:r>
            <a:endParaRPr lang="en-US" altLang="zh-CN" dirty="0" smtClean="0"/>
          </a:p>
          <a:p>
            <a:pPr marL="457200" lvl="1" indent="0">
              <a:buNone/>
            </a:pPr>
            <a:r>
              <a:rPr lang="zh-CN" altLang="en-US" dirty="0" smtClean="0"/>
              <a:t>在</a:t>
            </a:r>
            <a:r>
              <a:rPr lang="en-US" altLang="zh-CN" dirty="0" smtClean="0"/>
              <a:t>NN</a:t>
            </a:r>
            <a:r>
              <a:rPr lang="zh-CN" altLang="en-US" dirty="0" smtClean="0"/>
              <a:t>的基础上的改进。我们取离新加入的这个点最近的</a:t>
            </a:r>
            <a:r>
              <a:rPr lang="en-US" altLang="zh-CN" dirty="0" smtClean="0"/>
              <a:t>K</a:t>
            </a:r>
            <a:r>
              <a:rPr lang="zh-CN" altLang="en-US" dirty="0" smtClean="0"/>
              <a:t>个点，然后让这</a:t>
            </a:r>
            <a:r>
              <a:rPr lang="en-US" altLang="zh-CN" dirty="0" smtClean="0"/>
              <a:t>K</a:t>
            </a:r>
            <a:r>
              <a:rPr lang="zh-CN" altLang="en-US" dirty="0" smtClean="0"/>
              <a:t>个点进行投票。出现最多的类别就是这个点的类别。如果有两个类别同票，则从同票的类别中随机选一个</a:t>
            </a:r>
            <a:endParaRPr lang="zh-CN" altLang="en-US" dirty="0"/>
          </a:p>
        </p:txBody>
      </p:sp>
    </p:spTree>
    <p:extLst>
      <p:ext uri="{BB962C8B-B14F-4D97-AF65-F5344CB8AC3E}">
        <p14:creationId xmlns:p14="http://schemas.microsoft.com/office/powerpoint/2010/main" val="3969588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2.KNN</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572" y="1585495"/>
            <a:ext cx="11246855" cy="4093001"/>
          </a:xfrm>
          <a:prstGeom prst="rect">
            <a:avLst/>
          </a:prstGeom>
        </p:spPr>
      </p:pic>
    </p:spTree>
    <p:extLst>
      <p:ext uri="{BB962C8B-B14F-4D97-AF65-F5344CB8AC3E}">
        <p14:creationId xmlns:p14="http://schemas.microsoft.com/office/powerpoint/2010/main" val="706025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3.Hyperparameters</a:t>
            </a:r>
            <a:endParaRPr lang="zh-CN" altLang="en-US" dirty="0"/>
          </a:p>
        </p:txBody>
      </p:sp>
      <p:sp>
        <p:nvSpPr>
          <p:cNvPr id="3" name="内容占位符 2"/>
          <p:cNvSpPr>
            <a:spLocks noGrp="1"/>
          </p:cNvSpPr>
          <p:nvPr>
            <p:ph idx="1"/>
          </p:nvPr>
        </p:nvSpPr>
        <p:spPr>
          <a:xfrm>
            <a:off x="777949" y="1540189"/>
            <a:ext cx="8915400" cy="3777622"/>
          </a:xfrm>
        </p:spPr>
        <p:txBody>
          <a:bodyPr/>
          <a:lstStyle/>
          <a:p>
            <a:r>
              <a:rPr lang="zh-CN" altLang="en-US" dirty="0" smtClean="0"/>
              <a:t>这些参数是人为设置的，而不是学习来的</a:t>
            </a:r>
            <a:endParaRPr lang="en-US" altLang="zh-CN" dirty="0" smtClean="0"/>
          </a:p>
          <a:p>
            <a:pPr lvl="1"/>
            <a:r>
              <a:rPr lang="zh-CN" altLang="en-US" dirty="0" smtClean="0"/>
              <a:t>例如</a:t>
            </a:r>
            <a:r>
              <a:rPr lang="en-US" altLang="zh-CN" dirty="0" smtClean="0"/>
              <a:t>KNN</a:t>
            </a:r>
            <a:r>
              <a:rPr lang="zh-CN" altLang="en-US" dirty="0" smtClean="0"/>
              <a:t>中的 </a:t>
            </a:r>
            <a:r>
              <a:rPr lang="en-US" altLang="zh-CN" dirty="0" smtClean="0"/>
              <a:t>distance</a:t>
            </a:r>
            <a:r>
              <a:rPr lang="zh-CN" altLang="en-US" dirty="0" smtClean="0"/>
              <a:t>计算方式 和 </a:t>
            </a:r>
            <a:r>
              <a:rPr lang="en-US" altLang="zh-CN" dirty="0" smtClean="0"/>
              <a:t>K</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949" y="2685212"/>
            <a:ext cx="10575851" cy="3626688"/>
          </a:xfrm>
          <a:prstGeom prst="rect">
            <a:avLst/>
          </a:prstGeom>
        </p:spPr>
      </p:pic>
    </p:spTree>
    <p:extLst>
      <p:ext uri="{BB962C8B-B14F-4D97-AF65-F5344CB8AC3E}">
        <p14:creationId xmlns:p14="http://schemas.microsoft.com/office/powerpoint/2010/main" val="3757503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3.Hyperparameters</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7705" y="1542991"/>
            <a:ext cx="9419705" cy="4766307"/>
          </a:xfrm>
        </p:spPr>
      </p:pic>
    </p:spTree>
    <p:extLst>
      <p:ext uri="{BB962C8B-B14F-4D97-AF65-F5344CB8AC3E}">
        <p14:creationId xmlns:p14="http://schemas.microsoft.com/office/powerpoint/2010/main" val="3086064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4.LBP</a:t>
            </a:r>
            <a:endParaRPr lang="zh-CN" altLang="en-US" dirty="0"/>
          </a:p>
        </p:txBody>
      </p:sp>
      <p:sp>
        <p:nvSpPr>
          <p:cNvPr id="3" name="内容占位符 2"/>
          <p:cNvSpPr>
            <a:spLocks noGrp="1"/>
          </p:cNvSpPr>
          <p:nvPr>
            <p:ph idx="1"/>
          </p:nvPr>
        </p:nvSpPr>
        <p:spPr>
          <a:xfrm>
            <a:off x="1418780" y="1383792"/>
            <a:ext cx="8915400" cy="3777622"/>
          </a:xfrm>
        </p:spPr>
        <p:txBody>
          <a:bodyPr/>
          <a:lstStyle/>
          <a:p>
            <a:r>
              <a:rPr lang="en-US" altLang="zh-CN" dirty="0"/>
              <a:t>LBP</a:t>
            </a:r>
            <a:r>
              <a:rPr lang="zh-CN" altLang="zh-CN" dirty="0"/>
              <a:t>（</a:t>
            </a:r>
            <a:r>
              <a:rPr lang="en-US" altLang="zh-CN" dirty="0"/>
              <a:t>Local Binary Pattern</a:t>
            </a:r>
            <a:r>
              <a:rPr lang="zh-CN" altLang="zh-CN" dirty="0"/>
              <a:t>，局部二值模式）是一种用来描述图像局部纹理特征的算子；它具有旋转不变性和灰度不变性等显著的优点</a:t>
            </a:r>
            <a:r>
              <a:rPr lang="zh-CN" altLang="zh-CN" dirty="0" smtClean="0"/>
              <a:t>。</a:t>
            </a:r>
            <a:endParaRPr lang="en-US" altLang="zh-CN" dirty="0" smtClean="0"/>
          </a:p>
          <a:p>
            <a:endParaRPr lang="en-US" altLang="zh-CN" dirty="0" smtClean="0"/>
          </a:p>
          <a:p>
            <a:r>
              <a:rPr lang="zh-CN" altLang="zh-CN" dirty="0" smtClean="0"/>
              <a:t>原始</a:t>
            </a:r>
            <a:r>
              <a:rPr lang="zh-CN" altLang="zh-CN" dirty="0"/>
              <a:t>的</a:t>
            </a:r>
            <a:r>
              <a:rPr lang="en-US" altLang="zh-CN" dirty="0"/>
              <a:t>LBP</a:t>
            </a:r>
            <a:r>
              <a:rPr lang="zh-CN" altLang="zh-CN" dirty="0"/>
              <a:t>算子定义为在</a:t>
            </a:r>
            <a:r>
              <a:rPr lang="en-US" altLang="zh-CN" dirty="0"/>
              <a:t>3*3</a:t>
            </a:r>
            <a:r>
              <a:rPr lang="zh-CN" altLang="zh-CN" dirty="0"/>
              <a:t>的窗口内，以窗口中心像素为阈值，将相邻的</a:t>
            </a:r>
            <a:r>
              <a:rPr lang="en-US" altLang="zh-CN" dirty="0"/>
              <a:t>8</a:t>
            </a:r>
            <a:r>
              <a:rPr lang="zh-CN" altLang="zh-CN" dirty="0"/>
              <a:t>个像素的灰度值与其进行比较，若周围像素值大于中心像素值，则该像素点的位置被标记为</a:t>
            </a:r>
            <a:r>
              <a:rPr lang="en-US" altLang="zh-CN" dirty="0"/>
              <a:t>1</a:t>
            </a:r>
            <a:r>
              <a:rPr lang="zh-CN" altLang="zh-CN" dirty="0"/>
              <a:t>，否则为</a:t>
            </a:r>
            <a:r>
              <a:rPr lang="en-US" altLang="zh-CN" dirty="0"/>
              <a:t>0</a:t>
            </a:r>
            <a:r>
              <a:rPr lang="zh-CN" altLang="zh-CN" dirty="0"/>
              <a:t>。这样，</a:t>
            </a:r>
            <a:r>
              <a:rPr lang="en-US" altLang="zh-CN" dirty="0"/>
              <a:t>3*3</a:t>
            </a:r>
            <a:r>
              <a:rPr lang="zh-CN" altLang="zh-CN" dirty="0"/>
              <a:t>邻域内的</a:t>
            </a:r>
            <a:r>
              <a:rPr lang="en-US" altLang="zh-CN" dirty="0"/>
              <a:t>8</a:t>
            </a:r>
            <a:r>
              <a:rPr lang="zh-CN" altLang="zh-CN" dirty="0"/>
              <a:t>个点经比较可产生</a:t>
            </a:r>
            <a:r>
              <a:rPr lang="en-US" altLang="zh-CN" dirty="0"/>
              <a:t>8</a:t>
            </a:r>
            <a:r>
              <a:rPr lang="zh-CN" altLang="zh-CN" dirty="0"/>
              <a:t>位</a:t>
            </a:r>
            <a:r>
              <a:rPr lang="zh-CN" altLang="zh-CN" dirty="0" smtClean="0"/>
              <a:t>二进制数（</a:t>
            </a:r>
            <a:r>
              <a:rPr lang="zh-CN" altLang="zh-CN" dirty="0"/>
              <a:t>通常转换为十进制数即</a:t>
            </a:r>
            <a:r>
              <a:rPr lang="en-US" altLang="zh-CN" dirty="0"/>
              <a:t>LBP</a:t>
            </a:r>
            <a:r>
              <a:rPr lang="zh-CN" altLang="zh-CN" dirty="0"/>
              <a:t>码，共</a:t>
            </a:r>
            <a:r>
              <a:rPr lang="en-US" altLang="zh-CN" dirty="0"/>
              <a:t>256</a:t>
            </a:r>
            <a:r>
              <a:rPr lang="zh-CN" altLang="zh-CN" dirty="0"/>
              <a:t>种），即得到该窗口中心像素点的</a:t>
            </a:r>
            <a:r>
              <a:rPr lang="en-US" altLang="zh-CN" dirty="0"/>
              <a:t>LBP</a:t>
            </a:r>
            <a:r>
              <a:rPr lang="zh-CN" altLang="zh-CN" dirty="0"/>
              <a:t>值，并用这个值来反映该区域的纹理信息。如下图所示：</a:t>
            </a:r>
          </a:p>
          <a:p>
            <a:endParaRPr lang="zh-CN" altLang="en-US" dirty="0"/>
          </a:p>
        </p:txBody>
      </p:sp>
      <p:pic>
        <p:nvPicPr>
          <p:cNvPr id="4" name="图片 3" descr="https://img-blog.csdn.net/20140221184652531?watermark/2/text/aHR0cDovL2Jsb2cuY3Nkbi5uZXQveGlkaWFuemhpbWVuZw==/font/5a6L5L2T/fontsize/400/fill/I0JBQkFCMA==/dissolve/70/gravity/Center"/>
          <p:cNvPicPr/>
          <p:nvPr/>
        </p:nvPicPr>
        <p:blipFill rotWithShape="1">
          <a:blip r:embed="rId2">
            <a:extLst>
              <a:ext uri="{28A0092B-C50C-407E-A947-70E740481C1C}">
                <a14:useLocalDpi xmlns:a14="http://schemas.microsoft.com/office/drawing/2010/main" val="0"/>
              </a:ext>
            </a:extLst>
          </a:blip>
          <a:srcRect l="-1" r="-5866" b="68013"/>
          <a:stretch/>
        </p:blipFill>
        <p:spPr bwMode="auto">
          <a:xfrm>
            <a:off x="1229649" y="4158252"/>
            <a:ext cx="10124151" cy="2541805"/>
          </a:xfrm>
          <a:prstGeom prst="rect">
            <a:avLst/>
          </a:prstGeom>
          <a:noFill/>
          <a:ln>
            <a:noFill/>
          </a:ln>
        </p:spPr>
      </p:pic>
    </p:spTree>
    <p:extLst>
      <p:ext uri="{BB962C8B-B14F-4D97-AF65-F5344CB8AC3E}">
        <p14:creationId xmlns:p14="http://schemas.microsoft.com/office/powerpoint/2010/main" val="1324197086"/>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791</TotalTime>
  <Words>693</Words>
  <Application>Microsoft Office PowerPoint</Application>
  <PresentationFormat>宽屏</PresentationFormat>
  <Paragraphs>86</Paragraphs>
  <Slides>21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幼圆</vt:lpstr>
      <vt:lpstr>Arial</vt:lpstr>
      <vt:lpstr>Cambria Math</vt:lpstr>
      <vt:lpstr>Century Gothic</vt:lpstr>
      <vt:lpstr>Wingdings 3</vt:lpstr>
      <vt:lpstr>丝状</vt:lpstr>
      <vt:lpstr>Assignment1 Report                       </vt:lpstr>
      <vt:lpstr>1.NN</vt:lpstr>
      <vt:lpstr>1.NN</vt:lpstr>
      <vt:lpstr>1.NN</vt:lpstr>
      <vt:lpstr>2.KNN</vt:lpstr>
      <vt:lpstr>2.KNN</vt:lpstr>
      <vt:lpstr>3.Hyperparameters</vt:lpstr>
      <vt:lpstr>3.Hyperparameters</vt:lpstr>
      <vt:lpstr>4.LBP</vt:lpstr>
      <vt:lpstr>4.LBP</vt:lpstr>
      <vt:lpstr>4.LBP</vt:lpstr>
      <vt:lpstr>4.LBP</vt:lpstr>
      <vt:lpstr>5.梯度下降法</vt:lpstr>
      <vt:lpstr>5.梯度下降法</vt:lpstr>
      <vt:lpstr>6.SVM</vt:lpstr>
      <vt:lpstr>6.SVM</vt:lpstr>
      <vt:lpstr>7.softmax</vt:lpstr>
      <vt:lpstr>7.softmax</vt:lpstr>
      <vt:lpstr>7.softmax</vt:lpstr>
      <vt:lpstr>7.softmax</vt:lpstr>
      <vt:lpstr>7.softmax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Assignment1                       ——KNN</dc:title>
  <dc:creator>yc</dc:creator>
  <cp:lastModifiedBy>yc</cp:lastModifiedBy>
  <cp:revision>35</cp:revision>
  <dcterms:created xsi:type="dcterms:W3CDTF">2019-03-27T03:11:12Z</dcterms:created>
  <dcterms:modified xsi:type="dcterms:W3CDTF">2019-04-08T07:45:32Z</dcterms:modified>
</cp:coreProperties>
</file>