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11088302" r:id="rId3"/>
    <p:sldId id="11088447" r:id="rId5"/>
    <p:sldId id="11088374" r:id="rId6"/>
    <p:sldId id="11088345" r:id="rId7"/>
    <p:sldId id="11088419" r:id="rId8"/>
    <p:sldId id="11088420" r:id="rId9"/>
    <p:sldId id="11088421" r:id="rId10"/>
    <p:sldId id="11088422" r:id="rId11"/>
    <p:sldId id="11088423" r:id="rId12"/>
    <p:sldId id="11088424" r:id="rId13"/>
    <p:sldId id="11088431" r:id="rId14"/>
    <p:sldId id="11088425" r:id="rId15"/>
    <p:sldId id="11088427" r:id="rId16"/>
    <p:sldId id="11088429" r:id="rId17"/>
    <p:sldId id="11088430" r:id="rId18"/>
    <p:sldId id="11088440" r:id="rId19"/>
    <p:sldId id="11088443" r:id="rId20"/>
    <p:sldId id="11088444" r:id="rId21"/>
    <p:sldId id="11088445" r:id="rId22"/>
    <p:sldId id="11088333" r:id="rId2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6A6A6"/>
    <a:srgbClr val="F79225"/>
    <a:srgbClr val="000000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https://baike.baidu.com/item/%E5%9B%BE%E7%81%B5%E6%B5%8B%E8%AF%95/1701255?fr=aladdin   图灵测试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https://opencv.org/ </a:t>
            </a:r>
            <a:r>
              <a:rPr lang="en-US" altLang="zh-CN"/>
              <a:t>OpenCV</a:t>
            </a:r>
            <a:r>
              <a:rPr lang="zh-CN" altLang="en-US"/>
              <a:t>官网     https://baike.baidu.com/item/opencv/10320623?fr=aladdin  </a:t>
            </a:r>
            <a:r>
              <a:rPr lang="en-US" altLang="zh-CN"/>
              <a:t>OpenCV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https://opencv.org/ </a:t>
            </a:r>
            <a:r>
              <a:rPr lang="en-US" altLang="zh-CN"/>
              <a:t>OpenCV</a:t>
            </a:r>
            <a:r>
              <a:rPr lang="zh-CN" altLang="en-US"/>
              <a:t>官网     https://baike.baidu.com/item/opencv/10320623?fr=aladdin  </a:t>
            </a:r>
            <a:r>
              <a:rPr lang="en-US" altLang="zh-CN"/>
              <a:t>OpenCV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https://opencv.org/ </a:t>
            </a:r>
            <a:r>
              <a:rPr lang="en-US" altLang="zh-CN"/>
              <a:t>OpenCV</a:t>
            </a:r>
            <a:r>
              <a:rPr lang="zh-CN" altLang="en-US"/>
              <a:t>官网     https://baike.baidu.com/item/opencv/10320623?fr=aladdin  </a:t>
            </a:r>
            <a:r>
              <a:rPr lang="en-US" altLang="zh-CN"/>
              <a:t>OpenCV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https://opencv.org/ </a:t>
            </a:r>
            <a:r>
              <a:rPr lang="en-US" altLang="zh-CN"/>
              <a:t>OpenCV</a:t>
            </a:r>
            <a:r>
              <a:rPr lang="zh-CN" altLang="en-US"/>
              <a:t>官网     https://baike.baidu.com/item/opencv/10320623?fr=aladdin  </a:t>
            </a:r>
            <a:r>
              <a:rPr lang="en-US" altLang="zh-CN"/>
              <a:t>OpenCV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计算机视觉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5570" y="5732145"/>
            <a:ext cx="1577213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安装OpenCV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通过</a:t>
            </a:r>
            <a:r>
              <a:rPr lang="en-US" altLang="zh-CN" sz="4000"/>
              <a:t>pip</a:t>
            </a:r>
            <a:r>
              <a:rPr lang="zh-CN" altLang="en-US" sz="4000">
                <a:ea typeface="宋体" panose="02010600030101010101" pitchFamily="2" charset="-122"/>
              </a:rPr>
              <a:t>安装</a:t>
            </a:r>
            <a:endParaRPr lang="zh-CN" altLang="en-US" sz="4000"/>
          </a:p>
          <a:p>
            <a:r>
              <a:rPr lang="en-US" altLang="zh-CN" sz="4000"/>
              <a:t>1.</a:t>
            </a:r>
            <a:r>
              <a:rPr lang="zh-CN" altLang="en-US" sz="4000"/>
              <a:t>pip install opencv-python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通过whl文件</a:t>
            </a:r>
            <a:endParaRPr lang="zh-CN" altLang="en-US" sz="4000"/>
          </a:p>
          <a:p>
            <a:r>
              <a:rPr lang="zh-CN" altLang="en-US" sz="4000"/>
              <a:t>https://www.lfd.uci.edu/~gohlke/pythonlibs/#lxml 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环境部署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5570" y="5732145"/>
            <a:ext cx="1577213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认识jupyter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1.</a:t>
            </a:r>
            <a:r>
              <a:rPr lang="zh-CN" altLang="en-US" sz="4000"/>
              <a:t>基于web的在线编辑器</a:t>
            </a:r>
            <a:endParaRPr lang="zh-CN" altLang="en-US" sz="4000"/>
          </a:p>
          <a:p>
            <a:r>
              <a:rPr lang="en-US" altLang="zh-CN" sz="4000"/>
              <a:t>2.</a:t>
            </a:r>
            <a:r>
              <a:rPr lang="zh-CN" altLang="en-US" sz="4000"/>
              <a:t>可交互式</a:t>
            </a:r>
            <a:endParaRPr lang="zh-CN" altLang="en-US" sz="4000"/>
          </a:p>
          <a:p>
            <a:r>
              <a:rPr lang="en-US" altLang="zh-CN" sz="4000"/>
              <a:t>3.</a:t>
            </a:r>
            <a:r>
              <a:rPr lang="zh-CN" altLang="en-US" sz="4000"/>
              <a:t>.ipynb文件分享</a:t>
            </a:r>
            <a:endParaRPr lang="zh-CN" altLang="en-US" sz="4000"/>
          </a:p>
          <a:p>
            <a:r>
              <a:rPr lang="en-US" altLang="zh-CN" sz="4000"/>
              <a:t>4.</a:t>
            </a:r>
            <a:r>
              <a:rPr lang="zh-CN" altLang="en-US" sz="4000"/>
              <a:t>支持markdown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图片的读取和展示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5570" y="5732145"/>
            <a:ext cx="121913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1.OpenCV模块的引入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2.使用OpenCV的API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3.程序暂停 stop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图片的写入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5570" y="5732145"/>
            <a:ext cx="170802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import cv2</a:t>
            </a:r>
            <a:endParaRPr lang="zh-CN" altLang="en-US" sz="4000"/>
          </a:p>
          <a:p>
            <a:r>
              <a:rPr lang="zh-CN" altLang="en-US" sz="4000"/>
              <a:t>img = cv2.imread('image.jpg',1)</a:t>
            </a:r>
            <a:endParaRPr lang="zh-CN" altLang="en-US" sz="4000"/>
          </a:p>
          <a:p>
            <a:r>
              <a:rPr lang="zh-CN" altLang="en-US" sz="4000"/>
              <a:t>cv2.imwrite('image</a:t>
            </a:r>
            <a:r>
              <a:rPr lang="en-US" altLang="zh-CN" sz="4000"/>
              <a:t>1</a:t>
            </a:r>
            <a:r>
              <a:rPr lang="zh-CN" altLang="en-US" sz="4000"/>
              <a:t>.jpg',img)  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像素操作基础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视频分解图片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灰度处理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0020" y="5833745"/>
            <a:ext cx="14599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在车辆检测,人脸检测中都会使用到灰度处理</a:t>
            </a:r>
            <a:endParaRPr lang="zh-CN" altLang="en-US" sz="4000"/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2610" y="6766560"/>
            <a:ext cx="14441170" cy="6718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22000" y="6673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h601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90345" y="361442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3618304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山月记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23365" y="5796280"/>
            <a:ext cx="207816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我不敢下苦功琢磨自己,怕终于知道自己并非珠玉;然而心中又存在一丝希冀,便又不肯甘心与瓦砾为伍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410590"/>
              <a:ext cx="24383995" cy="19380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0" dirty="0"/>
                <a:t>AI-</a:t>
              </a:r>
              <a:r>
                <a:rPr kumimoji="1" lang="zh-CN" altLang="en-US" sz="12000" dirty="0"/>
                <a:t>计算机视觉</a:t>
              </a:r>
              <a:endParaRPr kumimoji="1" lang="zh-CN" altLang="en-US" sz="120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565620" y="12177395"/>
            <a:ext cx="409702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/>
              <a:t>微信</a:t>
            </a:r>
            <a:r>
              <a:rPr kumimoji="1" lang="en-US" altLang="zh-CN" sz="4000" dirty="0"/>
              <a:t>:logic_juran</a:t>
            </a:r>
            <a:endParaRPr kumimoji="1" lang="en-US" altLang="zh-CN" sz="4000" dirty="0"/>
          </a:p>
          <a:p>
            <a:pPr algn="l"/>
            <a:r>
              <a:rPr kumimoji="1" lang="zh-CN" altLang="en-US" sz="4000" dirty="0">
                <a:ea typeface="宋体" panose="02010600030101010101" pitchFamily="2" charset="-122"/>
              </a:rPr>
              <a:t>简书</a:t>
            </a:r>
            <a:r>
              <a:rPr kumimoji="1" lang="en-US" altLang="zh-CN" sz="4000" dirty="0">
                <a:ea typeface="宋体" panose="02010600030101010101" pitchFamily="2" charset="-122"/>
              </a:rPr>
              <a:t>:ju7ran</a:t>
            </a:r>
            <a:endParaRPr kumimoji="1"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9" name="组 58"/>
          <p:cNvGrpSpPr/>
          <p:nvPr/>
        </p:nvGrpSpPr>
        <p:grpSpPr>
          <a:xfrm>
            <a:off x="12246256" y="3103908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什么是人工智能？</a:t>
              </a:r>
              <a:endParaRPr kumimoji="1" lang="zh-CN" altLang="en-US" sz="6500" dirty="0" smtClean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246256" y="5170663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88872"/>
              <a:ext cx="7559366" cy="1014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000" dirty="0" smtClean="0"/>
                <a:t>人工智能前景</a:t>
              </a:r>
              <a:endParaRPr kumimoji="1" lang="zh-CN" altLang="en-US" sz="60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  <p:grpSp>
        <p:nvGrpSpPr>
          <p:cNvPr id="2" name="组 59"/>
          <p:cNvGrpSpPr/>
          <p:nvPr/>
        </p:nvGrpSpPr>
        <p:grpSpPr>
          <a:xfrm>
            <a:off x="12244986" y="7256638"/>
            <a:ext cx="9579073" cy="1279825"/>
            <a:chOff x="12512341" y="7462718"/>
            <a:chExt cx="9579073" cy="1279825"/>
          </a:xfrm>
        </p:grpSpPr>
        <p:grpSp>
          <p:nvGrpSpPr>
            <p:cNvPr id="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7" name="平行四边形 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8" name="平行四边形 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9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14532048" y="7688872"/>
              <a:ext cx="7559366" cy="10147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kumimoji="1" sz="6000" dirty="0" smtClean="0"/>
                <a:t>人工智能的知识图谱</a:t>
              </a:r>
              <a:endParaRPr kumimoji="1" sz="6000" dirty="0" smtClean="0"/>
            </a:p>
          </p:txBody>
        </p:sp>
      </p:grpSp>
      <p:grpSp>
        <p:nvGrpSpPr>
          <p:cNvPr id="11" name="组 59"/>
          <p:cNvGrpSpPr/>
          <p:nvPr/>
        </p:nvGrpSpPr>
        <p:grpSpPr>
          <a:xfrm>
            <a:off x="12245621" y="9416273"/>
            <a:ext cx="9579073" cy="1279825"/>
            <a:chOff x="12512341" y="7462718"/>
            <a:chExt cx="9579073" cy="1279825"/>
          </a:xfrm>
        </p:grpSpPr>
        <p:grpSp>
          <p:nvGrpSpPr>
            <p:cNvPr id="12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kumimoji="1" sz="6500" dirty="0" smtClean="0"/>
                <a:t>计算机视觉</a:t>
              </a:r>
              <a:r>
                <a:rPr kumimoji="1" lang="zh-CN" sz="6500" dirty="0" smtClean="0">
                  <a:ea typeface="宋体" panose="02010600030101010101" pitchFamily="2" charset="-122"/>
                </a:rPr>
                <a:t>入门</a:t>
              </a:r>
              <a:endParaRPr kumimoji="1" lang="zh-CN" sz="6500" dirty="0" smtClean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什么是人工智能？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49680" y="5855970"/>
            <a:ext cx="11973560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电影:&lt;钢铁侠&gt;,&lt;终结者&gt;,&lt;我机器人&gt;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人工智能之父麦卡锡给出的定义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1.构建智能机器,特别是智能计算机程序的科学和工程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2.人工智能是一种让计算机程序能够"智能地"思考的方式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3.思考的模式类似于人类</a:t>
            </a:r>
            <a:endParaRPr lang="zh-CN" altLang="en-US" sz="4000"/>
          </a:p>
        </p:txBody>
      </p:sp>
      <p:pic>
        <p:nvPicPr>
          <p:cNvPr id="4" name="图片 3" descr="u=1856472457,2800536804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3600" y="5246370"/>
            <a:ext cx="10130155" cy="717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图灵测试(Turing Test)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0020" y="6196965"/>
            <a:ext cx="209689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图灵于1950年提出的一个关于判断机器是否足够智能的著名实验</a:t>
            </a:r>
            <a:endParaRPr lang="zh-CN" altLang="en-US" sz="4000"/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2720" y="7182485"/>
            <a:ext cx="13139420" cy="6368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766" y="3966350"/>
            <a:ext cx="9579073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人工智能前景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30020" y="5596255"/>
            <a:ext cx="1013904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需求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1.提高品质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2.增加效率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3.解决难题(生活上,医疗上)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人工智能的知识图谱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5563870"/>
            <a:ext cx="16772255" cy="781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AI,ML,DL的关系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5570" y="5732145"/>
            <a:ext cx="157721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机器学习是实现人工智能的一种方法,深度学习是机器学习一个分支</a:t>
            </a:r>
            <a:endParaRPr lang="zh-CN" altLang="en-US" sz="4000"/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6722745"/>
            <a:ext cx="8970645" cy="6785610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665" y="6612890"/>
            <a:ext cx="12825095" cy="689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kumimoji="1" lang="zh-CN" altLang="en-US" sz="45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endParaRPr kumimoji="1" lang="zh-CN" altLang="en-US" sz="45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9297"/>
            <a:ext cx="24384000" cy="1398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500" dirty="0">
                <a:sym typeface="+mn-ea"/>
              </a:rPr>
              <a:t>计算机视觉</a:t>
            </a:r>
            <a:endParaRPr kumimoji="1" lang="zh-CN" altLang="en-US" sz="8500" dirty="0" smtClean="0"/>
          </a:p>
        </p:txBody>
      </p:sp>
      <p:grpSp>
        <p:nvGrpSpPr>
          <p:cNvPr id="9" name="组 8"/>
          <p:cNvGrpSpPr/>
          <p:nvPr/>
        </p:nvGrpSpPr>
        <p:grpSpPr>
          <a:xfrm>
            <a:off x="1385570" y="3966621"/>
            <a:ext cx="10394315" cy="1279825"/>
            <a:chOff x="12512341" y="2556648"/>
            <a:chExt cx="9579073" cy="1279825"/>
          </a:xfrm>
        </p:grpSpPr>
        <p:grpSp>
          <p:nvGrpSpPr>
            <p:cNvPr id="11" name="组 10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5" name="直线连接符 14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r>
                <a:rPr lang="zh-CN" sz="6600">
                  <a:ea typeface="宋体" panose="02010600030101010101" pitchFamily="2" charset="-122"/>
                </a:rPr>
                <a:t>计算机视觉</a:t>
              </a:r>
              <a:endParaRPr lang="zh-CN" sz="6600"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5570" y="5732145"/>
            <a:ext cx="157721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OpenCV,自动驾驶,机器人领域,智能监控都会用到OpenCV</a:t>
            </a:r>
            <a:endParaRPr lang="zh-CN" altLang="en-US" sz="4000"/>
          </a:p>
        </p:txBody>
      </p:sp>
      <p:pic>
        <p:nvPicPr>
          <p:cNvPr id="4" name="图片 3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6901815"/>
            <a:ext cx="12315190" cy="5468620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685" y="6405880"/>
            <a:ext cx="4455795" cy="646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演示</Application>
  <PresentationFormat>自定义</PresentationFormat>
  <Paragraphs>164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Arial</vt:lpstr>
      <vt:lpstr>黑体</vt:lpstr>
      <vt:lpstr>微软雅黑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EDZ</cp:lastModifiedBy>
  <cp:revision>437</cp:revision>
  <dcterms:created xsi:type="dcterms:W3CDTF">2019-01-06T13:04:00Z</dcterms:created>
  <dcterms:modified xsi:type="dcterms:W3CDTF">2019-12-21T12:54:15Z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