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8"/>
  </p:handoutMasterIdLst>
  <p:sldIdLst>
    <p:sldId id="11088302" r:id="rId3"/>
    <p:sldId id="11088345" r:id="rId5"/>
    <p:sldId id="11088423" r:id="rId6"/>
    <p:sldId id="11088425" r:id="rId7"/>
    <p:sldId id="11088426" r:id="rId8"/>
    <p:sldId id="11088427" r:id="rId9"/>
    <p:sldId id="11088422" r:id="rId10"/>
    <p:sldId id="11088395" r:id="rId11"/>
    <p:sldId id="11088396" r:id="rId12"/>
    <p:sldId id="11088397" r:id="rId13"/>
    <p:sldId id="11088398" r:id="rId14"/>
    <p:sldId id="11088399" r:id="rId15"/>
    <p:sldId id="11088400" r:id="rId16"/>
    <p:sldId id="11088401" r:id="rId17"/>
    <p:sldId id="11088402" r:id="rId18"/>
    <p:sldId id="11088403" r:id="rId19"/>
    <p:sldId id="11088406" r:id="rId20"/>
    <p:sldId id="11088407" r:id="rId21"/>
    <p:sldId id="11088408" r:id="rId22"/>
    <p:sldId id="11088409" r:id="rId23"/>
    <p:sldId id="11088428" r:id="rId24"/>
    <p:sldId id="11088411" r:id="rId25"/>
    <p:sldId id="11088412" r:id="rId26"/>
    <p:sldId id="11088333" r:id="rId27"/>
  </p:sldIdLst>
  <p:sldSz cx="24384000" cy="13716000"/>
  <p:notesSz cx="9144000" cy="6858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00000"/>
    <a:srgbClr val="404040"/>
    <a:srgbClr val="A6A6A6"/>
    <a:srgbClr val="F79225"/>
    <a:srgbClr val="E2AC64"/>
    <a:srgbClr val="FBFA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608"/>
    <p:restoredTop sz="94801"/>
  </p:normalViewPr>
  <p:slideViewPr>
    <p:cSldViewPr snapToGrid="0" snapToObjects="1">
      <p:cViewPr>
        <p:scale>
          <a:sx n="50" d="100"/>
          <a:sy n="50" d="100"/>
        </p:scale>
        <p:origin x="768" y="72"/>
      </p:cViewPr>
      <p:guideLst/>
    </p:cSldViewPr>
  </p:slideViewPr>
  <p:notesTextViewPr>
    <p:cViewPr>
      <p:scale>
        <a:sx n="1" d="1"/>
        <a:sy n="1" d="1"/>
      </p:scale>
      <p:origin x="0" y="0"/>
    </p:cViewPr>
  </p:notesTextViewPr>
  <p:sorterViewPr>
    <p:cViewPr>
      <p:scale>
        <a:sx n="66" d="100"/>
        <a:sy n="66" d="100"/>
      </p:scale>
      <p:origin x="0" y="0"/>
    </p:cViewPr>
  </p:sorter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handoutMaster" Target="handoutMasters/handoutMaster1.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900"/>
            </a:lvl1pPr>
          </a:lstStyle>
          <a:p>
            <a:endParaRPr lang="zh-CN" altLang="en-US"/>
          </a:p>
        </p:txBody>
      </p:sp>
      <p:sp>
        <p:nvSpPr>
          <p:cNvPr id="3" name="日期占位符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9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900"/>
            </a:lvl1pPr>
          </a:lstStyle>
          <a:p>
            <a:endParaRPr lang="zh-CN" altLang="en-US"/>
          </a:p>
        </p:txBody>
      </p:sp>
      <p:sp>
        <p:nvSpPr>
          <p:cNvPr id="5" name="灯片编号占位符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9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44642B5A-E070-EA46-B484-B6A90AB99A83}" type="datetimeFigureOut">
              <a:rPr/>
            </a:fld>
            <a:endParaRPr kumimoji="1" lang="zh-CN" altLang="en-US"/>
          </a:p>
        </p:txBody>
      </p:sp>
      <p:sp>
        <p:nvSpPr>
          <p:cNvPr id="4" name="幻灯片图像占位符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6" name="页脚占位符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640854ED-2072-FC41-86B3-A2873DF1F522}" type="slidenum">
              <a:rPr/>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a:t>kali</a:t>
            </a:r>
            <a:r>
              <a:rPr kumimoji="1" lang="zh-CN" altLang="en-US"/>
              <a:t>安装教程</a:t>
            </a:r>
            <a:r>
              <a:rPr kumimoji="1" lang="en-US" altLang="zh-CN"/>
              <a:t>	</a:t>
            </a:r>
            <a:r>
              <a:rPr kumimoji="1" lang="zh-CN" altLang="en-US"/>
              <a:t>https://blog.csdn.net/qq_40950957/article/details/80468030</a:t>
            </a:r>
            <a:endParaRPr kumimoji="1" lang="zh-CN" altLang="en-US"/>
          </a:p>
        </p:txBody>
      </p:sp>
      <p:sp>
        <p:nvSpPr>
          <p:cNvPr id="4" name="幻灯片编号占位符 3"/>
          <p:cNvSpPr>
            <a:spLocks noGrp="1"/>
          </p:cNvSpPr>
          <p:nvPr>
            <p:ph type="sldNum" sz="quarter" idx="10"/>
          </p:nvPr>
        </p:nvSpPr>
        <p:spPr/>
        <p:txBody>
          <a:bodyPr/>
          <a:lstStyle/>
          <a:p>
            <a:fld id="{640854ED-2072-FC41-86B3-A2873DF1F522}" type="slidenum">
              <a:rPr/>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grpSp>
        <p:nvGrpSpPr>
          <p:cNvPr id="18" name="组 17"/>
          <p:cNvGrpSpPr/>
          <p:nvPr userDrawn="1"/>
        </p:nvGrpSpPr>
        <p:grpSpPr>
          <a:xfrm>
            <a:off x="10394078" y="12391351"/>
            <a:ext cx="3583859" cy="1025269"/>
            <a:chOff x="10394078" y="12391351"/>
            <a:chExt cx="3583859" cy="1025269"/>
          </a:xfrm>
        </p:grpSpPr>
        <p:pic>
          <p:nvPicPr>
            <p:cNvPr id="19" name="图片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94078" y="12391351"/>
              <a:ext cx="978907" cy="1025269"/>
            </a:xfrm>
            <a:prstGeom prst="rect">
              <a:avLst/>
            </a:prstGeom>
          </p:spPr>
        </p:pic>
        <p:pic>
          <p:nvPicPr>
            <p:cNvPr id="21" name="Picture" descr="Picture"/>
            <p:cNvPicPr>
              <a:picLocks noChangeAspect="1"/>
            </p:cNvPicPr>
            <p:nvPr/>
          </p:nvPicPr>
          <p:blipFill>
            <a:blip r:embed="rId3" cstate="print"/>
            <a:stretch>
              <a:fillRect/>
            </a:stretch>
          </p:blipFill>
          <p:spPr>
            <a:xfrm>
              <a:off x="11372985" y="12683337"/>
              <a:ext cx="2604952" cy="410460"/>
            </a:xfrm>
            <a:prstGeom prst="rect">
              <a:avLst/>
            </a:prstGeom>
          </p:spPr>
        </p:pic>
      </p:grpSp>
      <p:sp>
        <p:nvSpPr>
          <p:cNvPr id="22" name="矩形 21"/>
          <p:cNvSpPr/>
          <p:nvPr userDrawn="1"/>
        </p:nvSpPr>
        <p:spPr>
          <a:xfrm>
            <a:off x="5654844" y="0"/>
            <a:ext cx="18729156" cy="852650"/>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矩形 22"/>
          <p:cNvSpPr/>
          <p:nvPr userDrawn="1"/>
        </p:nvSpPr>
        <p:spPr>
          <a:xfrm>
            <a:off x="1" y="0"/>
            <a:ext cx="1419726" cy="852650"/>
          </a:xfrm>
          <a:prstGeom prst="rect">
            <a:avLst/>
          </a:prstGeom>
          <a:solidFill>
            <a:srgbClr val="F79225"/>
          </a:solidFill>
          <a:ln>
            <a:solidFill>
              <a:srgbClr val="E2AC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600" b="1">
              <a:solidFill>
                <a:schemeClr val="tx1"/>
              </a:solidFill>
              <a:latin typeface="黑体" panose="02010609060101010101" charset="-122"/>
              <a:ea typeface="黑体" panose="02010609060101010101" charset="-122"/>
              <a:cs typeface="黑体" panose="02010609060101010101" charset="-122"/>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5" name="组 14"/>
          <p:cNvGrpSpPr/>
          <p:nvPr/>
        </p:nvGrpSpPr>
        <p:grpSpPr>
          <a:xfrm>
            <a:off x="0" y="-5"/>
            <a:ext cx="24384000" cy="13716007"/>
            <a:chOff x="0" y="-5"/>
            <a:chExt cx="24384000" cy="13716007"/>
          </a:xfrm>
        </p:grpSpPr>
        <p:grpSp>
          <p:nvGrpSpPr>
            <p:cNvPr id="13" name="组 12"/>
            <p:cNvGrpSpPr/>
            <p:nvPr/>
          </p:nvGrpSpPr>
          <p:grpSpPr>
            <a:xfrm>
              <a:off x="0" y="-5"/>
              <a:ext cx="24384000" cy="13716007"/>
              <a:chOff x="0" y="-5"/>
              <a:chExt cx="24384000" cy="13716007"/>
            </a:xfrm>
          </p:grpSpPr>
          <p:pic>
            <p:nvPicPr>
              <p:cNvPr id="2338" name="Picture" descr="Picture"/>
              <p:cNvPicPr>
                <a:picLocks noChangeAspect="1"/>
              </p:cNvPicPr>
              <p:nvPr/>
            </p:nvPicPr>
            <p:blipFill>
              <a:blip r:embed="rId1" cstate="print"/>
              <a:stretch>
                <a:fillRect/>
              </a:stretch>
            </p:blipFill>
            <p:spPr>
              <a:xfrm>
                <a:off x="8529743" y="6620984"/>
                <a:ext cx="7555667" cy="395125"/>
              </a:xfrm>
              <a:prstGeom prst="rect">
                <a:avLst/>
              </a:prstGeom>
            </p:spPr>
          </p:pic>
          <p:grpSp>
            <p:nvGrpSpPr>
              <p:cNvPr id="7" name="组 6"/>
              <p:cNvGrpSpPr/>
              <p:nvPr/>
            </p:nvGrpSpPr>
            <p:grpSpPr>
              <a:xfrm>
                <a:off x="603328" y="349335"/>
                <a:ext cx="3958902" cy="1244345"/>
                <a:chOff x="1033228" y="942459"/>
                <a:chExt cx="3958902" cy="1244345"/>
              </a:xfrm>
            </p:grpSpPr>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228" y="942459"/>
                  <a:ext cx="1188076" cy="1244345"/>
                </a:xfrm>
                <a:prstGeom prst="rect">
                  <a:avLst/>
                </a:prstGeom>
              </p:spPr>
            </p:pic>
            <p:pic>
              <p:nvPicPr>
                <p:cNvPr id="936" name="Picture" descr="Picture"/>
                <p:cNvPicPr>
                  <a:picLocks noChangeAspect="1"/>
                </p:cNvPicPr>
                <p:nvPr/>
              </p:nvPicPr>
              <p:blipFill>
                <a:blip r:embed="rId3" cstate="print"/>
                <a:stretch>
                  <a:fillRect/>
                </a:stretch>
              </p:blipFill>
              <p:spPr>
                <a:xfrm>
                  <a:off x="2221304" y="1344956"/>
                  <a:ext cx="2770826" cy="439353"/>
                </a:xfrm>
                <a:prstGeom prst="rect">
                  <a:avLst/>
                </a:prstGeom>
              </p:spPr>
            </p:pic>
            <p:pic>
              <p:nvPicPr>
                <p:cNvPr id="1403" name="Picture" descr="Picture"/>
                <p:cNvPicPr>
                  <a:picLocks noChangeAspect="1"/>
                </p:cNvPicPr>
                <p:nvPr/>
              </p:nvPicPr>
              <p:blipFill>
                <a:blip r:embed="rId4" cstate="print"/>
                <a:stretch>
                  <a:fillRect/>
                </a:stretch>
              </p:blipFill>
              <p:spPr>
                <a:xfrm>
                  <a:off x="2557281" y="1972246"/>
                  <a:ext cx="1164818" cy="27540"/>
                </a:xfrm>
                <a:prstGeom prst="rect">
                  <a:avLst/>
                </a:prstGeom>
              </p:spPr>
            </p:pic>
          </p:grpSp>
          <p:pic>
            <p:nvPicPr>
              <p:cNvPr id="2805" name="Picture" descr="Picture"/>
              <p:cNvPicPr>
                <a:picLocks noChangeAspect="1"/>
              </p:cNvPicPr>
              <p:nvPr/>
            </p:nvPicPr>
            <p:blipFill>
              <a:blip r:embed="rId5" cstate="print"/>
              <a:stretch>
                <a:fillRect/>
              </a:stretch>
            </p:blipFill>
            <p:spPr>
              <a:xfrm>
                <a:off x="10825293" y="7621074"/>
                <a:ext cx="2964519" cy="878527"/>
              </a:xfrm>
              <a:prstGeom prst="rect">
                <a:avLst/>
              </a:prstGeom>
              <a:effectLst>
                <a:outerShdw blurRad="152400" dist="115354" dir="2700000" algn="ctr">
                  <a:srgbClr val="000000">
                    <a:alpha val="30000"/>
                  </a:srgbClr>
                </a:outerShdw>
              </a:effectLst>
            </p:spPr>
          </p:pic>
          <p:sp>
            <p:nvSpPr>
              <p:cNvPr id="8" name="直角三角形 7"/>
              <p:cNvSpPr/>
              <p:nvPr/>
            </p:nvSpPr>
            <p:spPr>
              <a:xfrm rot="10800000">
                <a:off x="19301253" y="-5"/>
                <a:ext cx="5082742" cy="6514241"/>
              </a:xfrm>
              <a:prstGeom prst="rtTriangle">
                <a:avLst/>
              </a:prstGeom>
              <a:solidFill>
                <a:srgbClr val="F7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直角三角形 16"/>
              <p:cNvSpPr/>
              <p:nvPr/>
            </p:nvSpPr>
            <p:spPr>
              <a:xfrm rot="16200000">
                <a:off x="20284037" y="9616039"/>
                <a:ext cx="6750069" cy="1449856"/>
              </a:xfrm>
              <a:prstGeom prst="rtTriangle">
                <a:avLst/>
              </a:prstGeom>
              <a:solidFill>
                <a:srgbClr val="F7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p:nvSpPr>
            <p:spPr>
              <a:xfrm>
                <a:off x="16085410" y="6514239"/>
                <a:ext cx="8298590" cy="451693"/>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矩形 18"/>
              <p:cNvSpPr/>
              <p:nvPr/>
            </p:nvSpPr>
            <p:spPr>
              <a:xfrm>
                <a:off x="0" y="6514239"/>
                <a:ext cx="8298590" cy="451693"/>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文本框 11"/>
              <p:cNvSpPr txBox="1"/>
              <p:nvPr/>
            </p:nvSpPr>
            <p:spPr>
              <a:xfrm>
                <a:off x="11136923" y="7737172"/>
                <a:ext cx="2297723" cy="646331"/>
              </a:xfrm>
              <a:prstGeom prst="rect">
                <a:avLst/>
              </a:prstGeom>
              <a:noFill/>
            </p:spPr>
            <p:txBody>
              <a:bodyPr wrap="square" rtlCol="0" anchor="ctr">
                <a:spAutoFit/>
              </a:bodyPr>
              <a:lstStyle/>
              <a:p>
                <a:pPr algn="ctr"/>
                <a:r>
                  <a:rPr kumimoji="1" lang="en-US" altLang="zh-CN" sz="3600" dirty="0" smtClean="0">
                    <a:solidFill>
                      <a:schemeClr val="bg1"/>
                    </a:solidFill>
                  </a:rPr>
                  <a:t>@</a:t>
                </a:r>
                <a:r>
                  <a:rPr kumimoji="1" lang="zh-CN" altLang="en-US" sz="3600" dirty="0" smtClean="0">
                    <a:solidFill>
                      <a:schemeClr val="bg1"/>
                    </a:solidFill>
                  </a:rPr>
                  <a:t>居然</a:t>
                </a:r>
                <a:endParaRPr kumimoji="1" lang="zh-CN" altLang="en-US" sz="3600" dirty="0">
                  <a:solidFill>
                    <a:schemeClr val="bg1"/>
                  </a:solidFill>
                </a:endParaRPr>
              </a:p>
            </p:txBody>
          </p:sp>
        </p:grpSp>
        <p:sp>
          <p:nvSpPr>
            <p:cNvPr id="14" name="文本框 13"/>
            <p:cNvSpPr txBox="1"/>
            <p:nvPr/>
          </p:nvSpPr>
          <p:spPr>
            <a:xfrm>
              <a:off x="5" y="4410590"/>
              <a:ext cx="24383995" cy="1938020"/>
            </a:xfrm>
            <a:prstGeom prst="rect">
              <a:avLst/>
            </a:prstGeom>
            <a:noFill/>
          </p:spPr>
          <p:txBody>
            <a:bodyPr wrap="square" rtlCol="0" anchor="ctr">
              <a:spAutoFit/>
            </a:bodyPr>
            <a:lstStyle/>
            <a:p>
              <a:pPr algn="ctr"/>
              <a:r>
                <a:rPr kumimoji="1" lang="zh-CN" altLang="en-US" sz="12000" dirty="0">
                  <a:ea typeface="宋体" panose="02010600030101010101" pitchFamily="2" charset="-122"/>
                </a:rPr>
                <a:t>浅谈</a:t>
              </a:r>
              <a:r>
                <a:rPr kumimoji="1" lang="en-US" altLang="zh-CN" sz="12000" dirty="0"/>
                <a:t>web</a:t>
              </a:r>
              <a:r>
                <a:rPr kumimoji="1" lang="zh-CN" altLang="en-US" sz="12000" dirty="0">
                  <a:ea typeface="宋体" panose="02010600030101010101" pitchFamily="2" charset="-122"/>
                </a:rPr>
                <a:t>安全</a:t>
              </a:r>
              <a:endParaRPr kumimoji="1" lang="zh-CN" altLang="en-US" sz="12000" dirty="0">
                <a:ea typeface="宋体" panose="02010600030101010101" pitchFamily="2" charset="-122"/>
              </a:endParaRPr>
            </a:p>
          </p:txBody>
        </p:sp>
      </p:grpSp>
      <p:sp>
        <p:nvSpPr>
          <p:cNvPr id="2" name="文本框 1"/>
          <p:cNvSpPr txBox="1"/>
          <p:nvPr/>
        </p:nvSpPr>
        <p:spPr>
          <a:xfrm>
            <a:off x="19175730" y="12073255"/>
            <a:ext cx="4097020" cy="1322070"/>
          </a:xfrm>
          <a:prstGeom prst="rect">
            <a:avLst/>
          </a:prstGeom>
          <a:noFill/>
        </p:spPr>
        <p:txBody>
          <a:bodyPr wrap="square" rtlCol="0" anchor="ctr">
            <a:spAutoFit/>
          </a:bodyPr>
          <a:p>
            <a:pPr algn="l"/>
            <a:r>
              <a:rPr kumimoji="1" lang="zh-CN" altLang="en-US" sz="4000" dirty="0">
                <a:ea typeface="宋体" panose="02010600030101010101" pitchFamily="2" charset="-122"/>
              </a:rPr>
              <a:t>简书</a:t>
            </a:r>
            <a:r>
              <a:rPr kumimoji="1" lang="en-US" altLang="zh-CN" sz="4000" dirty="0">
                <a:ea typeface="宋体" panose="02010600030101010101" pitchFamily="2" charset="-122"/>
              </a:rPr>
              <a:t>:ju7ran</a:t>
            </a:r>
            <a:endParaRPr kumimoji="1" lang="en-US" altLang="zh-CN" sz="4000" dirty="0">
              <a:ea typeface="宋体" panose="02010600030101010101" pitchFamily="2" charset="-122"/>
            </a:endParaRPr>
          </a:p>
          <a:p>
            <a:pPr algn="l"/>
            <a:r>
              <a:rPr kumimoji="1" lang="zh-CN" altLang="en-US" sz="4000" dirty="0">
                <a:ea typeface="宋体" panose="02010600030101010101" pitchFamily="2" charset="-122"/>
              </a:rPr>
              <a:t>微信</a:t>
            </a:r>
            <a:r>
              <a:rPr kumimoji="1" lang="en-US" altLang="zh-CN" sz="4000" dirty="0">
                <a:ea typeface="宋体" panose="02010600030101010101" pitchFamily="2" charset="-122"/>
              </a:rPr>
              <a:t>:logic_juran</a:t>
            </a:r>
            <a:endParaRPr kumimoji="1" lang="en-US" altLang="zh-CN" sz="40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8"/>
          <p:cNvSpPr txBox="1"/>
          <p:nvPr/>
        </p:nvSpPr>
        <p:spPr>
          <a:xfrm>
            <a:off x="1430216" y="77564"/>
            <a:ext cx="4220308" cy="783590"/>
          </a:xfrm>
          <a:prstGeom prst="rect">
            <a:avLst/>
          </a:prstGeom>
          <a:noFill/>
        </p:spPr>
        <p:txBody>
          <a:bodyPr wrap="square" rtlCol="0" anchor="ctr">
            <a:spAutoFit/>
          </a:bodyPr>
          <a:lstStyle/>
          <a:p>
            <a:pPr algn="ctr"/>
            <a:r>
              <a:rPr kumimoji="1" lang="en-US" altLang="zh-CN" sz="4500" dirty="0">
                <a:latin typeface="黑体" panose="02010609060101010101" charset="-122"/>
                <a:ea typeface="黑体" panose="02010609060101010101" charset="-122"/>
                <a:cs typeface="黑体" panose="02010609060101010101" charset="-122"/>
              </a:rPr>
              <a:t>web</a:t>
            </a:r>
            <a:r>
              <a:rPr kumimoji="1" lang="zh-CN" altLang="en-US" sz="4500" dirty="0">
                <a:latin typeface="黑体" panose="02010609060101010101" charset="-122"/>
                <a:ea typeface="黑体" panose="02010609060101010101" charset="-122"/>
                <a:cs typeface="黑体" panose="02010609060101010101" charset="-122"/>
              </a:rPr>
              <a:t>安全</a:t>
            </a:r>
            <a:endParaRPr kumimoji="1" lang="zh-CN" altLang="en-US" sz="4500" dirty="0">
              <a:latin typeface="黑体" panose="02010609060101010101" charset="-122"/>
              <a:ea typeface="黑体" panose="02010609060101010101" charset="-122"/>
              <a:cs typeface="黑体" panose="02010609060101010101" charset="-122"/>
            </a:endParaRPr>
          </a:p>
        </p:txBody>
      </p:sp>
      <p:sp>
        <p:nvSpPr>
          <p:cNvPr id="3" name="文本框 2"/>
          <p:cNvSpPr txBox="1"/>
          <p:nvPr/>
        </p:nvSpPr>
        <p:spPr>
          <a:xfrm>
            <a:off x="0" y="1489297"/>
            <a:ext cx="24384000" cy="1398905"/>
          </a:xfrm>
          <a:prstGeom prst="rect">
            <a:avLst/>
          </a:prstGeom>
          <a:noFill/>
        </p:spPr>
        <p:txBody>
          <a:bodyPr wrap="square" rtlCol="0" anchor="ctr">
            <a:spAutoFit/>
          </a:bodyPr>
          <a:lstStyle/>
          <a:p>
            <a:pPr algn="ctr"/>
            <a:r>
              <a:rPr kumimoji="1" lang="zh-CN" altLang="en-US" sz="8500" dirty="0" smtClean="0"/>
              <a:t>端口信息收集</a:t>
            </a:r>
            <a:endParaRPr kumimoji="1" lang="zh-CN" altLang="en-US" sz="8500" dirty="0" smtClean="0"/>
          </a:p>
        </p:txBody>
      </p:sp>
      <p:grpSp>
        <p:nvGrpSpPr>
          <p:cNvPr id="9" name="组 8"/>
          <p:cNvGrpSpPr/>
          <p:nvPr/>
        </p:nvGrpSpPr>
        <p:grpSpPr>
          <a:xfrm>
            <a:off x="1365446" y="3065285"/>
            <a:ext cx="9579073" cy="1279825"/>
            <a:chOff x="12512341" y="2556648"/>
            <a:chExt cx="9579073" cy="1279825"/>
          </a:xfrm>
        </p:grpSpPr>
        <p:grpSp>
          <p:nvGrpSpPr>
            <p:cNvPr id="11" name="组 10"/>
            <p:cNvGrpSpPr/>
            <p:nvPr/>
          </p:nvGrpSpPr>
          <p:grpSpPr>
            <a:xfrm>
              <a:off x="12512341" y="2556648"/>
              <a:ext cx="9579073" cy="1279825"/>
              <a:chOff x="12331458" y="2527352"/>
              <a:chExt cx="9579073" cy="1279825"/>
            </a:xfrm>
          </p:grpSpPr>
          <p:sp>
            <p:nvSpPr>
              <p:cNvPr id="13" name="平行四边形 12"/>
              <p:cNvSpPr/>
              <p:nvPr/>
            </p:nvSpPr>
            <p:spPr>
              <a:xfrm>
                <a:off x="12331458" y="2527352"/>
                <a:ext cx="1283703" cy="1268056"/>
              </a:xfrm>
              <a:prstGeom prst="parallelogram">
                <a:avLst>
                  <a:gd name="adj" fmla="val 62844"/>
                </a:avLst>
              </a:prstGeom>
              <a:solidFill>
                <a:srgbClr val="F79225"/>
              </a:solidFill>
              <a:ln>
                <a:noFill/>
              </a:ln>
              <a:scene3d>
                <a:camera prst="orthographicFront">
                  <a:rot lat="0" lon="0" rev="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p>
                <a:pPr algn="ctr"/>
                <a:endParaRPr kumimoji="1" lang="zh-CN" altLang="en-US"/>
              </a:p>
            </p:txBody>
          </p:sp>
          <p:sp>
            <p:nvSpPr>
              <p:cNvPr id="14" name="平行四边形 13"/>
              <p:cNvSpPr/>
              <p:nvPr/>
            </p:nvSpPr>
            <p:spPr>
              <a:xfrm>
                <a:off x="13067462" y="2539120"/>
                <a:ext cx="1283703" cy="1268056"/>
              </a:xfrm>
              <a:prstGeom prst="parallelogram">
                <a:avLst>
                  <a:gd name="adj" fmla="val 62844"/>
                </a:avLst>
              </a:prstGeom>
              <a:solidFill>
                <a:schemeClr val="tx1">
                  <a:lumMod val="65000"/>
                  <a:lumOff val="35000"/>
                </a:schemeClr>
              </a:solidFill>
              <a:ln>
                <a:noFill/>
              </a:ln>
              <a:scene3d>
                <a:camera prst="orthographicFront">
                  <a:rot lat="0" lon="0" rev="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p>
                <a:pPr algn="ctr"/>
                <a:endParaRPr kumimoji="1" lang="zh-CN" altLang="en-US"/>
              </a:p>
            </p:txBody>
          </p:sp>
          <p:cxnSp>
            <p:nvCxnSpPr>
              <p:cNvPr id="15" name="直线连接符 14"/>
              <p:cNvCxnSpPr/>
              <p:nvPr/>
            </p:nvCxnSpPr>
            <p:spPr>
              <a:xfrm flipV="1">
                <a:off x="12331458" y="3807176"/>
                <a:ext cx="9579073" cy="1"/>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12" name="文本框 11"/>
            <p:cNvSpPr txBox="1"/>
            <p:nvPr/>
          </p:nvSpPr>
          <p:spPr>
            <a:xfrm>
              <a:off x="14532048" y="2561317"/>
              <a:ext cx="7559366" cy="1106805"/>
            </a:xfrm>
            <a:prstGeom prst="rect">
              <a:avLst/>
            </a:prstGeom>
            <a:noFill/>
          </p:spPr>
          <p:txBody>
            <a:bodyPr wrap="square" rtlCol="0" anchor="ctr">
              <a:spAutoFit/>
            </a:bodyPr>
            <a:p>
              <a:r>
                <a:rPr lang="zh-CN" sz="6600">
                  <a:ea typeface="宋体" panose="02010600030101010101" pitchFamily="2" charset="-122"/>
                </a:rPr>
                <a:t>端口介绍</a:t>
              </a:r>
              <a:endParaRPr lang="zh-CN" sz="6600">
                <a:ea typeface="宋体" panose="02010600030101010101" pitchFamily="2" charset="-122"/>
              </a:endParaRPr>
            </a:p>
          </p:txBody>
        </p:sp>
      </p:grpSp>
      <p:sp>
        <p:nvSpPr>
          <p:cNvPr id="2" name="文本框 1"/>
          <p:cNvSpPr txBox="1"/>
          <p:nvPr/>
        </p:nvSpPr>
        <p:spPr>
          <a:xfrm>
            <a:off x="1430020" y="4974590"/>
            <a:ext cx="20968970" cy="3169285"/>
          </a:xfrm>
          <a:prstGeom prst="rect">
            <a:avLst/>
          </a:prstGeom>
          <a:noFill/>
        </p:spPr>
        <p:txBody>
          <a:bodyPr wrap="square" rtlCol="0" anchor="t">
            <a:spAutoFit/>
          </a:bodyPr>
          <a:p>
            <a:r>
              <a:rPr lang="zh-CN" altLang="en-US" sz="4000"/>
              <a:t>如果把IP地址比作一间房子,端口就是出入这间房子的门。真正的房子只有几个门,但是一个IP地址的端口可以有65536个。端口是通过端口号来标记的,端口号只有整数,范围是从0到65535</a:t>
            </a:r>
            <a:endParaRPr lang="zh-CN" altLang="en-US" sz="4000"/>
          </a:p>
          <a:p>
            <a:endParaRPr lang="zh-CN" altLang="en-US" sz="4000"/>
          </a:p>
          <a:p>
            <a:endParaRPr lang="zh-CN" altLang="en-US" sz="4000"/>
          </a:p>
          <a:p>
            <a:r>
              <a:rPr lang="zh-CN" altLang="en-US" sz="4000"/>
              <a:t>在计算机中每一个端口代表一个服务</a:t>
            </a:r>
            <a:endParaRPr lang="zh-CN" altLang="en-US" sz="400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8"/>
          <p:cNvSpPr txBox="1"/>
          <p:nvPr/>
        </p:nvSpPr>
        <p:spPr>
          <a:xfrm>
            <a:off x="1430216" y="77564"/>
            <a:ext cx="4220308" cy="783590"/>
          </a:xfrm>
          <a:prstGeom prst="rect">
            <a:avLst/>
          </a:prstGeom>
          <a:noFill/>
        </p:spPr>
        <p:txBody>
          <a:bodyPr wrap="square" rtlCol="0" anchor="ctr">
            <a:spAutoFit/>
          </a:bodyPr>
          <a:lstStyle/>
          <a:p>
            <a:pPr algn="ctr"/>
            <a:r>
              <a:rPr kumimoji="1" lang="en-US" altLang="zh-CN" sz="4500" dirty="0">
                <a:latin typeface="黑体" panose="02010609060101010101" charset="-122"/>
                <a:ea typeface="黑体" panose="02010609060101010101" charset="-122"/>
                <a:cs typeface="黑体" panose="02010609060101010101" charset="-122"/>
              </a:rPr>
              <a:t>web</a:t>
            </a:r>
            <a:r>
              <a:rPr kumimoji="1" lang="zh-CN" altLang="en-US" sz="4500" dirty="0">
                <a:latin typeface="黑体" panose="02010609060101010101" charset="-122"/>
                <a:ea typeface="黑体" panose="02010609060101010101" charset="-122"/>
                <a:cs typeface="黑体" panose="02010609060101010101" charset="-122"/>
              </a:rPr>
              <a:t>安全</a:t>
            </a:r>
            <a:endParaRPr kumimoji="1" lang="zh-CN" altLang="en-US" sz="4500" dirty="0">
              <a:latin typeface="黑体" panose="02010609060101010101" charset="-122"/>
              <a:ea typeface="黑体" panose="02010609060101010101" charset="-122"/>
              <a:cs typeface="黑体" panose="02010609060101010101" charset="-122"/>
            </a:endParaRPr>
          </a:p>
        </p:txBody>
      </p:sp>
      <p:sp>
        <p:nvSpPr>
          <p:cNvPr id="3" name="文本框 2"/>
          <p:cNvSpPr txBox="1"/>
          <p:nvPr/>
        </p:nvSpPr>
        <p:spPr>
          <a:xfrm>
            <a:off x="0" y="1489297"/>
            <a:ext cx="24384000" cy="1398905"/>
          </a:xfrm>
          <a:prstGeom prst="rect">
            <a:avLst/>
          </a:prstGeom>
          <a:noFill/>
        </p:spPr>
        <p:txBody>
          <a:bodyPr wrap="square" rtlCol="0" anchor="ctr">
            <a:spAutoFit/>
          </a:bodyPr>
          <a:lstStyle/>
          <a:p>
            <a:pPr algn="ctr"/>
            <a:r>
              <a:rPr kumimoji="1" lang="zh-CN" altLang="en-US" sz="8500" dirty="0" smtClean="0"/>
              <a:t>端口信息收集</a:t>
            </a:r>
            <a:endParaRPr kumimoji="1" lang="zh-CN" altLang="en-US" sz="8500" dirty="0" smtClean="0"/>
          </a:p>
        </p:txBody>
      </p:sp>
      <p:grpSp>
        <p:nvGrpSpPr>
          <p:cNvPr id="9" name="组 8"/>
          <p:cNvGrpSpPr/>
          <p:nvPr/>
        </p:nvGrpSpPr>
        <p:grpSpPr>
          <a:xfrm>
            <a:off x="1365446" y="3065285"/>
            <a:ext cx="9579073" cy="1279825"/>
            <a:chOff x="12512341" y="2556648"/>
            <a:chExt cx="9579073" cy="1279825"/>
          </a:xfrm>
        </p:grpSpPr>
        <p:grpSp>
          <p:nvGrpSpPr>
            <p:cNvPr id="11" name="组 10"/>
            <p:cNvGrpSpPr/>
            <p:nvPr/>
          </p:nvGrpSpPr>
          <p:grpSpPr>
            <a:xfrm>
              <a:off x="12512341" y="2556648"/>
              <a:ext cx="9579073" cy="1279825"/>
              <a:chOff x="12331458" y="2527352"/>
              <a:chExt cx="9579073" cy="1279825"/>
            </a:xfrm>
          </p:grpSpPr>
          <p:sp>
            <p:nvSpPr>
              <p:cNvPr id="13" name="平行四边形 12"/>
              <p:cNvSpPr/>
              <p:nvPr/>
            </p:nvSpPr>
            <p:spPr>
              <a:xfrm>
                <a:off x="12331458" y="2527352"/>
                <a:ext cx="1283703" cy="1268056"/>
              </a:xfrm>
              <a:prstGeom prst="parallelogram">
                <a:avLst>
                  <a:gd name="adj" fmla="val 62844"/>
                </a:avLst>
              </a:prstGeom>
              <a:solidFill>
                <a:srgbClr val="F79225"/>
              </a:solidFill>
              <a:ln>
                <a:noFill/>
              </a:ln>
              <a:scene3d>
                <a:camera prst="orthographicFront">
                  <a:rot lat="0" lon="0" rev="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p>
                <a:pPr algn="ctr"/>
                <a:endParaRPr kumimoji="1" lang="zh-CN" altLang="en-US"/>
              </a:p>
            </p:txBody>
          </p:sp>
          <p:sp>
            <p:nvSpPr>
              <p:cNvPr id="14" name="平行四边形 13"/>
              <p:cNvSpPr/>
              <p:nvPr/>
            </p:nvSpPr>
            <p:spPr>
              <a:xfrm>
                <a:off x="13067462" y="2539120"/>
                <a:ext cx="1283703" cy="1268056"/>
              </a:xfrm>
              <a:prstGeom prst="parallelogram">
                <a:avLst>
                  <a:gd name="adj" fmla="val 62844"/>
                </a:avLst>
              </a:prstGeom>
              <a:solidFill>
                <a:schemeClr val="tx1">
                  <a:lumMod val="65000"/>
                  <a:lumOff val="35000"/>
                </a:schemeClr>
              </a:solidFill>
              <a:ln>
                <a:noFill/>
              </a:ln>
              <a:scene3d>
                <a:camera prst="orthographicFront">
                  <a:rot lat="0" lon="0" rev="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p>
                <a:pPr algn="ctr"/>
                <a:endParaRPr kumimoji="1" lang="zh-CN" altLang="en-US"/>
              </a:p>
            </p:txBody>
          </p:sp>
          <p:cxnSp>
            <p:nvCxnSpPr>
              <p:cNvPr id="15" name="直线连接符 14"/>
              <p:cNvCxnSpPr/>
              <p:nvPr/>
            </p:nvCxnSpPr>
            <p:spPr>
              <a:xfrm flipV="1">
                <a:off x="12331458" y="3807176"/>
                <a:ext cx="9579073" cy="1"/>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12" name="文本框 11"/>
            <p:cNvSpPr txBox="1"/>
            <p:nvPr/>
          </p:nvSpPr>
          <p:spPr>
            <a:xfrm>
              <a:off x="14532048" y="2561317"/>
              <a:ext cx="7559366" cy="1106805"/>
            </a:xfrm>
            <a:prstGeom prst="rect">
              <a:avLst/>
            </a:prstGeom>
            <a:noFill/>
          </p:spPr>
          <p:txBody>
            <a:bodyPr wrap="square" rtlCol="0" anchor="ctr">
              <a:spAutoFit/>
            </a:bodyPr>
            <a:p>
              <a:r>
                <a:rPr lang="zh-CN" sz="6600">
                  <a:ea typeface="宋体" panose="02010600030101010101" pitchFamily="2" charset="-122"/>
                </a:rPr>
                <a:t>端口信息收集</a:t>
              </a:r>
              <a:endParaRPr lang="zh-CN" sz="6600">
                <a:ea typeface="宋体" panose="02010600030101010101" pitchFamily="2" charset="-122"/>
              </a:endParaRPr>
            </a:p>
          </p:txBody>
        </p:sp>
      </p:grpSp>
      <p:sp>
        <p:nvSpPr>
          <p:cNvPr id="2" name="文本框 1"/>
          <p:cNvSpPr txBox="1"/>
          <p:nvPr/>
        </p:nvSpPr>
        <p:spPr>
          <a:xfrm>
            <a:off x="1430020" y="4974590"/>
            <a:ext cx="20968970" cy="2553335"/>
          </a:xfrm>
          <a:prstGeom prst="rect">
            <a:avLst/>
          </a:prstGeom>
          <a:noFill/>
        </p:spPr>
        <p:txBody>
          <a:bodyPr wrap="square" rtlCol="0" anchor="t">
            <a:spAutoFit/>
          </a:bodyPr>
          <a:p>
            <a:r>
              <a:rPr lang="en-US" altLang="zh-CN" sz="4000"/>
              <a:t>对于收集目标机器端口状态可以使用工具来进行测试。</a:t>
            </a:r>
            <a:endParaRPr lang="en-US" altLang="zh-CN" sz="4000"/>
          </a:p>
          <a:p>
            <a:endParaRPr lang="en-US" altLang="zh-CN" sz="4000"/>
          </a:p>
          <a:p>
            <a:r>
              <a:rPr lang="en-US" altLang="zh-CN" sz="4000"/>
              <a:t>工具原理:使用TCP或者UDP等协议向目标端口发送指定标志位等的数据包,等待目标返回数据包,以此来判断端口状态</a:t>
            </a:r>
            <a:endParaRPr lang="en-US" altLang="zh-CN" sz="400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8"/>
          <p:cNvSpPr txBox="1"/>
          <p:nvPr/>
        </p:nvSpPr>
        <p:spPr>
          <a:xfrm>
            <a:off x="1430216" y="77564"/>
            <a:ext cx="4220308" cy="783590"/>
          </a:xfrm>
          <a:prstGeom prst="rect">
            <a:avLst/>
          </a:prstGeom>
          <a:noFill/>
        </p:spPr>
        <p:txBody>
          <a:bodyPr wrap="square" rtlCol="0" anchor="ctr">
            <a:spAutoFit/>
          </a:bodyPr>
          <a:lstStyle/>
          <a:p>
            <a:pPr algn="ctr"/>
            <a:r>
              <a:rPr kumimoji="1" lang="en-US" altLang="zh-CN" sz="4500" dirty="0">
                <a:latin typeface="黑体" panose="02010609060101010101" charset="-122"/>
                <a:ea typeface="黑体" panose="02010609060101010101" charset="-122"/>
                <a:cs typeface="黑体" panose="02010609060101010101" charset="-122"/>
              </a:rPr>
              <a:t>web</a:t>
            </a:r>
            <a:r>
              <a:rPr kumimoji="1" lang="zh-CN" altLang="en-US" sz="4500" dirty="0">
                <a:latin typeface="黑体" panose="02010609060101010101" charset="-122"/>
                <a:ea typeface="黑体" panose="02010609060101010101" charset="-122"/>
                <a:cs typeface="黑体" panose="02010609060101010101" charset="-122"/>
              </a:rPr>
              <a:t>安全</a:t>
            </a:r>
            <a:endParaRPr kumimoji="1" lang="zh-CN" altLang="en-US" sz="4500" dirty="0">
              <a:latin typeface="黑体" panose="02010609060101010101" charset="-122"/>
              <a:ea typeface="黑体" panose="02010609060101010101" charset="-122"/>
              <a:cs typeface="黑体" panose="02010609060101010101" charset="-122"/>
            </a:endParaRPr>
          </a:p>
        </p:txBody>
      </p:sp>
      <p:sp>
        <p:nvSpPr>
          <p:cNvPr id="3" name="文本框 2"/>
          <p:cNvSpPr txBox="1"/>
          <p:nvPr/>
        </p:nvSpPr>
        <p:spPr>
          <a:xfrm>
            <a:off x="0" y="1489297"/>
            <a:ext cx="24384000" cy="1398905"/>
          </a:xfrm>
          <a:prstGeom prst="rect">
            <a:avLst/>
          </a:prstGeom>
          <a:noFill/>
        </p:spPr>
        <p:txBody>
          <a:bodyPr wrap="square" rtlCol="0" anchor="ctr">
            <a:spAutoFit/>
          </a:bodyPr>
          <a:lstStyle/>
          <a:p>
            <a:pPr algn="ctr"/>
            <a:r>
              <a:rPr kumimoji="1" lang="zh-CN" altLang="en-US" sz="8500" dirty="0" smtClean="0"/>
              <a:t>端口信息收集</a:t>
            </a:r>
            <a:endParaRPr kumimoji="1" lang="zh-CN" altLang="en-US" sz="8500" dirty="0" smtClean="0"/>
          </a:p>
        </p:txBody>
      </p:sp>
      <p:grpSp>
        <p:nvGrpSpPr>
          <p:cNvPr id="9" name="组 8"/>
          <p:cNvGrpSpPr/>
          <p:nvPr/>
        </p:nvGrpSpPr>
        <p:grpSpPr>
          <a:xfrm>
            <a:off x="1365446" y="3065285"/>
            <a:ext cx="9579073" cy="1279825"/>
            <a:chOff x="12512341" y="2556648"/>
            <a:chExt cx="9579073" cy="1279825"/>
          </a:xfrm>
        </p:grpSpPr>
        <p:grpSp>
          <p:nvGrpSpPr>
            <p:cNvPr id="11" name="组 10"/>
            <p:cNvGrpSpPr/>
            <p:nvPr/>
          </p:nvGrpSpPr>
          <p:grpSpPr>
            <a:xfrm>
              <a:off x="12512341" y="2556648"/>
              <a:ext cx="9579073" cy="1279825"/>
              <a:chOff x="12331458" y="2527352"/>
              <a:chExt cx="9579073" cy="1279825"/>
            </a:xfrm>
          </p:grpSpPr>
          <p:sp>
            <p:nvSpPr>
              <p:cNvPr id="13" name="平行四边形 12"/>
              <p:cNvSpPr/>
              <p:nvPr/>
            </p:nvSpPr>
            <p:spPr>
              <a:xfrm>
                <a:off x="12331458" y="2527352"/>
                <a:ext cx="1283703" cy="1268056"/>
              </a:xfrm>
              <a:prstGeom prst="parallelogram">
                <a:avLst>
                  <a:gd name="adj" fmla="val 62844"/>
                </a:avLst>
              </a:prstGeom>
              <a:solidFill>
                <a:srgbClr val="F79225"/>
              </a:solidFill>
              <a:ln>
                <a:noFill/>
              </a:ln>
              <a:scene3d>
                <a:camera prst="orthographicFront">
                  <a:rot lat="0" lon="0" rev="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p>
                <a:pPr algn="ctr"/>
                <a:endParaRPr kumimoji="1" lang="zh-CN" altLang="en-US"/>
              </a:p>
            </p:txBody>
          </p:sp>
          <p:sp>
            <p:nvSpPr>
              <p:cNvPr id="14" name="平行四边形 13"/>
              <p:cNvSpPr/>
              <p:nvPr/>
            </p:nvSpPr>
            <p:spPr>
              <a:xfrm>
                <a:off x="13067462" y="2539120"/>
                <a:ext cx="1283703" cy="1268056"/>
              </a:xfrm>
              <a:prstGeom prst="parallelogram">
                <a:avLst>
                  <a:gd name="adj" fmla="val 62844"/>
                </a:avLst>
              </a:prstGeom>
              <a:solidFill>
                <a:schemeClr val="tx1">
                  <a:lumMod val="65000"/>
                  <a:lumOff val="35000"/>
                </a:schemeClr>
              </a:solidFill>
              <a:ln>
                <a:noFill/>
              </a:ln>
              <a:scene3d>
                <a:camera prst="orthographicFront">
                  <a:rot lat="0" lon="0" rev="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p>
                <a:pPr algn="ctr"/>
                <a:endParaRPr kumimoji="1" lang="zh-CN" altLang="en-US"/>
              </a:p>
            </p:txBody>
          </p:sp>
          <p:cxnSp>
            <p:nvCxnSpPr>
              <p:cNvPr id="15" name="直线连接符 14"/>
              <p:cNvCxnSpPr/>
              <p:nvPr/>
            </p:nvCxnSpPr>
            <p:spPr>
              <a:xfrm flipV="1">
                <a:off x="12331458" y="3807176"/>
                <a:ext cx="9579073" cy="1"/>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12" name="文本框 11"/>
            <p:cNvSpPr txBox="1"/>
            <p:nvPr/>
          </p:nvSpPr>
          <p:spPr>
            <a:xfrm>
              <a:off x="14532048" y="2561317"/>
              <a:ext cx="7559366" cy="1106805"/>
            </a:xfrm>
            <a:prstGeom prst="rect">
              <a:avLst/>
            </a:prstGeom>
            <a:noFill/>
          </p:spPr>
          <p:txBody>
            <a:bodyPr wrap="square" rtlCol="0" anchor="ctr">
              <a:spAutoFit/>
            </a:bodyPr>
            <a:p>
              <a:r>
                <a:rPr lang="zh-CN" sz="6600">
                  <a:ea typeface="宋体" panose="02010600030101010101" pitchFamily="2" charset="-122"/>
                </a:rPr>
                <a:t>端口信息收集</a:t>
              </a:r>
              <a:endParaRPr lang="zh-CN" sz="6600">
                <a:ea typeface="宋体" panose="02010600030101010101" pitchFamily="2" charset="-122"/>
              </a:endParaRPr>
            </a:p>
          </p:txBody>
        </p:sp>
      </p:grpSp>
      <p:sp>
        <p:nvSpPr>
          <p:cNvPr id="2" name="文本框 1"/>
          <p:cNvSpPr txBox="1"/>
          <p:nvPr/>
        </p:nvSpPr>
        <p:spPr>
          <a:xfrm>
            <a:off x="1430020" y="4974590"/>
            <a:ext cx="20968970" cy="5015865"/>
          </a:xfrm>
          <a:prstGeom prst="rect">
            <a:avLst/>
          </a:prstGeom>
          <a:noFill/>
        </p:spPr>
        <p:txBody>
          <a:bodyPr wrap="square" rtlCol="0" anchor="t">
            <a:spAutoFit/>
          </a:bodyPr>
          <a:p>
            <a:r>
              <a:rPr lang="en-US" altLang="zh-CN" sz="4000"/>
              <a:t>1.使用nmap探测</a:t>
            </a:r>
            <a:endParaRPr lang="en-US" altLang="zh-CN" sz="4000"/>
          </a:p>
          <a:p>
            <a:endParaRPr lang="en-US" altLang="zh-CN" sz="4000"/>
          </a:p>
          <a:p>
            <a:r>
              <a:rPr lang="en-US" altLang="zh-CN" sz="4000"/>
              <a:t>nmap -A -v -T4 目标</a:t>
            </a:r>
            <a:endParaRPr lang="en-US" altLang="zh-CN" sz="4000"/>
          </a:p>
          <a:p>
            <a:endParaRPr lang="en-US" altLang="zh-CN" sz="4000"/>
          </a:p>
          <a:p>
            <a:endParaRPr lang="en-US" altLang="zh-CN" sz="4000"/>
          </a:p>
          <a:p>
            <a:r>
              <a:rPr lang="en-US" altLang="zh-CN" sz="4000"/>
              <a:t>2.使用在线网站探测,不能探测本地</a:t>
            </a:r>
            <a:endParaRPr lang="en-US" altLang="zh-CN" sz="4000"/>
          </a:p>
          <a:p>
            <a:endParaRPr lang="en-US" altLang="zh-CN" sz="4000"/>
          </a:p>
          <a:p>
            <a:r>
              <a:rPr lang="en-US" altLang="zh-CN" sz="4000"/>
              <a:t>http://tool.chinaz.com/port/</a:t>
            </a:r>
            <a:endParaRPr lang="en-US" altLang="zh-CN" sz="400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8"/>
          <p:cNvSpPr txBox="1"/>
          <p:nvPr/>
        </p:nvSpPr>
        <p:spPr>
          <a:xfrm>
            <a:off x="1430216" y="77564"/>
            <a:ext cx="4220308" cy="783590"/>
          </a:xfrm>
          <a:prstGeom prst="rect">
            <a:avLst/>
          </a:prstGeom>
          <a:noFill/>
        </p:spPr>
        <p:txBody>
          <a:bodyPr wrap="square" rtlCol="0" anchor="ctr">
            <a:spAutoFit/>
          </a:bodyPr>
          <a:lstStyle/>
          <a:p>
            <a:pPr algn="ctr"/>
            <a:r>
              <a:rPr kumimoji="1" lang="en-US" altLang="zh-CN" sz="4500" dirty="0">
                <a:latin typeface="黑体" panose="02010609060101010101" charset="-122"/>
                <a:ea typeface="黑体" panose="02010609060101010101" charset="-122"/>
                <a:cs typeface="黑体" panose="02010609060101010101" charset="-122"/>
              </a:rPr>
              <a:t>web</a:t>
            </a:r>
            <a:r>
              <a:rPr kumimoji="1" lang="zh-CN" altLang="en-US" sz="4500" dirty="0">
                <a:latin typeface="黑体" panose="02010609060101010101" charset="-122"/>
                <a:ea typeface="黑体" panose="02010609060101010101" charset="-122"/>
                <a:cs typeface="黑体" panose="02010609060101010101" charset="-122"/>
              </a:rPr>
              <a:t>安全</a:t>
            </a:r>
            <a:endParaRPr kumimoji="1" lang="zh-CN" altLang="en-US" sz="4500" dirty="0">
              <a:latin typeface="黑体" panose="02010609060101010101" charset="-122"/>
              <a:ea typeface="黑体" panose="02010609060101010101" charset="-122"/>
              <a:cs typeface="黑体" panose="02010609060101010101" charset="-122"/>
            </a:endParaRPr>
          </a:p>
        </p:txBody>
      </p:sp>
      <p:sp>
        <p:nvSpPr>
          <p:cNvPr id="3" name="文本框 2"/>
          <p:cNvSpPr txBox="1"/>
          <p:nvPr/>
        </p:nvSpPr>
        <p:spPr>
          <a:xfrm>
            <a:off x="0" y="1489297"/>
            <a:ext cx="24384000" cy="1398905"/>
          </a:xfrm>
          <a:prstGeom prst="rect">
            <a:avLst/>
          </a:prstGeom>
          <a:noFill/>
        </p:spPr>
        <p:txBody>
          <a:bodyPr wrap="square" rtlCol="0" anchor="ctr">
            <a:spAutoFit/>
          </a:bodyPr>
          <a:lstStyle/>
          <a:p>
            <a:pPr algn="ctr"/>
            <a:r>
              <a:rPr kumimoji="1" lang="zh-CN" altLang="en-US" sz="8500" dirty="0" smtClean="0"/>
              <a:t>端口信息收集</a:t>
            </a:r>
            <a:endParaRPr kumimoji="1" lang="zh-CN" altLang="en-US" sz="8500" dirty="0" smtClean="0"/>
          </a:p>
        </p:txBody>
      </p:sp>
      <p:grpSp>
        <p:nvGrpSpPr>
          <p:cNvPr id="9" name="组 8"/>
          <p:cNvGrpSpPr/>
          <p:nvPr/>
        </p:nvGrpSpPr>
        <p:grpSpPr>
          <a:xfrm>
            <a:off x="1365446" y="3065285"/>
            <a:ext cx="9579073" cy="1279825"/>
            <a:chOff x="12512341" y="2556648"/>
            <a:chExt cx="9579073" cy="1279825"/>
          </a:xfrm>
        </p:grpSpPr>
        <p:grpSp>
          <p:nvGrpSpPr>
            <p:cNvPr id="11" name="组 10"/>
            <p:cNvGrpSpPr/>
            <p:nvPr/>
          </p:nvGrpSpPr>
          <p:grpSpPr>
            <a:xfrm>
              <a:off x="12512341" y="2556648"/>
              <a:ext cx="9579073" cy="1279825"/>
              <a:chOff x="12331458" y="2527352"/>
              <a:chExt cx="9579073" cy="1279825"/>
            </a:xfrm>
          </p:grpSpPr>
          <p:sp>
            <p:nvSpPr>
              <p:cNvPr id="13" name="平行四边形 12"/>
              <p:cNvSpPr/>
              <p:nvPr/>
            </p:nvSpPr>
            <p:spPr>
              <a:xfrm>
                <a:off x="12331458" y="2527352"/>
                <a:ext cx="1283703" cy="1268056"/>
              </a:xfrm>
              <a:prstGeom prst="parallelogram">
                <a:avLst>
                  <a:gd name="adj" fmla="val 62844"/>
                </a:avLst>
              </a:prstGeom>
              <a:solidFill>
                <a:srgbClr val="F79225"/>
              </a:solidFill>
              <a:ln>
                <a:noFill/>
              </a:ln>
              <a:scene3d>
                <a:camera prst="orthographicFront">
                  <a:rot lat="0" lon="0" rev="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p>
                <a:pPr algn="ctr"/>
                <a:endParaRPr kumimoji="1" lang="zh-CN" altLang="en-US"/>
              </a:p>
            </p:txBody>
          </p:sp>
          <p:sp>
            <p:nvSpPr>
              <p:cNvPr id="14" name="平行四边形 13"/>
              <p:cNvSpPr/>
              <p:nvPr/>
            </p:nvSpPr>
            <p:spPr>
              <a:xfrm>
                <a:off x="13067462" y="2539120"/>
                <a:ext cx="1283703" cy="1268056"/>
              </a:xfrm>
              <a:prstGeom prst="parallelogram">
                <a:avLst>
                  <a:gd name="adj" fmla="val 62844"/>
                </a:avLst>
              </a:prstGeom>
              <a:solidFill>
                <a:schemeClr val="tx1">
                  <a:lumMod val="65000"/>
                  <a:lumOff val="35000"/>
                </a:schemeClr>
              </a:solidFill>
              <a:ln>
                <a:noFill/>
              </a:ln>
              <a:scene3d>
                <a:camera prst="orthographicFront">
                  <a:rot lat="0" lon="0" rev="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p>
                <a:pPr algn="ctr"/>
                <a:endParaRPr kumimoji="1" lang="zh-CN" altLang="en-US"/>
              </a:p>
            </p:txBody>
          </p:sp>
          <p:cxnSp>
            <p:nvCxnSpPr>
              <p:cNvPr id="15" name="直线连接符 14"/>
              <p:cNvCxnSpPr/>
              <p:nvPr/>
            </p:nvCxnSpPr>
            <p:spPr>
              <a:xfrm flipV="1">
                <a:off x="12331458" y="3807176"/>
                <a:ext cx="9579073" cy="1"/>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12" name="文本框 11"/>
            <p:cNvSpPr txBox="1"/>
            <p:nvPr/>
          </p:nvSpPr>
          <p:spPr>
            <a:xfrm>
              <a:off x="14532048" y="2561317"/>
              <a:ext cx="7559366" cy="1106805"/>
            </a:xfrm>
            <a:prstGeom prst="rect">
              <a:avLst/>
            </a:prstGeom>
            <a:noFill/>
          </p:spPr>
          <p:txBody>
            <a:bodyPr wrap="square" rtlCol="0" anchor="ctr">
              <a:spAutoFit/>
            </a:bodyPr>
            <a:p>
              <a:r>
                <a:rPr lang="zh-CN" sz="6600">
                  <a:ea typeface="宋体" panose="02010600030101010101" pitchFamily="2" charset="-122"/>
                </a:rPr>
                <a:t>端口攻击</a:t>
              </a:r>
              <a:endParaRPr lang="zh-CN" sz="6600">
                <a:ea typeface="宋体" panose="02010600030101010101" pitchFamily="2" charset="-122"/>
              </a:endParaRPr>
            </a:p>
          </p:txBody>
        </p:sp>
      </p:grpSp>
      <p:sp>
        <p:nvSpPr>
          <p:cNvPr id="2" name="文本框 1"/>
          <p:cNvSpPr txBox="1"/>
          <p:nvPr/>
        </p:nvSpPr>
        <p:spPr>
          <a:xfrm>
            <a:off x="1430020" y="4974590"/>
            <a:ext cx="20968970" cy="706755"/>
          </a:xfrm>
          <a:prstGeom prst="rect">
            <a:avLst/>
          </a:prstGeom>
          <a:noFill/>
        </p:spPr>
        <p:txBody>
          <a:bodyPr wrap="square" rtlCol="0" anchor="t">
            <a:spAutoFit/>
          </a:bodyPr>
          <a:p>
            <a:r>
              <a:rPr lang="en-US" altLang="zh-CN" sz="4000"/>
              <a:t>针对不同的端口具有不同的攻击方法</a:t>
            </a:r>
            <a:endParaRPr lang="en-US" altLang="zh-CN" sz="4000"/>
          </a:p>
        </p:txBody>
      </p:sp>
      <p:pic>
        <p:nvPicPr>
          <p:cNvPr id="4" name="图片 3" descr="clipboard"/>
          <p:cNvPicPr>
            <a:picLocks noChangeAspect="1"/>
          </p:cNvPicPr>
          <p:nvPr/>
        </p:nvPicPr>
        <p:blipFill>
          <a:blip r:embed="rId1"/>
          <a:stretch>
            <a:fillRect/>
          </a:stretch>
        </p:blipFill>
        <p:spPr>
          <a:xfrm>
            <a:off x="1430020" y="6042660"/>
            <a:ext cx="19883755" cy="5212715"/>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8"/>
          <p:cNvSpPr txBox="1"/>
          <p:nvPr/>
        </p:nvSpPr>
        <p:spPr>
          <a:xfrm>
            <a:off x="1430216" y="77564"/>
            <a:ext cx="4220308" cy="783590"/>
          </a:xfrm>
          <a:prstGeom prst="rect">
            <a:avLst/>
          </a:prstGeom>
          <a:noFill/>
        </p:spPr>
        <p:txBody>
          <a:bodyPr wrap="square" rtlCol="0" anchor="ctr">
            <a:spAutoFit/>
          </a:bodyPr>
          <a:lstStyle/>
          <a:p>
            <a:pPr algn="ctr"/>
            <a:r>
              <a:rPr kumimoji="1" lang="en-US" altLang="zh-CN" sz="4500" dirty="0">
                <a:latin typeface="黑体" panose="02010609060101010101" charset="-122"/>
                <a:ea typeface="黑体" panose="02010609060101010101" charset="-122"/>
                <a:cs typeface="黑体" panose="02010609060101010101" charset="-122"/>
              </a:rPr>
              <a:t>web</a:t>
            </a:r>
            <a:r>
              <a:rPr kumimoji="1" lang="zh-CN" altLang="en-US" sz="4500" dirty="0">
                <a:latin typeface="黑体" panose="02010609060101010101" charset="-122"/>
                <a:ea typeface="黑体" panose="02010609060101010101" charset="-122"/>
                <a:cs typeface="黑体" panose="02010609060101010101" charset="-122"/>
              </a:rPr>
              <a:t>安全</a:t>
            </a:r>
            <a:endParaRPr kumimoji="1" lang="zh-CN" altLang="en-US" sz="4500" dirty="0">
              <a:latin typeface="黑体" panose="02010609060101010101" charset="-122"/>
              <a:ea typeface="黑体" panose="02010609060101010101" charset="-122"/>
              <a:cs typeface="黑体" panose="02010609060101010101" charset="-122"/>
            </a:endParaRPr>
          </a:p>
        </p:txBody>
      </p:sp>
      <p:sp>
        <p:nvSpPr>
          <p:cNvPr id="3" name="文本框 2"/>
          <p:cNvSpPr txBox="1"/>
          <p:nvPr/>
        </p:nvSpPr>
        <p:spPr>
          <a:xfrm>
            <a:off x="0" y="1680432"/>
            <a:ext cx="24384000" cy="1398905"/>
          </a:xfrm>
          <a:prstGeom prst="rect">
            <a:avLst/>
          </a:prstGeom>
          <a:noFill/>
        </p:spPr>
        <p:txBody>
          <a:bodyPr wrap="square" rtlCol="0" anchor="ctr">
            <a:spAutoFit/>
          </a:bodyPr>
          <a:lstStyle/>
          <a:p>
            <a:pPr algn="ctr"/>
            <a:r>
              <a:rPr kumimoji="1" lang="zh-CN" altLang="en-US" sz="8500" dirty="0" smtClean="0"/>
              <a:t>端口信息收集</a:t>
            </a:r>
            <a:endParaRPr kumimoji="1" lang="zh-CN" altLang="en-US" sz="8500" dirty="0" smtClean="0"/>
          </a:p>
        </p:txBody>
      </p:sp>
      <p:grpSp>
        <p:nvGrpSpPr>
          <p:cNvPr id="9" name="组 8"/>
          <p:cNvGrpSpPr/>
          <p:nvPr/>
        </p:nvGrpSpPr>
        <p:grpSpPr>
          <a:xfrm>
            <a:off x="1365446" y="3898405"/>
            <a:ext cx="9579073" cy="1279825"/>
            <a:chOff x="12512341" y="2556648"/>
            <a:chExt cx="9579073" cy="1279825"/>
          </a:xfrm>
        </p:grpSpPr>
        <p:grpSp>
          <p:nvGrpSpPr>
            <p:cNvPr id="11" name="组 10"/>
            <p:cNvGrpSpPr/>
            <p:nvPr/>
          </p:nvGrpSpPr>
          <p:grpSpPr>
            <a:xfrm>
              <a:off x="12512341" y="2556648"/>
              <a:ext cx="9579073" cy="1279825"/>
              <a:chOff x="12331458" y="2527352"/>
              <a:chExt cx="9579073" cy="1279825"/>
            </a:xfrm>
          </p:grpSpPr>
          <p:sp>
            <p:nvSpPr>
              <p:cNvPr id="13" name="平行四边形 12"/>
              <p:cNvSpPr/>
              <p:nvPr/>
            </p:nvSpPr>
            <p:spPr>
              <a:xfrm>
                <a:off x="12331458" y="2527352"/>
                <a:ext cx="1283703" cy="1268056"/>
              </a:xfrm>
              <a:prstGeom prst="parallelogram">
                <a:avLst>
                  <a:gd name="adj" fmla="val 62844"/>
                </a:avLst>
              </a:prstGeom>
              <a:solidFill>
                <a:srgbClr val="F79225"/>
              </a:solidFill>
              <a:ln>
                <a:noFill/>
              </a:ln>
              <a:scene3d>
                <a:camera prst="orthographicFront">
                  <a:rot lat="0" lon="0" rev="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p>
                <a:pPr algn="ctr"/>
                <a:endParaRPr kumimoji="1" lang="zh-CN" altLang="en-US"/>
              </a:p>
            </p:txBody>
          </p:sp>
          <p:sp>
            <p:nvSpPr>
              <p:cNvPr id="14" name="平行四边形 13"/>
              <p:cNvSpPr/>
              <p:nvPr/>
            </p:nvSpPr>
            <p:spPr>
              <a:xfrm>
                <a:off x="13067462" y="2539120"/>
                <a:ext cx="1283703" cy="1268056"/>
              </a:xfrm>
              <a:prstGeom prst="parallelogram">
                <a:avLst>
                  <a:gd name="adj" fmla="val 62844"/>
                </a:avLst>
              </a:prstGeom>
              <a:solidFill>
                <a:schemeClr val="tx1">
                  <a:lumMod val="65000"/>
                  <a:lumOff val="35000"/>
                </a:schemeClr>
              </a:solidFill>
              <a:ln>
                <a:noFill/>
              </a:ln>
              <a:scene3d>
                <a:camera prst="orthographicFront">
                  <a:rot lat="0" lon="0" rev="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p>
                <a:pPr algn="ctr"/>
                <a:endParaRPr kumimoji="1" lang="zh-CN" altLang="en-US"/>
              </a:p>
            </p:txBody>
          </p:sp>
          <p:cxnSp>
            <p:nvCxnSpPr>
              <p:cNvPr id="15" name="直线连接符 14"/>
              <p:cNvCxnSpPr/>
              <p:nvPr/>
            </p:nvCxnSpPr>
            <p:spPr>
              <a:xfrm flipV="1">
                <a:off x="12331458" y="3807176"/>
                <a:ext cx="9579073" cy="1"/>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12" name="文本框 11"/>
            <p:cNvSpPr txBox="1"/>
            <p:nvPr/>
          </p:nvSpPr>
          <p:spPr>
            <a:xfrm>
              <a:off x="14532048" y="2561317"/>
              <a:ext cx="7559366" cy="1106805"/>
            </a:xfrm>
            <a:prstGeom prst="rect">
              <a:avLst/>
            </a:prstGeom>
            <a:noFill/>
          </p:spPr>
          <p:txBody>
            <a:bodyPr wrap="square" rtlCol="0" anchor="ctr">
              <a:spAutoFit/>
            </a:bodyPr>
            <a:p>
              <a:r>
                <a:rPr lang="zh-CN" sz="6600">
                  <a:ea typeface="宋体" panose="02010600030101010101" pitchFamily="2" charset="-122"/>
                </a:rPr>
                <a:t>防御措施</a:t>
              </a:r>
              <a:endParaRPr lang="zh-CN" sz="6600">
                <a:ea typeface="宋体" panose="02010600030101010101" pitchFamily="2" charset="-122"/>
              </a:endParaRPr>
            </a:p>
          </p:txBody>
        </p:sp>
      </p:grpSp>
      <p:sp>
        <p:nvSpPr>
          <p:cNvPr id="2" name="文本框 1"/>
          <p:cNvSpPr txBox="1"/>
          <p:nvPr/>
        </p:nvSpPr>
        <p:spPr>
          <a:xfrm>
            <a:off x="1365250" y="5807075"/>
            <a:ext cx="11557635" cy="4399915"/>
          </a:xfrm>
          <a:prstGeom prst="rect">
            <a:avLst/>
          </a:prstGeom>
          <a:noFill/>
        </p:spPr>
        <p:txBody>
          <a:bodyPr wrap="square" rtlCol="0" anchor="t">
            <a:spAutoFit/>
          </a:bodyPr>
          <a:p>
            <a:r>
              <a:rPr lang="en-US" altLang="zh-CN" sz="4000"/>
              <a:t>1.关闭不必要的端口</a:t>
            </a:r>
            <a:endParaRPr lang="en-US" altLang="zh-CN" sz="4000"/>
          </a:p>
          <a:p>
            <a:endParaRPr lang="en-US" altLang="zh-CN" sz="4000"/>
          </a:p>
          <a:p>
            <a:r>
              <a:rPr lang="en-US" altLang="zh-CN" sz="4000"/>
              <a:t>2.对重要业务的服务端口设置防火墙</a:t>
            </a:r>
            <a:endParaRPr lang="en-US" altLang="zh-CN" sz="4000"/>
          </a:p>
          <a:p>
            <a:endParaRPr lang="en-US" altLang="zh-CN" sz="4000"/>
          </a:p>
          <a:p>
            <a:r>
              <a:rPr lang="en-US" altLang="zh-CN" sz="4000"/>
              <a:t>3.经常更换用户密码</a:t>
            </a:r>
            <a:endParaRPr lang="en-US" altLang="zh-CN" sz="4000"/>
          </a:p>
          <a:p>
            <a:endParaRPr lang="en-US" altLang="zh-CN" sz="4000"/>
          </a:p>
          <a:p>
            <a:r>
              <a:rPr lang="en-US" altLang="zh-CN" sz="4000"/>
              <a:t>4.经常更新软件,打补丁</a:t>
            </a:r>
            <a:endParaRPr lang="en-US" altLang="zh-CN" sz="400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8"/>
          <p:cNvSpPr txBox="1"/>
          <p:nvPr/>
        </p:nvSpPr>
        <p:spPr>
          <a:xfrm>
            <a:off x="1430216" y="77564"/>
            <a:ext cx="4220308" cy="783590"/>
          </a:xfrm>
          <a:prstGeom prst="rect">
            <a:avLst/>
          </a:prstGeom>
          <a:noFill/>
        </p:spPr>
        <p:txBody>
          <a:bodyPr wrap="square" rtlCol="0" anchor="ctr">
            <a:spAutoFit/>
          </a:bodyPr>
          <a:lstStyle/>
          <a:p>
            <a:pPr algn="ctr"/>
            <a:r>
              <a:rPr kumimoji="1" lang="en-US" altLang="zh-CN" sz="4500" dirty="0">
                <a:latin typeface="黑体" panose="02010609060101010101" charset="-122"/>
                <a:ea typeface="黑体" panose="02010609060101010101" charset="-122"/>
                <a:cs typeface="黑体" panose="02010609060101010101" charset="-122"/>
              </a:rPr>
              <a:t>web</a:t>
            </a:r>
            <a:r>
              <a:rPr kumimoji="1" lang="zh-CN" altLang="en-US" sz="4500" dirty="0">
                <a:latin typeface="黑体" panose="02010609060101010101" charset="-122"/>
                <a:ea typeface="黑体" panose="02010609060101010101" charset="-122"/>
                <a:cs typeface="黑体" panose="02010609060101010101" charset="-122"/>
              </a:rPr>
              <a:t>安全</a:t>
            </a:r>
            <a:endParaRPr kumimoji="1" lang="zh-CN" altLang="en-US" sz="4500" dirty="0">
              <a:latin typeface="黑体" panose="02010609060101010101" charset="-122"/>
              <a:ea typeface="黑体" panose="02010609060101010101" charset="-122"/>
              <a:cs typeface="黑体" panose="02010609060101010101" charset="-122"/>
            </a:endParaRPr>
          </a:p>
        </p:txBody>
      </p:sp>
      <p:sp>
        <p:nvSpPr>
          <p:cNvPr id="3" name="文本框 2"/>
          <p:cNvSpPr txBox="1"/>
          <p:nvPr/>
        </p:nvSpPr>
        <p:spPr>
          <a:xfrm>
            <a:off x="0" y="1489297"/>
            <a:ext cx="24384000" cy="1398905"/>
          </a:xfrm>
          <a:prstGeom prst="rect">
            <a:avLst/>
          </a:prstGeom>
          <a:noFill/>
        </p:spPr>
        <p:txBody>
          <a:bodyPr wrap="square" rtlCol="0" anchor="ctr">
            <a:spAutoFit/>
          </a:bodyPr>
          <a:lstStyle/>
          <a:p>
            <a:pPr algn="ctr"/>
            <a:r>
              <a:rPr kumimoji="1" lang="zh-CN" altLang="en-US" sz="8500" dirty="0" smtClean="0"/>
              <a:t>收集敏感信息</a:t>
            </a:r>
            <a:endParaRPr kumimoji="1" lang="zh-CN" altLang="en-US" sz="8500" dirty="0" smtClean="0"/>
          </a:p>
        </p:txBody>
      </p:sp>
      <p:grpSp>
        <p:nvGrpSpPr>
          <p:cNvPr id="9" name="组 8"/>
          <p:cNvGrpSpPr/>
          <p:nvPr/>
        </p:nvGrpSpPr>
        <p:grpSpPr>
          <a:xfrm>
            <a:off x="1200785" y="4356511"/>
            <a:ext cx="10144125" cy="1279825"/>
            <a:chOff x="12512341" y="2556648"/>
            <a:chExt cx="9579073" cy="1279825"/>
          </a:xfrm>
        </p:grpSpPr>
        <p:grpSp>
          <p:nvGrpSpPr>
            <p:cNvPr id="11" name="组 10"/>
            <p:cNvGrpSpPr/>
            <p:nvPr/>
          </p:nvGrpSpPr>
          <p:grpSpPr>
            <a:xfrm>
              <a:off x="12512341" y="2556648"/>
              <a:ext cx="9579073" cy="1279825"/>
              <a:chOff x="12331458" y="2527352"/>
              <a:chExt cx="9579073" cy="1279825"/>
            </a:xfrm>
          </p:grpSpPr>
          <p:sp>
            <p:nvSpPr>
              <p:cNvPr id="13" name="平行四边形 12"/>
              <p:cNvSpPr/>
              <p:nvPr/>
            </p:nvSpPr>
            <p:spPr>
              <a:xfrm>
                <a:off x="12331458" y="2527352"/>
                <a:ext cx="1283703" cy="1268056"/>
              </a:xfrm>
              <a:prstGeom prst="parallelogram">
                <a:avLst>
                  <a:gd name="adj" fmla="val 62844"/>
                </a:avLst>
              </a:prstGeom>
              <a:solidFill>
                <a:srgbClr val="F79225"/>
              </a:solidFill>
              <a:ln>
                <a:noFill/>
              </a:ln>
              <a:scene3d>
                <a:camera prst="orthographicFront">
                  <a:rot lat="0" lon="0" rev="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p>
                <a:pPr algn="ctr"/>
                <a:endParaRPr kumimoji="1" lang="zh-CN" altLang="en-US"/>
              </a:p>
            </p:txBody>
          </p:sp>
          <p:sp>
            <p:nvSpPr>
              <p:cNvPr id="14" name="平行四边形 13"/>
              <p:cNvSpPr/>
              <p:nvPr/>
            </p:nvSpPr>
            <p:spPr>
              <a:xfrm>
                <a:off x="13067462" y="2539120"/>
                <a:ext cx="1283703" cy="1268056"/>
              </a:xfrm>
              <a:prstGeom prst="parallelogram">
                <a:avLst>
                  <a:gd name="adj" fmla="val 62844"/>
                </a:avLst>
              </a:prstGeom>
              <a:solidFill>
                <a:schemeClr val="tx1">
                  <a:lumMod val="65000"/>
                  <a:lumOff val="35000"/>
                </a:schemeClr>
              </a:solidFill>
              <a:ln>
                <a:noFill/>
              </a:ln>
              <a:scene3d>
                <a:camera prst="orthographicFront">
                  <a:rot lat="0" lon="0" rev="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p>
                <a:pPr algn="ctr"/>
                <a:endParaRPr kumimoji="1" lang="zh-CN" altLang="en-US"/>
              </a:p>
            </p:txBody>
          </p:sp>
          <p:cxnSp>
            <p:nvCxnSpPr>
              <p:cNvPr id="15" name="直线连接符 14"/>
              <p:cNvCxnSpPr/>
              <p:nvPr/>
            </p:nvCxnSpPr>
            <p:spPr>
              <a:xfrm flipV="1">
                <a:off x="12331458" y="3807176"/>
                <a:ext cx="9579073" cy="1"/>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12" name="文本框 11"/>
            <p:cNvSpPr txBox="1"/>
            <p:nvPr/>
          </p:nvSpPr>
          <p:spPr>
            <a:xfrm>
              <a:off x="14532048" y="2561317"/>
              <a:ext cx="7559366" cy="1106805"/>
            </a:xfrm>
            <a:prstGeom prst="rect">
              <a:avLst/>
            </a:prstGeom>
            <a:noFill/>
          </p:spPr>
          <p:txBody>
            <a:bodyPr wrap="square" rtlCol="0" anchor="ctr">
              <a:spAutoFit/>
            </a:bodyPr>
            <a:p>
              <a:r>
                <a:rPr lang="zh-CN" sz="6600">
                  <a:ea typeface="宋体" panose="02010600030101010101" pitchFamily="2" charset="-122"/>
                </a:rPr>
                <a:t>敏感信息收集重要性</a:t>
              </a:r>
              <a:endParaRPr lang="zh-CN" sz="6600">
                <a:ea typeface="宋体" panose="02010600030101010101" pitchFamily="2" charset="-122"/>
              </a:endParaRPr>
            </a:p>
          </p:txBody>
        </p:sp>
      </p:grpSp>
      <p:sp>
        <p:nvSpPr>
          <p:cNvPr id="2" name="文本框 1"/>
          <p:cNvSpPr txBox="1"/>
          <p:nvPr/>
        </p:nvSpPr>
        <p:spPr>
          <a:xfrm>
            <a:off x="1200785" y="6765290"/>
            <a:ext cx="20968970" cy="1938020"/>
          </a:xfrm>
          <a:prstGeom prst="rect">
            <a:avLst/>
          </a:prstGeom>
          <a:noFill/>
        </p:spPr>
        <p:txBody>
          <a:bodyPr wrap="square" rtlCol="0" anchor="t">
            <a:spAutoFit/>
          </a:bodyPr>
          <a:p>
            <a:r>
              <a:rPr lang="en-US" altLang="zh-CN" sz="4000"/>
              <a:t>针对某些安全做的很好的目标,直接通过技术层面是无法完成渗透测试。在这种情况下,可以利用搜索引擎搜索目标暴露在互联网上的关联信息。例如:数据库文件、SQL注入、服务器配置信息、甚至是通过Git找到站点泄露源代码、以及Redis等未授权访问。从而达到渗透测试的目的</a:t>
            </a:r>
            <a:endParaRPr lang="en-US" altLang="zh-CN" sz="400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8"/>
          <p:cNvSpPr txBox="1"/>
          <p:nvPr/>
        </p:nvSpPr>
        <p:spPr>
          <a:xfrm>
            <a:off x="1430216" y="77564"/>
            <a:ext cx="4220308" cy="783590"/>
          </a:xfrm>
          <a:prstGeom prst="rect">
            <a:avLst/>
          </a:prstGeom>
          <a:noFill/>
        </p:spPr>
        <p:txBody>
          <a:bodyPr wrap="square" rtlCol="0" anchor="ctr">
            <a:spAutoFit/>
          </a:bodyPr>
          <a:lstStyle/>
          <a:p>
            <a:pPr algn="ctr"/>
            <a:r>
              <a:rPr kumimoji="1" lang="en-US" altLang="zh-CN" sz="4500" dirty="0">
                <a:latin typeface="黑体" panose="02010609060101010101" charset="-122"/>
                <a:ea typeface="黑体" panose="02010609060101010101" charset="-122"/>
                <a:cs typeface="黑体" panose="02010609060101010101" charset="-122"/>
              </a:rPr>
              <a:t>web</a:t>
            </a:r>
            <a:r>
              <a:rPr kumimoji="1" lang="zh-CN" altLang="en-US" sz="4500" dirty="0">
                <a:latin typeface="黑体" panose="02010609060101010101" charset="-122"/>
                <a:ea typeface="黑体" panose="02010609060101010101" charset="-122"/>
                <a:cs typeface="黑体" panose="02010609060101010101" charset="-122"/>
              </a:rPr>
              <a:t>安全</a:t>
            </a:r>
            <a:endParaRPr kumimoji="1" lang="zh-CN" altLang="en-US" sz="4500" dirty="0">
              <a:latin typeface="黑体" panose="02010609060101010101" charset="-122"/>
              <a:ea typeface="黑体" panose="02010609060101010101" charset="-122"/>
              <a:cs typeface="黑体" panose="02010609060101010101" charset="-122"/>
            </a:endParaRPr>
          </a:p>
        </p:txBody>
      </p:sp>
      <p:sp>
        <p:nvSpPr>
          <p:cNvPr id="3" name="文本框 2"/>
          <p:cNvSpPr txBox="1"/>
          <p:nvPr/>
        </p:nvSpPr>
        <p:spPr>
          <a:xfrm>
            <a:off x="0" y="1489297"/>
            <a:ext cx="24384000" cy="1398905"/>
          </a:xfrm>
          <a:prstGeom prst="rect">
            <a:avLst/>
          </a:prstGeom>
          <a:noFill/>
        </p:spPr>
        <p:txBody>
          <a:bodyPr wrap="square" rtlCol="0" anchor="ctr">
            <a:spAutoFit/>
          </a:bodyPr>
          <a:lstStyle/>
          <a:p>
            <a:pPr algn="ctr"/>
            <a:r>
              <a:rPr kumimoji="1" lang="zh-CN" altLang="en-US" sz="8500" dirty="0" smtClean="0"/>
              <a:t>收集敏感信息</a:t>
            </a:r>
            <a:endParaRPr kumimoji="1" lang="zh-CN" altLang="en-US" sz="8500" dirty="0" smtClean="0"/>
          </a:p>
        </p:txBody>
      </p:sp>
      <p:grpSp>
        <p:nvGrpSpPr>
          <p:cNvPr id="9" name="组 8"/>
          <p:cNvGrpSpPr/>
          <p:nvPr/>
        </p:nvGrpSpPr>
        <p:grpSpPr>
          <a:xfrm>
            <a:off x="1430020" y="3499896"/>
            <a:ext cx="10144125" cy="1279825"/>
            <a:chOff x="12512341" y="2556648"/>
            <a:chExt cx="9579073" cy="1279825"/>
          </a:xfrm>
        </p:grpSpPr>
        <p:grpSp>
          <p:nvGrpSpPr>
            <p:cNvPr id="11" name="组 10"/>
            <p:cNvGrpSpPr/>
            <p:nvPr/>
          </p:nvGrpSpPr>
          <p:grpSpPr>
            <a:xfrm>
              <a:off x="12512341" y="2556648"/>
              <a:ext cx="9579073" cy="1279825"/>
              <a:chOff x="12331458" y="2527352"/>
              <a:chExt cx="9579073" cy="1279825"/>
            </a:xfrm>
          </p:grpSpPr>
          <p:sp>
            <p:nvSpPr>
              <p:cNvPr id="13" name="平行四边形 12"/>
              <p:cNvSpPr/>
              <p:nvPr/>
            </p:nvSpPr>
            <p:spPr>
              <a:xfrm>
                <a:off x="12331458" y="2527352"/>
                <a:ext cx="1283703" cy="1268056"/>
              </a:xfrm>
              <a:prstGeom prst="parallelogram">
                <a:avLst>
                  <a:gd name="adj" fmla="val 62844"/>
                </a:avLst>
              </a:prstGeom>
              <a:solidFill>
                <a:srgbClr val="F79225"/>
              </a:solidFill>
              <a:ln>
                <a:noFill/>
              </a:ln>
              <a:scene3d>
                <a:camera prst="orthographicFront">
                  <a:rot lat="0" lon="0" rev="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p>
                <a:pPr algn="ctr"/>
                <a:endParaRPr kumimoji="1" lang="zh-CN" altLang="en-US"/>
              </a:p>
            </p:txBody>
          </p:sp>
          <p:sp>
            <p:nvSpPr>
              <p:cNvPr id="14" name="平行四边形 13"/>
              <p:cNvSpPr/>
              <p:nvPr/>
            </p:nvSpPr>
            <p:spPr>
              <a:xfrm>
                <a:off x="13067462" y="2539120"/>
                <a:ext cx="1283703" cy="1268056"/>
              </a:xfrm>
              <a:prstGeom prst="parallelogram">
                <a:avLst>
                  <a:gd name="adj" fmla="val 62844"/>
                </a:avLst>
              </a:prstGeom>
              <a:solidFill>
                <a:schemeClr val="tx1">
                  <a:lumMod val="65000"/>
                  <a:lumOff val="35000"/>
                </a:schemeClr>
              </a:solidFill>
              <a:ln>
                <a:noFill/>
              </a:ln>
              <a:scene3d>
                <a:camera prst="orthographicFront">
                  <a:rot lat="0" lon="0" rev="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p>
                <a:pPr algn="ctr"/>
                <a:endParaRPr kumimoji="1" lang="zh-CN" altLang="en-US"/>
              </a:p>
            </p:txBody>
          </p:sp>
          <p:cxnSp>
            <p:nvCxnSpPr>
              <p:cNvPr id="15" name="直线连接符 14"/>
              <p:cNvCxnSpPr/>
              <p:nvPr/>
            </p:nvCxnSpPr>
            <p:spPr>
              <a:xfrm flipV="1">
                <a:off x="12331458" y="3807176"/>
                <a:ext cx="9579073" cy="1"/>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12" name="文本框 11"/>
            <p:cNvSpPr txBox="1"/>
            <p:nvPr/>
          </p:nvSpPr>
          <p:spPr>
            <a:xfrm>
              <a:off x="14532048" y="2561317"/>
              <a:ext cx="7559366" cy="1106805"/>
            </a:xfrm>
            <a:prstGeom prst="rect">
              <a:avLst/>
            </a:prstGeom>
            <a:noFill/>
          </p:spPr>
          <p:txBody>
            <a:bodyPr wrap="square" rtlCol="0" anchor="ctr">
              <a:spAutoFit/>
            </a:bodyPr>
            <a:p>
              <a:r>
                <a:rPr lang="zh-CN" sz="6600">
                  <a:ea typeface="宋体" panose="02010600030101010101" pitchFamily="2" charset="-122"/>
                </a:rPr>
                <a:t>Google hacking语法</a:t>
              </a:r>
              <a:endParaRPr lang="zh-CN" sz="6600">
                <a:ea typeface="宋体" panose="02010600030101010101" pitchFamily="2" charset="-122"/>
              </a:endParaRPr>
            </a:p>
          </p:txBody>
        </p:sp>
      </p:grpSp>
      <p:sp>
        <p:nvSpPr>
          <p:cNvPr id="2" name="文本框 1"/>
          <p:cNvSpPr txBox="1"/>
          <p:nvPr/>
        </p:nvSpPr>
        <p:spPr>
          <a:xfrm>
            <a:off x="1430020" y="5391150"/>
            <a:ext cx="20968970" cy="1322070"/>
          </a:xfrm>
          <a:prstGeom prst="rect">
            <a:avLst/>
          </a:prstGeom>
          <a:noFill/>
        </p:spPr>
        <p:txBody>
          <a:bodyPr wrap="square" rtlCol="0" anchor="t">
            <a:spAutoFit/>
          </a:bodyPr>
          <a:p>
            <a:r>
              <a:rPr lang="en-US" altLang="zh-CN" sz="4000"/>
              <a:t>google hack是指使用Google等搜索引擎对某些特定的网络主机漏洞进行搜索,以达到快速找到漏洞主机或特定主机的漏洞的目的</a:t>
            </a:r>
            <a:endParaRPr lang="en-US" altLang="zh-CN" sz="4000"/>
          </a:p>
        </p:txBody>
      </p:sp>
      <p:sp>
        <p:nvSpPr>
          <p:cNvPr id="4" name="文本框 3"/>
          <p:cNvSpPr txBox="1"/>
          <p:nvPr/>
        </p:nvSpPr>
        <p:spPr>
          <a:xfrm>
            <a:off x="1430020" y="7388225"/>
            <a:ext cx="15721330" cy="3784600"/>
          </a:xfrm>
          <a:prstGeom prst="rect">
            <a:avLst/>
          </a:prstGeom>
          <a:noFill/>
        </p:spPr>
        <p:txBody>
          <a:bodyPr wrap="square" rtlCol="0" anchor="t">
            <a:spAutoFit/>
          </a:bodyPr>
          <a:p>
            <a:r>
              <a:rPr lang="en-US" altLang="zh-CN" sz="4000"/>
              <a:t>intext:——搜索正文内容				</a:t>
            </a:r>
            <a:r>
              <a:rPr lang="zh-CN" altLang="en-US" sz="4000">
                <a:ea typeface="宋体" panose="02010600030101010101" pitchFamily="2" charset="-122"/>
              </a:rPr>
              <a:t>例如</a:t>
            </a:r>
            <a:r>
              <a:rPr lang="en-US" altLang="zh-CN" sz="4000">
                <a:ea typeface="宋体" panose="02010600030101010101" pitchFamily="2" charset="-122"/>
              </a:rPr>
              <a:t>intext:</a:t>
            </a:r>
            <a:r>
              <a:rPr lang="zh-CN" altLang="en-US" sz="4000">
                <a:ea typeface="宋体" panose="02010600030101010101" pitchFamily="2" charset="-122"/>
              </a:rPr>
              <a:t>网站管理</a:t>
            </a:r>
            <a:endParaRPr lang="en-US" altLang="zh-CN" sz="4000"/>
          </a:p>
          <a:p>
            <a:r>
              <a:rPr lang="en-US" altLang="zh-CN" sz="4000"/>
              <a:t>intitle:——搜索标题内容				</a:t>
            </a:r>
            <a:r>
              <a:rPr lang="zh-CN" altLang="en-US" sz="4000">
                <a:ea typeface="宋体" panose="02010600030101010101" pitchFamily="2" charset="-122"/>
              </a:rPr>
              <a:t>例如</a:t>
            </a:r>
            <a:r>
              <a:rPr lang="en-US" altLang="zh-CN" sz="4000">
                <a:ea typeface="宋体" panose="02010600030101010101" pitchFamily="2" charset="-122"/>
              </a:rPr>
              <a:t>intitle:</a:t>
            </a:r>
            <a:r>
              <a:rPr lang="zh-CN" altLang="en-US" sz="4000">
                <a:ea typeface="宋体" panose="02010600030101010101" pitchFamily="2" charset="-122"/>
              </a:rPr>
              <a:t>后台管理</a:t>
            </a:r>
            <a:endParaRPr lang="en-US" altLang="zh-CN" sz="4000"/>
          </a:p>
          <a:p>
            <a:r>
              <a:rPr lang="en-US" altLang="zh-CN" sz="4000"/>
              <a:t>filetype:——搜索指定文件格式 		</a:t>
            </a:r>
            <a:r>
              <a:rPr lang="zh-CN" altLang="en-US" sz="4000">
                <a:ea typeface="宋体" panose="02010600030101010101" pitchFamily="2" charset="-122"/>
                <a:sym typeface="+mn-ea"/>
              </a:rPr>
              <a:t>例如</a:t>
            </a:r>
            <a:r>
              <a:rPr lang="en-US" altLang="zh-CN" sz="4000">
                <a:ea typeface="宋体" panose="02010600030101010101" pitchFamily="2" charset="-122"/>
                <a:sym typeface="+mn-ea"/>
              </a:rPr>
              <a:t>filetype:txt</a:t>
            </a:r>
            <a:endParaRPr lang="en-US" altLang="zh-CN" sz="4000"/>
          </a:p>
          <a:p>
            <a:r>
              <a:rPr lang="en-US" altLang="zh-CN" sz="4000"/>
              <a:t>inurl:——搜索特定URL。				</a:t>
            </a:r>
            <a:r>
              <a:rPr lang="zh-CN" altLang="en-US" sz="4000">
                <a:ea typeface="宋体" panose="02010600030101010101" pitchFamily="2" charset="-122"/>
                <a:sym typeface="+mn-ea"/>
              </a:rPr>
              <a:t>例如</a:t>
            </a:r>
            <a:r>
              <a:rPr lang="en-US" altLang="zh-CN" sz="4000"/>
              <a:t>.php?id</a:t>
            </a:r>
            <a:endParaRPr lang="en-US" altLang="zh-CN" sz="4000"/>
          </a:p>
          <a:p>
            <a:r>
              <a:rPr lang="en-US" altLang="zh-CN" sz="4000"/>
              <a:t>site:——制定搜索特定的站点 		</a:t>
            </a:r>
            <a:r>
              <a:rPr lang="zh-CN" altLang="en-US" sz="4000">
                <a:ea typeface="宋体" panose="02010600030101010101" pitchFamily="2" charset="-122"/>
              </a:rPr>
              <a:t>例如</a:t>
            </a:r>
            <a:r>
              <a:rPr lang="en-US" altLang="zh-CN" sz="4000">
                <a:ea typeface="宋体" panose="02010600030101010101" pitchFamily="2" charset="-122"/>
              </a:rPr>
              <a:t>:</a:t>
            </a:r>
            <a:r>
              <a:rPr lang="en-US" altLang="zh-CN" sz="4000"/>
              <a:t>site:baidu.com</a:t>
            </a:r>
            <a:endParaRPr lang="en-US" altLang="zh-CN" sz="4000"/>
          </a:p>
          <a:p>
            <a:r>
              <a:rPr lang="en-US" altLang="zh-CN" sz="4000"/>
              <a:t>info:</a:t>
            </a:r>
            <a:r>
              <a:rPr lang="en-US" altLang="zh-CN" sz="4000">
                <a:sym typeface="+mn-ea"/>
              </a:rPr>
              <a:t>——</a:t>
            </a:r>
            <a:r>
              <a:rPr lang="zh-CN" altLang="en-US" sz="4000">
                <a:ea typeface="宋体" panose="02010600030101010101" pitchFamily="2" charset="-122"/>
                <a:sym typeface="+mn-ea"/>
              </a:rPr>
              <a:t>指定搜索网页信息</a:t>
            </a:r>
            <a:r>
              <a:rPr lang="en-US" altLang="zh-CN" sz="4000">
                <a:ea typeface="宋体" panose="02010600030101010101" pitchFamily="2" charset="-122"/>
                <a:sym typeface="+mn-ea"/>
              </a:rPr>
              <a:t>			</a:t>
            </a:r>
            <a:r>
              <a:rPr lang="zh-CN" altLang="en-US" sz="4000">
                <a:ea typeface="宋体" panose="02010600030101010101" pitchFamily="2" charset="-122"/>
                <a:sym typeface="+mn-ea"/>
              </a:rPr>
              <a:t>例如</a:t>
            </a:r>
            <a:r>
              <a:rPr lang="en-US" altLang="zh-CN" sz="4000">
                <a:ea typeface="宋体" panose="02010600030101010101" pitchFamily="2" charset="-122"/>
                <a:sym typeface="+mn-ea"/>
              </a:rPr>
              <a:t>:info:baidu.com</a:t>
            </a:r>
            <a:endParaRPr lang="en-US" altLang="zh-CN" sz="4000">
              <a:ea typeface="宋体" panose="02010600030101010101" pitchFamily="2" charset="-122"/>
              <a:sym typeface="+mn-ea"/>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8"/>
          <p:cNvSpPr txBox="1"/>
          <p:nvPr/>
        </p:nvSpPr>
        <p:spPr>
          <a:xfrm>
            <a:off x="1430216" y="77564"/>
            <a:ext cx="4220308" cy="783590"/>
          </a:xfrm>
          <a:prstGeom prst="rect">
            <a:avLst/>
          </a:prstGeom>
          <a:noFill/>
        </p:spPr>
        <p:txBody>
          <a:bodyPr wrap="square" rtlCol="0" anchor="ctr">
            <a:spAutoFit/>
          </a:bodyPr>
          <a:lstStyle/>
          <a:p>
            <a:pPr algn="ctr"/>
            <a:r>
              <a:rPr kumimoji="1" lang="en-US" altLang="zh-CN" sz="4500" dirty="0">
                <a:latin typeface="黑体" panose="02010609060101010101" charset="-122"/>
                <a:ea typeface="黑体" panose="02010609060101010101" charset="-122"/>
                <a:cs typeface="黑体" panose="02010609060101010101" charset="-122"/>
              </a:rPr>
              <a:t>web</a:t>
            </a:r>
            <a:r>
              <a:rPr kumimoji="1" lang="zh-CN" altLang="en-US" sz="4500" dirty="0">
                <a:latin typeface="黑体" panose="02010609060101010101" charset="-122"/>
                <a:ea typeface="黑体" panose="02010609060101010101" charset="-122"/>
                <a:cs typeface="黑体" panose="02010609060101010101" charset="-122"/>
              </a:rPr>
              <a:t>安全</a:t>
            </a:r>
            <a:endParaRPr kumimoji="1" lang="zh-CN" altLang="en-US" sz="4500" dirty="0">
              <a:latin typeface="黑体" panose="02010609060101010101" charset="-122"/>
              <a:ea typeface="黑体" panose="02010609060101010101" charset="-122"/>
              <a:cs typeface="黑体" panose="02010609060101010101" charset="-122"/>
            </a:endParaRPr>
          </a:p>
        </p:txBody>
      </p:sp>
      <p:sp>
        <p:nvSpPr>
          <p:cNvPr id="3" name="文本框 2"/>
          <p:cNvSpPr txBox="1"/>
          <p:nvPr/>
        </p:nvSpPr>
        <p:spPr>
          <a:xfrm>
            <a:off x="0" y="1489297"/>
            <a:ext cx="24384000" cy="1398905"/>
          </a:xfrm>
          <a:prstGeom prst="rect">
            <a:avLst/>
          </a:prstGeom>
          <a:noFill/>
        </p:spPr>
        <p:txBody>
          <a:bodyPr wrap="square" rtlCol="0" anchor="ctr">
            <a:spAutoFit/>
          </a:bodyPr>
          <a:lstStyle/>
          <a:p>
            <a:pPr algn="ctr"/>
            <a:r>
              <a:rPr kumimoji="1" lang="zh-CN" altLang="en-US" sz="8500" dirty="0" smtClean="0"/>
              <a:t>真实IP地址收集</a:t>
            </a:r>
            <a:endParaRPr kumimoji="1" lang="zh-CN" altLang="en-US" sz="8500" dirty="0" smtClean="0"/>
          </a:p>
        </p:txBody>
      </p:sp>
      <p:sp>
        <p:nvSpPr>
          <p:cNvPr id="2" name="文本框 1"/>
          <p:cNvSpPr txBox="1"/>
          <p:nvPr/>
        </p:nvSpPr>
        <p:spPr>
          <a:xfrm>
            <a:off x="1430020" y="6454140"/>
            <a:ext cx="20968970" cy="2553335"/>
          </a:xfrm>
          <a:prstGeom prst="rect">
            <a:avLst/>
          </a:prstGeom>
          <a:noFill/>
        </p:spPr>
        <p:txBody>
          <a:bodyPr wrap="square" rtlCol="0" anchor="t">
            <a:spAutoFit/>
          </a:bodyPr>
          <a:p>
            <a:r>
              <a:rPr lang="en-US" altLang="zh-CN" sz="4000"/>
              <a:t>CDN的全称是Content Delivery Network,即内容分发网络</a:t>
            </a:r>
            <a:endParaRPr lang="en-US" altLang="zh-CN" sz="4000"/>
          </a:p>
          <a:p>
            <a:endParaRPr lang="en-US" altLang="zh-CN" sz="4000"/>
          </a:p>
          <a:p>
            <a:endParaRPr lang="en-US" altLang="zh-CN" sz="4000"/>
          </a:p>
          <a:p>
            <a:r>
              <a:rPr lang="zh-CN" altLang="en-US" sz="4000">
                <a:ea typeface="宋体" panose="02010600030101010101" pitchFamily="2" charset="-122"/>
              </a:rPr>
              <a:t>网址</a:t>
            </a:r>
            <a:r>
              <a:rPr lang="en-US" altLang="zh-CN" sz="4000">
                <a:ea typeface="宋体" panose="02010600030101010101" pitchFamily="2" charset="-122"/>
              </a:rPr>
              <a:t>:</a:t>
            </a:r>
            <a:r>
              <a:rPr lang="en-US" altLang="zh-CN" sz="4000"/>
              <a:t>https://www.cnblogs.com/xinxiucan/p/7832368.html</a:t>
            </a:r>
            <a:endParaRPr lang="en-US" altLang="zh-CN" sz="4000"/>
          </a:p>
        </p:txBody>
      </p:sp>
      <p:grpSp>
        <p:nvGrpSpPr>
          <p:cNvPr id="5" name="组 8"/>
          <p:cNvGrpSpPr/>
          <p:nvPr/>
        </p:nvGrpSpPr>
        <p:grpSpPr>
          <a:xfrm>
            <a:off x="1430020" y="3794760"/>
            <a:ext cx="6527800" cy="1279525"/>
            <a:chOff x="12512341" y="2556648"/>
            <a:chExt cx="6620554" cy="1279825"/>
          </a:xfrm>
        </p:grpSpPr>
        <p:grpSp>
          <p:nvGrpSpPr>
            <p:cNvPr id="6" name="组 10"/>
            <p:cNvGrpSpPr/>
            <p:nvPr/>
          </p:nvGrpSpPr>
          <p:grpSpPr>
            <a:xfrm>
              <a:off x="12512341" y="2556648"/>
              <a:ext cx="5959258" cy="1279825"/>
              <a:chOff x="12331458" y="2527352"/>
              <a:chExt cx="5959258" cy="1279825"/>
            </a:xfrm>
          </p:grpSpPr>
          <p:sp>
            <p:nvSpPr>
              <p:cNvPr id="7" name="平行四边形 6"/>
              <p:cNvSpPr/>
              <p:nvPr/>
            </p:nvSpPr>
            <p:spPr>
              <a:xfrm>
                <a:off x="12331458" y="2527352"/>
                <a:ext cx="1283703" cy="1268056"/>
              </a:xfrm>
              <a:prstGeom prst="parallelogram">
                <a:avLst>
                  <a:gd name="adj" fmla="val 62844"/>
                </a:avLst>
              </a:prstGeom>
              <a:solidFill>
                <a:srgbClr val="F79225"/>
              </a:solidFill>
              <a:ln>
                <a:noFill/>
              </a:ln>
              <a:scene3d>
                <a:camera prst="orthographicFront">
                  <a:rot lat="0" lon="0" rev="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p>
                <a:pPr algn="ctr"/>
                <a:endParaRPr kumimoji="1" lang="zh-CN" altLang="en-US"/>
              </a:p>
            </p:txBody>
          </p:sp>
          <p:sp>
            <p:nvSpPr>
              <p:cNvPr id="8" name="平行四边形 7"/>
              <p:cNvSpPr/>
              <p:nvPr/>
            </p:nvSpPr>
            <p:spPr>
              <a:xfrm>
                <a:off x="13067462" y="2539120"/>
                <a:ext cx="1283703" cy="1268056"/>
              </a:xfrm>
              <a:prstGeom prst="parallelogram">
                <a:avLst>
                  <a:gd name="adj" fmla="val 62844"/>
                </a:avLst>
              </a:prstGeom>
              <a:solidFill>
                <a:schemeClr val="tx1">
                  <a:lumMod val="65000"/>
                  <a:lumOff val="35000"/>
                </a:schemeClr>
              </a:solidFill>
              <a:ln>
                <a:noFill/>
              </a:ln>
              <a:scene3d>
                <a:camera prst="orthographicFront">
                  <a:rot lat="0" lon="0" rev="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p>
                <a:pPr algn="ctr"/>
                <a:endParaRPr kumimoji="1" lang="zh-CN" altLang="en-US"/>
              </a:p>
            </p:txBody>
          </p:sp>
          <p:cxnSp>
            <p:nvCxnSpPr>
              <p:cNvPr id="10" name="直线连接符 14"/>
              <p:cNvCxnSpPr/>
              <p:nvPr/>
            </p:nvCxnSpPr>
            <p:spPr>
              <a:xfrm>
                <a:off x="12331458" y="3807177"/>
                <a:ext cx="5959258"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16" name="文本框 15"/>
            <p:cNvSpPr txBox="1"/>
            <p:nvPr/>
          </p:nvSpPr>
          <p:spPr>
            <a:xfrm>
              <a:off x="14416793" y="2556648"/>
              <a:ext cx="4716102" cy="1107065"/>
            </a:xfrm>
            <a:prstGeom prst="rect">
              <a:avLst/>
            </a:prstGeom>
            <a:noFill/>
          </p:spPr>
          <p:txBody>
            <a:bodyPr wrap="square" rtlCol="0" anchor="ctr">
              <a:spAutoFit/>
            </a:bodyPr>
            <a:p>
              <a:r>
                <a:rPr lang="zh-CN" sz="6600">
                  <a:ea typeface="宋体" panose="02010600030101010101" pitchFamily="2" charset="-122"/>
                </a:rPr>
                <a:t>CDN介绍</a:t>
              </a:r>
              <a:endParaRPr lang="zh-CN" sz="6600">
                <a:ea typeface="宋体" panose="02010600030101010101" pitchFamily="2" charset="-122"/>
              </a:endParaRPr>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8"/>
          <p:cNvSpPr txBox="1"/>
          <p:nvPr/>
        </p:nvSpPr>
        <p:spPr>
          <a:xfrm>
            <a:off x="1430216" y="77564"/>
            <a:ext cx="4220308" cy="783590"/>
          </a:xfrm>
          <a:prstGeom prst="rect">
            <a:avLst/>
          </a:prstGeom>
          <a:noFill/>
        </p:spPr>
        <p:txBody>
          <a:bodyPr wrap="square" rtlCol="0" anchor="ctr">
            <a:spAutoFit/>
          </a:bodyPr>
          <a:lstStyle/>
          <a:p>
            <a:pPr algn="ctr"/>
            <a:r>
              <a:rPr kumimoji="1" lang="en-US" altLang="zh-CN" sz="4500" dirty="0">
                <a:latin typeface="黑体" panose="02010609060101010101" charset="-122"/>
                <a:ea typeface="黑体" panose="02010609060101010101" charset="-122"/>
                <a:cs typeface="黑体" panose="02010609060101010101" charset="-122"/>
              </a:rPr>
              <a:t>web</a:t>
            </a:r>
            <a:r>
              <a:rPr kumimoji="1" lang="zh-CN" altLang="en-US" sz="4500" dirty="0">
                <a:latin typeface="黑体" panose="02010609060101010101" charset="-122"/>
                <a:ea typeface="黑体" panose="02010609060101010101" charset="-122"/>
                <a:cs typeface="黑体" panose="02010609060101010101" charset="-122"/>
              </a:rPr>
              <a:t>安全</a:t>
            </a:r>
            <a:endParaRPr kumimoji="1" lang="zh-CN" altLang="en-US" sz="4500" dirty="0">
              <a:latin typeface="黑体" panose="02010609060101010101" charset="-122"/>
              <a:ea typeface="黑体" panose="02010609060101010101" charset="-122"/>
              <a:cs typeface="黑体" panose="02010609060101010101" charset="-122"/>
            </a:endParaRPr>
          </a:p>
        </p:txBody>
      </p:sp>
      <p:sp>
        <p:nvSpPr>
          <p:cNvPr id="3" name="文本框 2"/>
          <p:cNvSpPr txBox="1"/>
          <p:nvPr/>
        </p:nvSpPr>
        <p:spPr>
          <a:xfrm>
            <a:off x="0" y="1489297"/>
            <a:ext cx="24384000" cy="1398905"/>
          </a:xfrm>
          <a:prstGeom prst="rect">
            <a:avLst/>
          </a:prstGeom>
          <a:noFill/>
        </p:spPr>
        <p:txBody>
          <a:bodyPr wrap="square" rtlCol="0" anchor="ctr">
            <a:spAutoFit/>
          </a:bodyPr>
          <a:lstStyle/>
          <a:p>
            <a:pPr algn="ctr"/>
            <a:r>
              <a:rPr kumimoji="1" lang="zh-CN" altLang="en-US" sz="8500" dirty="0" smtClean="0"/>
              <a:t>真实IP地址收集</a:t>
            </a:r>
            <a:endParaRPr kumimoji="1" lang="zh-CN" altLang="en-US" sz="8500" dirty="0" smtClean="0"/>
          </a:p>
        </p:txBody>
      </p:sp>
      <p:sp>
        <p:nvSpPr>
          <p:cNvPr id="2" name="文本框 1"/>
          <p:cNvSpPr txBox="1"/>
          <p:nvPr/>
        </p:nvSpPr>
        <p:spPr>
          <a:xfrm>
            <a:off x="1430020" y="6329680"/>
            <a:ext cx="18143220" cy="4399915"/>
          </a:xfrm>
          <a:prstGeom prst="rect">
            <a:avLst/>
          </a:prstGeom>
          <a:noFill/>
        </p:spPr>
        <p:txBody>
          <a:bodyPr wrap="square" rtlCol="0" anchor="t">
            <a:spAutoFit/>
          </a:bodyPr>
          <a:p>
            <a:r>
              <a:rPr lang="en-US" altLang="zh-CN" sz="4000"/>
              <a:t>1.通过ping来判断是否存在CDN</a:t>
            </a:r>
            <a:endParaRPr lang="en-US" altLang="zh-CN" sz="4000"/>
          </a:p>
          <a:p>
            <a:endParaRPr lang="en-US" altLang="zh-CN" sz="4000"/>
          </a:p>
          <a:p>
            <a:r>
              <a:rPr lang="en-US" altLang="zh-CN" sz="4000"/>
              <a:t>https://blog.csdn.net/zcmuczx/article/details/79389238</a:t>
            </a:r>
            <a:endParaRPr lang="en-US" altLang="zh-CN" sz="4000"/>
          </a:p>
          <a:p>
            <a:endParaRPr lang="en-US" altLang="zh-CN" sz="4000"/>
          </a:p>
          <a:p>
            <a:r>
              <a:rPr lang="en-US" altLang="zh-CN" sz="4000"/>
              <a:t>2.通过设置代理或者利用在线ping网站来使用不同地区的ping服务器来测试目标</a:t>
            </a:r>
            <a:endParaRPr lang="en-US" altLang="zh-CN" sz="4000"/>
          </a:p>
          <a:p>
            <a:endParaRPr lang="en-US" altLang="zh-CN" sz="4000"/>
          </a:p>
          <a:p>
            <a:r>
              <a:rPr lang="en-US" altLang="zh-CN" sz="4000"/>
              <a:t>http://ping.chinaz.com</a:t>
            </a:r>
            <a:endParaRPr lang="en-US" altLang="zh-CN" sz="4000"/>
          </a:p>
        </p:txBody>
      </p:sp>
      <p:grpSp>
        <p:nvGrpSpPr>
          <p:cNvPr id="5" name="组 8"/>
          <p:cNvGrpSpPr/>
          <p:nvPr/>
        </p:nvGrpSpPr>
        <p:grpSpPr>
          <a:xfrm>
            <a:off x="1430020" y="3856990"/>
            <a:ext cx="8303895" cy="1279525"/>
            <a:chOff x="12512341" y="2556648"/>
            <a:chExt cx="6620554" cy="1279825"/>
          </a:xfrm>
        </p:grpSpPr>
        <p:grpSp>
          <p:nvGrpSpPr>
            <p:cNvPr id="6" name="组 10"/>
            <p:cNvGrpSpPr/>
            <p:nvPr/>
          </p:nvGrpSpPr>
          <p:grpSpPr>
            <a:xfrm>
              <a:off x="12512341" y="2556648"/>
              <a:ext cx="5959258" cy="1279825"/>
              <a:chOff x="12331458" y="2527352"/>
              <a:chExt cx="5959258" cy="1279825"/>
            </a:xfrm>
          </p:grpSpPr>
          <p:sp>
            <p:nvSpPr>
              <p:cNvPr id="7" name="平行四边形 6"/>
              <p:cNvSpPr/>
              <p:nvPr/>
            </p:nvSpPr>
            <p:spPr>
              <a:xfrm>
                <a:off x="12331458" y="2527352"/>
                <a:ext cx="1283703" cy="1268056"/>
              </a:xfrm>
              <a:prstGeom prst="parallelogram">
                <a:avLst>
                  <a:gd name="adj" fmla="val 62844"/>
                </a:avLst>
              </a:prstGeom>
              <a:solidFill>
                <a:srgbClr val="F79225"/>
              </a:solidFill>
              <a:ln>
                <a:noFill/>
              </a:ln>
              <a:scene3d>
                <a:camera prst="orthographicFront">
                  <a:rot lat="0" lon="0" rev="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p>
                <a:pPr algn="ctr"/>
                <a:endParaRPr kumimoji="1" lang="zh-CN" altLang="en-US"/>
              </a:p>
            </p:txBody>
          </p:sp>
          <p:sp>
            <p:nvSpPr>
              <p:cNvPr id="8" name="平行四边形 7"/>
              <p:cNvSpPr/>
              <p:nvPr/>
            </p:nvSpPr>
            <p:spPr>
              <a:xfrm>
                <a:off x="13067462" y="2539120"/>
                <a:ext cx="1283703" cy="1268056"/>
              </a:xfrm>
              <a:prstGeom prst="parallelogram">
                <a:avLst>
                  <a:gd name="adj" fmla="val 62844"/>
                </a:avLst>
              </a:prstGeom>
              <a:solidFill>
                <a:schemeClr val="tx1">
                  <a:lumMod val="65000"/>
                  <a:lumOff val="35000"/>
                </a:schemeClr>
              </a:solidFill>
              <a:ln>
                <a:noFill/>
              </a:ln>
              <a:scene3d>
                <a:camera prst="orthographicFront">
                  <a:rot lat="0" lon="0" rev="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p>
                <a:pPr algn="ctr"/>
                <a:endParaRPr kumimoji="1" lang="zh-CN" altLang="en-US"/>
              </a:p>
            </p:txBody>
          </p:sp>
          <p:cxnSp>
            <p:nvCxnSpPr>
              <p:cNvPr id="10" name="直线连接符 14"/>
              <p:cNvCxnSpPr/>
              <p:nvPr/>
            </p:nvCxnSpPr>
            <p:spPr>
              <a:xfrm>
                <a:off x="12331458" y="3807177"/>
                <a:ext cx="5959258"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16" name="文本框 15"/>
            <p:cNvSpPr txBox="1"/>
            <p:nvPr/>
          </p:nvSpPr>
          <p:spPr>
            <a:xfrm>
              <a:off x="14416793" y="2556648"/>
              <a:ext cx="4716102" cy="1107065"/>
            </a:xfrm>
            <a:prstGeom prst="rect">
              <a:avLst/>
            </a:prstGeom>
            <a:noFill/>
          </p:spPr>
          <p:txBody>
            <a:bodyPr wrap="square" rtlCol="0" anchor="ctr">
              <a:spAutoFit/>
            </a:bodyPr>
            <a:p>
              <a:r>
                <a:rPr lang="zh-CN" sz="6600">
                  <a:ea typeface="宋体" panose="02010600030101010101" pitchFamily="2" charset="-122"/>
                </a:rPr>
                <a:t>判断CDN存在</a:t>
              </a:r>
              <a:endParaRPr lang="zh-CN" sz="6600">
                <a:ea typeface="宋体" panose="02010600030101010101" pitchFamily="2" charset="-122"/>
              </a:endParaRPr>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8"/>
          <p:cNvSpPr txBox="1"/>
          <p:nvPr/>
        </p:nvSpPr>
        <p:spPr>
          <a:xfrm>
            <a:off x="1430216" y="77564"/>
            <a:ext cx="4220308" cy="783590"/>
          </a:xfrm>
          <a:prstGeom prst="rect">
            <a:avLst/>
          </a:prstGeom>
          <a:noFill/>
        </p:spPr>
        <p:txBody>
          <a:bodyPr wrap="square" rtlCol="0" anchor="ctr">
            <a:spAutoFit/>
          </a:bodyPr>
          <a:lstStyle/>
          <a:p>
            <a:pPr algn="ctr"/>
            <a:r>
              <a:rPr kumimoji="1" lang="en-US" altLang="zh-CN" sz="4500" dirty="0">
                <a:latin typeface="黑体" panose="02010609060101010101" charset="-122"/>
                <a:ea typeface="黑体" panose="02010609060101010101" charset="-122"/>
                <a:cs typeface="黑体" panose="02010609060101010101" charset="-122"/>
              </a:rPr>
              <a:t>web</a:t>
            </a:r>
            <a:r>
              <a:rPr kumimoji="1" lang="zh-CN" altLang="en-US" sz="4500" dirty="0">
                <a:latin typeface="黑体" panose="02010609060101010101" charset="-122"/>
                <a:ea typeface="黑体" panose="02010609060101010101" charset="-122"/>
                <a:cs typeface="黑体" panose="02010609060101010101" charset="-122"/>
              </a:rPr>
              <a:t>安全</a:t>
            </a:r>
            <a:endParaRPr kumimoji="1" lang="zh-CN" altLang="en-US" sz="4500" dirty="0">
              <a:latin typeface="黑体" panose="02010609060101010101" charset="-122"/>
              <a:ea typeface="黑体" panose="02010609060101010101" charset="-122"/>
              <a:cs typeface="黑体" panose="02010609060101010101" charset="-122"/>
            </a:endParaRPr>
          </a:p>
        </p:txBody>
      </p:sp>
      <p:sp>
        <p:nvSpPr>
          <p:cNvPr id="3" name="文本框 2"/>
          <p:cNvSpPr txBox="1"/>
          <p:nvPr/>
        </p:nvSpPr>
        <p:spPr>
          <a:xfrm>
            <a:off x="0" y="1489297"/>
            <a:ext cx="24384000" cy="1398905"/>
          </a:xfrm>
          <a:prstGeom prst="rect">
            <a:avLst/>
          </a:prstGeom>
          <a:noFill/>
        </p:spPr>
        <p:txBody>
          <a:bodyPr wrap="square" rtlCol="0" anchor="ctr">
            <a:spAutoFit/>
          </a:bodyPr>
          <a:lstStyle/>
          <a:p>
            <a:pPr algn="ctr"/>
            <a:r>
              <a:rPr kumimoji="1" lang="zh-CN" altLang="en-US" sz="8500" dirty="0" smtClean="0"/>
              <a:t>真实IP地址收集</a:t>
            </a:r>
            <a:endParaRPr kumimoji="1" lang="zh-CN" altLang="en-US" sz="8500" dirty="0" smtClean="0"/>
          </a:p>
        </p:txBody>
      </p:sp>
      <p:sp>
        <p:nvSpPr>
          <p:cNvPr id="2" name="文本框 1"/>
          <p:cNvSpPr txBox="1"/>
          <p:nvPr/>
        </p:nvSpPr>
        <p:spPr>
          <a:xfrm>
            <a:off x="1430020" y="6454140"/>
            <a:ext cx="18143220" cy="3169285"/>
          </a:xfrm>
          <a:prstGeom prst="rect">
            <a:avLst/>
          </a:prstGeom>
          <a:noFill/>
        </p:spPr>
        <p:txBody>
          <a:bodyPr wrap="square" rtlCol="0" anchor="t">
            <a:spAutoFit/>
          </a:bodyPr>
          <a:p>
            <a:r>
              <a:rPr lang="en-US" altLang="zh-CN" sz="4000"/>
              <a:t>如果目标没有使用CDN,可以直接利用ping获得IP地址。或者利用在线网站</a:t>
            </a:r>
            <a:endParaRPr lang="en-US" altLang="zh-CN" sz="4000"/>
          </a:p>
          <a:p>
            <a:endParaRPr lang="en-US" altLang="zh-CN" sz="4000"/>
          </a:p>
          <a:p>
            <a:r>
              <a:rPr lang="en-US" altLang="zh-CN" sz="4000"/>
              <a:t>http://www.ip138.com</a:t>
            </a:r>
            <a:endParaRPr lang="en-US" altLang="zh-CN" sz="4000"/>
          </a:p>
          <a:p>
            <a:endParaRPr lang="en-US" altLang="zh-CN" sz="4000"/>
          </a:p>
          <a:p>
            <a:r>
              <a:rPr lang="en-US" altLang="zh-CN" sz="4000"/>
              <a:t>https://securitytrails.com/</a:t>
            </a:r>
            <a:endParaRPr lang="en-US" altLang="zh-CN" sz="4000"/>
          </a:p>
        </p:txBody>
      </p:sp>
      <p:grpSp>
        <p:nvGrpSpPr>
          <p:cNvPr id="5" name="组 8"/>
          <p:cNvGrpSpPr/>
          <p:nvPr/>
        </p:nvGrpSpPr>
        <p:grpSpPr>
          <a:xfrm>
            <a:off x="1430020" y="4190365"/>
            <a:ext cx="8061960" cy="1279525"/>
            <a:chOff x="12512341" y="2556648"/>
            <a:chExt cx="6427663" cy="1279825"/>
          </a:xfrm>
        </p:grpSpPr>
        <p:grpSp>
          <p:nvGrpSpPr>
            <p:cNvPr id="6" name="组 10"/>
            <p:cNvGrpSpPr/>
            <p:nvPr/>
          </p:nvGrpSpPr>
          <p:grpSpPr>
            <a:xfrm>
              <a:off x="12512341" y="2556648"/>
              <a:ext cx="5959258" cy="1279825"/>
              <a:chOff x="12331458" y="2527352"/>
              <a:chExt cx="5959258" cy="1279825"/>
            </a:xfrm>
          </p:grpSpPr>
          <p:sp>
            <p:nvSpPr>
              <p:cNvPr id="7" name="平行四边形 6"/>
              <p:cNvSpPr/>
              <p:nvPr/>
            </p:nvSpPr>
            <p:spPr>
              <a:xfrm>
                <a:off x="12331458" y="2527352"/>
                <a:ext cx="1074821" cy="1267757"/>
              </a:xfrm>
              <a:prstGeom prst="parallelogram">
                <a:avLst>
                  <a:gd name="adj" fmla="val 62844"/>
                </a:avLst>
              </a:prstGeom>
              <a:solidFill>
                <a:srgbClr val="F79225"/>
              </a:solidFill>
              <a:ln>
                <a:noFill/>
              </a:ln>
              <a:scene3d>
                <a:camera prst="orthographicFront">
                  <a:rot lat="0" lon="0" rev="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p>
                <a:pPr algn="ctr"/>
                <a:endParaRPr kumimoji="1" lang="zh-CN" altLang="en-US"/>
              </a:p>
            </p:txBody>
          </p:sp>
          <p:sp>
            <p:nvSpPr>
              <p:cNvPr id="8" name="平行四边形 7"/>
              <p:cNvSpPr/>
              <p:nvPr/>
            </p:nvSpPr>
            <p:spPr>
              <a:xfrm>
                <a:off x="12809887" y="2539420"/>
                <a:ext cx="1090516" cy="1267757"/>
              </a:xfrm>
              <a:prstGeom prst="parallelogram">
                <a:avLst>
                  <a:gd name="adj" fmla="val 62844"/>
                </a:avLst>
              </a:prstGeom>
              <a:solidFill>
                <a:schemeClr val="tx1">
                  <a:lumMod val="65000"/>
                  <a:lumOff val="35000"/>
                </a:schemeClr>
              </a:solidFill>
              <a:ln>
                <a:noFill/>
              </a:ln>
              <a:scene3d>
                <a:camera prst="orthographicFront">
                  <a:rot lat="0" lon="0" rev="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p>
                <a:pPr algn="ctr"/>
                <a:endParaRPr kumimoji="1" lang="zh-CN" altLang="en-US"/>
              </a:p>
            </p:txBody>
          </p:sp>
          <p:cxnSp>
            <p:nvCxnSpPr>
              <p:cNvPr id="10" name="直线连接符 14"/>
              <p:cNvCxnSpPr/>
              <p:nvPr/>
            </p:nvCxnSpPr>
            <p:spPr>
              <a:xfrm>
                <a:off x="12331458" y="3807177"/>
                <a:ext cx="5959258"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16" name="文本框 15"/>
            <p:cNvSpPr txBox="1"/>
            <p:nvPr/>
          </p:nvSpPr>
          <p:spPr>
            <a:xfrm>
              <a:off x="14223902" y="2636677"/>
              <a:ext cx="4716102" cy="1107065"/>
            </a:xfrm>
            <a:prstGeom prst="rect">
              <a:avLst/>
            </a:prstGeom>
            <a:noFill/>
          </p:spPr>
          <p:txBody>
            <a:bodyPr wrap="square" rtlCol="0" anchor="ctr">
              <a:spAutoFit/>
            </a:bodyPr>
            <a:p>
              <a:r>
                <a:rPr lang="zh-CN" sz="6600">
                  <a:ea typeface="宋体" panose="02010600030101010101" pitchFamily="2" charset="-122"/>
                </a:rPr>
                <a:t>绕过CDN</a:t>
              </a:r>
              <a:endParaRPr lang="zh-CN" sz="6600">
                <a:ea typeface="宋体" panose="02010600030101010101" pitchFamily="2" charset="-122"/>
              </a:endParaRP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8"/>
          <p:cNvSpPr txBox="1"/>
          <p:nvPr/>
        </p:nvSpPr>
        <p:spPr>
          <a:xfrm>
            <a:off x="1430216" y="77564"/>
            <a:ext cx="4220308" cy="783590"/>
          </a:xfrm>
          <a:prstGeom prst="rect">
            <a:avLst/>
          </a:prstGeom>
          <a:noFill/>
        </p:spPr>
        <p:txBody>
          <a:bodyPr wrap="square" rtlCol="0" anchor="ctr">
            <a:spAutoFit/>
          </a:bodyPr>
          <a:lstStyle/>
          <a:p>
            <a:pPr algn="ctr"/>
            <a:r>
              <a:rPr kumimoji="1" lang="en-US" altLang="zh-CN" sz="4500" dirty="0">
                <a:latin typeface="黑体" panose="02010609060101010101" charset="-122"/>
                <a:ea typeface="黑体" panose="02010609060101010101" charset="-122"/>
                <a:cs typeface="黑体" panose="02010609060101010101" charset="-122"/>
              </a:rPr>
              <a:t>web</a:t>
            </a:r>
            <a:r>
              <a:rPr kumimoji="1" lang="zh-CN" altLang="en-US" sz="4500" dirty="0">
                <a:latin typeface="黑体" panose="02010609060101010101" charset="-122"/>
                <a:ea typeface="黑体" panose="02010609060101010101" charset="-122"/>
                <a:cs typeface="黑体" panose="02010609060101010101" charset="-122"/>
              </a:rPr>
              <a:t>安全</a:t>
            </a:r>
            <a:endParaRPr kumimoji="1" lang="zh-CN" altLang="en-US" sz="4500" dirty="0">
              <a:latin typeface="黑体" panose="02010609060101010101" charset="-122"/>
              <a:ea typeface="黑体" panose="02010609060101010101" charset="-122"/>
              <a:cs typeface="黑体" panose="02010609060101010101" charset="-122"/>
            </a:endParaRPr>
          </a:p>
        </p:txBody>
      </p:sp>
      <p:sp>
        <p:nvSpPr>
          <p:cNvPr id="3" name="文本框 2"/>
          <p:cNvSpPr txBox="1"/>
          <p:nvPr/>
        </p:nvSpPr>
        <p:spPr>
          <a:xfrm>
            <a:off x="0" y="1489297"/>
            <a:ext cx="24384000" cy="1398905"/>
          </a:xfrm>
          <a:prstGeom prst="rect">
            <a:avLst/>
          </a:prstGeom>
          <a:noFill/>
        </p:spPr>
        <p:txBody>
          <a:bodyPr wrap="square" rtlCol="0" anchor="ctr">
            <a:spAutoFit/>
          </a:bodyPr>
          <a:lstStyle/>
          <a:p>
            <a:pPr algn="ctr"/>
            <a:r>
              <a:rPr kumimoji="1" lang="en-US" altLang="zh-CN" sz="8500" dirty="0" smtClean="0"/>
              <a:t>web</a:t>
            </a:r>
            <a:r>
              <a:rPr kumimoji="1" lang="zh-CN" altLang="en-US" sz="8500" dirty="0" smtClean="0">
                <a:ea typeface="宋体" panose="02010600030101010101" pitchFamily="2" charset="-122"/>
              </a:rPr>
              <a:t>安全</a:t>
            </a:r>
            <a:endParaRPr kumimoji="1" lang="zh-CN" altLang="en-US" sz="8500" dirty="0" smtClean="0">
              <a:ea typeface="宋体" panose="02010600030101010101" pitchFamily="2" charset="-122"/>
            </a:endParaRPr>
          </a:p>
        </p:txBody>
      </p:sp>
      <p:grpSp>
        <p:nvGrpSpPr>
          <p:cNvPr id="9" name="组 8"/>
          <p:cNvGrpSpPr/>
          <p:nvPr/>
        </p:nvGrpSpPr>
        <p:grpSpPr>
          <a:xfrm>
            <a:off x="1245235" y="3584715"/>
            <a:ext cx="8392991" cy="1280160"/>
            <a:chOff x="12512145" y="2556648"/>
            <a:chExt cx="8392991" cy="1280160"/>
          </a:xfrm>
        </p:grpSpPr>
        <p:grpSp>
          <p:nvGrpSpPr>
            <p:cNvPr id="11" name="组 10"/>
            <p:cNvGrpSpPr/>
            <p:nvPr/>
          </p:nvGrpSpPr>
          <p:grpSpPr>
            <a:xfrm>
              <a:off x="12512145" y="2556648"/>
              <a:ext cx="7380605" cy="1280160"/>
              <a:chOff x="12331262" y="2527352"/>
              <a:chExt cx="7380605" cy="1280160"/>
            </a:xfrm>
          </p:grpSpPr>
          <p:sp>
            <p:nvSpPr>
              <p:cNvPr id="13" name="平行四边形 12"/>
              <p:cNvSpPr/>
              <p:nvPr/>
            </p:nvSpPr>
            <p:spPr>
              <a:xfrm>
                <a:off x="12331458" y="2527352"/>
                <a:ext cx="1512570" cy="1268095"/>
              </a:xfrm>
              <a:prstGeom prst="parallelogram">
                <a:avLst>
                  <a:gd name="adj" fmla="val 62844"/>
                </a:avLst>
              </a:prstGeom>
              <a:solidFill>
                <a:srgbClr val="F79225"/>
              </a:solidFill>
              <a:ln>
                <a:noFill/>
              </a:ln>
              <a:scene3d>
                <a:camera prst="orthographicFront">
                  <a:rot lat="0" lon="0" rev="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p>
                <a:pPr algn="ctr"/>
                <a:endParaRPr kumimoji="1" lang="zh-CN" altLang="en-US"/>
              </a:p>
            </p:txBody>
          </p:sp>
          <p:sp>
            <p:nvSpPr>
              <p:cNvPr id="14" name="平行四边形 13"/>
              <p:cNvSpPr/>
              <p:nvPr/>
            </p:nvSpPr>
            <p:spPr>
              <a:xfrm>
                <a:off x="13067423" y="2539417"/>
                <a:ext cx="1574800" cy="1268095"/>
              </a:xfrm>
              <a:prstGeom prst="parallelogram">
                <a:avLst>
                  <a:gd name="adj" fmla="val 62844"/>
                </a:avLst>
              </a:prstGeom>
              <a:solidFill>
                <a:schemeClr val="tx1">
                  <a:lumMod val="65000"/>
                  <a:lumOff val="35000"/>
                </a:schemeClr>
              </a:solidFill>
              <a:ln>
                <a:noFill/>
              </a:ln>
              <a:scene3d>
                <a:camera prst="orthographicFront">
                  <a:rot lat="0" lon="0" rev="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p>
                <a:pPr algn="ctr"/>
                <a:endParaRPr kumimoji="1" lang="zh-CN" altLang="en-US"/>
              </a:p>
            </p:txBody>
          </p:sp>
          <p:cxnSp>
            <p:nvCxnSpPr>
              <p:cNvPr id="15" name="直线连接符 14"/>
              <p:cNvCxnSpPr/>
              <p:nvPr/>
            </p:nvCxnSpPr>
            <p:spPr>
              <a:xfrm>
                <a:off x="12331262" y="3807372"/>
                <a:ext cx="738060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12" name="文本框 11"/>
            <p:cNvSpPr txBox="1"/>
            <p:nvPr/>
          </p:nvSpPr>
          <p:spPr>
            <a:xfrm>
              <a:off x="14823106" y="2717303"/>
              <a:ext cx="6082030" cy="1106805"/>
            </a:xfrm>
            <a:prstGeom prst="rect">
              <a:avLst/>
            </a:prstGeom>
            <a:noFill/>
          </p:spPr>
          <p:txBody>
            <a:bodyPr wrap="square" rtlCol="0" anchor="ctr">
              <a:spAutoFit/>
            </a:bodyPr>
            <a:p>
              <a:r>
                <a:rPr lang="zh-CN" sz="6600">
                  <a:ea typeface="宋体" panose="02010600030101010101" pitchFamily="2" charset="-122"/>
                </a:rPr>
                <a:t>黑客？</a:t>
              </a:r>
              <a:endParaRPr lang="zh-CN" sz="6600">
                <a:ea typeface="宋体" panose="02010600030101010101" pitchFamily="2" charset="-122"/>
              </a:endParaRPr>
            </a:p>
          </p:txBody>
        </p:sp>
      </p:grpSp>
      <p:pic>
        <p:nvPicPr>
          <p:cNvPr id="5" name="图片 4"/>
          <p:cNvPicPr>
            <a:picLocks noChangeAspect="1"/>
          </p:cNvPicPr>
          <p:nvPr/>
        </p:nvPicPr>
        <p:blipFill>
          <a:blip r:embed="rId1"/>
          <a:stretch>
            <a:fillRect/>
          </a:stretch>
        </p:blipFill>
        <p:spPr>
          <a:xfrm>
            <a:off x="1245235" y="5233035"/>
            <a:ext cx="5268595" cy="7482840"/>
          </a:xfrm>
          <a:prstGeom prst="rect">
            <a:avLst/>
          </a:prstGeom>
        </p:spPr>
      </p:pic>
      <p:pic>
        <p:nvPicPr>
          <p:cNvPr id="6" name="图片 5"/>
          <p:cNvPicPr>
            <a:picLocks noChangeAspect="1"/>
          </p:cNvPicPr>
          <p:nvPr/>
        </p:nvPicPr>
        <p:blipFill>
          <a:blip r:embed="rId2"/>
          <a:stretch>
            <a:fillRect/>
          </a:stretch>
        </p:blipFill>
        <p:spPr>
          <a:xfrm>
            <a:off x="8397240" y="5233035"/>
            <a:ext cx="6057900" cy="7482840"/>
          </a:xfrm>
          <a:prstGeom prst="rect">
            <a:avLst/>
          </a:prstGeom>
        </p:spPr>
      </p:pic>
      <p:pic>
        <p:nvPicPr>
          <p:cNvPr id="7" name="图片 6"/>
          <p:cNvPicPr>
            <a:picLocks noChangeAspect="1"/>
          </p:cNvPicPr>
          <p:nvPr/>
        </p:nvPicPr>
        <p:blipFill>
          <a:blip r:embed="rId3"/>
          <a:stretch>
            <a:fillRect/>
          </a:stretch>
        </p:blipFill>
        <p:spPr>
          <a:xfrm>
            <a:off x="16137255" y="5233035"/>
            <a:ext cx="5646420" cy="7528560"/>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8"/>
          <p:cNvSpPr txBox="1"/>
          <p:nvPr/>
        </p:nvSpPr>
        <p:spPr>
          <a:xfrm>
            <a:off x="1430216" y="77564"/>
            <a:ext cx="4220308" cy="783590"/>
          </a:xfrm>
          <a:prstGeom prst="rect">
            <a:avLst/>
          </a:prstGeom>
          <a:noFill/>
        </p:spPr>
        <p:txBody>
          <a:bodyPr wrap="square" rtlCol="0" anchor="ctr">
            <a:spAutoFit/>
          </a:bodyPr>
          <a:lstStyle/>
          <a:p>
            <a:pPr algn="ctr"/>
            <a:r>
              <a:rPr kumimoji="1" lang="en-US" altLang="zh-CN" sz="4500" dirty="0">
                <a:latin typeface="黑体" panose="02010609060101010101" charset="-122"/>
                <a:ea typeface="黑体" panose="02010609060101010101" charset="-122"/>
                <a:cs typeface="黑体" panose="02010609060101010101" charset="-122"/>
              </a:rPr>
              <a:t>web</a:t>
            </a:r>
            <a:r>
              <a:rPr kumimoji="1" lang="zh-CN" altLang="en-US" sz="4500" dirty="0">
                <a:latin typeface="黑体" panose="02010609060101010101" charset="-122"/>
                <a:ea typeface="黑体" panose="02010609060101010101" charset="-122"/>
                <a:cs typeface="黑体" panose="02010609060101010101" charset="-122"/>
              </a:rPr>
              <a:t>安全</a:t>
            </a:r>
            <a:endParaRPr kumimoji="1" lang="zh-CN" altLang="en-US" sz="4500" dirty="0">
              <a:latin typeface="黑体" panose="02010609060101010101" charset="-122"/>
              <a:ea typeface="黑体" panose="02010609060101010101" charset="-122"/>
              <a:cs typeface="黑体" panose="02010609060101010101" charset="-122"/>
            </a:endParaRPr>
          </a:p>
        </p:txBody>
      </p:sp>
      <p:sp>
        <p:nvSpPr>
          <p:cNvPr id="3" name="文本框 2"/>
          <p:cNvSpPr txBox="1"/>
          <p:nvPr/>
        </p:nvSpPr>
        <p:spPr>
          <a:xfrm>
            <a:off x="0" y="1489297"/>
            <a:ext cx="24384000" cy="1398905"/>
          </a:xfrm>
          <a:prstGeom prst="rect">
            <a:avLst/>
          </a:prstGeom>
          <a:noFill/>
        </p:spPr>
        <p:txBody>
          <a:bodyPr wrap="square" rtlCol="0" anchor="ctr">
            <a:spAutoFit/>
          </a:bodyPr>
          <a:lstStyle/>
          <a:p>
            <a:pPr algn="ctr"/>
            <a:r>
              <a:rPr kumimoji="1" lang="zh-CN" altLang="en-US" sz="8500" dirty="0" smtClean="0"/>
              <a:t>真实IP地址收集</a:t>
            </a:r>
            <a:endParaRPr kumimoji="1" lang="zh-CN" altLang="en-US" sz="8500" dirty="0" smtClean="0"/>
          </a:p>
        </p:txBody>
      </p:sp>
      <p:sp>
        <p:nvSpPr>
          <p:cNvPr id="2" name="文本框 1"/>
          <p:cNvSpPr txBox="1"/>
          <p:nvPr/>
        </p:nvSpPr>
        <p:spPr>
          <a:xfrm>
            <a:off x="1430020" y="6724650"/>
            <a:ext cx="18143220" cy="706755"/>
          </a:xfrm>
          <a:prstGeom prst="rect">
            <a:avLst/>
          </a:prstGeom>
          <a:noFill/>
        </p:spPr>
        <p:txBody>
          <a:bodyPr wrap="square" rtlCol="0" anchor="t">
            <a:spAutoFit/>
          </a:bodyPr>
          <a:p>
            <a:r>
              <a:rPr lang="en-US" altLang="zh-CN" sz="4000"/>
              <a:t>利用IP地址对web站点进行访问,如果正常表明是真实IP地址。否则不为真</a:t>
            </a:r>
            <a:endParaRPr lang="en-US" altLang="zh-CN" sz="4000"/>
          </a:p>
        </p:txBody>
      </p:sp>
      <p:grpSp>
        <p:nvGrpSpPr>
          <p:cNvPr id="5" name="组 8"/>
          <p:cNvGrpSpPr/>
          <p:nvPr/>
        </p:nvGrpSpPr>
        <p:grpSpPr>
          <a:xfrm>
            <a:off x="1430020" y="4086225"/>
            <a:ext cx="8061960" cy="1279525"/>
            <a:chOff x="12512341" y="2556648"/>
            <a:chExt cx="6427663" cy="1279825"/>
          </a:xfrm>
        </p:grpSpPr>
        <p:grpSp>
          <p:nvGrpSpPr>
            <p:cNvPr id="6" name="组 10"/>
            <p:cNvGrpSpPr/>
            <p:nvPr/>
          </p:nvGrpSpPr>
          <p:grpSpPr>
            <a:xfrm>
              <a:off x="12512341" y="2556648"/>
              <a:ext cx="5959258" cy="1279825"/>
              <a:chOff x="12331458" y="2527352"/>
              <a:chExt cx="5959258" cy="1279825"/>
            </a:xfrm>
          </p:grpSpPr>
          <p:sp>
            <p:nvSpPr>
              <p:cNvPr id="7" name="平行四边形 6"/>
              <p:cNvSpPr/>
              <p:nvPr/>
            </p:nvSpPr>
            <p:spPr>
              <a:xfrm>
                <a:off x="12331458" y="2527352"/>
                <a:ext cx="1074821" cy="1267757"/>
              </a:xfrm>
              <a:prstGeom prst="parallelogram">
                <a:avLst>
                  <a:gd name="adj" fmla="val 62844"/>
                </a:avLst>
              </a:prstGeom>
              <a:solidFill>
                <a:srgbClr val="F79225"/>
              </a:solidFill>
              <a:ln>
                <a:noFill/>
              </a:ln>
              <a:scene3d>
                <a:camera prst="orthographicFront">
                  <a:rot lat="0" lon="0" rev="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p>
                <a:pPr algn="ctr"/>
                <a:endParaRPr kumimoji="1" lang="zh-CN" altLang="en-US"/>
              </a:p>
            </p:txBody>
          </p:sp>
          <p:sp>
            <p:nvSpPr>
              <p:cNvPr id="8" name="平行四边形 7"/>
              <p:cNvSpPr/>
              <p:nvPr/>
            </p:nvSpPr>
            <p:spPr>
              <a:xfrm>
                <a:off x="12809887" y="2539420"/>
                <a:ext cx="1090516" cy="1267757"/>
              </a:xfrm>
              <a:prstGeom prst="parallelogram">
                <a:avLst>
                  <a:gd name="adj" fmla="val 62844"/>
                </a:avLst>
              </a:prstGeom>
              <a:solidFill>
                <a:schemeClr val="tx1">
                  <a:lumMod val="65000"/>
                  <a:lumOff val="35000"/>
                </a:schemeClr>
              </a:solidFill>
              <a:ln>
                <a:noFill/>
              </a:ln>
              <a:scene3d>
                <a:camera prst="orthographicFront">
                  <a:rot lat="0" lon="0" rev="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p>
                <a:pPr algn="ctr"/>
                <a:endParaRPr kumimoji="1" lang="zh-CN" altLang="en-US"/>
              </a:p>
            </p:txBody>
          </p:sp>
          <p:cxnSp>
            <p:nvCxnSpPr>
              <p:cNvPr id="10" name="直线连接符 14"/>
              <p:cNvCxnSpPr/>
              <p:nvPr/>
            </p:nvCxnSpPr>
            <p:spPr>
              <a:xfrm>
                <a:off x="12331458" y="3807177"/>
                <a:ext cx="5959258"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16" name="文本框 15"/>
            <p:cNvSpPr txBox="1"/>
            <p:nvPr/>
          </p:nvSpPr>
          <p:spPr>
            <a:xfrm>
              <a:off x="14223902" y="2636677"/>
              <a:ext cx="4716102" cy="1107065"/>
            </a:xfrm>
            <a:prstGeom prst="rect">
              <a:avLst/>
            </a:prstGeom>
            <a:noFill/>
          </p:spPr>
          <p:txBody>
            <a:bodyPr wrap="square" rtlCol="0" anchor="ctr">
              <a:spAutoFit/>
            </a:bodyPr>
            <a:p>
              <a:r>
                <a:rPr lang="zh-CN" sz="6600">
                  <a:ea typeface="宋体" panose="02010600030101010101" pitchFamily="2" charset="-122"/>
                </a:rPr>
                <a:t>验证IP地址</a:t>
              </a:r>
              <a:endParaRPr lang="zh-CN" sz="6600">
                <a:ea typeface="宋体" panose="02010600030101010101" pitchFamily="2" charset="-122"/>
              </a:endParaRPr>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8"/>
          <p:cNvSpPr txBox="1"/>
          <p:nvPr/>
        </p:nvSpPr>
        <p:spPr>
          <a:xfrm>
            <a:off x="1430216" y="77564"/>
            <a:ext cx="4220308" cy="783590"/>
          </a:xfrm>
          <a:prstGeom prst="rect">
            <a:avLst/>
          </a:prstGeom>
          <a:noFill/>
        </p:spPr>
        <p:txBody>
          <a:bodyPr wrap="square" rtlCol="0" anchor="ctr">
            <a:spAutoFit/>
          </a:bodyPr>
          <a:lstStyle/>
          <a:p>
            <a:pPr algn="ctr"/>
            <a:r>
              <a:rPr kumimoji="1" lang="en-US" altLang="zh-CN" sz="4500" dirty="0">
                <a:latin typeface="黑体" panose="02010609060101010101" charset="-122"/>
                <a:ea typeface="黑体" panose="02010609060101010101" charset="-122"/>
                <a:cs typeface="黑体" panose="02010609060101010101" charset="-122"/>
              </a:rPr>
              <a:t>web</a:t>
            </a:r>
            <a:r>
              <a:rPr kumimoji="1" lang="zh-CN" altLang="en-US" sz="4500" dirty="0">
                <a:latin typeface="黑体" panose="02010609060101010101" charset="-122"/>
                <a:ea typeface="黑体" panose="02010609060101010101" charset="-122"/>
                <a:cs typeface="黑体" panose="02010609060101010101" charset="-122"/>
              </a:rPr>
              <a:t>安全</a:t>
            </a:r>
            <a:endParaRPr kumimoji="1" lang="zh-CN" altLang="en-US" sz="4500" dirty="0">
              <a:latin typeface="黑体" panose="02010609060101010101" charset="-122"/>
              <a:ea typeface="黑体" panose="02010609060101010101" charset="-122"/>
              <a:cs typeface="黑体" panose="02010609060101010101" charset="-122"/>
            </a:endParaRPr>
          </a:p>
        </p:txBody>
      </p:sp>
      <p:sp>
        <p:nvSpPr>
          <p:cNvPr id="3" name="文本框 2"/>
          <p:cNvSpPr txBox="1"/>
          <p:nvPr/>
        </p:nvSpPr>
        <p:spPr>
          <a:xfrm>
            <a:off x="0" y="1489297"/>
            <a:ext cx="24384000" cy="1398905"/>
          </a:xfrm>
          <a:prstGeom prst="rect">
            <a:avLst/>
          </a:prstGeom>
          <a:noFill/>
        </p:spPr>
        <p:txBody>
          <a:bodyPr wrap="square" rtlCol="0" anchor="ctr">
            <a:spAutoFit/>
          </a:bodyPr>
          <a:lstStyle/>
          <a:p>
            <a:pPr algn="ctr"/>
            <a:r>
              <a:rPr kumimoji="1" lang="zh-CN" altLang="en-US" sz="8500" dirty="0" smtClean="0"/>
              <a:t>真实IP地址收集</a:t>
            </a:r>
            <a:endParaRPr kumimoji="1" lang="zh-CN" altLang="en-US" sz="8500" dirty="0" smtClean="0"/>
          </a:p>
        </p:txBody>
      </p:sp>
      <p:grpSp>
        <p:nvGrpSpPr>
          <p:cNvPr id="5" name="组 8"/>
          <p:cNvGrpSpPr/>
          <p:nvPr/>
        </p:nvGrpSpPr>
        <p:grpSpPr>
          <a:xfrm>
            <a:off x="1322705" y="4126230"/>
            <a:ext cx="11857990" cy="1279526"/>
            <a:chOff x="12512341" y="2556648"/>
            <a:chExt cx="6237602" cy="1279826"/>
          </a:xfrm>
        </p:grpSpPr>
        <p:grpSp>
          <p:nvGrpSpPr>
            <p:cNvPr id="6" name="组 10"/>
            <p:cNvGrpSpPr/>
            <p:nvPr/>
          </p:nvGrpSpPr>
          <p:grpSpPr>
            <a:xfrm>
              <a:off x="12512341" y="2556648"/>
              <a:ext cx="5959258" cy="1279825"/>
              <a:chOff x="12331458" y="2527352"/>
              <a:chExt cx="5959258" cy="1279825"/>
            </a:xfrm>
          </p:grpSpPr>
          <p:sp>
            <p:nvSpPr>
              <p:cNvPr id="7" name="平行四边形 6"/>
              <p:cNvSpPr/>
              <p:nvPr/>
            </p:nvSpPr>
            <p:spPr>
              <a:xfrm>
                <a:off x="12331458" y="2527352"/>
                <a:ext cx="885169" cy="1267757"/>
              </a:xfrm>
              <a:prstGeom prst="parallelogram">
                <a:avLst>
                  <a:gd name="adj" fmla="val 62844"/>
                </a:avLst>
              </a:prstGeom>
              <a:solidFill>
                <a:srgbClr val="F79225"/>
              </a:solidFill>
              <a:ln>
                <a:noFill/>
              </a:ln>
              <a:scene3d>
                <a:camera prst="orthographicFront">
                  <a:rot lat="0" lon="0" rev="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p>
                <a:pPr algn="ctr"/>
                <a:endParaRPr kumimoji="1" lang="zh-CN" altLang="en-US"/>
              </a:p>
            </p:txBody>
          </p:sp>
          <p:sp>
            <p:nvSpPr>
              <p:cNvPr id="8" name="平行四边形 7"/>
              <p:cNvSpPr/>
              <p:nvPr/>
            </p:nvSpPr>
            <p:spPr>
              <a:xfrm>
                <a:off x="12889281" y="2539420"/>
                <a:ext cx="963665" cy="1267757"/>
              </a:xfrm>
              <a:prstGeom prst="parallelogram">
                <a:avLst>
                  <a:gd name="adj" fmla="val 62844"/>
                </a:avLst>
              </a:prstGeom>
              <a:solidFill>
                <a:schemeClr val="tx1">
                  <a:lumMod val="65000"/>
                  <a:lumOff val="35000"/>
                </a:schemeClr>
              </a:solidFill>
              <a:ln>
                <a:noFill/>
              </a:ln>
              <a:scene3d>
                <a:camera prst="orthographicFront">
                  <a:rot lat="0" lon="0" rev="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p>
                <a:pPr algn="ctr"/>
                <a:endParaRPr kumimoji="1" lang="zh-CN" altLang="en-US"/>
              </a:p>
            </p:txBody>
          </p:sp>
          <p:cxnSp>
            <p:nvCxnSpPr>
              <p:cNvPr id="10" name="直线连接符 14"/>
              <p:cNvCxnSpPr/>
              <p:nvPr/>
            </p:nvCxnSpPr>
            <p:spPr>
              <a:xfrm>
                <a:off x="12331458" y="3807177"/>
                <a:ext cx="5959258"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16" name="文本框 15"/>
            <p:cNvSpPr txBox="1"/>
            <p:nvPr/>
          </p:nvSpPr>
          <p:spPr>
            <a:xfrm>
              <a:off x="14033841" y="2729409"/>
              <a:ext cx="4716102" cy="1107065"/>
            </a:xfrm>
            <a:prstGeom prst="rect">
              <a:avLst/>
            </a:prstGeom>
            <a:noFill/>
          </p:spPr>
          <p:txBody>
            <a:bodyPr wrap="square" rtlCol="0" anchor="ctr">
              <a:spAutoFit/>
            </a:bodyPr>
            <a:p>
              <a:r>
                <a:rPr lang="zh-CN" sz="6600">
                  <a:ea typeface="宋体" panose="02010600030101010101" pitchFamily="2" charset="-122"/>
                </a:rPr>
                <a:t>setoolkit工具克隆网站</a:t>
              </a:r>
              <a:endParaRPr lang="zh-CN" sz="6600">
                <a:ea typeface="宋体" panose="02010600030101010101" pitchFamily="2" charset="-122"/>
              </a:endParaRPr>
            </a:p>
          </p:txBody>
        </p:sp>
      </p:grpSp>
      <p:sp>
        <p:nvSpPr>
          <p:cNvPr id="4" name="文本框 3"/>
          <p:cNvSpPr txBox="1"/>
          <p:nvPr/>
        </p:nvSpPr>
        <p:spPr>
          <a:xfrm>
            <a:off x="1322705" y="6087745"/>
            <a:ext cx="17904460" cy="1322070"/>
          </a:xfrm>
          <a:prstGeom prst="rect">
            <a:avLst/>
          </a:prstGeom>
          <a:noFill/>
        </p:spPr>
        <p:txBody>
          <a:bodyPr wrap="square" rtlCol="0" anchor="t">
            <a:spAutoFit/>
          </a:bodyPr>
          <a:p>
            <a:r>
              <a:rPr lang="zh-CN" altLang="en-US" sz="4000"/>
              <a:t>实际应用的时候，最好布置在公网上，还有将IP和域名绑定。不要用来实现恶意目的。不要触犯法律！不要触犯法律！不要触犯法律！</a:t>
            </a:r>
            <a:endParaRPr lang="zh-CN" altLang="en-US" sz="400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8"/>
          <p:cNvSpPr txBox="1"/>
          <p:nvPr/>
        </p:nvSpPr>
        <p:spPr>
          <a:xfrm>
            <a:off x="1430216" y="77564"/>
            <a:ext cx="4220308" cy="783590"/>
          </a:xfrm>
          <a:prstGeom prst="rect">
            <a:avLst/>
          </a:prstGeom>
          <a:noFill/>
        </p:spPr>
        <p:txBody>
          <a:bodyPr wrap="square" rtlCol="0" anchor="ctr">
            <a:spAutoFit/>
          </a:bodyPr>
          <a:lstStyle/>
          <a:p>
            <a:pPr algn="ctr"/>
            <a:r>
              <a:rPr kumimoji="1" lang="en-US" altLang="zh-CN" sz="4500" dirty="0">
                <a:latin typeface="黑体" panose="02010609060101010101" charset="-122"/>
                <a:ea typeface="黑体" panose="02010609060101010101" charset="-122"/>
                <a:cs typeface="黑体" panose="02010609060101010101" charset="-122"/>
              </a:rPr>
              <a:t>web</a:t>
            </a:r>
            <a:r>
              <a:rPr kumimoji="1" lang="zh-CN" altLang="en-US" sz="4500" dirty="0">
                <a:latin typeface="黑体" panose="02010609060101010101" charset="-122"/>
                <a:ea typeface="黑体" panose="02010609060101010101" charset="-122"/>
                <a:cs typeface="黑体" panose="02010609060101010101" charset="-122"/>
              </a:rPr>
              <a:t>安全</a:t>
            </a:r>
            <a:endParaRPr kumimoji="1" lang="zh-CN" altLang="en-US" sz="4500" dirty="0">
              <a:latin typeface="黑体" panose="02010609060101010101" charset="-122"/>
              <a:ea typeface="黑体" panose="02010609060101010101" charset="-122"/>
              <a:cs typeface="黑体" panose="02010609060101010101" charset="-122"/>
            </a:endParaRPr>
          </a:p>
        </p:txBody>
      </p:sp>
      <p:sp>
        <p:nvSpPr>
          <p:cNvPr id="3" name="文本框 2"/>
          <p:cNvSpPr txBox="1"/>
          <p:nvPr/>
        </p:nvSpPr>
        <p:spPr>
          <a:xfrm>
            <a:off x="0" y="1489297"/>
            <a:ext cx="24384000" cy="1398905"/>
          </a:xfrm>
          <a:prstGeom prst="rect">
            <a:avLst/>
          </a:prstGeom>
          <a:noFill/>
        </p:spPr>
        <p:txBody>
          <a:bodyPr wrap="square" rtlCol="0" anchor="ctr">
            <a:spAutoFit/>
          </a:bodyPr>
          <a:lstStyle/>
          <a:p>
            <a:pPr algn="ctr"/>
            <a:r>
              <a:rPr kumimoji="1" lang="zh-CN" altLang="en-US" sz="8500" dirty="0" smtClean="0"/>
              <a:t>SQL注入原理</a:t>
            </a:r>
            <a:endParaRPr kumimoji="1" lang="zh-CN" altLang="en-US" sz="8500" dirty="0" smtClean="0"/>
          </a:p>
        </p:txBody>
      </p:sp>
      <p:sp>
        <p:nvSpPr>
          <p:cNvPr id="2" name="文本框 1"/>
          <p:cNvSpPr txBox="1"/>
          <p:nvPr/>
        </p:nvSpPr>
        <p:spPr>
          <a:xfrm>
            <a:off x="1430020" y="4954905"/>
            <a:ext cx="20443825" cy="1938020"/>
          </a:xfrm>
          <a:prstGeom prst="rect">
            <a:avLst/>
          </a:prstGeom>
          <a:noFill/>
        </p:spPr>
        <p:txBody>
          <a:bodyPr wrap="square" rtlCol="0" anchor="t">
            <a:spAutoFit/>
          </a:bodyPr>
          <a:p>
            <a:r>
              <a:rPr lang="en-US" altLang="zh-CN" sz="4000"/>
              <a:t>SQL注入就是指web应用程序对用户输入数据的合法性没有判断,前端传入后端的参数是攻击者可控的,并且参数代入数据库查询,攻击者可以通过构造不同的SQL语句来实现对数据库任意操作</a:t>
            </a:r>
            <a:endParaRPr lang="en-US" altLang="zh-CN" sz="4000"/>
          </a:p>
        </p:txBody>
      </p:sp>
      <p:grpSp>
        <p:nvGrpSpPr>
          <p:cNvPr id="5" name="组 8"/>
          <p:cNvGrpSpPr/>
          <p:nvPr/>
        </p:nvGrpSpPr>
        <p:grpSpPr>
          <a:xfrm>
            <a:off x="1430020" y="3065780"/>
            <a:ext cx="8061960" cy="1279525"/>
            <a:chOff x="12512341" y="2556648"/>
            <a:chExt cx="6427663" cy="1279825"/>
          </a:xfrm>
        </p:grpSpPr>
        <p:grpSp>
          <p:nvGrpSpPr>
            <p:cNvPr id="6" name="组 10"/>
            <p:cNvGrpSpPr/>
            <p:nvPr/>
          </p:nvGrpSpPr>
          <p:grpSpPr>
            <a:xfrm>
              <a:off x="12512341" y="2556648"/>
              <a:ext cx="5959258" cy="1279825"/>
              <a:chOff x="12331458" y="2527352"/>
              <a:chExt cx="5959258" cy="1279825"/>
            </a:xfrm>
          </p:grpSpPr>
          <p:sp>
            <p:nvSpPr>
              <p:cNvPr id="7" name="平行四边形 6"/>
              <p:cNvSpPr/>
              <p:nvPr/>
            </p:nvSpPr>
            <p:spPr>
              <a:xfrm>
                <a:off x="12331458" y="2527352"/>
                <a:ext cx="1074821" cy="1267757"/>
              </a:xfrm>
              <a:prstGeom prst="parallelogram">
                <a:avLst>
                  <a:gd name="adj" fmla="val 62844"/>
                </a:avLst>
              </a:prstGeom>
              <a:solidFill>
                <a:srgbClr val="F79225"/>
              </a:solidFill>
              <a:ln>
                <a:noFill/>
              </a:ln>
              <a:scene3d>
                <a:camera prst="orthographicFront">
                  <a:rot lat="0" lon="0" rev="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p>
                <a:pPr algn="ctr"/>
                <a:endParaRPr kumimoji="1" lang="zh-CN" altLang="en-US"/>
              </a:p>
            </p:txBody>
          </p:sp>
          <p:sp>
            <p:nvSpPr>
              <p:cNvPr id="8" name="平行四边形 7"/>
              <p:cNvSpPr/>
              <p:nvPr/>
            </p:nvSpPr>
            <p:spPr>
              <a:xfrm>
                <a:off x="12809887" y="2539420"/>
                <a:ext cx="1090516" cy="1267757"/>
              </a:xfrm>
              <a:prstGeom prst="parallelogram">
                <a:avLst>
                  <a:gd name="adj" fmla="val 62844"/>
                </a:avLst>
              </a:prstGeom>
              <a:solidFill>
                <a:schemeClr val="tx1">
                  <a:lumMod val="65000"/>
                  <a:lumOff val="35000"/>
                </a:schemeClr>
              </a:solidFill>
              <a:ln>
                <a:noFill/>
              </a:ln>
              <a:scene3d>
                <a:camera prst="orthographicFront">
                  <a:rot lat="0" lon="0" rev="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p>
                <a:pPr algn="ctr"/>
                <a:endParaRPr kumimoji="1" lang="zh-CN" altLang="en-US"/>
              </a:p>
            </p:txBody>
          </p:sp>
          <p:cxnSp>
            <p:nvCxnSpPr>
              <p:cNvPr id="10" name="直线连接符 14"/>
              <p:cNvCxnSpPr/>
              <p:nvPr/>
            </p:nvCxnSpPr>
            <p:spPr>
              <a:xfrm>
                <a:off x="12331458" y="3807177"/>
                <a:ext cx="5959258"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16" name="文本框 15"/>
            <p:cNvSpPr txBox="1"/>
            <p:nvPr/>
          </p:nvSpPr>
          <p:spPr>
            <a:xfrm>
              <a:off x="14223902" y="2636677"/>
              <a:ext cx="4716102" cy="1107065"/>
            </a:xfrm>
            <a:prstGeom prst="rect">
              <a:avLst/>
            </a:prstGeom>
            <a:noFill/>
          </p:spPr>
          <p:txBody>
            <a:bodyPr wrap="square" rtlCol="0" anchor="ctr">
              <a:spAutoFit/>
            </a:bodyPr>
            <a:p>
              <a:r>
                <a:rPr lang="en-US" altLang="zh-CN" sz="6600">
                  <a:ea typeface="宋体" panose="02010600030101010101" pitchFamily="2" charset="-122"/>
                </a:rPr>
                <a:t>SQL</a:t>
              </a:r>
              <a:r>
                <a:rPr lang="zh-CN" altLang="en-US" sz="6600">
                  <a:ea typeface="宋体" panose="02010600030101010101" pitchFamily="2" charset="-122"/>
                </a:rPr>
                <a:t>注入</a:t>
              </a:r>
              <a:endParaRPr lang="zh-CN" altLang="en-US" sz="6600">
                <a:ea typeface="宋体" panose="02010600030101010101" pitchFamily="2" charset="-122"/>
              </a:endParaRPr>
            </a:p>
          </p:txBody>
        </p:sp>
      </p:grpSp>
      <p:sp>
        <p:nvSpPr>
          <p:cNvPr id="9" name="文本框 8"/>
          <p:cNvSpPr txBox="1"/>
          <p:nvPr/>
        </p:nvSpPr>
        <p:spPr>
          <a:xfrm>
            <a:off x="1430020" y="7723505"/>
            <a:ext cx="17315815" cy="2553335"/>
          </a:xfrm>
          <a:prstGeom prst="rect">
            <a:avLst/>
          </a:prstGeom>
          <a:noFill/>
        </p:spPr>
        <p:txBody>
          <a:bodyPr wrap="square" rtlCol="0" anchor="t">
            <a:spAutoFit/>
          </a:bodyPr>
          <a:p>
            <a:r>
              <a:rPr lang="zh-CN" altLang="en-US" sz="4000"/>
              <a:t>SQL注入漏洞的产生需要满足两个条件</a:t>
            </a:r>
            <a:endParaRPr lang="zh-CN" altLang="en-US" sz="4000"/>
          </a:p>
          <a:p>
            <a:endParaRPr lang="zh-CN" altLang="en-US" sz="4000"/>
          </a:p>
          <a:p>
            <a:r>
              <a:rPr lang="zh-CN" altLang="en-US" sz="4000"/>
              <a:t>1.参数用户可控</a:t>
            </a:r>
            <a:endParaRPr lang="zh-CN" altLang="en-US" sz="4000"/>
          </a:p>
          <a:p>
            <a:r>
              <a:rPr lang="zh-CN" altLang="en-US" sz="4000"/>
              <a:t>2.参数带入数据库查询,传入的参数拼接到SQL语句,并且带入数据库查询</a:t>
            </a:r>
            <a:endParaRPr lang="zh-CN" altLang="en-US" sz="400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8"/>
          <p:cNvSpPr txBox="1"/>
          <p:nvPr/>
        </p:nvSpPr>
        <p:spPr>
          <a:xfrm>
            <a:off x="1430216" y="77564"/>
            <a:ext cx="4220308" cy="783590"/>
          </a:xfrm>
          <a:prstGeom prst="rect">
            <a:avLst/>
          </a:prstGeom>
          <a:noFill/>
        </p:spPr>
        <p:txBody>
          <a:bodyPr wrap="square" rtlCol="0" anchor="ctr">
            <a:spAutoFit/>
          </a:bodyPr>
          <a:lstStyle/>
          <a:p>
            <a:pPr algn="ctr"/>
            <a:r>
              <a:rPr kumimoji="1" lang="en-US" altLang="zh-CN" sz="4500" dirty="0">
                <a:latin typeface="黑体" panose="02010609060101010101" charset="-122"/>
                <a:ea typeface="黑体" panose="02010609060101010101" charset="-122"/>
                <a:cs typeface="黑体" panose="02010609060101010101" charset="-122"/>
              </a:rPr>
              <a:t>web</a:t>
            </a:r>
            <a:r>
              <a:rPr kumimoji="1" lang="zh-CN" altLang="en-US" sz="4500" dirty="0">
                <a:latin typeface="黑体" panose="02010609060101010101" charset="-122"/>
                <a:ea typeface="黑体" panose="02010609060101010101" charset="-122"/>
                <a:cs typeface="黑体" panose="02010609060101010101" charset="-122"/>
              </a:rPr>
              <a:t>安全</a:t>
            </a:r>
            <a:endParaRPr kumimoji="1" lang="zh-CN" altLang="en-US" sz="4500" dirty="0">
              <a:latin typeface="黑体" panose="02010609060101010101" charset="-122"/>
              <a:ea typeface="黑体" panose="02010609060101010101" charset="-122"/>
              <a:cs typeface="黑体" panose="02010609060101010101" charset="-122"/>
            </a:endParaRPr>
          </a:p>
        </p:txBody>
      </p:sp>
      <p:sp>
        <p:nvSpPr>
          <p:cNvPr id="3" name="文本框 2"/>
          <p:cNvSpPr txBox="1"/>
          <p:nvPr/>
        </p:nvSpPr>
        <p:spPr>
          <a:xfrm>
            <a:off x="0" y="1489297"/>
            <a:ext cx="24384000" cy="1398905"/>
          </a:xfrm>
          <a:prstGeom prst="rect">
            <a:avLst/>
          </a:prstGeom>
          <a:noFill/>
        </p:spPr>
        <p:txBody>
          <a:bodyPr wrap="square" rtlCol="0" anchor="ctr">
            <a:spAutoFit/>
          </a:bodyPr>
          <a:lstStyle/>
          <a:p>
            <a:pPr algn="ctr"/>
            <a:r>
              <a:rPr kumimoji="1" lang="zh-CN" altLang="en-US" sz="8500" dirty="0" smtClean="0"/>
              <a:t>SQL注入的危害</a:t>
            </a:r>
            <a:endParaRPr kumimoji="1" lang="zh-CN" altLang="en-US" sz="8500" dirty="0" smtClean="0"/>
          </a:p>
        </p:txBody>
      </p:sp>
      <p:sp>
        <p:nvSpPr>
          <p:cNvPr id="2" name="文本框 1"/>
          <p:cNvSpPr txBox="1"/>
          <p:nvPr/>
        </p:nvSpPr>
        <p:spPr>
          <a:xfrm>
            <a:off x="1430020" y="4954905"/>
            <a:ext cx="20443825" cy="4399915"/>
          </a:xfrm>
          <a:prstGeom prst="rect">
            <a:avLst/>
          </a:prstGeom>
          <a:noFill/>
        </p:spPr>
        <p:txBody>
          <a:bodyPr wrap="square" rtlCol="0" anchor="t">
            <a:spAutoFit/>
          </a:bodyPr>
          <a:p>
            <a:r>
              <a:rPr lang="en-US" altLang="zh-CN" sz="4000"/>
              <a:t>1.数据库敏感信息泄露</a:t>
            </a:r>
            <a:endParaRPr lang="en-US" altLang="zh-CN" sz="4000"/>
          </a:p>
          <a:p>
            <a:endParaRPr lang="en-US" altLang="zh-CN" sz="4000"/>
          </a:p>
          <a:p>
            <a:r>
              <a:rPr lang="en-US" altLang="zh-CN" sz="4000"/>
              <a:t>2.页面被窜改</a:t>
            </a:r>
            <a:endParaRPr lang="en-US" altLang="zh-CN" sz="4000"/>
          </a:p>
          <a:p>
            <a:endParaRPr lang="en-US" altLang="zh-CN" sz="4000"/>
          </a:p>
          <a:p>
            <a:r>
              <a:rPr lang="en-US" altLang="zh-CN" sz="4000"/>
              <a:t>3.数据库被恶意操作</a:t>
            </a:r>
            <a:endParaRPr lang="en-US" altLang="zh-CN" sz="4000"/>
          </a:p>
          <a:p>
            <a:endParaRPr lang="en-US" altLang="zh-CN" sz="4000"/>
          </a:p>
          <a:p>
            <a:r>
              <a:rPr lang="en-US" altLang="zh-CN" sz="4000"/>
              <a:t>4.服务器被远程控制</a:t>
            </a:r>
            <a:endParaRPr lang="en-US" altLang="zh-CN" sz="4000"/>
          </a:p>
        </p:txBody>
      </p:sp>
      <p:grpSp>
        <p:nvGrpSpPr>
          <p:cNvPr id="5" name="组 8"/>
          <p:cNvGrpSpPr/>
          <p:nvPr/>
        </p:nvGrpSpPr>
        <p:grpSpPr>
          <a:xfrm>
            <a:off x="1430020" y="3065780"/>
            <a:ext cx="8061960" cy="1279525"/>
            <a:chOff x="12512341" y="2556648"/>
            <a:chExt cx="6427663" cy="1279825"/>
          </a:xfrm>
        </p:grpSpPr>
        <p:grpSp>
          <p:nvGrpSpPr>
            <p:cNvPr id="6" name="组 10"/>
            <p:cNvGrpSpPr/>
            <p:nvPr/>
          </p:nvGrpSpPr>
          <p:grpSpPr>
            <a:xfrm>
              <a:off x="12512341" y="2556648"/>
              <a:ext cx="5959258" cy="1279825"/>
              <a:chOff x="12331458" y="2527352"/>
              <a:chExt cx="5959258" cy="1279825"/>
            </a:xfrm>
          </p:grpSpPr>
          <p:sp>
            <p:nvSpPr>
              <p:cNvPr id="7" name="平行四边形 6"/>
              <p:cNvSpPr/>
              <p:nvPr/>
            </p:nvSpPr>
            <p:spPr>
              <a:xfrm>
                <a:off x="12331458" y="2527352"/>
                <a:ext cx="1074821" cy="1267757"/>
              </a:xfrm>
              <a:prstGeom prst="parallelogram">
                <a:avLst>
                  <a:gd name="adj" fmla="val 62844"/>
                </a:avLst>
              </a:prstGeom>
              <a:solidFill>
                <a:srgbClr val="F79225"/>
              </a:solidFill>
              <a:ln>
                <a:noFill/>
              </a:ln>
              <a:scene3d>
                <a:camera prst="orthographicFront">
                  <a:rot lat="0" lon="0" rev="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p>
                <a:pPr algn="ctr"/>
                <a:endParaRPr kumimoji="1" lang="zh-CN" altLang="en-US"/>
              </a:p>
            </p:txBody>
          </p:sp>
          <p:sp>
            <p:nvSpPr>
              <p:cNvPr id="8" name="平行四边形 7"/>
              <p:cNvSpPr/>
              <p:nvPr/>
            </p:nvSpPr>
            <p:spPr>
              <a:xfrm>
                <a:off x="12809887" y="2539420"/>
                <a:ext cx="1090516" cy="1267757"/>
              </a:xfrm>
              <a:prstGeom prst="parallelogram">
                <a:avLst>
                  <a:gd name="adj" fmla="val 62844"/>
                </a:avLst>
              </a:prstGeom>
              <a:solidFill>
                <a:schemeClr val="tx1">
                  <a:lumMod val="65000"/>
                  <a:lumOff val="35000"/>
                </a:schemeClr>
              </a:solidFill>
              <a:ln>
                <a:noFill/>
              </a:ln>
              <a:scene3d>
                <a:camera prst="orthographicFront">
                  <a:rot lat="0" lon="0" rev="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p>
                <a:pPr algn="ctr"/>
                <a:endParaRPr kumimoji="1" lang="zh-CN" altLang="en-US"/>
              </a:p>
            </p:txBody>
          </p:sp>
          <p:cxnSp>
            <p:nvCxnSpPr>
              <p:cNvPr id="10" name="直线连接符 14"/>
              <p:cNvCxnSpPr/>
              <p:nvPr/>
            </p:nvCxnSpPr>
            <p:spPr>
              <a:xfrm>
                <a:off x="12331458" y="3807177"/>
                <a:ext cx="5959258"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16" name="文本框 15"/>
            <p:cNvSpPr txBox="1"/>
            <p:nvPr/>
          </p:nvSpPr>
          <p:spPr>
            <a:xfrm>
              <a:off x="14223902" y="2636677"/>
              <a:ext cx="4716102" cy="1107065"/>
            </a:xfrm>
            <a:prstGeom prst="rect">
              <a:avLst/>
            </a:prstGeom>
            <a:noFill/>
          </p:spPr>
          <p:txBody>
            <a:bodyPr wrap="square" rtlCol="0" anchor="ctr">
              <a:spAutoFit/>
            </a:bodyPr>
            <a:p>
              <a:r>
                <a:rPr lang="en-US" altLang="zh-CN" sz="6600">
                  <a:ea typeface="宋体" panose="02010600030101010101" pitchFamily="2" charset="-122"/>
                </a:rPr>
                <a:t>SQL</a:t>
              </a:r>
              <a:r>
                <a:rPr lang="zh-CN" altLang="en-US" sz="6600">
                  <a:ea typeface="宋体" panose="02010600030101010101" pitchFamily="2" charset="-122"/>
                </a:rPr>
                <a:t>注入</a:t>
              </a:r>
              <a:endParaRPr lang="zh-CN" altLang="en-US" sz="6600">
                <a:ea typeface="宋体" panose="02010600030101010101" pitchFamily="2" charset="-122"/>
              </a:endParaRPr>
            </a:p>
          </p:txBody>
        </p: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 3"/>
          <p:cNvGrpSpPr/>
          <p:nvPr/>
        </p:nvGrpSpPr>
        <p:grpSpPr>
          <a:xfrm>
            <a:off x="-1" y="0"/>
            <a:ext cx="24384001" cy="13765382"/>
            <a:chOff x="0" y="-1"/>
            <a:chExt cx="24384001" cy="13765382"/>
          </a:xfrm>
        </p:grpSpPr>
        <p:grpSp>
          <p:nvGrpSpPr>
            <p:cNvPr id="3" name="组 2"/>
            <p:cNvGrpSpPr/>
            <p:nvPr/>
          </p:nvGrpSpPr>
          <p:grpSpPr>
            <a:xfrm>
              <a:off x="0" y="-1"/>
              <a:ext cx="24384001" cy="13765382"/>
              <a:chOff x="0" y="-1"/>
              <a:chExt cx="24384001" cy="13765382"/>
            </a:xfrm>
          </p:grpSpPr>
          <p:grpSp>
            <p:nvGrpSpPr>
              <p:cNvPr id="8" name="组 7"/>
              <p:cNvGrpSpPr/>
              <p:nvPr/>
            </p:nvGrpSpPr>
            <p:grpSpPr>
              <a:xfrm>
                <a:off x="603328" y="349335"/>
                <a:ext cx="3958902" cy="1244345"/>
                <a:chOff x="1033228" y="942459"/>
                <a:chExt cx="3958902" cy="1244345"/>
              </a:xfrm>
            </p:grpSpPr>
            <p:pic>
              <p:nvPicPr>
                <p:cNvPr id="9" name="图片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33228" y="942459"/>
                  <a:ext cx="1188076" cy="1244345"/>
                </a:xfrm>
                <a:prstGeom prst="rect">
                  <a:avLst/>
                </a:prstGeom>
              </p:spPr>
            </p:pic>
            <p:pic>
              <p:nvPicPr>
                <p:cNvPr id="10" name="Picture" descr="Picture"/>
                <p:cNvPicPr>
                  <a:picLocks noChangeAspect="1"/>
                </p:cNvPicPr>
                <p:nvPr/>
              </p:nvPicPr>
              <p:blipFill>
                <a:blip r:embed="rId2" cstate="print"/>
                <a:stretch>
                  <a:fillRect/>
                </a:stretch>
              </p:blipFill>
              <p:spPr>
                <a:xfrm>
                  <a:off x="2221304" y="1344956"/>
                  <a:ext cx="2770826" cy="439353"/>
                </a:xfrm>
                <a:prstGeom prst="rect">
                  <a:avLst/>
                </a:prstGeom>
              </p:spPr>
            </p:pic>
            <p:pic>
              <p:nvPicPr>
                <p:cNvPr id="11" name="Picture" descr="Picture"/>
                <p:cNvPicPr>
                  <a:picLocks noChangeAspect="1"/>
                </p:cNvPicPr>
                <p:nvPr/>
              </p:nvPicPr>
              <p:blipFill>
                <a:blip r:embed="rId3" cstate="print"/>
                <a:stretch>
                  <a:fillRect/>
                </a:stretch>
              </p:blipFill>
              <p:spPr>
                <a:xfrm>
                  <a:off x="2557281" y="1972246"/>
                  <a:ext cx="1164818" cy="27540"/>
                </a:xfrm>
                <a:prstGeom prst="rect">
                  <a:avLst/>
                </a:prstGeom>
              </p:spPr>
            </p:pic>
          </p:grpSp>
          <p:sp>
            <p:nvSpPr>
              <p:cNvPr id="16" name="文本框 15"/>
              <p:cNvSpPr txBox="1"/>
              <p:nvPr/>
            </p:nvSpPr>
            <p:spPr>
              <a:xfrm>
                <a:off x="0" y="4333742"/>
                <a:ext cx="24384000" cy="3170099"/>
              </a:xfrm>
              <a:prstGeom prst="rect">
                <a:avLst/>
              </a:prstGeom>
              <a:noFill/>
            </p:spPr>
            <p:txBody>
              <a:bodyPr wrap="square" rtlCol="0" anchor="ctr">
                <a:spAutoFit/>
              </a:bodyPr>
              <a:lstStyle/>
              <a:p>
                <a:pPr algn="ctr"/>
                <a:r>
                  <a:rPr kumimoji="1" lang="en-US" altLang="zh-CN" sz="20000">
                    <a:latin typeface="黑体" panose="02010609060101010101" charset="-122"/>
                    <a:ea typeface="黑体" panose="02010609060101010101" charset="-122"/>
                    <a:cs typeface="黑体" panose="02010609060101010101" charset="-122"/>
                  </a:rPr>
                  <a:t>THANK</a:t>
                </a:r>
                <a:r>
                  <a:rPr kumimoji="1" lang="zh-CN" altLang="en-US" sz="20000">
                    <a:latin typeface="黑体" panose="02010609060101010101" charset="-122"/>
                    <a:ea typeface="黑体" panose="02010609060101010101" charset="-122"/>
                    <a:cs typeface="黑体" panose="02010609060101010101" charset="-122"/>
                  </a:rPr>
                  <a:t> </a:t>
                </a:r>
                <a:r>
                  <a:rPr kumimoji="1" lang="en-US" altLang="zh-CN" sz="20000">
                    <a:latin typeface="黑体" panose="02010609060101010101" charset="-122"/>
                    <a:ea typeface="黑体" panose="02010609060101010101" charset="-122"/>
                    <a:cs typeface="黑体" panose="02010609060101010101" charset="-122"/>
                  </a:rPr>
                  <a:t>YOU</a:t>
                </a:r>
                <a:endParaRPr kumimoji="1" lang="zh-CN" altLang="en-US" sz="20000">
                  <a:latin typeface="黑体" panose="02010609060101010101" charset="-122"/>
                  <a:ea typeface="黑体" panose="02010609060101010101" charset="-122"/>
                  <a:cs typeface="黑体" panose="02010609060101010101" charset="-122"/>
                </a:endParaRPr>
              </a:p>
            </p:txBody>
          </p:sp>
          <p:grpSp>
            <p:nvGrpSpPr>
              <p:cNvPr id="19" name="组 18"/>
              <p:cNvGrpSpPr/>
              <p:nvPr/>
            </p:nvGrpSpPr>
            <p:grpSpPr>
              <a:xfrm>
                <a:off x="10707006" y="7932806"/>
                <a:ext cx="2969988" cy="769027"/>
                <a:chOff x="11843826" y="8876617"/>
                <a:chExt cx="2969988" cy="769027"/>
              </a:xfrm>
            </p:grpSpPr>
            <p:pic>
              <p:nvPicPr>
                <p:cNvPr id="17" name="Picture" descr="Picture"/>
                <p:cNvPicPr>
                  <a:picLocks noChangeAspect="1"/>
                </p:cNvPicPr>
                <p:nvPr/>
              </p:nvPicPr>
              <p:blipFill>
                <a:blip r:embed="rId4" cstate="print"/>
                <a:stretch>
                  <a:fillRect/>
                </a:stretch>
              </p:blipFill>
              <p:spPr>
                <a:xfrm>
                  <a:off x="11986101" y="8876617"/>
                  <a:ext cx="2685438" cy="769027"/>
                </a:xfrm>
                <a:prstGeom prst="rect">
                  <a:avLst/>
                </a:prstGeom>
                <a:effectLst>
                  <a:outerShdw blurRad="152400" dist="115354" dir="2700000" algn="ctr">
                    <a:srgbClr val="000000">
                      <a:alpha val="30000"/>
                    </a:srgbClr>
                  </a:outerShdw>
                </a:effectLst>
              </p:spPr>
            </p:pic>
            <p:pic>
              <p:nvPicPr>
                <p:cNvPr id="18" name="Picture" descr="Picture"/>
                <p:cNvPicPr>
                  <a:picLocks noChangeAspect="1"/>
                </p:cNvPicPr>
                <p:nvPr/>
              </p:nvPicPr>
              <p:blipFill>
                <a:blip r:embed="rId5" cstate="print"/>
                <a:stretch>
                  <a:fillRect/>
                </a:stretch>
              </p:blipFill>
              <p:spPr>
                <a:xfrm>
                  <a:off x="11843826" y="9050573"/>
                  <a:ext cx="2969988" cy="421116"/>
                </a:xfrm>
                <a:prstGeom prst="rect">
                  <a:avLst/>
                </a:prstGeom>
              </p:spPr>
            </p:pic>
          </p:grpSp>
          <p:sp>
            <p:nvSpPr>
              <p:cNvPr id="20" name="矩形 19"/>
              <p:cNvSpPr/>
              <p:nvPr/>
            </p:nvSpPr>
            <p:spPr>
              <a:xfrm>
                <a:off x="0" y="8039809"/>
                <a:ext cx="10515353" cy="488069"/>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矩形 20"/>
              <p:cNvSpPr/>
              <p:nvPr/>
            </p:nvSpPr>
            <p:spPr>
              <a:xfrm>
                <a:off x="13868647" y="8024635"/>
                <a:ext cx="10146385" cy="422901"/>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三角形 12"/>
              <p:cNvSpPr/>
              <p:nvPr/>
            </p:nvSpPr>
            <p:spPr>
              <a:xfrm rot="5400000">
                <a:off x="-4417681" y="7556297"/>
                <a:ext cx="10626765" cy="1791404"/>
              </a:xfrm>
              <a:prstGeom prst="triangle">
                <a:avLst>
                  <a:gd name="adj" fmla="val 88272"/>
                </a:avLst>
              </a:prstGeom>
              <a:solidFill>
                <a:srgbClr val="F7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三角形 11"/>
              <p:cNvSpPr/>
              <p:nvPr/>
            </p:nvSpPr>
            <p:spPr>
              <a:xfrm rot="16200000">
                <a:off x="15132188" y="4464185"/>
                <a:ext cx="13716000" cy="4787627"/>
              </a:xfrm>
              <a:prstGeom prst="triangle">
                <a:avLst>
                  <a:gd name="adj" fmla="val 75586"/>
                </a:avLst>
              </a:prstGeom>
              <a:solidFill>
                <a:srgbClr val="F7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22" name="矩形 21"/>
            <p:cNvSpPr/>
            <p:nvPr/>
          </p:nvSpPr>
          <p:spPr>
            <a:xfrm>
              <a:off x="0" y="13269724"/>
              <a:ext cx="24384000" cy="446276"/>
            </a:xfrm>
            <a:prstGeom prst="rect">
              <a:avLst/>
            </a:prstGeom>
          </p:spPr>
          <p:txBody>
            <a:bodyPr wrap="square" anchor="ctr">
              <a:spAutoFit/>
            </a:bodyPr>
            <a:lstStyle/>
            <a:p>
              <a:pPr algn="ctr"/>
              <a:r>
                <a:rPr lang="zh-CN" altLang="en-US" sz="2300" u="sng"/>
                <a:t>https://logicedu.ke.qq.com</a:t>
              </a:r>
              <a:endParaRPr lang="zh-CN" altLang="en-US" sz="2300" u="sng"/>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4" name="图片 3" descr="u=442315559,709326997&amp;fm=26&amp;gp=0"/>
          <p:cNvPicPr preferRelativeResize="0">
            <a:picLocks noChangeAspect="1"/>
          </p:cNvPicPr>
          <p:nvPr/>
        </p:nvPicPr>
        <p:blipFill>
          <a:blip r:embed="rId1"/>
          <a:stretch>
            <a:fillRect/>
          </a:stretch>
        </p:blipFill>
        <p:spPr>
          <a:xfrm>
            <a:off x="1184910" y="4987290"/>
            <a:ext cx="15789275" cy="8324850"/>
          </a:xfrm>
          <a:prstGeom prst="rect">
            <a:avLst/>
          </a:prstGeom>
          <a:blipFill rotWithShape="1">
            <a:blip r:embed="rId1"/>
            <a:stretch>
              <a:fillRect/>
            </a:stretch>
          </a:blipFill>
        </p:spPr>
      </p:pic>
      <p:sp>
        <p:nvSpPr>
          <p:cNvPr id="29" name="文本框 28"/>
          <p:cNvSpPr txBox="1"/>
          <p:nvPr/>
        </p:nvSpPr>
        <p:spPr>
          <a:xfrm>
            <a:off x="1430216" y="77564"/>
            <a:ext cx="4220308" cy="783590"/>
          </a:xfrm>
          <a:prstGeom prst="rect">
            <a:avLst/>
          </a:prstGeom>
          <a:noFill/>
        </p:spPr>
        <p:txBody>
          <a:bodyPr wrap="square" rtlCol="0" anchor="ctr">
            <a:spAutoFit/>
          </a:bodyPr>
          <a:lstStyle/>
          <a:p>
            <a:pPr algn="ctr"/>
            <a:r>
              <a:rPr kumimoji="1" lang="en-US" altLang="zh-CN" sz="4500" dirty="0">
                <a:latin typeface="黑体" panose="02010609060101010101" charset="-122"/>
                <a:ea typeface="黑体" panose="02010609060101010101" charset="-122"/>
                <a:cs typeface="黑体" panose="02010609060101010101" charset="-122"/>
              </a:rPr>
              <a:t>web</a:t>
            </a:r>
            <a:r>
              <a:rPr kumimoji="1" lang="zh-CN" altLang="en-US" sz="4500" dirty="0">
                <a:latin typeface="黑体" panose="02010609060101010101" charset="-122"/>
                <a:ea typeface="黑体" panose="02010609060101010101" charset="-122"/>
                <a:cs typeface="黑体" panose="02010609060101010101" charset="-122"/>
              </a:rPr>
              <a:t>安全</a:t>
            </a:r>
            <a:endParaRPr kumimoji="1" lang="zh-CN" altLang="en-US" sz="4500" dirty="0">
              <a:latin typeface="黑体" panose="02010609060101010101" charset="-122"/>
              <a:ea typeface="黑体" panose="02010609060101010101" charset="-122"/>
              <a:cs typeface="黑体" panose="02010609060101010101" charset="-122"/>
            </a:endParaRPr>
          </a:p>
        </p:txBody>
      </p:sp>
      <p:sp>
        <p:nvSpPr>
          <p:cNvPr id="3" name="文本框 2"/>
          <p:cNvSpPr txBox="1"/>
          <p:nvPr/>
        </p:nvSpPr>
        <p:spPr>
          <a:xfrm>
            <a:off x="0" y="1489297"/>
            <a:ext cx="24384000" cy="1398905"/>
          </a:xfrm>
          <a:prstGeom prst="rect">
            <a:avLst/>
          </a:prstGeom>
          <a:noFill/>
        </p:spPr>
        <p:txBody>
          <a:bodyPr wrap="square" rtlCol="0" anchor="ctr">
            <a:spAutoFit/>
          </a:bodyPr>
          <a:lstStyle/>
          <a:p>
            <a:pPr algn="ctr"/>
            <a:r>
              <a:rPr kumimoji="1" lang="en-US" altLang="zh-CN" sz="8500" dirty="0" smtClean="0">
                <a:sym typeface="+mn-ea"/>
              </a:rPr>
              <a:t>web</a:t>
            </a:r>
            <a:r>
              <a:rPr kumimoji="1" lang="zh-CN" altLang="en-US" sz="8500" dirty="0" smtClean="0">
                <a:ea typeface="宋体" panose="02010600030101010101" pitchFamily="2" charset="-122"/>
                <a:sym typeface="+mn-ea"/>
              </a:rPr>
              <a:t>安全</a:t>
            </a:r>
            <a:endParaRPr kumimoji="1" lang="zh-CN" altLang="en-US" sz="8500" dirty="0" smtClean="0"/>
          </a:p>
        </p:txBody>
      </p:sp>
      <p:grpSp>
        <p:nvGrpSpPr>
          <p:cNvPr id="9" name="组 8"/>
          <p:cNvGrpSpPr/>
          <p:nvPr/>
        </p:nvGrpSpPr>
        <p:grpSpPr>
          <a:xfrm>
            <a:off x="1184910" y="3183395"/>
            <a:ext cx="8392991" cy="1280160"/>
            <a:chOff x="12512145" y="2556648"/>
            <a:chExt cx="8392991" cy="1280160"/>
          </a:xfrm>
        </p:grpSpPr>
        <p:grpSp>
          <p:nvGrpSpPr>
            <p:cNvPr id="11" name="组 10"/>
            <p:cNvGrpSpPr/>
            <p:nvPr/>
          </p:nvGrpSpPr>
          <p:grpSpPr>
            <a:xfrm>
              <a:off x="12512145" y="2556648"/>
              <a:ext cx="7380605" cy="1280160"/>
              <a:chOff x="12331262" y="2527352"/>
              <a:chExt cx="7380605" cy="1280160"/>
            </a:xfrm>
          </p:grpSpPr>
          <p:sp>
            <p:nvSpPr>
              <p:cNvPr id="13" name="平行四边形 12"/>
              <p:cNvSpPr/>
              <p:nvPr/>
            </p:nvSpPr>
            <p:spPr>
              <a:xfrm>
                <a:off x="12331458" y="2527352"/>
                <a:ext cx="1512570" cy="1268095"/>
              </a:xfrm>
              <a:prstGeom prst="parallelogram">
                <a:avLst>
                  <a:gd name="adj" fmla="val 62844"/>
                </a:avLst>
              </a:prstGeom>
              <a:solidFill>
                <a:srgbClr val="F79225"/>
              </a:solidFill>
              <a:ln>
                <a:noFill/>
              </a:ln>
              <a:scene3d>
                <a:camera prst="orthographicFront">
                  <a:rot lat="0" lon="0" rev="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p>
                <a:pPr algn="ctr"/>
                <a:endParaRPr kumimoji="1" lang="zh-CN" altLang="en-US"/>
              </a:p>
            </p:txBody>
          </p:sp>
          <p:sp>
            <p:nvSpPr>
              <p:cNvPr id="14" name="平行四边形 13"/>
              <p:cNvSpPr/>
              <p:nvPr/>
            </p:nvSpPr>
            <p:spPr>
              <a:xfrm>
                <a:off x="13067423" y="2539417"/>
                <a:ext cx="1574800" cy="1268095"/>
              </a:xfrm>
              <a:prstGeom prst="parallelogram">
                <a:avLst>
                  <a:gd name="adj" fmla="val 62844"/>
                </a:avLst>
              </a:prstGeom>
              <a:solidFill>
                <a:schemeClr val="tx1">
                  <a:lumMod val="65000"/>
                  <a:lumOff val="35000"/>
                </a:schemeClr>
              </a:solidFill>
              <a:ln>
                <a:noFill/>
              </a:ln>
              <a:scene3d>
                <a:camera prst="orthographicFront">
                  <a:rot lat="0" lon="0" rev="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p>
                <a:pPr algn="ctr"/>
                <a:endParaRPr kumimoji="1" lang="zh-CN" altLang="en-US"/>
              </a:p>
            </p:txBody>
          </p:sp>
          <p:cxnSp>
            <p:nvCxnSpPr>
              <p:cNvPr id="15" name="直线连接符 14"/>
              <p:cNvCxnSpPr/>
              <p:nvPr/>
            </p:nvCxnSpPr>
            <p:spPr>
              <a:xfrm>
                <a:off x="12331262" y="3807372"/>
                <a:ext cx="738060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12" name="文本框 11"/>
            <p:cNvSpPr txBox="1"/>
            <p:nvPr/>
          </p:nvSpPr>
          <p:spPr>
            <a:xfrm>
              <a:off x="14823106" y="2717303"/>
              <a:ext cx="6082030" cy="1106805"/>
            </a:xfrm>
            <a:prstGeom prst="rect">
              <a:avLst/>
            </a:prstGeom>
            <a:noFill/>
          </p:spPr>
          <p:txBody>
            <a:bodyPr wrap="square" rtlCol="0" anchor="ctr">
              <a:spAutoFit/>
            </a:bodyPr>
            <a:p>
              <a:r>
                <a:rPr lang="zh-CN" sz="6600">
                  <a:ea typeface="宋体" panose="02010600030101010101" pitchFamily="2" charset="-122"/>
                </a:rPr>
                <a:t>安全技术分支</a:t>
              </a:r>
              <a:endParaRPr lang="zh-CN" sz="6600">
                <a:ea typeface="宋体" panose="02010600030101010101" pitchFamily="2" charset="-122"/>
              </a:endParaRPr>
            </a:p>
          </p:txBody>
        </p:sp>
      </p:grpSp>
      <p:sp>
        <p:nvSpPr>
          <p:cNvPr id="2" name="文本框 1"/>
          <p:cNvSpPr txBox="1"/>
          <p:nvPr/>
        </p:nvSpPr>
        <p:spPr>
          <a:xfrm>
            <a:off x="1337310" y="5364480"/>
            <a:ext cx="4405630" cy="7570470"/>
          </a:xfrm>
          <a:prstGeom prst="rect">
            <a:avLst/>
          </a:prstGeom>
          <a:noFill/>
        </p:spPr>
        <p:txBody>
          <a:bodyPr wrap="square" rtlCol="0" anchor="t">
            <a:spAutoFit/>
          </a:bodyPr>
          <a:p>
            <a:r>
              <a:rPr lang="zh-CN" altLang="en-US" sz="5400">
                <a:solidFill>
                  <a:schemeClr val="bg1">
                    <a:lumMod val="95000"/>
                  </a:schemeClr>
                </a:solidFill>
              </a:rPr>
              <a:t>- 系统安全</a:t>
            </a:r>
            <a:endParaRPr lang="zh-CN" altLang="en-US" sz="5400">
              <a:solidFill>
                <a:schemeClr val="bg1">
                  <a:lumMod val="95000"/>
                </a:schemeClr>
              </a:solidFill>
            </a:endParaRPr>
          </a:p>
          <a:p>
            <a:r>
              <a:rPr lang="zh-CN" altLang="en-US" sz="5400">
                <a:solidFill>
                  <a:schemeClr val="bg1">
                    <a:lumMod val="95000"/>
                  </a:schemeClr>
                </a:solidFill>
              </a:rPr>
              <a:t>- 客户端安全</a:t>
            </a:r>
            <a:endParaRPr lang="zh-CN" altLang="en-US" sz="5400">
              <a:solidFill>
                <a:schemeClr val="bg1">
                  <a:lumMod val="95000"/>
                </a:schemeClr>
              </a:solidFill>
            </a:endParaRPr>
          </a:p>
          <a:p>
            <a:r>
              <a:rPr lang="zh-CN" altLang="en-US" sz="5400">
                <a:solidFill>
                  <a:schemeClr val="bg1">
                    <a:lumMod val="95000"/>
                  </a:schemeClr>
                </a:solidFill>
              </a:rPr>
              <a:t>- 移动安全</a:t>
            </a:r>
            <a:endParaRPr lang="zh-CN" altLang="en-US" sz="5400">
              <a:solidFill>
                <a:schemeClr val="bg1">
                  <a:lumMod val="95000"/>
                </a:schemeClr>
              </a:solidFill>
            </a:endParaRPr>
          </a:p>
          <a:p>
            <a:r>
              <a:rPr lang="zh-CN" altLang="en-US" sz="5400">
                <a:solidFill>
                  <a:schemeClr val="bg1">
                    <a:lumMod val="95000"/>
                  </a:schemeClr>
                </a:solidFill>
              </a:rPr>
              <a:t>- </a:t>
            </a:r>
            <a:r>
              <a:rPr lang="en-US" altLang="zh-CN" sz="5400">
                <a:solidFill>
                  <a:schemeClr val="bg1">
                    <a:lumMod val="95000"/>
                  </a:schemeClr>
                </a:solidFill>
              </a:rPr>
              <a:t>W</a:t>
            </a:r>
            <a:r>
              <a:rPr lang="zh-CN" altLang="en-US" sz="5400">
                <a:solidFill>
                  <a:schemeClr val="bg1">
                    <a:lumMod val="95000"/>
                  </a:schemeClr>
                </a:solidFill>
              </a:rPr>
              <a:t>eb安全</a:t>
            </a:r>
            <a:endParaRPr lang="zh-CN" altLang="en-US" sz="5400">
              <a:solidFill>
                <a:schemeClr val="bg1">
                  <a:lumMod val="95000"/>
                </a:schemeClr>
              </a:solidFill>
            </a:endParaRPr>
          </a:p>
          <a:p>
            <a:r>
              <a:rPr lang="zh-CN" altLang="en-US" sz="5400">
                <a:solidFill>
                  <a:schemeClr val="bg1">
                    <a:lumMod val="95000"/>
                  </a:schemeClr>
                </a:solidFill>
              </a:rPr>
              <a:t>- 业务安全</a:t>
            </a:r>
            <a:endParaRPr lang="zh-CN" altLang="en-US" sz="5400">
              <a:solidFill>
                <a:schemeClr val="bg1">
                  <a:lumMod val="95000"/>
                </a:schemeClr>
              </a:solidFill>
            </a:endParaRPr>
          </a:p>
          <a:p>
            <a:r>
              <a:rPr lang="zh-CN" altLang="en-US" sz="5400">
                <a:solidFill>
                  <a:schemeClr val="bg1">
                    <a:lumMod val="95000"/>
                  </a:schemeClr>
                </a:solidFill>
              </a:rPr>
              <a:t>- 工程安全</a:t>
            </a:r>
            <a:endParaRPr lang="zh-CN" altLang="en-US" sz="5400">
              <a:solidFill>
                <a:schemeClr val="bg1">
                  <a:lumMod val="95000"/>
                </a:schemeClr>
              </a:solidFill>
            </a:endParaRPr>
          </a:p>
          <a:p>
            <a:r>
              <a:rPr lang="zh-CN" altLang="en-US" sz="5400">
                <a:solidFill>
                  <a:schemeClr val="bg1">
                    <a:lumMod val="95000"/>
                  </a:schemeClr>
                </a:solidFill>
              </a:rPr>
              <a:t>- 网络安全</a:t>
            </a:r>
            <a:endParaRPr lang="zh-CN" altLang="en-US" sz="5400">
              <a:solidFill>
                <a:schemeClr val="bg1">
                  <a:lumMod val="95000"/>
                </a:schemeClr>
              </a:solidFill>
            </a:endParaRPr>
          </a:p>
          <a:p>
            <a:r>
              <a:rPr lang="zh-CN" altLang="en-US" sz="5400">
                <a:solidFill>
                  <a:schemeClr val="bg1">
                    <a:lumMod val="95000"/>
                  </a:schemeClr>
                </a:solidFill>
              </a:rPr>
              <a:t>- 云安全</a:t>
            </a:r>
            <a:endParaRPr lang="zh-CN" altLang="en-US" sz="5400">
              <a:solidFill>
                <a:schemeClr val="bg1">
                  <a:lumMod val="95000"/>
                </a:schemeClr>
              </a:solidFill>
            </a:endParaRPr>
          </a:p>
          <a:p>
            <a:r>
              <a:rPr lang="zh-CN" altLang="en-US" sz="5400">
                <a:solidFill>
                  <a:schemeClr val="bg1">
                    <a:lumMod val="95000"/>
                  </a:schemeClr>
                </a:solidFill>
              </a:rPr>
              <a:t>- 无线安全</a:t>
            </a:r>
            <a:endParaRPr lang="zh-CN" altLang="en-US" sz="5400">
              <a:solidFill>
                <a:schemeClr val="bg1">
                  <a:lumMod val="95000"/>
                </a:schemeClr>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9" name="文本框 28"/>
          <p:cNvSpPr txBox="1"/>
          <p:nvPr/>
        </p:nvSpPr>
        <p:spPr>
          <a:xfrm>
            <a:off x="1430216" y="77564"/>
            <a:ext cx="4220308" cy="783590"/>
          </a:xfrm>
          <a:prstGeom prst="rect">
            <a:avLst/>
          </a:prstGeom>
          <a:noFill/>
        </p:spPr>
        <p:txBody>
          <a:bodyPr wrap="square" rtlCol="0" anchor="ctr">
            <a:spAutoFit/>
          </a:bodyPr>
          <a:lstStyle/>
          <a:p>
            <a:pPr algn="ctr"/>
            <a:r>
              <a:rPr kumimoji="1" lang="en-US" altLang="zh-CN" sz="4500" dirty="0">
                <a:latin typeface="黑体" panose="02010609060101010101" charset="-122"/>
                <a:ea typeface="黑体" panose="02010609060101010101" charset="-122"/>
                <a:cs typeface="黑体" panose="02010609060101010101" charset="-122"/>
              </a:rPr>
              <a:t>web</a:t>
            </a:r>
            <a:r>
              <a:rPr kumimoji="1" lang="zh-CN" altLang="en-US" sz="4500" dirty="0">
                <a:latin typeface="黑体" panose="02010609060101010101" charset="-122"/>
                <a:ea typeface="黑体" panose="02010609060101010101" charset="-122"/>
                <a:cs typeface="黑体" panose="02010609060101010101" charset="-122"/>
              </a:rPr>
              <a:t>安全</a:t>
            </a:r>
            <a:endParaRPr kumimoji="1" lang="zh-CN" altLang="en-US" sz="4500" dirty="0">
              <a:latin typeface="黑体" panose="02010609060101010101" charset="-122"/>
              <a:ea typeface="黑体" panose="02010609060101010101" charset="-122"/>
              <a:cs typeface="黑体" panose="02010609060101010101" charset="-122"/>
            </a:endParaRPr>
          </a:p>
        </p:txBody>
      </p:sp>
      <p:sp>
        <p:nvSpPr>
          <p:cNvPr id="3" name="文本框 2"/>
          <p:cNvSpPr txBox="1"/>
          <p:nvPr/>
        </p:nvSpPr>
        <p:spPr>
          <a:xfrm>
            <a:off x="0" y="1489297"/>
            <a:ext cx="24384000" cy="1398905"/>
          </a:xfrm>
          <a:prstGeom prst="rect">
            <a:avLst/>
          </a:prstGeom>
          <a:noFill/>
        </p:spPr>
        <p:txBody>
          <a:bodyPr wrap="square" rtlCol="0" anchor="ctr">
            <a:spAutoFit/>
          </a:bodyPr>
          <a:lstStyle/>
          <a:p>
            <a:pPr algn="ctr"/>
            <a:r>
              <a:rPr kumimoji="1" lang="en-US" altLang="zh-CN" sz="8500" dirty="0" smtClean="0">
                <a:sym typeface="+mn-ea"/>
              </a:rPr>
              <a:t>web</a:t>
            </a:r>
            <a:r>
              <a:rPr kumimoji="1" lang="zh-CN" altLang="en-US" sz="8500" dirty="0" smtClean="0">
                <a:ea typeface="宋体" panose="02010600030101010101" pitchFamily="2" charset="-122"/>
                <a:sym typeface="+mn-ea"/>
              </a:rPr>
              <a:t>安全</a:t>
            </a:r>
            <a:endParaRPr kumimoji="1" lang="zh-CN" altLang="en-US" sz="8500" dirty="0" smtClean="0"/>
          </a:p>
        </p:txBody>
      </p:sp>
      <p:grpSp>
        <p:nvGrpSpPr>
          <p:cNvPr id="9" name="组 8"/>
          <p:cNvGrpSpPr/>
          <p:nvPr/>
        </p:nvGrpSpPr>
        <p:grpSpPr>
          <a:xfrm>
            <a:off x="1184910" y="3183395"/>
            <a:ext cx="10180320" cy="1280160"/>
            <a:chOff x="12512145" y="2556648"/>
            <a:chExt cx="10180320" cy="1280160"/>
          </a:xfrm>
        </p:grpSpPr>
        <p:grpSp>
          <p:nvGrpSpPr>
            <p:cNvPr id="11" name="组 10"/>
            <p:cNvGrpSpPr/>
            <p:nvPr/>
          </p:nvGrpSpPr>
          <p:grpSpPr>
            <a:xfrm>
              <a:off x="12512145" y="2556648"/>
              <a:ext cx="7380605" cy="1280160"/>
              <a:chOff x="12331262" y="2527352"/>
              <a:chExt cx="7380605" cy="1280160"/>
            </a:xfrm>
          </p:grpSpPr>
          <p:sp>
            <p:nvSpPr>
              <p:cNvPr id="13" name="平行四边形 12"/>
              <p:cNvSpPr/>
              <p:nvPr/>
            </p:nvSpPr>
            <p:spPr>
              <a:xfrm>
                <a:off x="12331458" y="2527352"/>
                <a:ext cx="1512570" cy="1268095"/>
              </a:xfrm>
              <a:prstGeom prst="parallelogram">
                <a:avLst>
                  <a:gd name="adj" fmla="val 62844"/>
                </a:avLst>
              </a:prstGeom>
              <a:solidFill>
                <a:srgbClr val="F79225"/>
              </a:solidFill>
              <a:ln>
                <a:noFill/>
              </a:ln>
              <a:scene3d>
                <a:camera prst="orthographicFront">
                  <a:rot lat="0" lon="0" rev="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p>
                <a:pPr algn="ctr"/>
                <a:endParaRPr kumimoji="1" lang="zh-CN" altLang="en-US"/>
              </a:p>
            </p:txBody>
          </p:sp>
          <p:sp>
            <p:nvSpPr>
              <p:cNvPr id="14" name="平行四边形 13"/>
              <p:cNvSpPr/>
              <p:nvPr/>
            </p:nvSpPr>
            <p:spPr>
              <a:xfrm>
                <a:off x="13067423" y="2539417"/>
                <a:ext cx="1574800" cy="1268095"/>
              </a:xfrm>
              <a:prstGeom prst="parallelogram">
                <a:avLst>
                  <a:gd name="adj" fmla="val 62844"/>
                </a:avLst>
              </a:prstGeom>
              <a:solidFill>
                <a:schemeClr val="tx1">
                  <a:lumMod val="65000"/>
                  <a:lumOff val="35000"/>
                </a:schemeClr>
              </a:solidFill>
              <a:ln>
                <a:noFill/>
              </a:ln>
              <a:scene3d>
                <a:camera prst="orthographicFront">
                  <a:rot lat="0" lon="0" rev="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p>
                <a:pPr algn="ctr"/>
                <a:endParaRPr kumimoji="1" lang="zh-CN" altLang="en-US"/>
              </a:p>
            </p:txBody>
          </p:sp>
          <p:cxnSp>
            <p:nvCxnSpPr>
              <p:cNvPr id="15" name="直线连接符 14"/>
              <p:cNvCxnSpPr/>
              <p:nvPr/>
            </p:nvCxnSpPr>
            <p:spPr>
              <a:xfrm>
                <a:off x="12331262" y="3807372"/>
                <a:ext cx="738060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12" name="文本框 11"/>
            <p:cNvSpPr txBox="1"/>
            <p:nvPr/>
          </p:nvSpPr>
          <p:spPr>
            <a:xfrm>
              <a:off x="14822910" y="2717303"/>
              <a:ext cx="7869555" cy="1106805"/>
            </a:xfrm>
            <a:prstGeom prst="rect">
              <a:avLst/>
            </a:prstGeom>
            <a:noFill/>
          </p:spPr>
          <p:txBody>
            <a:bodyPr wrap="square" rtlCol="0" anchor="ctr">
              <a:spAutoFit/>
            </a:bodyPr>
            <a:p>
              <a:r>
                <a:rPr lang="zh-CN" sz="6600">
                  <a:ea typeface="宋体" panose="02010600030101010101" pitchFamily="2" charset="-122"/>
                </a:rPr>
                <a:t>全球网络安全大事件</a:t>
              </a:r>
              <a:endParaRPr lang="zh-CN" sz="6600">
                <a:ea typeface="宋体" panose="02010600030101010101" pitchFamily="2" charset="-122"/>
              </a:endParaRPr>
            </a:p>
          </p:txBody>
        </p:sp>
      </p:grpSp>
      <p:sp>
        <p:nvSpPr>
          <p:cNvPr id="2" name="文本框 1"/>
          <p:cNvSpPr txBox="1"/>
          <p:nvPr/>
        </p:nvSpPr>
        <p:spPr>
          <a:xfrm>
            <a:off x="1170940" y="4834890"/>
            <a:ext cx="12518390" cy="706755"/>
          </a:xfrm>
          <a:prstGeom prst="rect">
            <a:avLst/>
          </a:prstGeom>
          <a:noFill/>
        </p:spPr>
        <p:txBody>
          <a:bodyPr wrap="square" rtlCol="0" anchor="t">
            <a:spAutoFit/>
          </a:bodyPr>
          <a:p>
            <a:r>
              <a:rPr lang="en-US" altLang="zh-CN" sz="4000">
                <a:solidFill>
                  <a:schemeClr val="tx1"/>
                </a:solidFill>
              </a:rPr>
              <a:t>1.2017</a:t>
            </a:r>
            <a:r>
              <a:rPr lang="zh-CN" altLang="en-US" sz="4000">
                <a:solidFill>
                  <a:schemeClr val="tx1"/>
                </a:solidFill>
                <a:ea typeface="宋体" panose="02010600030101010101" pitchFamily="2" charset="-122"/>
              </a:rPr>
              <a:t>年</a:t>
            </a:r>
            <a:r>
              <a:rPr lang="en-US" altLang="zh-CN" sz="4000">
                <a:solidFill>
                  <a:schemeClr val="tx1"/>
                </a:solidFill>
                <a:ea typeface="宋体" panose="02010600030101010101" pitchFamily="2" charset="-122"/>
              </a:rPr>
              <a:t>5</a:t>
            </a:r>
            <a:r>
              <a:rPr lang="zh-CN" altLang="en-US" sz="4000">
                <a:solidFill>
                  <a:schemeClr val="tx1"/>
                </a:solidFill>
                <a:ea typeface="宋体" panose="02010600030101010101" pitchFamily="2" charset="-122"/>
              </a:rPr>
              <a:t>月：</a:t>
            </a:r>
            <a:r>
              <a:rPr lang="en-US" altLang="zh-CN" sz="4000">
                <a:solidFill>
                  <a:schemeClr val="tx1"/>
                </a:solidFill>
                <a:ea typeface="宋体" panose="02010600030101010101" pitchFamily="2" charset="-122"/>
              </a:rPr>
              <a:t>WannaCry</a:t>
            </a:r>
            <a:r>
              <a:rPr lang="zh-CN" altLang="en-US" sz="4000">
                <a:solidFill>
                  <a:schemeClr val="tx1"/>
                </a:solidFill>
                <a:ea typeface="宋体" panose="02010600030101010101" pitchFamily="2" charset="-122"/>
              </a:rPr>
              <a:t>病毒席卷全球</a:t>
            </a:r>
            <a:endParaRPr lang="zh-CN" altLang="en-US" sz="4000">
              <a:solidFill>
                <a:schemeClr val="tx1"/>
              </a:solidFill>
              <a:ea typeface="宋体" panose="02010600030101010101" pitchFamily="2" charset="-122"/>
            </a:endParaRPr>
          </a:p>
        </p:txBody>
      </p:sp>
      <p:pic>
        <p:nvPicPr>
          <p:cNvPr id="6" name="图片 5"/>
          <p:cNvPicPr>
            <a:picLocks noChangeAspect="1"/>
          </p:cNvPicPr>
          <p:nvPr/>
        </p:nvPicPr>
        <p:blipFill>
          <a:blip r:embed="rId1"/>
          <a:stretch>
            <a:fillRect/>
          </a:stretch>
        </p:blipFill>
        <p:spPr>
          <a:xfrm>
            <a:off x="1184910" y="5541645"/>
            <a:ext cx="13334365" cy="788670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9" name="文本框 28"/>
          <p:cNvSpPr txBox="1"/>
          <p:nvPr/>
        </p:nvSpPr>
        <p:spPr>
          <a:xfrm>
            <a:off x="1430216" y="77564"/>
            <a:ext cx="4220308" cy="783590"/>
          </a:xfrm>
          <a:prstGeom prst="rect">
            <a:avLst/>
          </a:prstGeom>
          <a:noFill/>
        </p:spPr>
        <p:txBody>
          <a:bodyPr wrap="square" rtlCol="0" anchor="ctr">
            <a:spAutoFit/>
          </a:bodyPr>
          <a:lstStyle/>
          <a:p>
            <a:pPr algn="ctr"/>
            <a:r>
              <a:rPr kumimoji="1" lang="en-US" altLang="zh-CN" sz="4500" dirty="0">
                <a:latin typeface="黑体" panose="02010609060101010101" charset="-122"/>
                <a:ea typeface="黑体" panose="02010609060101010101" charset="-122"/>
                <a:cs typeface="黑体" panose="02010609060101010101" charset="-122"/>
              </a:rPr>
              <a:t>web</a:t>
            </a:r>
            <a:r>
              <a:rPr kumimoji="1" lang="zh-CN" altLang="en-US" sz="4500" dirty="0">
                <a:latin typeface="黑体" panose="02010609060101010101" charset="-122"/>
                <a:ea typeface="黑体" panose="02010609060101010101" charset="-122"/>
                <a:cs typeface="黑体" panose="02010609060101010101" charset="-122"/>
              </a:rPr>
              <a:t>安全</a:t>
            </a:r>
            <a:endParaRPr kumimoji="1" lang="zh-CN" altLang="en-US" sz="4500" dirty="0">
              <a:latin typeface="黑体" panose="02010609060101010101" charset="-122"/>
              <a:ea typeface="黑体" panose="02010609060101010101" charset="-122"/>
              <a:cs typeface="黑体" panose="02010609060101010101" charset="-122"/>
            </a:endParaRPr>
          </a:p>
        </p:txBody>
      </p:sp>
      <p:sp>
        <p:nvSpPr>
          <p:cNvPr id="3" name="文本框 2"/>
          <p:cNvSpPr txBox="1"/>
          <p:nvPr/>
        </p:nvSpPr>
        <p:spPr>
          <a:xfrm>
            <a:off x="0" y="1489297"/>
            <a:ext cx="24384000" cy="1398905"/>
          </a:xfrm>
          <a:prstGeom prst="rect">
            <a:avLst/>
          </a:prstGeom>
          <a:noFill/>
        </p:spPr>
        <p:txBody>
          <a:bodyPr wrap="square" rtlCol="0" anchor="ctr">
            <a:spAutoFit/>
          </a:bodyPr>
          <a:lstStyle/>
          <a:p>
            <a:pPr algn="ctr"/>
            <a:r>
              <a:rPr kumimoji="1" lang="en-US" altLang="zh-CN" sz="8500" dirty="0" smtClean="0">
                <a:sym typeface="+mn-ea"/>
              </a:rPr>
              <a:t>web</a:t>
            </a:r>
            <a:r>
              <a:rPr kumimoji="1" lang="zh-CN" altLang="en-US" sz="8500" dirty="0" smtClean="0">
                <a:ea typeface="宋体" panose="02010600030101010101" pitchFamily="2" charset="-122"/>
                <a:sym typeface="+mn-ea"/>
              </a:rPr>
              <a:t>安全</a:t>
            </a:r>
            <a:endParaRPr kumimoji="1" lang="zh-CN" altLang="en-US" sz="8500" dirty="0" smtClean="0"/>
          </a:p>
        </p:txBody>
      </p:sp>
      <p:grpSp>
        <p:nvGrpSpPr>
          <p:cNvPr id="9" name="组 8"/>
          <p:cNvGrpSpPr/>
          <p:nvPr/>
        </p:nvGrpSpPr>
        <p:grpSpPr>
          <a:xfrm>
            <a:off x="1184910" y="3183395"/>
            <a:ext cx="10180320" cy="1280160"/>
            <a:chOff x="12512145" y="2556648"/>
            <a:chExt cx="10180320" cy="1280160"/>
          </a:xfrm>
        </p:grpSpPr>
        <p:grpSp>
          <p:nvGrpSpPr>
            <p:cNvPr id="11" name="组 10"/>
            <p:cNvGrpSpPr/>
            <p:nvPr/>
          </p:nvGrpSpPr>
          <p:grpSpPr>
            <a:xfrm>
              <a:off x="12512145" y="2556648"/>
              <a:ext cx="7380605" cy="1280160"/>
              <a:chOff x="12331262" y="2527352"/>
              <a:chExt cx="7380605" cy="1280160"/>
            </a:xfrm>
          </p:grpSpPr>
          <p:sp>
            <p:nvSpPr>
              <p:cNvPr id="13" name="平行四边形 12"/>
              <p:cNvSpPr/>
              <p:nvPr/>
            </p:nvSpPr>
            <p:spPr>
              <a:xfrm>
                <a:off x="12331458" y="2527352"/>
                <a:ext cx="1512570" cy="1268095"/>
              </a:xfrm>
              <a:prstGeom prst="parallelogram">
                <a:avLst>
                  <a:gd name="adj" fmla="val 62844"/>
                </a:avLst>
              </a:prstGeom>
              <a:solidFill>
                <a:srgbClr val="F79225"/>
              </a:solidFill>
              <a:ln>
                <a:noFill/>
              </a:ln>
              <a:scene3d>
                <a:camera prst="orthographicFront">
                  <a:rot lat="0" lon="0" rev="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p>
                <a:pPr algn="ctr"/>
                <a:endParaRPr kumimoji="1" lang="zh-CN" altLang="en-US"/>
              </a:p>
            </p:txBody>
          </p:sp>
          <p:sp>
            <p:nvSpPr>
              <p:cNvPr id="14" name="平行四边形 13"/>
              <p:cNvSpPr/>
              <p:nvPr/>
            </p:nvSpPr>
            <p:spPr>
              <a:xfrm>
                <a:off x="13067423" y="2539417"/>
                <a:ext cx="1574800" cy="1268095"/>
              </a:xfrm>
              <a:prstGeom prst="parallelogram">
                <a:avLst>
                  <a:gd name="adj" fmla="val 62844"/>
                </a:avLst>
              </a:prstGeom>
              <a:solidFill>
                <a:schemeClr val="tx1">
                  <a:lumMod val="65000"/>
                  <a:lumOff val="35000"/>
                </a:schemeClr>
              </a:solidFill>
              <a:ln>
                <a:noFill/>
              </a:ln>
              <a:scene3d>
                <a:camera prst="orthographicFront">
                  <a:rot lat="0" lon="0" rev="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p>
                <a:pPr algn="ctr"/>
                <a:endParaRPr kumimoji="1" lang="zh-CN" altLang="en-US"/>
              </a:p>
            </p:txBody>
          </p:sp>
          <p:cxnSp>
            <p:nvCxnSpPr>
              <p:cNvPr id="15" name="直线连接符 14"/>
              <p:cNvCxnSpPr/>
              <p:nvPr/>
            </p:nvCxnSpPr>
            <p:spPr>
              <a:xfrm>
                <a:off x="12331262" y="3807372"/>
                <a:ext cx="738060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12" name="文本框 11"/>
            <p:cNvSpPr txBox="1"/>
            <p:nvPr/>
          </p:nvSpPr>
          <p:spPr>
            <a:xfrm>
              <a:off x="14822910" y="2717303"/>
              <a:ext cx="7869555" cy="1106805"/>
            </a:xfrm>
            <a:prstGeom prst="rect">
              <a:avLst/>
            </a:prstGeom>
            <a:noFill/>
          </p:spPr>
          <p:txBody>
            <a:bodyPr wrap="square" rtlCol="0" anchor="ctr">
              <a:spAutoFit/>
            </a:bodyPr>
            <a:p>
              <a:r>
                <a:rPr lang="zh-CN" sz="6600">
                  <a:ea typeface="宋体" panose="02010600030101010101" pitchFamily="2" charset="-122"/>
                </a:rPr>
                <a:t>全球网络安全大事件</a:t>
              </a:r>
              <a:endParaRPr lang="zh-CN" sz="6600">
                <a:ea typeface="宋体" panose="02010600030101010101" pitchFamily="2" charset="-122"/>
              </a:endParaRPr>
            </a:p>
          </p:txBody>
        </p:sp>
      </p:grpSp>
      <p:sp>
        <p:nvSpPr>
          <p:cNvPr id="2" name="文本框 1"/>
          <p:cNvSpPr txBox="1"/>
          <p:nvPr/>
        </p:nvSpPr>
        <p:spPr>
          <a:xfrm>
            <a:off x="1170940" y="4834890"/>
            <a:ext cx="16750665" cy="6862445"/>
          </a:xfrm>
          <a:prstGeom prst="rect">
            <a:avLst/>
          </a:prstGeom>
          <a:noFill/>
        </p:spPr>
        <p:txBody>
          <a:bodyPr wrap="square" rtlCol="0" anchor="t">
            <a:spAutoFit/>
          </a:bodyPr>
          <a:p>
            <a:r>
              <a:rPr lang="en-US" altLang="zh-CN" sz="4000">
                <a:solidFill>
                  <a:schemeClr val="tx1"/>
                </a:solidFill>
              </a:rPr>
              <a:t>2.2017</a:t>
            </a:r>
            <a:r>
              <a:rPr lang="zh-CN" altLang="en-US" sz="4000">
                <a:solidFill>
                  <a:schemeClr val="tx1"/>
                </a:solidFill>
                <a:ea typeface="宋体" panose="02010600030101010101" pitchFamily="2" charset="-122"/>
              </a:rPr>
              <a:t>年</a:t>
            </a:r>
            <a:r>
              <a:rPr lang="en-US" altLang="zh-CN" sz="4000">
                <a:solidFill>
                  <a:schemeClr val="tx1"/>
                </a:solidFill>
                <a:ea typeface="宋体" panose="02010600030101010101" pitchFamily="2" charset="-122"/>
              </a:rPr>
              <a:t>10</a:t>
            </a:r>
            <a:r>
              <a:rPr lang="zh-CN" altLang="en-US" sz="4000">
                <a:solidFill>
                  <a:schemeClr val="tx1"/>
                </a:solidFill>
                <a:ea typeface="宋体" panose="02010600030101010101" pitchFamily="2" charset="-122"/>
              </a:rPr>
              <a:t>月：雅虎公司</a:t>
            </a:r>
            <a:r>
              <a:rPr lang="en-US" altLang="zh-CN" sz="4000">
                <a:solidFill>
                  <a:schemeClr val="tx1"/>
                </a:solidFill>
                <a:ea typeface="宋体" panose="02010600030101010101" pitchFamily="2" charset="-122"/>
              </a:rPr>
              <a:t>,30</a:t>
            </a:r>
            <a:r>
              <a:rPr lang="zh-CN" altLang="en-US" sz="4000">
                <a:solidFill>
                  <a:schemeClr val="tx1"/>
                </a:solidFill>
                <a:ea typeface="宋体" panose="02010600030101010101" pitchFamily="2" charset="-122"/>
              </a:rPr>
              <a:t>亿个用户账号全部受到黑客攻击的影响</a:t>
            </a:r>
            <a:endParaRPr lang="zh-CN" altLang="en-US" sz="4000">
              <a:solidFill>
                <a:schemeClr val="tx1"/>
              </a:solidFill>
              <a:ea typeface="宋体" panose="02010600030101010101" pitchFamily="2" charset="-122"/>
            </a:endParaRPr>
          </a:p>
          <a:p>
            <a:endParaRPr lang="zh-CN" altLang="en-US" sz="4000">
              <a:solidFill>
                <a:schemeClr val="tx1"/>
              </a:solidFill>
              <a:ea typeface="宋体" panose="02010600030101010101" pitchFamily="2" charset="-122"/>
            </a:endParaRPr>
          </a:p>
          <a:p>
            <a:r>
              <a:rPr lang="en-US" altLang="zh-CN" sz="4000">
                <a:solidFill>
                  <a:schemeClr val="tx1"/>
                </a:solidFill>
                <a:ea typeface="宋体" panose="02010600030101010101" pitchFamily="2" charset="-122"/>
              </a:rPr>
              <a:t>3.2017</a:t>
            </a:r>
            <a:r>
              <a:rPr lang="zh-CN" altLang="en-US" sz="4000">
                <a:solidFill>
                  <a:schemeClr val="tx1"/>
                </a:solidFill>
                <a:ea typeface="宋体" panose="02010600030101010101" pitchFamily="2" charset="-122"/>
              </a:rPr>
              <a:t>年</a:t>
            </a:r>
            <a:r>
              <a:rPr lang="en-US" altLang="zh-CN" sz="4000">
                <a:solidFill>
                  <a:schemeClr val="tx1"/>
                </a:solidFill>
                <a:ea typeface="宋体" panose="02010600030101010101" pitchFamily="2" charset="-122"/>
              </a:rPr>
              <a:t>12</a:t>
            </a:r>
            <a:r>
              <a:rPr lang="zh-CN" altLang="en-US" sz="4000">
                <a:solidFill>
                  <a:schemeClr val="tx1"/>
                </a:solidFill>
                <a:ea typeface="宋体" panose="02010600030101010101" pitchFamily="2" charset="-122"/>
              </a:rPr>
              <a:t>月：</a:t>
            </a:r>
            <a:r>
              <a:rPr lang="en-US" altLang="zh-CN" sz="4000">
                <a:solidFill>
                  <a:schemeClr val="tx1"/>
                </a:solidFill>
                <a:ea typeface="宋体" panose="02010600030101010101" pitchFamily="2" charset="-122"/>
              </a:rPr>
              <a:t>Facebook</a:t>
            </a:r>
            <a:r>
              <a:rPr lang="zh-CN" altLang="en-US" sz="4000">
                <a:solidFill>
                  <a:schemeClr val="tx1"/>
                </a:solidFill>
                <a:ea typeface="宋体" panose="02010600030101010101" pitchFamily="2" charset="-122"/>
              </a:rPr>
              <a:t>第三次数据泄露</a:t>
            </a:r>
            <a:r>
              <a:rPr lang="en-US" altLang="zh-CN" sz="4000">
                <a:solidFill>
                  <a:schemeClr val="tx1"/>
                </a:solidFill>
                <a:ea typeface="宋体" panose="02010600030101010101" pitchFamily="2" charset="-122"/>
              </a:rPr>
              <a:t>,</a:t>
            </a:r>
            <a:r>
              <a:rPr lang="zh-CN" altLang="en-US" sz="4000">
                <a:solidFill>
                  <a:schemeClr val="tx1"/>
                </a:solidFill>
                <a:ea typeface="宋体" panose="02010600030101010101" pitchFamily="2" charset="-122"/>
              </a:rPr>
              <a:t>导致</a:t>
            </a:r>
            <a:r>
              <a:rPr lang="en-US" altLang="zh-CN" sz="4000">
                <a:solidFill>
                  <a:schemeClr val="tx1"/>
                </a:solidFill>
                <a:ea typeface="宋体" panose="02010600030101010101" pitchFamily="2" charset="-122"/>
              </a:rPr>
              <a:t>6800</a:t>
            </a:r>
            <a:r>
              <a:rPr lang="zh-CN" altLang="en-US" sz="4000">
                <a:solidFill>
                  <a:schemeClr val="tx1"/>
                </a:solidFill>
                <a:ea typeface="宋体" panose="02010600030101010101" pitchFamily="2" charset="-122"/>
              </a:rPr>
              <a:t>万用户私人照片泄露</a:t>
            </a:r>
            <a:endParaRPr lang="zh-CN" altLang="en-US" sz="4000">
              <a:solidFill>
                <a:schemeClr val="tx1"/>
              </a:solidFill>
              <a:ea typeface="宋体" panose="02010600030101010101" pitchFamily="2" charset="-122"/>
            </a:endParaRPr>
          </a:p>
          <a:p>
            <a:endParaRPr lang="zh-CN" altLang="en-US" sz="4000">
              <a:solidFill>
                <a:schemeClr val="tx1"/>
              </a:solidFill>
              <a:ea typeface="宋体" panose="02010600030101010101" pitchFamily="2" charset="-122"/>
            </a:endParaRPr>
          </a:p>
          <a:p>
            <a:r>
              <a:rPr lang="en-US" altLang="zh-CN" sz="4000">
                <a:solidFill>
                  <a:schemeClr val="tx1"/>
                </a:solidFill>
                <a:ea typeface="宋体" panose="02010600030101010101" pitchFamily="2" charset="-122"/>
              </a:rPr>
              <a:t>4.</a:t>
            </a:r>
            <a:r>
              <a:rPr lang="zh-CN" altLang="en-US" sz="4000">
                <a:solidFill>
                  <a:schemeClr val="tx1"/>
                </a:solidFill>
                <a:ea typeface="宋体" panose="02010600030101010101" pitchFamily="2" charset="-122"/>
              </a:rPr>
              <a:t>苹果的</a:t>
            </a:r>
            <a:r>
              <a:rPr lang="en-US" altLang="zh-CN" sz="4000">
                <a:solidFill>
                  <a:schemeClr val="tx1"/>
                </a:solidFill>
                <a:ea typeface="宋体" panose="02010600030101010101" pitchFamily="2" charset="-122"/>
              </a:rPr>
              <a:t>iCloud</a:t>
            </a:r>
            <a:r>
              <a:rPr lang="zh-CN" altLang="en-US" sz="4000">
                <a:solidFill>
                  <a:schemeClr val="tx1"/>
                </a:solidFill>
                <a:ea typeface="宋体" panose="02010600030101010101" pitchFamily="2" charset="-122"/>
              </a:rPr>
              <a:t>存在漏洞导致名人照片泄露</a:t>
            </a:r>
            <a:endParaRPr lang="zh-CN" altLang="en-US" sz="4000">
              <a:solidFill>
                <a:schemeClr val="tx1"/>
              </a:solidFill>
              <a:ea typeface="宋体" panose="02010600030101010101" pitchFamily="2" charset="-122"/>
            </a:endParaRPr>
          </a:p>
          <a:p>
            <a:endParaRPr lang="zh-CN" altLang="en-US" sz="4000">
              <a:solidFill>
                <a:schemeClr val="tx1"/>
              </a:solidFill>
              <a:ea typeface="宋体" panose="02010600030101010101" pitchFamily="2" charset="-122"/>
            </a:endParaRPr>
          </a:p>
          <a:p>
            <a:r>
              <a:rPr lang="zh-CN" altLang="en-US" sz="4000">
                <a:solidFill>
                  <a:schemeClr val="tx1"/>
                </a:solidFill>
                <a:ea typeface="宋体" panose="02010600030101010101" pitchFamily="2" charset="-122"/>
              </a:rPr>
              <a:t>苹果公司的</a:t>
            </a:r>
            <a:r>
              <a:rPr lang="en-US" altLang="zh-CN" sz="4000">
                <a:solidFill>
                  <a:schemeClr val="tx1"/>
                </a:solidFill>
                <a:ea typeface="宋体" panose="02010600030101010101" pitchFamily="2" charset="-122"/>
              </a:rPr>
              <a:t>iCloud</a:t>
            </a:r>
            <a:r>
              <a:rPr lang="zh-CN" altLang="en-US" sz="4000">
                <a:solidFill>
                  <a:schemeClr val="tx1"/>
                </a:solidFill>
                <a:ea typeface="宋体" panose="02010600030101010101" pitchFamily="2" charset="-122"/>
              </a:rPr>
              <a:t>也许是明星私密照片大量外泄的罪魁祸首。一个</a:t>
            </a:r>
            <a:r>
              <a:rPr lang="en-US" altLang="zh-CN" sz="4000">
                <a:solidFill>
                  <a:schemeClr val="tx1"/>
                </a:solidFill>
                <a:ea typeface="宋体" panose="02010600030101010101" pitchFamily="2" charset="-122"/>
              </a:rPr>
              <a:t>Python</a:t>
            </a:r>
            <a:r>
              <a:rPr lang="zh-CN" altLang="en-US" sz="4000">
                <a:solidFill>
                  <a:schemeClr val="tx1"/>
                </a:solidFill>
                <a:ea typeface="宋体" panose="02010600030101010101" pitchFamily="2" charset="-122"/>
              </a:rPr>
              <a:t>脚本在</a:t>
            </a:r>
            <a:r>
              <a:rPr lang="en-US" altLang="zh-CN" sz="4000">
                <a:solidFill>
                  <a:schemeClr val="tx1"/>
                </a:solidFill>
                <a:ea typeface="宋体" panose="02010600030101010101" pitchFamily="2" charset="-122"/>
              </a:rPr>
              <a:t>GitHub</a:t>
            </a:r>
            <a:r>
              <a:rPr lang="zh-CN" altLang="en-US" sz="4000">
                <a:solidFill>
                  <a:schemeClr val="tx1"/>
                </a:solidFill>
                <a:ea typeface="宋体" panose="02010600030101010101" pitchFamily="2" charset="-122"/>
              </a:rPr>
              <a:t>上运行时，在</a:t>
            </a:r>
            <a:r>
              <a:rPr lang="en-US" altLang="zh-CN" sz="4000">
                <a:solidFill>
                  <a:schemeClr val="tx1"/>
                </a:solidFill>
                <a:ea typeface="宋体" panose="02010600030101010101" pitchFamily="2" charset="-122"/>
              </a:rPr>
              <a:t>”</a:t>
            </a:r>
            <a:r>
              <a:rPr lang="zh-CN" altLang="en-US" sz="4000">
                <a:solidFill>
                  <a:schemeClr val="tx1"/>
                </a:solidFill>
                <a:ea typeface="宋体" panose="02010600030101010101" pitchFamily="2" charset="-122"/>
              </a:rPr>
              <a:t>查找我的</a:t>
            </a:r>
            <a:r>
              <a:rPr lang="en-US" altLang="zh-CN" sz="4000">
                <a:solidFill>
                  <a:schemeClr val="tx1"/>
                </a:solidFill>
                <a:ea typeface="宋体" panose="02010600030101010101" pitchFamily="2" charset="-122"/>
              </a:rPr>
              <a:t>iPhone”</a:t>
            </a:r>
            <a:r>
              <a:rPr lang="zh-CN" altLang="en-US" sz="4000">
                <a:solidFill>
                  <a:schemeClr val="tx1"/>
                </a:solidFill>
                <a:ea typeface="宋体" panose="02010600030101010101" pitchFamily="2" charset="-122"/>
              </a:rPr>
              <a:t>服务中出现了允许恶意使用者强制在苹果云端服务的目标账户上输入密码。强制入侵是恶意通过脚本重复猜测密码，尝试找到正确密码，目标账户不会对此进行锁定或者警告。一旦密码匹配，黑客就可以自由使用其他云端服务</a:t>
            </a:r>
            <a:endParaRPr lang="zh-CN" altLang="en-US" sz="4000">
              <a:solidFill>
                <a:schemeClr val="tx1"/>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9" name="文本框 28"/>
          <p:cNvSpPr txBox="1"/>
          <p:nvPr/>
        </p:nvSpPr>
        <p:spPr>
          <a:xfrm>
            <a:off x="1430216" y="77564"/>
            <a:ext cx="4220308" cy="783590"/>
          </a:xfrm>
          <a:prstGeom prst="rect">
            <a:avLst/>
          </a:prstGeom>
          <a:noFill/>
        </p:spPr>
        <p:txBody>
          <a:bodyPr wrap="square" rtlCol="0" anchor="ctr">
            <a:spAutoFit/>
          </a:bodyPr>
          <a:lstStyle/>
          <a:p>
            <a:pPr algn="ctr"/>
            <a:r>
              <a:rPr kumimoji="1" lang="en-US" altLang="zh-CN" sz="4500" dirty="0">
                <a:latin typeface="黑体" panose="02010609060101010101" charset="-122"/>
                <a:ea typeface="黑体" panose="02010609060101010101" charset="-122"/>
                <a:cs typeface="黑体" panose="02010609060101010101" charset="-122"/>
              </a:rPr>
              <a:t>web</a:t>
            </a:r>
            <a:r>
              <a:rPr kumimoji="1" lang="zh-CN" altLang="en-US" sz="4500" dirty="0">
                <a:latin typeface="黑体" panose="02010609060101010101" charset="-122"/>
                <a:ea typeface="黑体" panose="02010609060101010101" charset="-122"/>
                <a:cs typeface="黑体" panose="02010609060101010101" charset="-122"/>
              </a:rPr>
              <a:t>安全</a:t>
            </a:r>
            <a:endParaRPr kumimoji="1" lang="zh-CN" altLang="en-US" sz="4500" dirty="0">
              <a:latin typeface="黑体" panose="02010609060101010101" charset="-122"/>
              <a:ea typeface="黑体" panose="02010609060101010101" charset="-122"/>
              <a:cs typeface="黑体" panose="02010609060101010101" charset="-122"/>
            </a:endParaRPr>
          </a:p>
        </p:txBody>
      </p:sp>
      <p:sp>
        <p:nvSpPr>
          <p:cNvPr id="3" name="文本框 2"/>
          <p:cNvSpPr txBox="1"/>
          <p:nvPr/>
        </p:nvSpPr>
        <p:spPr>
          <a:xfrm>
            <a:off x="0" y="1489297"/>
            <a:ext cx="24384000" cy="1398905"/>
          </a:xfrm>
          <a:prstGeom prst="rect">
            <a:avLst/>
          </a:prstGeom>
          <a:noFill/>
        </p:spPr>
        <p:txBody>
          <a:bodyPr wrap="square" rtlCol="0" anchor="ctr">
            <a:spAutoFit/>
          </a:bodyPr>
          <a:lstStyle/>
          <a:p>
            <a:pPr algn="ctr"/>
            <a:r>
              <a:rPr kumimoji="1" lang="en-US" altLang="zh-CN" sz="8500" dirty="0" smtClean="0">
                <a:sym typeface="+mn-ea"/>
              </a:rPr>
              <a:t>web</a:t>
            </a:r>
            <a:r>
              <a:rPr kumimoji="1" lang="zh-CN" altLang="en-US" sz="8500" dirty="0" smtClean="0">
                <a:ea typeface="宋体" panose="02010600030101010101" pitchFamily="2" charset="-122"/>
                <a:sym typeface="+mn-ea"/>
              </a:rPr>
              <a:t>安全</a:t>
            </a:r>
            <a:endParaRPr kumimoji="1" lang="zh-CN" altLang="en-US" sz="8500" dirty="0" smtClean="0"/>
          </a:p>
        </p:txBody>
      </p:sp>
      <p:grpSp>
        <p:nvGrpSpPr>
          <p:cNvPr id="9" name="组 8"/>
          <p:cNvGrpSpPr/>
          <p:nvPr/>
        </p:nvGrpSpPr>
        <p:grpSpPr>
          <a:xfrm>
            <a:off x="1184910" y="3183395"/>
            <a:ext cx="10180320" cy="1280160"/>
            <a:chOff x="12512145" y="2556648"/>
            <a:chExt cx="10180320" cy="1280160"/>
          </a:xfrm>
        </p:grpSpPr>
        <p:grpSp>
          <p:nvGrpSpPr>
            <p:cNvPr id="11" name="组 10"/>
            <p:cNvGrpSpPr/>
            <p:nvPr/>
          </p:nvGrpSpPr>
          <p:grpSpPr>
            <a:xfrm>
              <a:off x="12512145" y="2556648"/>
              <a:ext cx="7380605" cy="1280160"/>
              <a:chOff x="12331262" y="2527352"/>
              <a:chExt cx="7380605" cy="1280160"/>
            </a:xfrm>
          </p:grpSpPr>
          <p:sp>
            <p:nvSpPr>
              <p:cNvPr id="13" name="平行四边形 12"/>
              <p:cNvSpPr/>
              <p:nvPr/>
            </p:nvSpPr>
            <p:spPr>
              <a:xfrm>
                <a:off x="12331458" y="2527352"/>
                <a:ext cx="1512570" cy="1268095"/>
              </a:xfrm>
              <a:prstGeom prst="parallelogram">
                <a:avLst>
                  <a:gd name="adj" fmla="val 62844"/>
                </a:avLst>
              </a:prstGeom>
              <a:solidFill>
                <a:srgbClr val="F79225"/>
              </a:solidFill>
              <a:ln>
                <a:noFill/>
              </a:ln>
              <a:scene3d>
                <a:camera prst="orthographicFront">
                  <a:rot lat="0" lon="0" rev="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p>
                <a:pPr algn="ctr"/>
                <a:endParaRPr kumimoji="1" lang="zh-CN" altLang="en-US"/>
              </a:p>
            </p:txBody>
          </p:sp>
          <p:sp>
            <p:nvSpPr>
              <p:cNvPr id="14" name="平行四边形 13"/>
              <p:cNvSpPr/>
              <p:nvPr/>
            </p:nvSpPr>
            <p:spPr>
              <a:xfrm>
                <a:off x="13067423" y="2539417"/>
                <a:ext cx="1574800" cy="1268095"/>
              </a:xfrm>
              <a:prstGeom prst="parallelogram">
                <a:avLst>
                  <a:gd name="adj" fmla="val 62844"/>
                </a:avLst>
              </a:prstGeom>
              <a:solidFill>
                <a:schemeClr val="tx1">
                  <a:lumMod val="65000"/>
                  <a:lumOff val="35000"/>
                </a:schemeClr>
              </a:solidFill>
              <a:ln>
                <a:noFill/>
              </a:ln>
              <a:scene3d>
                <a:camera prst="orthographicFront">
                  <a:rot lat="0" lon="0" rev="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p>
                <a:pPr algn="ctr"/>
                <a:endParaRPr kumimoji="1" lang="zh-CN" altLang="en-US"/>
              </a:p>
            </p:txBody>
          </p:sp>
          <p:cxnSp>
            <p:nvCxnSpPr>
              <p:cNvPr id="15" name="直线连接符 14"/>
              <p:cNvCxnSpPr/>
              <p:nvPr/>
            </p:nvCxnSpPr>
            <p:spPr>
              <a:xfrm>
                <a:off x="12331262" y="3807372"/>
                <a:ext cx="738060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12" name="文本框 11"/>
            <p:cNvSpPr txBox="1"/>
            <p:nvPr/>
          </p:nvSpPr>
          <p:spPr>
            <a:xfrm>
              <a:off x="14822910" y="2717303"/>
              <a:ext cx="7869555" cy="1106805"/>
            </a:xfrm>
            <a:prstGeom prst="rect">
              <a:avLst/>
            </a:prstGeom>
            <a:noFill/>
          </p:spPr>
          <p:txBody>
            <a:bodyPr wrap="square" rtlCol="0" anchor="ctr">
              <a:spAutoFit/>
            </a:bodyPr>
            <a:p>
              <a:r>
                <a:rPr lang="en-US" altLang="zh-CN" sz="6600">
                  <a:ea typeface="宋体" panose="02010600030101010101" pitchFamily="2" charset="-122"/>
                </a:rPr>
                <a:t>5G</a:t>
              </a:r>
              <a:endParaRPr lang="en-US" altLang="zh-CN" sz="6600">
                <a:ea typeface="宋体" panose="02010600030101010101" pitchFamily="2" charset="-122"/>
              </a:endParaRPr>
            </a:p>
          </p:txBody>
        </p:sp>
      </p:grpSp>
      <p:sp>
        <p:nvSpPr>
          <p:cNvPr id="2" name="文本框 1"/>
          <p:cNvSpPr txBox="1"/>
          <p:nvPr/>
        </p:nvSpPr>
        <p:spPr>
          <a:xfrm>
            <a:off x="1170940" y="4834890"/>
            <a:ext cx="16750665" cy="1322070"/>
          </a:xfrm>
          <a:prstGeom prst="rect">
            <a:avLst/>
          </a:prstGeom>
          <a:noFill/>
        </p:spPr>
        <p:txBody>
          <a:bodyPr wrap="square" rtlCol="0" anchor="t">
            <a:spAutoFit/>
          </a:bodyPr>
          <a:p>
            <a:r>
              <a:rPr lang="zh-CN" altLang="en-US" sz="4000">
                <a:solidFill>
                  <a:schemeClr val="tx1"/>
                </a:solidFill>
                <a:ea typeface="宋体" panose="02010600030101010101" pitchFamily="2" charset="-122"/>
              </a:rPr>
              <a:t>在由</a:t>
            </a:r>
            <a:r>
              <a:rPr lang="en-US" altLang="zh-CN" sz="4000">
                <a:solidFill>
                  <a:schemeClr val="tx1"/>
                </a:solidFill>
                <a:ea typeface="宋体" panose="02010600030101010101" pitchFamily="2" charset="-122"/>
              </a:rPr>
              <a:t>5G+</a:t>
            </a:r>
            <a:r>
              <a:rPr lang="zh-CN" altLang="en-US" sz="4000">
                <a:solidFill>
                  <a:schemeClr val="tx1"/>
                </a:solidFill>
                <a:ea typeface="宋体" panose="02010600030101010101" pitchFamily="2" charset="-122"/>
              </a:rPr>
              <a:t>物联网构建的万物连接的场景下</a:t>
            </a:r>
            <a:r>
              <a:rPr lang="en-US" altLang="zh-CN" sz="4000">
                <a:solidFill>
                  <a:schemeClr val="tx1"/>
                </a:solidFill>
                <a:ea typeface="宋体" panose="02010600030101010101" pitchFamily="2" charset="-122"/>
              </a:rPr>
              <a:t>,</a:t>
            </a:r>
            <a:r>
              <a:rPr lang="zh-CN" altLang="en-US" sz="4000">
                <a:solidFill>
                  <a:schemeClr val="tx1"/>
                </a:solidFill>
                <a:ea typeface="宋体" panose="02010600030101010101" pitchFamily="2" charset="-122"/>
              </a:rPr>
              <a:t>人与物、物与物都将通过</a:t>
            </a:r>
            <a:r>
              <a:rPr lang="en-US" altLang="zh-CN" sz="4000">
                <a:solidFill>
                  <a:schemeClr val="tx1"/>
                </a:solidFill>
                <a:ea typeface="宋体" panose="02010600030101010101" pitchFamily="2" charset="-122"/>
              </a:rPr>
              <a:t>5G</a:t>
            </a:r>
            <a:r>
              <a:rPr lang="zh-CN" altLang="en-US" sz="4000">
                <a:solidFill>
                  <a:schemeClr val="tx1"/>
                </a:solidFill>
                <a:ea typeface="宋体" panose="02010600030101010101" pitchFamily="2" charset="-122"/>
              </a:rPr>
              <a:t>网络进行高速的连接，这也让黑客攻击、恶意代码获得了更多的攻击机会</a:t>
            </a:r>
            <a:endParaRPr lang="zh-CN" altLang="en-US" sz="4000">
              <a:solidFill>
                <a:schemeClr val="tx1"/>
              </a:solidFill>
              <a:ea typeface="宋体" panose="02010600030101010101" pitchFamily="2" charset="-122"/>
            </a:endParaRPr>
          </a:p>
        </p:txBody>
      </p:sp>
      <p:pic>
        <p:nvPicPr>
          <p:cNvPr id="4" name="图片 3" descr="download"/>
          <p:cNvPicPr>
            <a:picLocks noChangeAspect="1"/>
          </p:cNvPicPr>
          <p:nvPr/>
        </p:nvPicPr>
        <p:blipFill>
          <a:blip r:embed="rId1"/>
          <a:stretch>
            <a:fillRect/>
          </a:stretch>
        </p:blipFill>
        <p:spPr>
          <a:xfrm>
            <a:off x="1184910" y="6433185"/>
            <a:ext cx="11904345" cy="6938645"/>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8"/>
          <p:cNvSpPr txBox="1"/>
          <p:nvPr/>
        </p:nvSpPr>
        <p:spPr>
          <a:xfrm>
            <a:off x="1430216" y="77564"/>
            <a:ext cx="4220308" cy="783590"/>
          </a:xfrm>
          <a:prstGeom prst="rect">
            <a:avLst/>
          </a:prstGeom>
          <a:noFill/>
        </p:spPr>
        <p:txBody>
          <a:bodyPr wrap="square" rtlCol="0" anchor="ctr">
            <a:spAutoFit/>
          </a:bodyPr>
          <a:lstStyle/>
          <a:p>
            <a:pPr algn="ctr"/>
            <a:r>
              <a:rPr kumimoji="1" lang="en-US" altLang="zh-CN" sz="4500" dirty="0">
                <a:latin typeface="黑体" panose="02010609060101010101" charset="-122"/>
                <a:ea typeface="黑体" panose="02010609060101010101" charset="-122"/>
                <a:cs typeface="黑体" panose="02010609060101010101" charset="-122"/>
              </a:rPr>
              <a:t>web</a:t>
            </a:r>
            <a:r>
              <a:rPr kumimoji="1" lang="zh-CN" altLang="en-US" sz="4500" dirty="0">
                <a:latin typeface="黑体" panose="02010609060101010101" charset="-122"/>
                <a:ea typeface="黑体" panose="02010609060101010101" charset="-122"/>
                <a:cs typeface="黑体" panose="02010609060101010101" charset="-122"/>
              </a:rPr>
              <a:t>安全</a:t>
            </a:r>
            <a:endParaRPr kumimoji="1" lang="zh-CN" altLang="en-US" sz="4500" dirty="0">
              <a:latin typeface="黑体" panose="02010609060101010101" charset="-122"/>
              <a:ea typeface="黑体" panose="02010609060101010101" charset="-122"/>
              <a:cs typeface="黑体" panose="02010609060101010101" charset="-122"/>
            </a:endParaRPr>
          </a:p>
        </p:txBody>
      </p:sp>
      <p:sp>
        <p:nvSpPr>
          <p:cNvPr id="3" name="文本框 2"/>
          <p:cNvSpPr txBox="1"/>
          <p:nvPr/>
        </p:nvSpPr>
        <p:spPr>
          <a:xfrm>
            <a:off x="0" y="1489297"/>
            <a:ext cx="24384000" cy="1398905"/>
          </a:xfrm>
          <a:prstGeom prst="rect">
            <a:avLst/>
          </a:prstGeom>
          <a:noFill/>
        </p:spPr>
        <p:txBody>
          <a:bodyPr wrap="square" rtlCol="0" anchor="ctr">
            <a:spAutoFit/>
          </a:bodyPr>
          <a:lstStyle/>
          <a:p>
            <a:pPr algn="ctr"/>
            <a:r>
              <a:rPr kumimoji="1" lang="zh-CN" altLang="en-US" sz="8500" dirty="0" smtClean="0"/>
              <a:t>信息收集</a:t>
            </a:r>
            <a:endParaRPr kumimoji="1" lang="zh-CN" altLang="en-US" sz="8500" dirty="0" smtClean="0"/>
          </a:p>
        </p:txBody>
      </p:sp>
      <p:grpSp>
        <p:nvGrpSpPr>
          <p:cNvPr id="9" name="组 8"/>
          <p:cNvGrpSpPr/>
          <p:nvPr/>
        </p:nvGrpSpPr>
        <p:grpSpPr>
          <a:xfrm>
            <a:off x="1385570" y="3966350"/>
            <a:ext cx="8392991" cy="1280160"/>
            <a:chOff x="12512145" y="2556648"/>
            <a:chExt cx="8392991" cy="1280160"/>
          </a:xfrm>
        </p:grpSpPr>
        <p:grpSp>
          <p:nvGrpSpPr>
            <p:cNvPr id="11" name="组 10"/>
            <p:cNvGrpSpPr/>
            <p:nvPr/>
          </p:nvGrpSpPr>
          <p:grpSpPr>
            <a:xfrm>
              <a:off x="12512145" y="2556648"/>
              <a:ext cx="7380605" cy="1280160"/>
              <a:chOff x="12331262" y="2527352"/>
              <a:chExt cx="7380605" cy="1280160"/>
            </a:xfrm>
          </p:grpSpPr>
          <p:sp>
            <p:nvSpPr>
              <p:cNvPr id="13" name="平行四边形 12"/>
              <p:cNvSpPr/>
              <p:nvPr/>
            </p:nvSpPr>
            <p:spPr>
              <a:xfrm>
                <a:off x="12331458" y="2527352"/>
                <a:ext cx="1512570" cy="1268095"/>
              </a:xfrm>
              <a:prstGeom prst="parallelogram">
                <a:avLst>
                  <a:gd name="adj" fmla="val 62844"/>
                </a:avLst>
              </a:prstGeom>
              <a:solidFill>
                <a:srgbClr val="F79225"/>
              </a:solidFill>
              <a:ln>
                <a:noFill/>
              </a:ln>
              <a:scene3d>
                <a:camera prst="orthographicFront">
                  <a:rot lat="0" lon="0" rev="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p>
                <a:pPr algn="ctr"/>
                <a:endParaRPr kumimoji="1" lang="zh-CN" altLang="en-US"/>
              </a:p>
            </p:txBody>
          </p:sp>
          <p:sp>
            <p:nvSpPr>
              <p:cNvPr id="14" name="平行四边形 13"/>
              <p:cNvSpPr/>
              <p:nvPr/>
            </p:nvSpPr>
            <p:spPr>
              <a:xfrm>
                <a:off x="13067423" y="2539417"/>
                <a:ext cx="1574800" cy="1268095"/>
              </a:xfrm>
              <a:prstGeom prst="parallelogram">
                <a:avLst>
                  <a:gd name="adj" fmla="val 62844"/>
                </a:avLst>
              </a:prstGeom>
              <a:solidFill>
                <a:schemeClr val="tx1">
                  <a:lumMod val="65000"/>
                  <a:lumOff val="35000"/>
                </a:schemeClr>
              </a:solidFill>
              <a:ln>
                <a:noFill/>
              </a:ln>
              <a:scene3d>
                <a:camera prst="orthographicFront">
                  <a:rot lat="0" lon="0" rev="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p>
                <a:pPr algn="ctr"/>
                <a:endParaRPr kumimoji="1" lang="zh-CN" altLang="en-US"/>
              </a:p>
            </p:txBody>
          </p:sp>
          <p:cxnSp>
            <p:nvCxnSpPr>
              <p:cNvPr id="15" name="直线连接符 14"/>
              <p:cNvCxnSpPr/>
              <p:nvPr/>
            </p:nvCxnSpPr>
            <p:spPr>
              <a:xfrm>
                <a:off x="12331262" y="3807372"/>
                <a:ext cx="738060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12" name="文本框 11"/>
            <p:cNvSpPr txBox="1"/>
            <p:nvPr/>
          </p:nvSpPr>
          <p:spPr>
            <a:xfrm>
              <a:off x="14823106" y="2717303"/>
              <a:ext cx="6082030" cy="1106805"/>
            </a:xfrm>
            <a:prstGeom prst="rect">
              <a:avLst/>
            </a:prstGeom>
            <a:noFill/>
          </p:spPr>
          <p:txBody>
            <a:bodyPr wrap="square" rtlCol="0" anchor="ctr">
              <a:spAutoFit/>
            </a:bodyPr>
            <a:p>
              <a:r>
                <a:rPr lang="zh-CN" sz="6600">
                  <a:ea typeface="宋体" panose="02010600030101010101" pitchFamily="2" charset="-122"/>
                </a:rPr>
                <a:t>域名介绍</a:t>
              </a:r>
              <a:endParaRPr lang="zh-CN" sz="6600">
                <a:ea typeface="宋体" panose="02010600030101010101" pitchFamily="2" charset="-122"/>
              </a:endParaRPr>
            </a:p>
          </p:txBody>
        </p:sp>
      </p:grpSp>
      <p:sp>
        <p:nvSpPr>
          <p:cNvPr id="2" name="文本框 1"/>
          <p:cNvSpPr txBox="1"/>
          <p:nvPr/>
        </p:nvSpPr>
        <p:spPr>
          <a:xfrm>
            <a:off x="1430020" y="6196965"/>
            <a:ext cx="20968970" cy="1322070"/>
          </a:xfrm>
          <a:prstGeom prst="rect">
            <a:avLst/>
          </a:prstGeom>
          <a:noFill/>
        </p:spPr>
        <p:txBody>
          <a:bodyPr wrap="square" rtlCol="0" anchor="t">
            <a:spAutoFit/>
          </a:bodyPr>
          <a:p>
            <a:r>
              <a:rPr lang="zh-CN" altLang="en-US" sz="4000"/>
              <a:t>域名(Domain Name),是由一串用点分隔的名字组成的Internet上某一台计算机或计算机组的名称,用于在数据传输时标识计算机的电子方位</a:t>
            </a:r>
            <a:endParaRPr lang="zh-CN" altLang="en-US" sz="4000"/>
          </a:p>
        </p:txBody>
      </p:sp>
      <p:sp>
        <p:nvSpPr>
          <p:cNvPr id="4" name="文本框 3"/>
          <p:cNvSpPr txBox="1"/>
          <p:nvPr/>
        </p:nvSpPr>
        <p:spPr>
          <a:xfrm>
            <a:off x="1430020" y="9243060"/>
            <a:ext cx="14186535" cy="706755"/>
          </a:xfrm>
          <a:prstGeom prst="rect">
            <a:avLst/>
          </a:prstGeom>
          <a:noFill/>
        </p:spPr>
        <p:txBody>
          <a:bodyPr wrap="square" rtlCol="0" anchor="t">
            <a:spAutoFit/>
          </a:bodyPr>
          <a:p>
            <a:r>
              <a:rPr lang="zh-CN" altLang="en-US" sz="4000"/>
              <a:t>浏览网站过程:从DNS服务器获得指定域名对应的IP地址</a:t>
            </a:r>
            <a:endParaRPr lang="zh-CN" altLang="en-US" sz="400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8"/>
          <p:cNvSpPr txBox="1"/>
          <p:nvPr/>
        </p:nvSpPr>
        <p:spPr>
          <a:xfrm>
            <a:off x="1430216" y="77564"/>
            <a:ext cx="4220308" cy="783590"/>
          </a:xfrm>
          <a:prstGeom prst="rect">
            <a:avLst/>
          </a:prstGeom>
          <a:noFill/>
        </p:spPr>
        <p:txBody>
          <a:bodyPr wrap="square" rtlCol="0" anchor="ctr">
            <a:spAutoFit/>
          </a:bodyPr>
          <a:lstStyle/>
          <a:p>
            <a:pPr algn="ctr"/>
            <a:r>
              <a:rPr kumimoji="1" lang="en-US" altLang="zh-CN" sz="4500" dirty="0">
                <a:latin typeface="黑体" panose="02010609060101010101" charset="-122"/>
                <a:ea typeface="黑体" panose="02010609060101010101" charset="-122"/>
                <a:cs typeface="黑体" panose="02010609060101010101" charset="-122"/>
              </a:rPr>
              <a:t>web</a:t>
            </a:r>
            <a:r>
              <a:rPr kumimoji="1" lang="zh-CN" altLang="en-US" sz="4500" dirty="0">
                <a:latin typeface="黑体" panose="02010609060101010101" charset="-122"/>
                <a:ea typeface="黑体" panose="02010609060101010101" charset="-122"/>
                <a:cs typeface="黑体" panose="02010609060101010101" charset="-122"/>
              </a:rPr>
              <a:t>安全</a:t>
            </a:r>
            <a:endParaRPr kumimoji="1" lang="zh-CN" altLang="en-US" sz="4500" dirty="0">
              <a:latin typeface="黑体" panose="02010609060101010101" charset="-122"/>
              <a:ea typeface="黑体" panose="02010609060101010101" charset="-122"/>
              <a:cs typeface="黑体" panose="02010609060101010101" charset="-122"/>
            </a:endParaRPr>
          </a:p>
        </p:txBody>
      </p:sp>
      <p:sp>
        <p:nvSpPr>
          <p:cNvPr id="3" name="文本框 2"/>
          <p:cNvSpPr txBox="1"/>
          <p:nvPr/>
        </p:nvSpPr>
        <p:spPr>
          <a:xfrm>
            <a:off x="0" y="1489297"/>
            <a:ext cx="24384000" cy="1398905"/>
          </a:xfrm>
          <a:prstGeom prst="rect">
            <a:avLst/>
          </a:prstGeom>
          <a:noFill/>
        </p:spPr>
        <p:txBody>
          <a:bodyPr wrap="square" rtlCol="0" anchor="ctr">
            <a:spAutoFit/>
          </a:bodyPr>
          <a:lstStyle/>
          <a:p>
            <a:pPr algn="ctr"/>
            <a:r>
              <a:rPr kumimoji="1" lang="zh-CN" altLang="en-US" sz="8500" dirty="0" smtClean="0"/>
              <a:t>收集子域名信息</a:t>
            </a:r>
            <a:endParaRPr kumimoji="1" lang="zh-CN" altLang="en-US" sz="8500" dirty="0" smtClean="0"/>
          </a:p>
        </p:txBody>
      </p:sp>
      <p:grpSp>
        <p:nvGrpSpPr>
          <p:cNvPr id="9" name="组 8"/>
          <p:cNvGrpSpPr/>
          <p:nvPr/>
        </p:nvGrpSpPr>
        <p:grpSpPr>
          <a:xfrm>
            <a:off x="1323536" y="3821570"/>
            <a:ext cx="9579073" cy="1279825"/>
            <a:chOff x="12512341" y="2556648"/>
            <a:chExt cx="9579073" cy="1279825"/>
          </a:xfrm>
        </p:grpSpPr>
        <p:grpSp>
          <p:nvGrpSpPr>
            <p:cNvPr id="11" name="组 10"/>
            <p:cNvGrpSpPr/>
            <p:nvPr/>
          </p:nvGrpSpPr>
          <p:grpSpPr>
            <a:xfrm>
              <a:off x="12512341" y="2556648"/>
              <a:ext cx="9579073" cy="1279825"/>
              <a:chOff x="12331458" y="2527352"/>
              <a:chExt cx="9579073" cy="1279825"/>
            </a:xfrm>
          </p:grpSpPr>
          <p:sp>
            <p:nvSpPr>
              <p:cNvPr id="13" name="平行四边形 12"/>
              <p:cNvSpPr/>
              <p:nvPr/>
            </p:nvSpPr>
            <p:spPr>
              <a:xfrm>
                <a:off x="12331458" y="2527352"/>
                <a:ext cx="1283703" cy="1268056"/>
              </a:xfrm>
              <a:prstGeom prst="parallelogram">
                <a:avLst>
                  <a:gd name="adj" fmla="val 62844"/>
                </a:avLst>
              </a:prstGeom>
              <a:solidFill>
                <a:srgbClr val="F79225"/>
              </a:solidFill>
              <a:ln>
                <a:noFill/>
              </a:ln>
              <a:scene3d>
                <a:camera prst="orthographicFront">
                  <a:rot lat="0" lon="0" rev="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p>
                <a:pPr algn="ctr"/>
                <a:endParaRPr kumimoji="1" lang="zh-CN" altLang="en-US"/>
              </a:p>
            </p:txBody>
          </p:sp>
          <p:sp>
            <p:nvSpPr>
              <p:cNvPr id="14" name="平行四边形 13"/>
              <p:cNvSpPr/>
              <p:nvPr/>
            </p:nvSpPr>
            <p:spPr>
              <a:xfrm>
                <a:off x="13067462" y="2539120"/>
                <a:ext cx="1283703" cy="1268056"/>
              </a:xfrm>
              <a:prstGeom prst="parallelogram">
                <a:avLst>
                  <a:gd name="adj" fmla="val 62844"/>
                </a:avLst>
              </a:prstGeom>
              <a:solidFill>
                <a:schemeClr val="tx1">
                  <a:lumMod val="65000"/>
                  <a:lumOff val="35000"/>
                </a:schemeClr>
              </a:solidFill>
              <a:ln>
                <a:noFill/>
              </a:ln>
              <a:scene3d>
                <a:camera prst="orthographicFront">
                  <a:rot lat="0" lon="0" rev="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p>
                <a:pPr algn="ctr"/>
                <a:endParaRPr kumimoji="1" lang="zh-CN" altLang="en-US"/>
              </a:p>
            </p:txBody>
          </p:sp>
          <p:cxnSp>
            <p:nvCxnSpPr>
              <p:cNvPr id="15" name="直线连接符 14"/>
              <p:cNvCxnSpPr/>
              <p:nvPr/>
            </p:nvCxnSpPr>
            <p:spPr>
              <a:xfrm flipV="1">
                <a:off x="12331458" y="3807176"/>
                <a:ext cx="9579073" cy="1"/>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12" name="文本框 11"/>
            <p:cNvSpPr txBox="1"/>
            <p:nvPr/>
          </p:nvSpPr>
          <p:spPr>
            <a:xfrm>
              <a:off x="14532048" y="2561317"/>
              <a:ext cx="7559366" cy="1106805"/>
            </a:xfrm>
            <a:prstGeom prst="rect">
              <a:avLst/>
            </a:prstGeom>
            <a:noFill/>
          </p:spPr>
          <p:txBody>
            <a:bodyPr wrap="square" rtlCol="0" anchor="ctr">
              <a:spAutoFit/>
            </a:bodyPr>
            <a:p>
              <a:r>
                <a:rPr lang="zh-CN" sz="6600">
                  <a:ea typeface="宋体" panose="02010600030101010101" pitchFamily="2" charset="-122"/>
                </a:rPr>
                <a:t>顶级域名</a:t>
              </a:r>
              <a:endParaRPr lang="zh-CN" sz="6600">
                <a:ea typeface="宋体" panose="02010600030101010101" pitchFamily="2" charset="-122"/>
              </a:endParaRPr>
            </a:p>
          </p:txBody>
        </p:sp>
      </p:grpSp>
      <p:sp>
        <p:nvSpPr>
          <p:cNvPr id="2" name="文本框 1"/>
          <p:cNvSpPr txBox="1"/>
          <p:nvPr/>
        </p:nvSpPr>
        <p:spPr>
          <a:xfrm>
            <a:off x="1365250" y="6047105"/>
            <a:ext cx="20968970" cy="2553335"/>
          </a:xfrm>
          <a:prstGeom prst="rect">
            <a:avLst/>
          </a:prstGeom>
          <a:noFill/>
        </p:spPr>
        <p:txBody>
          <a:bodyPr wrap="square" rtlCol="0" anchor="t">
            <a:spAutoFit/>
          </a:bodyPr>
          <a:p>
            <a:r>
              <a:rPr lang="zh-CN" altLang="en-US" sz="4000"/>
              <a:t>.com</a:t>
            </a:r>
            <a:r>
              <a:rPr lang="en-US" altLang="zh-CN" sz="4000"/>
              <a:t>	</a:t>
            </a:r>
            <a:r>
              <a:rPr lang="zh-CN" altLang="en-US" sz="4000"/>
              <a:t>.net</a:t>
            </a:r>
            <a:r>
              <a:rPr lang="en-US" altLang="zh-CN" sz="4000"/>
              <a:t>		</a:t>
            </a:r>
            <a:r>
              <a:rPr lang="zh-CN" altLang="en-US" sz="4000"/>
              <a:t>.org</a:t>
            </a:r>
            <a:r>
              <a:rPr lang="en-US" altLang="zh-CN" sz="4000"/>
              <a:t>		</a:t>
            </a:r>
            <a:r>
              <a:rPr lang="zh-CN" altLang="en-US" sz="4000"/>
              <a:t>.cn</a:t>
            </a:r>
            <a:endParaRPr lang="zh-CN" altLang="en-US" sz="4000"/>
          </a:p>
          <a:p>
            <a:endParaRPr lang="zh-CN" altLang="en-US" sz="4000"/>
          </a:p>
          <a:p>
            <a:r>
              <a:rPr lang="zh-CN" altLang="en-US" sz="4000"/>
              <a:t>子域名,凡顶级域名前加前缀的都是该顶级域名的子域名,而子域名根据技术的多少分为二级子域名,三级子域名以及多级子域名</a:t>
            </a:r>
            <a:endParaRPr lang="zh-CN" altLang="en-US" sz="400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8"/>
          <p:cNvSpPr txBox="1"/>
          <p:nvPr/>
        </p:nvSpPr>
        <p:spPr>
          <a:xfrm>
            <a:off x="1430216" y="77564"/>
            <a:ext cx="4220308" cy="783590"/>
          </a:xfrm>
          <a:prstGeom prst="rect">
            <a:avLst/>
          </a:prstGeom>
          <a:noFill/>
        </p:spPr>
        <p:txBody>
          <a:bodyPr wrap="square" rtlCol="0" anchor="ctr">
            <a:spAutoFit/>
          </a:bodyPr>
          <a:lstStyle/>
          <a:p>
            <a:pPr algn="ctr"/>
            <a:r>
              <a:rPr kumimoji="1" lang="en-US" altLang="zh-CN" sz="4500" dirty="0">
                <a:latin typeface="黑体" panose="02010609060101010101" charset="-122"/>
                <a:ea typeface="黑体" panose="02010609060101010101" charset="-122"/>
                <a:cs typeface="黑体" panose="02010609060101010101" charset="-122"/>
              </a:rPr>
              <a:t>web</a:t>
            </a:r>
            <a:r>
              <a:rPr kumimoji="1" lang="zh-CN" altLang="en-US" sz="4500" dirty="0">
                <a:latin typeface="黑体" panose="02010609060101010101" charset="-122"/>
                <a:ea typeface="黑体" panose="02010609060101010101" charset="-122"/>
                <a:cs typeface="黑体" panose="02010609060101010101" charset="-122"/>
              </a:rPr>
              <a:t>安全</a:t>
            </a:r>
            <a:endParaRPr kumimoji="1" lang="zh-CN" altLang="en-US" sz="4500" dirty="0">
              <a:latin typeface="黑体" panose="02010609060101010101" charset="-122"/>
              <a:ea typeface="黑体" panose="02010609060101010101" charset="-122"/>
              <a:cs typeface="黑体" panose="02010609060101010101" charset="-122"/>
            </a:endParaRPr>
          </a:p>
        </p:txBody>
      </p:sp>
      <p:sp>
        <p:nvSpPr>
          <p:cNvPr id="3" name="文本框 2"/>
          <p:cNvSpPr txBox="1"/>
          <p:nvPr/>
        </p:nvSpPr>
        <p:spPr>
          <a:xfrm>
            <a:off x="0" y="1489297"/>
            <a:ext cx="24384000" cy="1398905"/>
          </a:xfrm>
          <a:prstGeom prst="rect">
            <a:avLst/>
          </a:prstGeom>
          <a:noFill/>
        </p:spPr>
        <p:txBody>
          <a:bodyPr wrap="square" rtlCol="0" anchor="ctr">
            <a:spAutoFit/>
          </a:bodyPr>
          <a:lstStyle/>
          <a:p>
            <a:pPr algn="ctr"/>
            <a:r>
              <a:rPr kumimoji="1" lang="zh-CN" altLang="en-US" sz="8500" dirty="0" smtClean="0"/>
              <a:t>收集子域名信息</a:t>
            </a:r>
            <a:endParaRPr kumimoji="1" lang="zh-CN" altLang="en-US" sz="8500" dirty="0" smtClean="0"/>
          </a:p>
        </p:txBody>
      </p:sp>
      <p:grpSp>
        <p:nvGrpSpPr>
          <p:cNvPr id="9" name="组 8"/>
          <p:cNvGrpSpPr/>
          <p:nvPr/>
        </p:nvGrpSpPr>
        <p:grpSpPr>
          <a:xfrm>
            <a:off x="1365446" y="3065285"/>
            <a:ext cx="9579073" cy="1279825"/>
            <a:chOff x="12512341" y="2556648"/>
            <a:chExt cx="9579073" cy="1279825"/>
          </a:xfrm>
        </p:grpSpPr>
        <p:grpSp>
          <p:nvGrpSpPr>
            <p:cNvPr id="11" name="组 10"/>
            <p:cNvGrpSpPr/>
            <p:nvPr/>
          </p:nvGrpSpPr>
          <p:grpSpPr>
            <a:xfrm>
              <a:off x="12512341" y="2556648"/>
              <a:ext cx="9579073" cy="1279825"/>
              <a:chOff x="12331458" y="2527352"/>
              <a:chExt cx="9579073" cy="1279825"/>
            </a:xfrm>
          </p:grpSpPr>
          <p:sp>
            <p:nvSpPr>
              <p:cNvPr id="13" name="平行四边形 12"/>
              <p:cNvSpPr/>
              <p:nvPr/>
            </p:nvSpPr>
            <p:spPr>
              <a:xfrm>
                <a:off x="12331458" y="2527352"/>
                <a:ext cx="1283703" cy="1268056"/>
              </a:xfrm>
              <a:prstGeom prst="parallelogram">
                <a:avLst>
                  <a:gd name="adj" fmla="val 62844"/>
                </a:avLst>
              </a:prstGeom>
              <a:solidFill>
                <a:srgbClr val="F79225"/>
              </a:solidFill>
              <a:ln>
                <a:noFill/>
              </a:ln>
              <a:scene3d>
                <a:camera prst="orthographicFront">
                  <a:rot lat="0" lon="0" rev="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p>
                <a:pPr algn="ctr"/>
                <a:endParaRPr kumimoji="1" lang="zh-CN" altLang="en-US"/>
              </a:p>
            </p:txBody>
          </p:sp>
          <p:sp>
            <p:nvSpPr>
              <p:cNvPr id="14" name="平行四边形 13"/>
              <p:cNvSpPr/>
              <p:nvPr/>
            </p:nvSpPr>
            <p:spPr>
              <a:xfrm>
                <a:off x="13067462" y="2539120"/>
                <a:ext cx="1283703" cy="1268056"/>
              </a:xfrm>
              <a:prstGeom prst="parallelogram">
                <a:avLst>
                  <a:gd name="adj" fmla="val 62844"/>
                </a:avLst>
              </a:prstGeom>
              <a:solidFill>
                <a:schemeClr val="tx1">
                  <a:lumMod val="65000"/>
                  <a:lumOff val="35000"/>
                </a:schemeClr>
              </a:solidFill>
              <a:ln>
                <a:noFill/>
              </a:ln>
              <a:scene3d>
                <a:camera prst="orthographicFront">
                  <a:rot lat="0" lon="0" rev="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p>
                <a:pPr algn="ctr"/>
                <a:endParaRPr kumimoji="1" lang="zh-CN" altLang="en-US"/>
              </a:p>
            </p:txBody>
          </p:sp>
          <p:cxnSp>
            <p:nvCxnSpPr>
              <p:cNvPr id="15" name="直线连接符 14"/>
              <p:cNvCxnSpPr/>
              <p:nvPr/>
            </p:nvCxnSpPr>
            <p:spPr>
              <a:xfrm flipV="1">
                <a:off x="12331458" y="3807176"/>
                <a:ext cx="9579073" cy="1"/>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12" name="文本框 11"/>
            <p:cNvSpPr txBox="1"/>
            <p:nvPr/>
          </p:nvSpPr>
          <p:spPr>
            <a:xfrm>
              <a:off x="14532048" y="2561317"/>
              <a:ext cx="7559366" cy="1106805"/>
            </a:xfrm>
            <a:prstGeom prst="rect">
              <a:avLst/>
            </a:prstGeom>
            <a:noFill/>
          </p:spPr>
          <p:txBody>
            <a:bodyPr wrap="square" rtlCol="0" anchor="ctr">
              <a:spAutoFit/>
            </a:bodyPr>
            <a:p>
              <a:r>
                <a:rPr lang="zh-CN" sz="6600">
                  <a:ea typeface="宋体" panose="02010600030101010101" pitchFamily="2" charset="-122"/>
                </a:rPr>
                <a:t>子域名挖掘工具</a:t>
              </a:r>
              <a:endParaRPr lang="zh-CN" sz="6600">
                <a:ea typeface="宋体" panose="02010600030101010101" pitchFamily="2" charset="-122"/>
              </a:endParaRPr>
            </a:p>
          </p:txBody>
        </p:sp>
      </p:grpSp>
      <p:sp>
        <p:nvSpPr>
          <p:cNvPr id="2" name="文本框 1"/>
          <p:cNvSpPr txBox="1"/>
          <p:nvPr/>
        </p:nvSpPr>
        <p:spPr>
          <a:xfrm>
            <a:off x="1430020" y="4974590"/>
            <a:ext cx="13985240" cy="7477760"/>
          </a:xfrm>
          <a:prstGeom prst="rect">
            <a:avLst/>
          </a:prstGeom>
          <a:noFill/>
        </p:spPr>
        <p:txBody>
          <a:bodyPr wrap="square" rtlCol="0" anchor="t">
            <a:spAutoFit/>
          </a:bodyPr>
          <a:p>
            <a:r>
              <a:rPr lang="zh-CN" altLang="en-US" sz="4000"/>
              <a:t>1.Maltego CE</a:t>
            </a:r>
            <a:endParaRPr lang="zh-CN" altLang="en-US" sz="4000"/>
          </a:p>
          <a:p>
            <a:endParaRPr lang="zh-CN" altLang="en-US" sz="4000"/>
          </a:p>
          <a:p>
            <a:r>
              <a:rPr lang="zh-CN" altLang="en-US" sz="4000"/>
              <a:t>2.wydomain</a:t>
            </a:r>
            <a:endParaRPr lang="zh-CN" altLang="en-US" sz="4000"/>
          </a:p>
          <a:p>
            <a:r>
              <a:rPr lang="en-US" altLang="zh-CN" sz="4000"/>
              <a:t>GitHub</a:t>
            </a:r>
            <a:r>
              <a:rPr lang="zh-CN" altLang="en-US" sz="4000">
                <a:ea typeface="宋体" panose="02010600030101010101" pitchFamily="2" charset="-122"/>
              </a:rPr>
              <a:t>地址</a:t>
            </a:r>
            <a:r>
              <a:rPr lang="en-US" altLang="zh-CN" sz="4000">
                <a:ea typeface="宋体" panose="02010600030101010101" pitchFamily="2" charset="-122"/>
              </a:rPr>
              <a:t>:</a:t>
            </a:r>
            <a:r>
              <a:rPr lang="zh-CN" altLang="en-US" sz="4000"/>
              <a:t>https://github.com/ring04h/wydomain</a:t>
            </a:r>
            <a:endParaRPr lang="zh-CN" altLang="en-US" sz="4000"/>
          </a:p>
          <a:p>
            <a:endParaRPr lang="zh-CN" altLang="en-US" sz="4000"/>
          </a:p>
          <a:p>
            <a:r>
              <a:rPr lang="zh-CN" altLang="en-US" sz="4000"/>
              <a:t>3.搜索引擎挖掘</a:t>
            </a:r>
            <a:endParaRPr lang="zh-CN" altLang="en-US" sz="4000"/>
          </a:p>
          <a:p>
            <a:r>
              <a:rPr lang="zh-CN" altLang="en-US" sz="4000"/>
              <a:t>在谷歌中输入site:sina.com</a:t>
            </a:r>
            <a:endParaRPr lang="zh-CN" altLang="en-US" sz="4000"/>
          </a:p>
          <a:p>
            <a:endParaRPr lang="zh-CN" altLang="en-US" sz="4000"/>
          </a:p>
          <a:p>
            <a:r>
              <a:rPr lang="zh-CN" altLang="en-US" sz="4000"/>
              <a:t>4.第三方网站查询</a:t>
            </a:r>
            <a:endParaRPr lang="zh-CN" altLang="en-US" sz="4000"/>
          </a:p>
          <a:p>
            <a:r>
              <a:rPr lang="zh-CN" altLang="en-US" sz="4000"/>
              <a:t>http://tool.chinaz.com/subdomain</a:t>
            </a:r>
            <a:endParaRPr lang="zh-CN" altLang="en-US" sz="4000"/>
          </a:p>
          <a:p>
            <a:r>
              <a:rPr lang="zh-CN" altLang="en-US" sz="4000"/>
              <a:t>https://dnsdumpster.com</a:t>
            </a:r>
            <a:endParaRPr lang="zh-CN" altLang="en-US" sz="4000"/>
          </a:p>
          <a:p>
            <a:r>
              <a:rPr lang="zh-CN" altLang="en-US" sz="4000"/>
              <a:t>https://phpinfo.me/domain/</a:t>
            </a:r>
            <a:endParaRPr lang="zh-CN" altLang="en-US" sz="400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2537</Words>
  <Application>WPS 演示</Application>
  <PresentationFormat>自定义</PresentationFormat>
  <Paragraphs>263</Paragraphs>
  <Slides>24</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24</vt:i4>
      </vt:variant>
    </vt:vector>
  </HeadingPairs>
  <TitlesOfParts>
    <vt:vector size="34" baseType="lpstr">
      <vt:lpstr>Arial</vt:lpstr>
      <vt:lpstr>宋体</vt:lpstr>
      <vt:lpstr>Wingdings</vt:lpstr>
      <vt:lpstr>Arial</vt:lpstr>
      <vt:lpstr>黑体</vt:lpstr>
      <vt:lpstr>Calibri</vt:lpstr>
      <vt:lpstr>微软雅黑</vt:lpstr>
      <vt:lpstr>Arial Unicode MS</vt:lpstr>
      <vt:lpstr>等线</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EDZ</cp:lastModifiedBy>
  <cp:revision>390</cp:revision>
  <dcterms:created xsi:type="dcterms:W3CDTF">2019-01-06T13:04:00Z</dcterms:created>
  <dcterms:modified xsi:type="dcterms:W3CDTF">2019-12-28T12:49:11Z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2052-11.3.0.8632</vt:lpwstr>
  </property>
</Properties>
</file>