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8" d="100"/>
          <a:sy n="118" d="100"/>
        </p:scale>
        <p:origin x="2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0A2F8F-D6A6-42EA-9552-49461447BFC3}"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C8F0EB-299D-417B-A7AE-E3ABC243D5F0}" type="slidenum">
              <a:rPr lang="en-US" smtClean="0"/>
              <a:t>‹#›</a:t>
            </a:fld>
            <a:endParaRPr lang="en-US"/>
          </a:p>
        </p:txBody>
      </p:sp>
    </p:spTree>
    <p:extLst>
      <p:ext uri="{BB962C8B-B14F-4D97-AF65-F5344CB8AC3E}">
        <p14:creationId xmlns:p14="http://schemas.microsoft.com/office/powerpoint/2010/main" val="3178633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0A2F8F-D6A6-42EA-9552-49461447BFC3}"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C8F0EB-299D-417B-A7AE-E3ABC243D5F0}" type="slidenum">
              <a:rPr lang="en-US" smtClean="0"/>
              <a:t>‹#›</a:t>
            </a:fld>
            <a:endParaRPr lang="en-US"/>
          </a:p>
        </p:txBody>
      </p:sp>
    </p:spTree>
    <p:extLst>
      <p:ext uri="{BB962C8B-B14F-4D97-AF65-F5344CB8AC3E}">
        <p14:creationId xmlns:p14="http://schemas.microsoft.com/office/powerpoint/2010/main" val="1228374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0A2F8F-D6A6-42EA-9552-49461447BFC3}"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C8F0EB-299D-417B-A7AE-E3ABC243D5F0}" type="slidenum">
              <a:rPr lang="en-US" smtClean="0"/>
              <a:t>‹#›</a:t>
            </a:fld>
            <a:endParaRPr lang="en-US"/>
          </a:p>
        </p:txBody>
      </p:sp>
    </p:spTree>
    <p:extLst>
      <p:ext uri="{BB962C8B-B14F-4D97-AF65-F5344CB8AC3E}">
        <p14:creationId xmlns:p14="http://schemas.microsoft.com/office/powerpoint/2010/main" val="227804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0A2F8F-D6A6-42EA-9552-49461447BFC3}"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C8F0EB-299D-417B-A7AE-E3ABC243D5F0}" type="slidenum">
              <a:rPr lang="en-US" smtClean="0"/>
              <a:t>‹#›</a:t>
            </a:fld>
            <a:endParaRPr lang="en-US"/>
          </a:p>
        </p:txBody>
      </p:sp>
    </p:spTree>
    <p:extLst>
      <p:ext uri="{BB962C8B-B14F-4D97-AF65-F5344CB8AC3E}">
        <p14:creationId xmlns:p14="http://schemas.microsoft.com/office/powerpoint/2010/main" val="1483568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0A2F8F-D6A6-42EA-9552-49461447BFC3}"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C8F0EB-299D-417B-A7AE-E3ABC243D5F0}" type="slidenum">
              <a:rPr lang="en-US" smtClean="0"/>
              <a:t>‹#›</a:t>
            </a:fld>
            <a:endParaRPr lang="en-US"/>
          </a:p>
        </p:txBody>
      </p:sp>
    </p:spTree>
    <p:extLst>
      <p:ext uri="{BB962C8B-B14F-4D97-AF65-F5344CB8AC3E}">
        <p14:creationId xmlns:p14="http://schemas.microsoft.com/office/powerpoint/2010/main" val="1472919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0A2F8F-D6A6-42EA-9552-49461447BFC3}" type="datetimeFigureOut">
              <a:rPr lang="en-US" smtClean="0"/>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C8F0EB-299D-417B-A7AE-E3ABC243D5F0}" type="slidenum">
              <a:rPr lang="en-US" smtClean="0"/>
              <a:t>‹#›</a:t>
            </a:fld>
            <a:endParaRPr lang="en-US"/>
          </a:p>
        </p:txBody>
      </p:sp>
    </p:spTree>
    <p:extLst>
      <p:ext uri="{BB962C8B-B14F-4D97-AF65-F5344CB8AC3E}">
        <p14:creationId xmlns:p14="http://schemas.microsoft.com/office/powerpoint/2010/main" val="131247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0A2F8F-D6A6-42EA-9552-49461447BFC3}" type="datetimeFigureOut">
              <a:rPr lang="en-US" smtClean="0"/>
              <a:t>2/21/2023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C8F0EB-299D-417B-A7AE-E3ABC243D5F0}" type="slidenum">
              <a:rPr lang="en-US" smtClean="0"/>
              <a:t>‹#›</a:t>
            </a:fld>
            <a:endParaRPr lang="en-US"/>
          </a:p>
        </p:txBody>
      </p:sp>
    </p:spTree>
    <p:extLst>
      <p:ext uri="{BB962C8B-B14F-4D97-AF65-F5344CB8AC3E}">
        <p14:creationId xmlns:p14="http://schemas.microsoft.com/office/powerpoint/2010/main" val="4110945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0A2F8F-D6A6-42EA-9552-49461447BFC3}" type="datetimeFigureOut">
              <a:rPr lang="en-US" smtClean="0"/>
              <a:t>2/21/2023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C8F0EB-299D-417B-A7AE-E3ABC243D5F0}" type="slidenum">
              <a:rPr lang="en-US" smtClean="0"/>
              <a:t>‹#›</a:t>
            </a:fld>
            <a:endParaRPr lang="en-US"/>
          </a:p>
        </p:txBody>
      </p:sp>
    </p:spTree>
    <p:extLst>
      <p:ext uri="{BB962C8B-B14F-4D97-AF65-F5344CB8AC3E}">
        <p14:creationId xmlns:p14="http://schemas.microsoft.com/office/powerpoint/2010/main" val="3541627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0A2F8F-D6A6-42EA-9552-49461447BFC3}" type="datetimeFigureOut">
              <a:rPr lang="en-US" smtClean="0"/>
              <a:t>2/21/2023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C8F0EB-299D-417B-A7AE-E3ABC243D5F0}" type="slidenum">
              <a:rPr lang="en-US" smtClean="0"/>
              <a:t>‹#›</a:t>
            </a:fld>
            <a:endParaRPr lang="en-US"/>
          </a:p>
        </p:txBody>
      </p:sp>
    </p:spTree>
    <p:extLst>
      <p:ext uri="{BB962C8B-B14F-4D97-AF65-F5344CB8AC3E}">
        <p14:creationId xmlns:p14="http://schemas.microsoft.com/office/powerpoint/2010/main" val="2653245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0A2F8F-D6A6-42EA-9552-49461447BFC3}" type="datetimeFigureOut">
              <a:rPr lang="en-US" smtClean="0"/>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C8F0EB-299D-417B-A7AE-E3ABC243D5F0}" type="slidenum">
              <a:rPr lang="en-US" smtClean="0"/>
              <a:t>‹#›</a:t>
            </a:fld>
            <a:endParaRPr lang="en-US"/>
          </a:p>
        </p:txBody>
      </p:sp>
    </p:spTree>
    <p:extLst>
      <p:ext uri="{BB962C8B-B14F-4D97-AF65-F5344CB8AC3E}">
        <p14:creationId xmlns:p14="http://schemas.microsoft.com/office/powerpoint/2010/main" val="576795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0A2F8F-D6A6-42EA-9552-49461447BFC3}" type="datetimeFigureOut">
              <a:rPr lang="en-US" smtClean="0"/>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C8F0EB-299D-417B-A7AE-E3ABC243D5F0}" type="slidenum">
              <a:rPr lang="en-US" smtClean="0"/>
              <a:t>‹#›</a:t>
            </a:fld>
            <a:endParaRPr lang="en-US"/>
          </a:p>
        </p:txBody>
      </p:sp>
    </p:spTree>
    <p:extLst>
      <p:ext uri="{BB962C8B-B14F-4D97-AF65-F5344CB8AC3E}">
        <p14:creationId xmlns:p14="http://schemas.microsoft.com/office/powerpoint/2010/main" val="255634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0A2F8F-D6A6-42EA-9552-49461447BFC3}" type="datetimeFigureOut">
              <a:rPr lang="en-US" smtClean="0"/>
              <a:t>2/21/2023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C8F0EB-299D-417B-A7AE-E3ABC243D5F0}" type="slidenum">
              <a:rPr lang="en-US" smtClean="0"/>
              <a:t>‹#›</a:t>
            </a:fld>
            <a:endParaRPr lang="en-US"/>
          </a:p>
        </p:txBody>
      </p:sp>
    </p:spTree>
    <p:extLst>
      <p:ext uri="{BB962C8B-B14F-4D97-AF65-F5344CB8AC3E}">
        <p14:creationId xmlns:p14="http://schemas.microsoft.com/office/powerpoint/2010/main" val="175576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C4 Diagram</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48117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1: System Context</a:t>
            </a:r>
            <a:endParaRPr lang="en-US" dirty="0"/>
          </a:p>
        </p:txBody>
      </p:sp>
      <p:pic>
        <p:nvPicPr>
          <p:cNvPr id="17" name="Picture 16">
            <a:extLst>
              <a:ext uri="{FF2B5EF4-FFF2-40B4-BE49-F238E27FC236}">
                <a16:creationId xmlns:a16="http://schemas.microsoft.com/office/drawing/2014/main" xmlns="" id="{7E5314A8-4727-7011-33EF-DC0681CA445D}"/>
              </a:ext>
            </a:extLst>
          </p:cNvPr>
          <p:cNvPicPr>
            <a:picLocks noChangeAspect="1"/>
          </p:cNvPicPr>
          <p:nvPr/>
        </p:nvPicPr>
        <p:blipFill>
          <a:blip r:embed="rId2"/>
          <a:stretch>
            <a:fillRect/>
          </a:stretch>
        </p:blipFill>
        <p:spPr>
          <a:xfrm>
            <a:off x="8458807" y="2510034"/>
            <a:ext cx="1656238" cy="1685295"/>
          </a:xfrm>
          <a:prstGeom prst="rect">
            <a:avLst/>
          </a:prstGeom>
        </p:spPr>
      </p:pic>
      <p:pic>
        <p:nvPicPr>
          <p:cNvPr id="18" name="Picture 17">
            <a:extLst>
              <a:ext uri="{FF2B5EF4-FFF2-40B4-BE49-F238E27FC236}">
                <a16:creationId xmlns:a16="http://schemas.microsoft.com/office/drawing/2014/main" xmlns="" id="{A4CD0226-8A48-68A6-A402-EA88CCFA7606}"/>
              </a:ext>
            </a:extLst>
          </p:cNvPr>
          <p:cNvPicPr>
            <a:picLocks noChangeAspect="1"/>
          </p:cNvPicPr>
          <p:nvPr/>
        </p:nvPicPr>
        <p:blipFill>
          <a:blip r:embed="rId3"/>
          <a:stretch>
            <a:fillRect/>
          </a:stretch>
        </p:blipFill>
        <p:spPr>
          <a:xfrm>
            <a:off x="1181064" y="2510034"/>
            <a:ext cx="1902002" cy="1529871"/>
          </a:xfrm>
          <a:prstGeom prst="rect">
            <a:avLst/>
          </a:prstGeom>
        </p:spPr>
      </p:pic>
      <p:sp>
        <p:nvSpPr>
          <p:cNvPr id="20" name="Cube 19"/>
          <p:cNvSpPr/>
          <p:nvPr/>
        </p:nvSpPr>
        <p:spPr>
          <a:xfrm>
            <a:off x="3843717" y="1690688"/>
            <a:ext cx="3447207" cy="3091157"/>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Ubarber</a:t>
            </a:r>
            <a:r>
              <a:rPr lang="en-US" dirty="0" smtClean="0"/>
              <a:t> App</a:t>
            </a:r>
            <a:endParaRPr lang="en-US" dirty="0"/>
          </a:p>
        </p:txBody>
      </p:sp>
      <p:cxnSp>
        <p:nvCxnSpPr>
          <p:cNvPr id="22" name="Straight Arrow Connector 21"/>
          <p:cNvCxnSpPr/>
          <p:nvPr/>
        </p:nvCxnSpPr>
        <p:spPr>
          <a:xfrm flipV="1">
            <a:off x="3066882" y="2862276"/>
            <a:ext cx="74446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290924" y="2862276"/>
            <a:ext cx="115169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7307108" y="3681623"/>
            <a:ext cx="1159791" cy="8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0" idx="2"/>
          </p:cNvCxnSpPr>
          <p:nvPr/>
        </p:nvCxnSpPr>
        <p:spPr>
          <a:xfrm flipH="1" flipV="1">
            <a:off x="3002145" y="3609048"/>
            <a:ext cx="841572" cy="13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099251" y="2475461"/>
            <a:ext cx="612364" cy="369332"/>
          </a:xfrm>
          <a:prstGeom prst="rect">
            <a:avLst/>
          </a:prstGeom>
          <a:noFill/>
        </p:spPr>
        <p:txBody>
          <a:bodyPr wrap="square" rtlCol="0">
            <a:spAutoFit/>
          </a:bodyPr>
          <a:lstStyle/>
          <a:p>
            <a:r>
              <a:rPr lang="en-US" dirty="0" smtClean="0"/>
              <a:t>Calls</a:t>
            </a:r>
            <a:endParaRPr lang="en-US" dirty="0"/>
          </a:p>
        </p:txBody>
      </p:sp>
      <p:sp>
        <p:nvSpPr>
          <p:cNvPr id="32" name="TextBox 31"/>
          <p:cNvSpPr txBox="1"/>
          <p:nvPr/>
        </p:nvSpPr>
        <p:spPr>
          <a:xfrm>
            <a:off x="7498584" y="2448316"/>
            <a:ext cx="776837" cy="369332"/>
          </a:xfrm>
          <a:prstGeom prst="rect">
            <a:avLst/>
          </a:prstGeom>
          <a:noFill/>
        </p:spPr>
        <p:txBody>
          <a:bodyPr wrap="square" rtlCol="0">
            <a:spAutoFit/>
          </a:bodyPr>
          <a:lstStyle/>
          <a:p>
            <a:r>
              <a:rPr lang="en-US" dirty="0" smtClean="0"/>
              <a:t>Stores</a:t>
            </a:r>
            <a:endParaRPr lang="en-US" dirty="0"/>
          </a:p>
        </p:txBody>
      </p:sp>
      <p:sp>
        <p:nvSpPr>
          <p:cNvPr id="33" name="TextBox 32"/>
          <p:cNvSpPr txBox="1"/>
          <p:nvPr/>
        </p:nvSpPr>
        <p:spPr>
          <a:xfrm>
            <a:off x="7423026" y="3236266"/>
            <a:ext cx="936047" cy="369332"/>
          </a:xfrm>
          <a:prstGeom prst="rect">
            <a:avLst/>
          </a:prstGeom>
          <a:noFill/>
        </p:spPr>
        <p:txBody>
          <a:bodyPr wrap="square" rtlCol="0">
            <a:spAutoFit/>
          </a:bodyPr>
          <a:lstStyle/>
          <a:p>
            <a:r>
              <a:rPr lang="en-US" dirty="0" smtClean="0"/>
              <a:t>Returns</a:t>
            </a:r>
            <a:endParaRPr lang="en-US" dirty="0"/>
          </a:p>
        </p:txBody>
      </p:sp>
      <p:sp>
        <p:nvSpPr>
          <p:cNvPr id="34" name="TextBox 33"/>
          <p:cNvSpPr txBox="1"/>
          <p:nvPr/>
        </p:nvSpPr>
        <p:spPr>
          <a:xfrm>
            <a:off x="2992739" y="3236266"/>
            <a:ext cx="941306" cy="369332"/>
          </a:xfrm>
          <a:prstGeom prst="rect">
            <a:avLst/>
          </a:prstGeom>
          <a:noFill/>
        </p:spPr>
        <p:txBody>
          <a:bodyPr wrap="square" rtlCol="0">
            <a:spAutoFit/>
          </a:bodyPr>
          <a:lstStyle/>
          <a:p>
            <a:r>
              <a:rPr lang="en-US" dirty="0" smtClean="0"/>
              <a:t>OK 100</a:t>
            </a:r>
            <a:endParaRPr lang="en-US" dirty="0"/>
          </a:p>
        </p:txBody>
      </p:sp>
      <p:sp>
        <p:nvSpPr>
          <p:cNvPr id="35" name="TextBox 34"/>
          <p:cNvSpPr txBox="1"/>
          <p:nvPr/>
        </p:nvSpPr>
        <p:spPr>
          <a:xfrm>
            <a:off x="2223287" y="4931938"/>
            <a:ext cx="7745426" cy="923330"/>
          </a:xfrm>
          <a:prstGeom prst="rect">
            <a:avLst/>
          </a:prstGeom>
          <a:noFill/>
        </p:spPr>
        <p:txBody>
          <a:bodyPr wrap="square" rtlCol="0">
            <a:spAutoFit/>
          </a:bodyPr>
          <a:lstStyle/>
          <a:p>
            <a:r>
              <a:rPr lang="en-US" dirty="0"/>
              <a:t>The system context diagram shows the key components of the </a:t>
            </a:r>
            <a:r>
              <a:rPr lang="en-US" dirty="0" err="1"/>
              <a:t>Ubarber</a:t>
            </a:r>
            <a:r>
              <a:rPr lang="en-US" dirty="0"/>
              <a:t> application and their interactions. The </a:t>
            </a:r>
            <a:r>
              <a:rPr lang="en-US" dirty="0" smtClean="0"/>
              <a:t>Client ( customer or barber) </a:t>
            </a:r>
            <a:r>
              <a:rPr lang="en-US" dirty="0"/>
              <a:t>interacts with the </a:t>
            </a:r>
            <a:r>
              <a:rPr lang="en-US" dirty="0" err="1"/>
              <a:t>Ubarber</a:t>
            </a:r>
            <a:r>
              <a:rPr lang="en-US" dirty="0"/>
              <a:t> App, which stores information about barbers in a database</a:t>
            </a:r>
            <a:r>
              <a:rPr lang="en-US" dirty="0" smtClean="0"/>
              <a:t>. </a:t>
            </a:r>
            <a:endParaRPr lang="en-US" dirty="0"/>
          </a:p>
        </p:txBody>
      </p:sp>
      <p:sp>
        <p:nvSpPr>
          <p:cNvPr id="36" name="TextBox 35"/>
          <p:cNvSpPr txBox="1"/>
          <p:nvPr/>
        </p:nvSpPr>
        <p:spPr>
          <a:xfrm>
            <a:off x="8791671" y="2660127"/>
            <a:ext cx="1061381" cy="369332"/>
          </a:xfrm>
          <a:prstGeom prst="rect">
            <a:avLst/>
          </a:prstGeom>
          <a:noFill/>
        </p:spPr>
        <p:txBody>
          <a:bodyPr wrap="none" rtlCol="0">
            <a:spAutoFit/>
          </a:bodyPr>
          <a:lstStyle/>
          <a:p>
            <a:r>
              <a:rPr lang="en-US" dirty="0" err="1" smtClean="0"/>
              <a:t>DataBase</a:t>
            </a:r>
            <a:endParaRPr lang="en-US" dirty="0"/>
          </a:p>
        </p:txBody>
      </p:sp>
    </p:spTree>
    <p:extLst>
      <p:ext uri="{BB962C8B-B14F-4D97-AF65-F5344CB8AC3E}">
        <p14:creationId xmlns:p14="http://schemas.microsoft.com/office/powerpoint/2010/main" val="1408616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2: Container</a:t>
            </a:r>
            <a:endParaRPr lang="en-US" dirty="0"/>
          </a:p>
        </p:txBody>
      </p:sp>
      <p:sp>
        <p:nvSpPr>
          <p:cNvPr id="4" name="Rectangle 3"/>
          <p:cNvSpPr/>
          <p:nvPr/>
        </p:nvSpPr>
        <p:spPr>
          <a:xfrm>
            <a:off x="995320" y="1351370"/>
            <a:ext cx="10527738" cy="12623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95320" y="3382471"/>
            <a:ext cx="10527738" cy="10357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95320" y="5599688"/>
            <a:ext cx="10527738" cy="744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xmlns="" id="{A4CD0226-8A48-68A6-A402-EA88CCFA7606}"/>
              </a:ext>
            </a:extLst>
          </p:cNvPr>
          <p:cNvPicPr>
            <a:picLocks noChangeAspect="1"/>
          </p:cNvPicPr>
          <p:nvPr/>
        </p:nvPicPr>
        <p:blipFill>
          <a:blip r:embed="rId2"/>
          <a:stretch>
            <a:fillRect/>
          </a:stretch>
        </p:blipFill>
        <p:spPr>
          <a:xfrm>
            <a:off x="1464285" y="1593276"/>
            <a:ext cx="1068522" cy="859463"/>
          </a:xfrm>
          <a:prstGeom prst="rect">
            <a:avLst/>
          </a:prstGeom>
        </p:spPr>
      </p:pic>
      <p:pic>
        <p:nvPicPr>
          <p:cNvPr id="8" name="Picture 7">
            <a:extLst>
              <a:ext uri="{FF2B5EF4-FFF2-40B4-BE49-F238E27FC236}">
                <a16:creationId xmlns:a16="http://schemas.microsoft.com/office/drawing/2014/main" xmlns="" id="{A4CD0226-8A48-68A6-A402-EA88CCFA7606}"/>
              </a:ext>
            </a:extLst>
          </p:cNvPr>
          <p:cNvPicPr>
            <a:picLocks noChangeAspect="1"/>
          </p:cNvPicPr>
          <p:nvPr/>
        </p:nvPicPr>
        <p:blipFill>
          <a:blip r:embed="rId2"/>
          <a:stretch>
            <a:fillRect/>
          </a:stretch>
        </p:blipFill>
        <p:spPr>
          <a:xfrm>
            <a:off x="3503478" y="1651855"/>
            <a:ext cx="995694" cy="800884"/>
          </a:xfrm>
          <a:prstGeom prst="rect">
            <a:avLst/>
          </a:prstGeom>
        </p:spPr>
      </p:pic>
      <p:pic>
        <p:nvPicPr>
          <p:cNvPr id="9" name="Picture 8">
            <a:extLst>
              <a:ext uri="{FF2B5EF4-FFF2-40B4-BE49-F238E27FC236}">
                <a16:creationId xmlns:a16="http://schemas.microsoft.com/office/drawing/2014/main" xmlns="" id="{A4CD0226-8A48-68A6-A402-EA88CCFA7606}"/>
              </a:ext>
            </a:extLst>
          </p:cNvPr>
          <p:cNvPicPr>
            <a:picLocks noChangeAspect="1"/>
          </p:cNvPicPr>
          <p:nvPr/>
        </p:nvPicPr>
        <p:blipFill>
          <a:blip r:embed="rId2"/>
          <a:stretch>
            <a:fillRect/>
          </a:stretch>
        </p:blipFill>
        <p:spPr>
          <a:xfrm>
            <a:off x="5514629" y="1910786"/>
            <a:ext cx="704194" cy="566417"/>
          </a:xfrm>
          <a:prstGeom prst="rect">
            <a:avLst/>
          </a:prstGeom>
        </p:spPr>
      </p:pic>
      <p:cxnSp>
        <p:nvCxnSpPr>
          <p:cNvPr id="11" name="Straight Arrow Connector 10"/>
          <p:cNvCxnSpPr/>
          <p:nvPr/>
        </p:nvCxnSpPr>
        <p:spPr>
          <a:xfrm>
            <a:off x="2063469" y="2613727"/>
            <a:ext cx="1440009" cy="768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029834" y="2613725"/>
            <a:ext cx="841571" cy="768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842450" y="2613727"/>
            <a:ext cx="48552" cy="768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xmlns="" id="{A4CD0226-8A48-68A6-A402-EA88CCFA7606}"/>
              </a:ext>
            </a:extLst>
          </p:cNvPr>
          <p:cNvPicPr>
            <a:picLocks noChangeAspect="1"/>
          </p:cNvPicPr>
          <p:nvPr/>
        </p:nvPicPr>
        <p:blipFill>
          <a:blip r:embed="rId2"/>
          <a:stretch>
            <a:fillRect/>
          </a:stretch>
        </p:blipFill>
        <p:spPr>
          <a:xfrm>
            <a:off x="7426767" y="1593276"/>
            <a:ext cx="995694" cy="800884"/>
          </a:xfrm>
          <a:prstGeom prst="rect">
            <a:avLst/>
          </a:prstGeom>
        </p:spPr>
      </p:pic>
      <p:pic>
        <p:nvPicPr>
          <p:cNvPr id="17" name="Picture 16">
            <a:extLst>
              <a:ext uri="{FF2B5EF4-FFF2-40B4-BE49-F238E27FC236}">
                <a16:creationId xmlns:a16="http://schemas.microsoft.com/office/drawing/2014/main" xmlns="" id="{A4CD0226-8A48-68A6-A402-EA88CCFA7606}"/>
              </a:ext>
            </a:extLst>
          </p:cNvPr>
          <p:cNvPicPr>
            <a:picLocks noChangeAspect="1"/>
          </p:cNvPicPr>
          <p:nvPr/>
        </p:nvPicPr>
        <p:blipFill>
          <a:blip r:embed="rId2"/>
          <a:stretch>
            <a:fillRect/>
          </a:stretch>
        </p:blipFill>
        <p:spPr>
          <a:xfrm>
            <a:off x="9773456" y="1555092"/>
            <a:ext cx="995694" cy="800884"/>
          </a:xfrm>
          <a:prstGeom prst="rect">
            <a:avLst/>
          </a:prstGeom>
        </p:spPr>
      </p:pic>
      <p:cxnSp>
        <p:nvCxnSpPr>
          <p:cNvPr id="19" name="Straight Arrow Connector 18"/>
          <p:cNvCxnSpPr/>
          <p:nvPr/>
        </p:nvCxnSpPr>
        <p:spPr>
          <a:xfrm flipH="1">
            <a:off x="7513268" y="2613725"/>
            <a:ext cx="411346" cy="768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9491958" y="2613725"/>
            <a:ext cx="779345" cy="768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967161" y="2799431"/>
            <a:ext cx="2257678" cy="369332"/>
          </a:xfrm>
          <a:prstGeom prst="rect">
            <a:avLst/>
          </a:prstGeom>
          <a:noFill/>
        </p:spPr>
        <p:txBody>
          <a:bodyPr wrap="square" rtlCol="0">
            <a:spAutoFit/>
          </a:bodyPr>
          <a:lstStyle/>
          <a:p>
            <a:r>
              <a:rPr lang="en-US" dirty="0" smtClean="0"/>
              <a:t>API calls  [JSON/HTTP]</a:t>
            </a:r>
            <a:endParaRPr lang="en-US" dirty="0"/>
          </a:p>
        </p:txBody>
      </p:sp>
      <p:sp>
        <p:nvSpPr>
          <p:cNvPr id="23" name="TextBox 22"/>
          <p:cNvSpPr txBox="1"/>
          <p:nvPr/>
        </p:nvSpPr>
        <p:spPr>
          <a:xfrm>
            <a:off x="4805808" y="1483359"/>
            <a:ext cx="2314322" cy="369332"/>
          </a:xfrm>
          <a:prstGeom prst="rect">
            <a:avLst/>
          </a:prstGeom>
          <a:noFill/>
        </p:spPr>
        <p:txBody>
          <a:bodyPr wrap="square" rtlCol="0">
            <a:spAutoFit/>
          </a:bodyPr>
          <a:lstStyle/>
          <a:p>
            <a:r>
              <a:rPr lang="en-US" dirty="0" smtClean="0"/>
              <a:t>Web Page/ Client Side</a:t>
            </a:r>
            <a:endParaRPr lang="en-US" dirty="0"/>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91235" y="3411524"/>
            <a:ext cx="1006727" cy="1006727"/>
          </a:xfrm>
          <a:prstGeom prst="rect">
            <a:avLst/>
          </a:prstGeom>
        </p:spPr>
      </p:pic>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72949" y="3430575"/>
            <a:ext cx="1006727" cy="1006727"/>
          </a:xfrm>
          <a:prstGeom prst="rect">
            <a:avLst/>
          </a:prstGeom>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59757" y="3396997"/>
            <a:ext cx="1006727" cy="1006727"/>
          </a:xfrm>
          <a:prstGeom prst="rect">
            <a:avLst/>
          </a:prstGeom>
        </p:spPr>
      </p:pic>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88317" y="3398205"/>
            <a:ext cx="1006727" cy="1006727"/>
          </a:xfrm>
          <a:prstGeom prst="rect">
            <a:avLst/>
          </a:prstGeom>
        </p:spPr>
      </p:pic>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16878" y="3411524"/>
            <a:ext cx="1006727" cy="1006727"/>
          </a:xfrm>
          <a:prstGeom prst="rect">
            <a:avLst/>
          </a:prstGeom>
        </p:spPr>
      </p:pic>
      <p:sp>
        <p:nvSpPr>
          <p:cNvPr id="29" name="TextBox 28"/>
          <p:cNvSpPr txBox="1"/>
          <p:nvPr/>
        </p:nvSpPr>
        <p:spPr>
          <a:xfrm>
            <a:off x="7962017" y="2593530"/>
            <a:ext cx="3169725" cy="830997"/>
          </a:xfrm>
          <a:prstGeom prst="rect">
            <a:avLst/>
          </a:prstGeom>
          <a:noFill/>
        </p:spPr>
        <p:txBody>
          <a:bodyPr wrap="square" rtlCol="0">
            <a:spAutoFit/>
          </a:bodyPr>
          <a:lstStyle/>
          <a:p>
            <a:pPr algn="ctr"/>
            <a:r>
              <a:rPr lang="en-US" sz="1600" dirty="0" smtClean="0"/>
              <a:t>Find Barbers by Location</a:t>
            </a:r>
          </a:p>
          <a:p>
            <a:pPr algn="ctr"/>
            <a:r>
              <a:rPr lang="en-US" sz="1600" dirty="0" smtClean="0"/>
              <a:t>Book appointments</a:t>
            </a:r>
          </a:p>
          <a:p>
            <a:pPr algn="ctr"/>
            <a:r>
              <a:rPr lang="en-US" sz="1600" dirty="0" smtClean="0"/>
              <a:t>Submit and Update schedule</a:t>
            </a:r>
          </a:p>
        </p:txBody>
      </p:sp>
      <p:sp>
        <p:nvSpPr>
          <p:cNvPr id="30" name="TextBox 29"/>
          <p:cNvSpPr txBox="1"/>
          <p:nvPr/>
        </p:nvSpPr>
        <p:spPr>
          <a:xfrm>
            <a:off x="1109477" y="2593531"/>
            <a:ext cx="3640929" cy="830997"/>
          </a:xfrm>
          <a:prstGeom prst="rect">
            <a:avLst/>
          </a:prstGeom>
          <a:noFill/>
        </p:spPr>
        <p:txBody>
          <a:bodyPr wrap="square" rtlCol="0">
            <a:spAutoFit/>
          </a:bodyPr>
          <a:lstStyle/>
          <a:p>
            <a:pPr algn="ctr"/>
            <a:r>
              <a:rPr lang="en-US" sz="1600" dirty="0" smtClean="0"/>
              <a:t>Create and update profile</a:t>
            </a:r>
          </a:p>
          <a:p>
            <a:pPr algn="ctr"/>
            <a:r>
              <a:rPr lang="en-US" sz="1600" dirty="0" smtClean="0"/>
              <a:t>Leave ratings and comments</a:t>
            </a:r>
          </a:p>
          <a:p>
            <a:pPr algn="ctr"/>
            <a:r>
              <a:rPr lang="en-US" sz="1600" dirty="0" smtClean="0"/>
              <a:t>See upcoming cuts</a:t>
            </a:r>
            <a:endParaRPr lang="en-US" sz="1600" dirty="0"/>
          </a:p>
        </p:txBody>
      </p:sp>
      <p:pic>
        <p:nvPicPr>
          <p:cNvPr id="31" name="Picture 30">
            <a:extLst>
              <a:ext uri="{FF2B5EF4-FFF2-40B4-BE49-F238E27FC236}">
                <a16:creationId xmlns:a16="http://schemas.microsoft.com/office/drawing/2014/main" xmlns="" id="{7E5314A8-4727-7011-33EF-DC0681CA445D}"/>
              </a:ext>
            </a:extLst>
          </p:cNvPr>
          <p:cNvPicPr>
            <a:picLocks noChangeAspect="1"/>
          </p:cNvPicPr>
          <p:nvPr/>
        </p:nvPicPr>
        <p:blipFill>
          <a:blip r:embed="rId4"/>
          <a:stretch>
            <a:fillRect/>
          </a:stretch>
        </p:blipFill>
        <p:spPr>
          <a:xfrm>
            <a:off x="1933887" y="5637782"/>
            <a:ext cx="656751" cy="668273"/>
          </a:xfrm>
          <a:prstGeom prst="rect">
            <a:avLst/>
          </a:prstGeom>
        </p:spPr>
      </p:pic>
      <p:pic>
        <p:nvPicPr>
          <p:cNvPr id="33" name="Picture 32">
            <a:extLst>
              <a:ext uri="{FF2B5EF4-FFF2-40B4-BE49-F238E27FC236}">
                <a16:creationId xmlns:a16="http://schemas.microsoft.com/office/drawing/2014/main" xmlns="" id="{7E5314A8-4727-7011-33EF-DC0681CA445D}"/>
              </a:ext>
            </a:extLst>
          </p:cNvPr>
          <p:cNvPicPr>
            <a:picLocks noChangeAspect="1"/>
          </p:cNvPicPr>
          <p:nvPr/>
        </p:nvPicPr>
        <p:blipFill>
          <a:blip r:embed="rId4"/>
          <a:stretch>
            <a:fillRect/>
          </a:stretch>
        </p:blipFill>
        <p:spPr>
          <a:xfrm>
            <a:off x="3672949" y="5637783"/>
            <a:ext cx="656751" cy="668273"/>
          </a:xfrm>
          <a:prstGeom prst="rect">
            <a:avLst/>
          </a:prstGeom>
        </p:spPr>
      </p:pic>
      <p:pic>
        <p:nvPicPr>
          <p:cNvPr id="34" name="Picture 33">
            <a:extLst>
              <a:ext uri="{FF2B5EF4-FFF2-40B4-BE49-F238E27FC236}">
                <a16:creationId xmlns:a16="http://schemas.microsoft.com/office/drawing/2014/main" xmlns="" id="{7E5314A8-4727-7011-33EF-DC0681CA445D}"/>
              </a:ext>
            </a:extLst>
          </p:cNvPr>
          <p:cNvPicPr>
            <a:picLocks noChangeAspect="1"/>
          </p:cNvPicPr>
          <p:nvPr/>
        </p:nvPicPr>
        <p:blipFill>
          <a:blip r:embed="rId4"/>
          <a:stretch>
            <a:fillRect/>
          </a:stretch>
        </p:blipFill>
        <p:spPr>
          <a:xfrm>
            <a:off x="5740386" y="5637784"/>
            <a:ext cx="656751" cy="668273"/>
          </a:xfrm>
          <a:prstGeom prst="rect">
            <a:avLst/>
          </a:prstGeom>
        </p:spPr>
      </p:pic>
      <p:pic>
        <p:nvPicPr>
          <p:cNvPr id="35" name="Picture 34">
            <a:extLst>
              <a:ext uri="{FF2B5EF4-FFF2-40B4-BE49-F238E27FC236}">
                <a16:creationId xmlns:a16="http://schemas.microsoft.com/office/drawing/2014/main" xmlns="" id="{7E5314A8-4727-7011-33EF-DC0681CA445D}"/>
              </a:ext>
            </a:extLst>
          </p:cNvPr>
          <p:cNvPicPr>
            <a:picLocks noChangeAspect="1"/>
          </p:cNvPicPr>
          <p:nvPr/>
        </p:nvPicPr>
        <p:blipFill>
          <a:blip r:embed="rId4"/>
          <a:stretch>
            <a:fillRect/>
          </a:stretch>
        </p:blipFill>
        <p:spPr>
          <a:xfrm>
            <a:off x="8094085" y="5637782"/>
            <a:ext cx="656751" cy="668273"/>
          </a:xfrm>
          <a:prstGeom prst="rect">
            <a:avLst/>
          </a:prstGeom>
        </p:spPr>
      </p:pic>
      <p:pic>
        <p:nvPicPr>
          <p:cNvPr id="36" name="Picture 35">
            <a:extLst>
              <a:ext uri="{FF2B5EF4-FFF2-40B4-BE49-F238E27FC236}">
                <a16:creationId xmlns:a16="http://schemas.microsoft.com/office/drawing/2014/main" xmlns="" id="{7E5314A8-4727-7011-33EF-DC0681CA445D}"/>
              </a:ext>
            </a:extLst>
          </p:cNvPr>
          <p:cNvPicPr>
            <a:picLocks noChangeAspect="1"/>
          </p:cNvPicPr>
          <p:nvPr/>
        </p:nvPicPr>
        <p:blipFill>
          <a:blip r:embed="rId4"/>
          <a:stretch>
            <a:fillRect/>
          </a:stretch>
        </p:blipFill>
        <p:spPr>
          <a:xfrm>
            <a:off x="10271303" y="5637784"/>
            <a:ext cx="656751" cy="668273"/>
          </a:xfrm>
          <a:prstGeom prst="rect">
            <a:avLst/>
          </a:prstGeom>
        </p:spPr>
      </p:pic>
      <p:cxnSp>
        <p:nvCxnSpPr>
          <p:cNvPr id="43" name="Straight Arrow Connector 42"/>
          <p:cNvCxnSpPr/>
          <p:nvPr/>
        </p:nvCxnSpPr>
        <p:spPr>
          <a:xfrm flipV="1">
            <a:off x="2262262" y="6344156"/>
            <a:ext cx="0" cy="267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4033069" y="6354945"/>
            <a:ext cx="0" cy="267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6123512" y="6354945"/>
            <a:ext cx="0" cy="267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8483688" y="6354945"/>
            <a:ext cx="0" cy="267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10619098" y="6349550"/>
            <a:ext cx="0" cy="267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192934" y="6430854"/>
            <a:ext cx="1907189" cy="307777"/>
          </a:xfrm>
          <a:prstGeom prst="rect">
            <a:avLst/>
          </a:prstGeom>
          <a:noFill/>
        </p:spPr>
        <p:txBody>
          <a:bodyPr wrap="none" rtlCol="0">
            <a:spAutoFit/>
          </a:bodyPr>
          <a:lstStyle/>
          <a:p>
            <a:r>
              <a:rPr lang="en-US" sz="1400" dirty="0" smtClean="0"/>
              <a:t>Replication </a:t>
            </a:r>
            <a:r>
              <a:rPr lang="en-US" sz="1400" dirty="0" smtClean="0"/>
              <a:t>Interactions</a:t>
            </a:r>
            <a:endParaRPr lang="en-US" sz="1400" dirty="0"/>
          </a:p>
        </p:txBody>
      </p:sp>
      <p:sp>
        <p:nvSpPr>
          <p:cNvPr id="49" name="TextBox 48"/>
          <p:cNvSpPr txBox="1"/>
          <p:nvPr/>
        </p:nvSpPr>
        <p:spPr>
          <a:xfrm>
            <a:off x="4133010" y="6431873"/>
            <a:ext cx="1907189" cy="307777"/>
          </a:xfrm>
          <a:prstGeom prst="rect">
            <a:avLst/>
          </a:prstGeom>
          <a:noFill/>
        </p:spPr>
        <p:txBody>
          <a:bodyPr wrap="none" rtlCol="0">
            <a:spAutoFit/>
          </a:bodyPr>
          <a:lstStyle/>
          <a:p>
            <a:r>
              <a:rPr lang="en-US" sz="1400" dirty="0" smtClean="0"/>
              <a:t>Replication </a:t>
            </a:r>
            <a:r>
              <a:rPr lang="en-US" sz="1400" dirty="0" smtClean="0"/>
              <a:t>Interactions</a:t>
            </a:r>
            <a:endParaRPr lang="en-US" sz="1400" dirty="0"/>
          </a:p>
        </p:txBody>
      </p:sp>
      <p:sp>
        <p:nvSpPr>
          <p:cNvPr id="50" name="TextBox 49"/>
          <p:cNvSpPr txBox="1"/>
          <p:nvPr/>
        </p:nvSpPr>
        <p:spPr>
          <a:xfrm>
            <a:off x="6352992" y="6453120"/>
            <a:ext cx="1907189" cy="307777"/>
          </a:xfrm>
          <a:prstGeom prst="rect">
            <a:avLst/>
          </a:prstGeom>
          <a:noFill/>
        </p:spPr>
        <p:txBody>
          <a:bodyPr wrap="none" rtlCol="0">
            <a:spAutoFit/>
          </a:bodyPr>
          <a:lstStyle/>
          <a:p>
            <a:r>
              <a:rPr lang="en-US" sz="1400" dirty="0" smtClean="0"/>
              <a:t>Replication Interactions</a:t>
            </a:r>
            <a:endParaRPr lang="en-US" sz="1400" dirty="0"/>
          </a:p>
        </p:txBody>
      </p:sp>
      <p:sp>
        <p:nvSpPr>
          <p:cNvPr id="51" name="TextBox 50"/>
          <p:cNvSpPr txBox="1"/>
          <p:nvPr/>
        </p:nvSpPr>
        <p:spPr>
          <a:xfrm>
            <a:off x="8615253" y="6453120"/>
            <a:ext cx="1907189" cy="307777"/>
          </a:xfrm>
          <a:prstGeom prst="rect">
            <a:avLst/>
          </a:prstGeom>
          <a:noFill/>
        </p:spPr>
        <p:txBody>
          <a:bodyPr wrap="none" rtlCol="0">
            <a:spAutoFit/>
          </a:bodyPr>
          <a:lstStyle/>
          <a:p>
            <a:r>
              <a:rPr lang="en-US" sz="1400" dirty="0" smtClean="0"/>
              <a:t>Replication </a:t>
            </a:r>
            <a:r>
              <a:rPr lang="en-US" sz="1400" dirty="0" smtClean="0"/>
              <a:t>Interactions</a:t>
            </a:r>
            <a:endParaRPr lang="en-US" sz="1400" dirty="0"/>
          </a:p>
        </p:txBody>
      </p:sp>
      <p:cxnSp>
        <p:nvCxnSpPr>
          <p:cNvPr id="53" name="Straight Connector 52"/>
          <p:cNvCxnSpPr/>
          <p:nvPr/>
        </p:nvCxnSpPr>
        <p:spPr>
          <a:xfrm>
            <a:off x="2262262" y="6611193"/>
            <a:ext cx="763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932729" y="6621982"/>
            <a:ext cx="2435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5962969" y="6611193"/>
            <a:ext cx="365003" cy="10789"/>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8287088" y="6611193"/>
            <a:ext cx="384809" cy="10789"/>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0447704" y="6621982"/>
            <a:ext cx="171394" cy="0"/>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5958389" y="3425567"/>
            <a:ext cx="609462" cy="276999"/>
          </a:xfrm>
          <a:prstGeom prst="rect">
            <a:avLst/>
          </a:prstGeom>
          <a:noFill/>
        </p:spPr>
        <p:txBody>
          <a:bodyPr wrap="none" rtlCol="0">
            <a:spAutoFit/>
          </a:bodyPr>
          <a:lstStyle/>
          <a:p>
            <a:r>
              <a:rPr lang="en-US" sz="1200" dirty="0" smtClean="0"/>
              <a:t>Leader</a:t>
            </a:r>
            <a:endParaRPr lang="en-US" sz="1200" dirty="0"/>
          </a:p>
        </p:txBody>
      </p:sp>
      <p:sp>
        <p:nvSpPr>
          <p:cNvPr id="65" name="TextBox 64"/>
          <p:cNvSpPr txBox="1"/>
          <p:nvPr/>
        </p:nvSpPr>
        <p:spPr>
          <a:xfrm>
            <a:off x="3874153" y="3439137"/>
            <a:ext cx="690071" cy="276999"/>
          </a:xfrm>
          <a:prstGeom prst="rect">
            <a:avLst/>
          </a:prstGeom>
          <a:noFill/>
        </p:spPr>
        <p:txBody>
          <a:bodyPr wrap="square" rtlCol="0">
            <a:spAutoFit/>
          </a:bodyPr>
          <a:lstStyle/>
          <a:p>
            <a:r>
              <a:rPr lang="en-US" sz="1200" dirty="0" smtClean="0"/>
              <a:t>Worker</a:t>
            </a:r>
            <a:endParaRPr lang="en-US" sz="1200" dirty="0"/>
          </a:p>
        </p:txBody>
      </p:sp>
      <p:sp>
        <p:nvSpPr>
          <p:cNvPr id="66" name="TextBox 65"/>
          <p:cNvSpPr txBox="1"/>
          <p:nvPr/>
        </p:nvSpPr>
        <p:spPr>
          <a:xfrm>
            <a:off x="1866606" y="3414566"/>
            <a:ext cx="690071" cy="276999"/>
          </a:xfrm>
          <a:prstGeom prst="rect">
            <a:avLst/>
          </a:prstGeom>
          <a:noFill/>
        </p:spPr>
        <p:txBody>
          <a:bodyPr wrap="square" rtlCol="0">
            <a:spAutoFit/>
          </a:bodyPr>
          <a:lstStyle/>
          <a:p>
            <a:r>
              <a:rPr lang="en-US" sz="1200" dirty="0" smtClean="0"/>
              <a:t>Worker</a:t>
            </a:r>
            <a:endParaRPr lang="en-US" sz="1200" dirty="0"/>
          </a:p>
        </p:txBody>
      </p:sp>
      <p:sp>
        <p:nvSpPr>
          <p:cNvPr id="67" name="TextBox 66"/>
          <p:cNvSpPr txBox="1"/>
          <p:nvPr/>
        </p:nvSpPr>
        <p:spPr>
          <a:xfrm>
            <a:off x="7981826" y="3421936"/>
            <a:ext cx="690071" cy="276999"/>
          </a:xfrm>
          <a:prstGeom prst="rect">
            <a:avLst/>
          </a:prstGeom>
          <a:noFill/>
        </p:spPr>
        <p:txBody>
          <a:bodyPr wrap="square" rtlCol="0">
            <a:spAutoFit/>
          </a:bodyPr>
          <a:lstStyle/>
          <a:p>
            <a:r>
              <a:rPr lang="en-US" sz="1200" dirty="0" smtClean="0"/>
              <a:t>Worker</a:t>
            </a:r>
            <a:endParaRPr lang="en-US" sz="1200" dirty="0"/>
          </a:p>
        </p:txBody>
      </p:sp>
      <p:sp>
        <p:nvSpPr>
          <p:cNvPr id="68" name="TextBox 67"/>
          <p:cNvSpPr txBox="1"/>
          <p:nvPr/>
        </p:nvSpPr>
        <p:spPr>
          <a:xfrm>
            <a:off x="10020473" y="3427646"/>
            <a:ext cx="690071" cy="276999"/>
          </a:xfrm>
          <a:prstGeom prst="rect">
            <a:avLst/>
          </a:prstGeom>
          <a:noFill/>
        </p:spPr>
        <p:txBody>
          <a:bodyPr wrap="square" rtlCol="0">
            <a:spAutoFit/>
          </a:bodyPr>
          <a:lstStyle/>
          <a:p>
            <a:r>
              <a:rPr lang="en-US" sz="1200" dirty="0" smtClean="0"/>
              <a:t>Worker</a:t>
            </a:r>
            <a:endParaRPr lang="en-US" sz="1200" dirty="0"/>
          </a:p>
        </p:txBody>
      </p:sp>
      <p:cxnSp>
        <p:nvCxnSpPr>
          <p:cNvPr id="70" name="Straight Arrow Connector 69"/>
          <p:cNvCxnSpPr/>
          <p:nvPr/>
        </p:nvCxnSpPr>
        <p:spPr>
          <a:xfrm>
            <a:off x="2194598" y="4418251"/>
            <a:ext cx="0" cy="1181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2194598" y="4418251"/>
            <a:ext cx="1806726" cy="1181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2194598" y="4426813"/>
            <a:ext cx="3874163" cy="1187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2194598" y="4421293"/>
            <a:ext cx="6132263" cy="1167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2194598" y="4428189"/>
            <a:ext cx="8338803" cy="1156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25" idx="2"/>
          </p:cNvCxnSpPr>
          <p:nvPr/>
        </p:nvCxnSpPr>
        <p:spPr>
          <a:xfrm flipH="1">
            <a:off x="2211641" y="4437302"/>
            <a:ext cx="1964672" cy="1147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4176312" y="4435195"/>
            <a:ext cx="1892449" cy="1170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25" idx="2"/>
          </p:cNvCxnSpPr>
          <p:nvPr/>
        </p:nvCxnSpPr>
        <p:spPr>
          <a:xfrm>
            <a:off x="4176313" y="4437302"/>
            <a:ext cx="6357088" cy="1161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5" idx="2"/>
          </p:cNvCxnSpPr>
          <p:nvPr/>
        </p:nvCxnSpPr>
        <p:spPr>
          <a:xfrm flipH="1">
            <a:off x="4001324" y="4418251"/>
            <a:ext cx="2257865" cy="1180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5" idx="2"/>
          </p:cNvCxnSpPr>
          <p:nvPr/>
        </p:nvCxnSpPr>
        <p:spPr>
          <a:xfrm>
            <a:off x="6259189" y="4418251"/>
            <a:ext cx="2067672" cy="1176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H="1">
            <a:off x="2222480" y="4418561"/>
            <a:ext cx="6049645" cy="1182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a:off x="6047047" y="4412203"/>
            <a:ext cx="2246564" cy="1203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8300006" y="4411664"/>
            <a:ext cx="2211795" cy="1202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10339334" y="4418251"/>
            <a:ext cx="165321" cy="1196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H="1">
            <a:off x="2222479" y="4418251"/>
            <a:ext cx="8111949" cy="1161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a:off x="3982059" y="4427338"/>
            <a:ext cx="6329394" cy="1164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flipH="1">
            <a:off x="6047047" y="4440344"/>
            <a:ext cx="4264406" cy="1157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flipH="1">
            <a:off x="8293611" y="4427338"/>
            <a:ext cx="2032611" cy="1189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4483999" y="4720256"/>
            <a:ext cx="3593352" cy="400110"/>
          </a:xfrm>
          <a:prstGeom prst="rect">
            <a:avLst/>
          </a:prstGeom>
          <a:noFill/>
        </p:spPr>
        <p:txBody>
          <a:bodyPr wrap="square" rtlCol="0">
            <a:spAutoFit/>
          </a:bodyPr>
          <a:lstStyle/>
          <a:p>
            <a:r>
              <a:rPr lang="en-US" sz="2000" dirty="0" smtClean="0">
                <a:ln>
                  <a:solidFill>
                    <a:sysClr val="windowText" lastClr="000000"/>
                  </a:solidFill>
                </a:ln>
                <a:solidFill>
                  <a:schemeClr val="bg1"/>
                </a:solidFill>
              </a:rPr>
              <a:t>Data Queries [JSON/HTTP/JDBC]</a:t>
            </a:r>
            <a:endParaRPr lang="en-US" sz="2000" dirty="0">
              <a:ln>
                <a:solidFill>
                  <a:sysClr val="windowText" lastClr="000000"/>
                </a:solidFill>
              </a:ln>
              <a:solidFill>
                <a:schemeClr val="bg1"/>
              </a:solidFill>
            </a:endParaRPr>
          </a:p>
        </p:txBody>
      </p:sp>
      <p:sp>
        <p:nvSpPr>
          <p:cNvPr id="106" name="TextBox 105"/>
          <p:cNvSpPr txBox="1"/>
          <p:nvPr/>
        </p:nvSpPr>
        <p:spPr>
          <a:xfrm>
            <a:off x="406432" y="5134658"/>
            <a:ext cx="1628918" cy="600164"/>
          </a:xfrm>
          <a:prstGeom prst="rect">
            <a:avLst/>
          </a:prstGeom>
          <a:noFill/>
        </p:spPr>
        <p:txBody>
          <a:bodyPr wrap="square" rtlCol="0">
            <a:spAutoFit/>
          </a:bodyPr>
          <a:lstStyle/>
          <a:p>
            <a:r>
              <a:rPr lang="en-US" sz="1100" dirty="0" smtClean="0"/>
              <a:t>The database replicate their data amongst each other</a:t>
            </a:r>
          </a:p>
        </p:txBody>
      </p:sp>
      <p:sp>
        <p:nvSpPr>
          <p:cNvPr id="107" name="TextBox 106"/>
          <p:cNvSpPr txBox="1"/>
          <p:nvPr/>
        </p:nvSpPr>
        <p:spPr>
          <a:xfrm>
            <a:off x="6248117" y="193754"/>
            <a:ext cx="5460082" cy="1384995"/>
          </a:xfrm>
          <a:prstGeom prst="rect">
            <a:avLst/>
          </a:prstGeom>
          <a:noFill/>
        </p:spPr>
        <p:txBody>
          <a:bodyPr wrap="square" rtlCol="0">
            <a:spAutoFit/>
          </a:bodyPr>
          <a:lstStyle/>
          <a:p>
            <a:r>
              <a:rPr lang="en-US" sz="1100" dirty="0" smtClean="0"/>
              <a:t>The container diagram shows the key components of the </a:t>
            </a:r>
            <a:r>
              <a:rPr lang="en-US" sz="1100" dirty="0" err="1" smtClean="0"/>
              <a:t>Ubarber</a:t>
            </a:r>
            <a:r>
              <a:rPr lang="en-US" sz="1100" dirty="0" smtClean="0"/>
              <a:t> application and their interactions with each other. The Client interacts with the </a:t>
            </a:r>
            <a:r>
              <a:rPr lang="en-US" sz="1100" dirty="0" err="1" smtClean="0"/>
              <a:t>Ubarber</a:t>
            </a:r>
            <a:r>
              <a:rPr lang="en-US" sz="1100" dirty="0" smtClean="0"/>
              <a:t> Web App, which communicates with the </a:t>
            </a:r>
            <a:r>
              <a:rPr lang="en-US" sz="1100" dirty="0" err="1" smtClean="0"/>
              <a:t>Ubarber</a:t>
            </a:r>
            <a:r>
              <a:rPr lang="en-US" sz="1100" dirty="0" smtClean="0"/>
              <a:t> Server. The </a:t>
            </a:r>
            <a:r>
              <a:rPr lang="en-US" sz="1100" dirty="0" err="1" smtClean="0"/>
              <a:t>Ubarber</a:t>
            </a:r>
            <a:r>
              <a:rPr lang="en-US" sz="1100" dirty="0" smtClean="0"/>
              <a:t> Server is composed of a Leader Node and multiple Worker Nodes. The Leader Node distributes work to the Worker Nodes and coordinates their efforts to provide faster response times and improved scalability. The Worker Nodes interact with the Barber Database to access and update barber information.</a:t>
            </a:r>
          </a:p>
          <a:p>
            <a:endParaRPr lang="en-US" dirty="0"/>
          </a:p>
        </p:txBody>
      </p:sp>
    </p:spTree>
    <p:extLst>
      <p:ext uri="{BB962C8B-B14F-4D97-AF65-F5344CB8AC3E}">
        <p14:creationId xmlns:p14="http://schemas.microsoft.com/office/powerpoint/2010/main" val="451884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3: Components</a:t>
            </a:r>
            <a:endParaRPr lang="en-US" dirty="0"/>
          </a:p>
        </p:txBody>
      </p:sp>
      <p:sp>
        <p:nvSpPr>
          <p:cNvPr id="4" name="Rectangle 3"/>
          <p:cNvSpPr/>
          <p:nvPr/>
        </p:nvSpPr>
        <p:spPr>
          <a:xfrm>
            <a:off x="964276" y="1404851"/>
            <a:ext cx="10465724" cy="2858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112661" y="1360071"/>
            <a:ext cx="1877352" cy="369332"/>
          </a:xfrm>
          <a:prstGeom prst="rect">
            <a:avLst/>
          </a:prstGeom>
          <a:noFill/>
        </p:spPr>
        <p:txBody>
          <a:bodyPr wrap="square" rtlCol="0">
            <a:spAutoFit/>
          </a:bodyPr>
          <a:lstStyle/>
          <a:p>
            <a:r>
              <a:rPr lang="en-US" dirty="0" smtClean="0"/>
              <a:t>Web Page/ Clients</a:t>
            </a:r>
            <a:endParaRPr lang="en-US" dirty="0"/>
          </a:p>
        </p:txBody>
      </p:sp>
      <p:sp>
        <p:nvSpPr>
          <p:cNvPr id="6" name="Rectangle 5"/>
          <p:cNvSpPr/>
          <p:nvPr/>
        </p:nvSpPr>
        <p:spPr>
          <a:xfrm>
            <a:off x="964276" y="1732435"/>
            <a:ext cx="10465724" cy="189279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60056" y="1796432"/>
            <a:ext cx="3155893" cy="176532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612134" y="1796432"/>
            <a:ext cx="3155893" cy="176532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164213" y="1796432"/>
            <a:ext cx="3155893" cy="176532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769622" y="1796432"/>
            <a:ext cx="833480" cy="380325"/>
          </a:xfrm>
          <a:prstGeom prst="rect">
            <a:avLst/>
          </a:prstGeom>
          <a:noFill/>
        </p:spPr>
        <p:txBody>
          <a:bodyPr wrap="square" rtlCol="0">
            <a:spAutoFit/>
          </a:bodyPr>
          <a:lstStyle/>
          <a:p>
            <a:r>
              <a:rPr lang="en-US" dirty="0" smtClean="0"/>
              <a:t>Leader</a:t>
            </a:r>
            <a:endParaRPr lang="en-US" dirty="0"/>
          </a:p>
        </p:txBody>
      </p:sp>
      <p:sp>
        <p:nvSpPr>
          <p:cNvPr id="11" name="TextBox 10"/>
          <p:cNvSpPr txBox="1"/>
          <p:nvPr/>
        </p:nvSpPr>
        <p:spPr>
          <a:xfrm>
            <a:off x="2196986" y="1807425"/>
            <a:ext cx="882032" cy="369332"/>
          </a:xfrm>
          <a:prstGeom prst="rect">
            <a:avLst/>
          </a:prstGeom>
          <a:noFill/>
        </p:spPr>
        <p:txBody>
          <a:bodyPr wrap="square" rtlCol="0">
            <a:spAutoFit/>
          </a:bodyPr>
          <a:lstStyle/>
          <a:p>
            <a:r>
              <a:rPr lang="en-US" dirty="0" smtClean="0"/>
              <a:t>Worker</a:t>
            </a:r>
            <a:endParaRPr lang="en-US" dirty="0"/>
          </a:p>
        </p:txBody>
      </p:sp>
      <p:sp>
        <p:nvSpPr>
          <p:cNvPr id="12" name="TextBox 11"/>
          <p:cNvSpPr txBox="1"/>
          <p:nvPr/>
        </p:nvSpPr>
        <p:spPr>
          <a:xfrm>
            <a:off x="9301143" y="1807425"/>
            <a:ext cx="882032" cy="369332"/>
          </a:xfrm>
          <a:prstGeom prst="rect">
            <a:avLst/>
          </a:prstGeom>
          <a:noFill/>
        </p:spPr>
        <p:txBody>
          <a:bodyPr wrap="square" rtlCol="0">
            <a:spAutoFit/>
          </a:bodyPr>
          <a:lstStyle/>
          <a:p>
            <a:r>
              <a:rPr lang="en-US" dirty="0" smtClean="0"/>
              <a:t>Worker</a:t>
            </a:r>
            <a:endParaRPr lang="en-US" dirty="0"/>
          </a:p>
        </p:txBody>
      </p:sp>
      <p:sp>
        <p:nvSpPr>
          <p:cNvPr id="14" name="TextBox 13"/>
          <p:cNvSpPr txBox="1"/>
          <p:nvPr/>
        </p:nvSpPr>
        <p:spPr>
          <a:xfrm>
            <a:off x="1363506" y="2176757"/>
            <a:ext cx="2548991"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Redirects Gateway to Leader</a:t>
            </a:r>
          </a:p>
          <a:p>
            <a:pPr marL="285750" indent="-285750">
              <a:buFont typeface="Arial" panose="020B0604020202020204" pitchFamily="34" charset="0"/>
              <a:buChar char="•"/>
            </a:pPr>
            <a:r>
              <a:rPr lang="en-US" sz="1400" dirty="0" smtClean="0"/>
              <a:t>Receive service requests from Leader</a:t>
            </a:r>
          </a:p>
          <a:p>
            <a:pPr marL="285750" indent="-285750">
              <a:buFont typeface="Arial" panose="020B0604020202020204" pitchFamily="34" charset="0"/>
              <a:buChar char="•"/>
            </a:pPr>
            <a:r>
              <a:rPr lang="en-US" sz="1400" dirty="0" smtClean="0"/>
              <a:t>Pull and edit data from databases</a:t>
            </a:r>
          </a:p>
          <a:p>
            <a:pPr marL="285750" indent="-285750">
              <a:buFont typeface="Arial" panose="020B0604020202020204" pitchFamily="34" charset="0"/>
              <a:buChar char="•"/>
            </a:pPr>
            <a:r>
              <a:rPr lang="en-US" sz="1400" dirty="0" smtClean="0"/>
              <a:t>Leader Election</a:t>
            </a:r>
            <a:endParaRPr lang="en-US" sz="1400" dirty="0"/>
          </a:p>
        </p:txBody>
      </p:sp>
      <p:sp>
        <p:nvSpPr>
          <p:cNvPr id="15" name="TextBox 14"/>
          <p:cNvSpPr txBox="1"/>
          <p:nvPr/>
        </p:nvSpPr>
        <p:spPr>
          <a:xfrm>
            <a:off x="8386044" y="2176757"/>
            <a:ext cx="2548991"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Redirects Gateway to Leader</a:t>
            </a:r>
          </a:p>
          <a:p>
            <a:pPr marL="285750" indent="-285750">
              <a:buFont typeface="Arial" panose="020B0604020202020204" pitchFamily="34" charset="0"/>
              <a:buChar char="•"/>
            </a:pPr>
            <a:r>
              <a:rPr lang="en-US" sz="1400" dirty="0" smtClean="0"/>
              <a:t>Receive service requests from Leader</a:t>
            </a:r>
          </a:p>
          <a:p>
            <a:pPr marL="285750" indent="-285750">
              <a:buFont typeface="Arial" panose="020B0604020202020204" pitchFamily="34" charset="0"/>
              <a:buChar char="•"/>
            </a:pPr>
            <a:r>
              <a:rPr lang="en-US" sz="1400" dirty="0" smtClean="0"/>
              <a:t>Pull and edit data from databases</a:t>
            </a:r>
          </a:p>
          <a:p>
            <a:pPr marL="285750" indent="-285750">
              <a:buFont typeface="Arial" panose="020B0604020202020204" pitchFamily="34" charset="0"/>
              <a:buChar char="•"/>
            </a:pPr>
            <a:r>
              <a:rPr lang="en-US" sz="1400" dirty="0" smtClean="0"/>
              <a:t>Leader Election</a:t>
            </a:r>
            <a:endParaRPr lang="en-US" sz="1400" dirty="0"/>
          </a:p>
        </p:txBody>
      </p:sp>
      <p:sp>
        <p:nvSpPr>
          <p:cNvPr id="16" name="TextBox 15"/>
          <p:cNvSpPr txBox="1"/>
          <p:nvPr/>
        </p:nvSpPr>
        <p:spPr>
          <a:xfrm>
            <a:off x="4928050" y="2281954"/>
            <a:ext cx="2246577" cy="923330"/>
          </a:xfrm>
          <a:prstGeom prst="rect">
            <a:avLst/>
          </a:prstGeom>
          <a:noFill/>
        </p:spPr>
        <p:txBody>
          <a:bodyPr wrap="none" rtlCol="0">
            <a:spAutoFit/>
          </a:bodyPr>
          <a:lstStyle/>
          <a:p>
            <a:pPr marL="285750" indent="-285750">
              <a:buFont typeface="Arial" panose="020B0604020202020204" pitchFamily="34" charset="0"/>
              <a:buChar char="•"/>
            </a:pPr>
            <a:r>
              <a:rPr lang="en-US" dirty="0" smtClean="0"/>
              <a:t>Takes in API calls</a:t>
            </a:r>
          </a:p>
          <a:p>
            <a:pPr marL="285750" indent="-285750">
              <a:buFont typeface="Arial" panose="020B0604020202020204" pitchFamily="34" charset="0"/>
              <a:buChar char="•"/>
            </a:pPr>
            <a:r>
              <a:rPr lang="en-US" dirty="0" smtClean="0"/>
              <a:t>Assigns tasks</a:t>
            </a:r>
          </a:p>
          <a:p>
            <a:pPr marL="285750" indent="-285750">
              <a:buFont typeface="Arial" panose="020B0604020202020204" pitchFamily="34" charset="0"/>
              <a:buChar char="•"/>
            </a:pPr>
            <a:r>
              <a:rPr lang="en-US" dirty="0" smtClean="0"/>
              <a:t>Heartbeat Monitor</a:t>
            </a:r>
            <a:endParaRPr lang="en-US" dirty="0"/>
          </a:p>
        </p:txBody>
      </p:sp>
      <p:sp>
        <p:nvSpPr>
          <p:cNvPr id="17" name="Rectangle 16"/>
          <p:cNvSpPr/>
          <p:nvPr/>
        </p:nvSpPr>
        <p:spPr>
          <a:xfrm>
            <a:off x="3507211" y="3730429"/>
            <a:ext cx="5177575" cy="2986549"/>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605761" y="3741422"/>
            <a:ext cx="891153" cy="369332"/>
          </a:xfrm>
          <a:prstGeom prst="rect">
            <a:avLst/>
          </a:prstGeom>
          <a:noFill/>
        </p:spPr>
        <p:txBody>
          <a:bodyPr wrap="square" rtlCol="0">
            <a:spAutoFit/>
          </a:bodyPr>
          <a:lstStyle/>
          <a:p>
            <a:r>
              <a:rPr lang="en-US" dirty="0" smtClean="0"/>
              <a:t>Worker</a:t>
            </a:r>
            <a:endParaRPr lang="en-US" dirty="0"/>
          </a:p>
        </p:txBody>
      </p:sp>
      <p:cxnSp>
        <p:nvCxnSpPr>
          <p:cNvPr id="20" name="Straight Connector 19"/>
          <p:cNvCxnSpPr/>
          <p:nvPr/>
        </p:nvCxnSpPr>
        <p:spPr>
          <a:xfrm>
            <a:off x="1060056" y="3561752"/>
            <a:ext cx="2447155" cy="3155226"/>
          </a:xfrm>
          <a:prstGeom prst="line">
            <a:avLst/>
          </a:prstGeom>
          <a:ln>
            <a:solidFill>
              <a:srgbClr val="C00000"/>
            </a:solidFill>
            <a:prstDash val="lg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059225" y="1795885"/>
            <a:ext cx="2447155" cy="1934544"/>
          </a:xfrm>
          <a:prstGeom prst="line">
            <a:avLst/>
          </a:prstGeom>
          <a:ln>
            <a:solidFill>
              <a:srgbClr val="C00000"/>
            </a:solidFill>
            <a:prstDash val="lg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208210" y="1790367"/>
            <a:ext cx="4474916" cy="1940062"/>
          </a:xfrm>
          <a:prstGeom prst="line">
            <a:avLst/>
          </a:prstGeom>
          <a:ln>
            <a:solidFill>
              <a:srgbClr val="C00000"/>
            </a:solidFill>
            <a:prstDash val="lg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206550" y="3561752"/>
            <a:ext cx="4476576" cy="3155226"/>
          </a:xfrm>
          <a:prstGeom prst="line">
            <a:avLst/>
          </a:prstGeom>
          <a:ln>
            <a:solidFill>
              <a:srgbClr val="C00000"/>
            </a:solidFill>
            <a:prstDash val="lgDash"/>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3592864" y="3926088"/>
            <a:ext cx="2012897" cy="10262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Registration Service</a:t>
            </a:r>
          </a:p>
          <a:p>
            <a:pPr algn="ctr"/>
            <a:r>
              <a:rPr lang="en-US" sz="1200" dirty="0" smtClean="0"/>
              <a:t>Register Clients Profiles</a:t>
            </a:r>
            <a:endParaRPr lang="en-US" sz="1200" dirty="0"/>
          </a:p>
        </p:txBody>
      </p:sp>
      <p:sp>
        <p:nvSpPr>
          <p:cNvPr id="28" name="Rectangle 27"/>
          <p:cNvSpPr/>
          <p:nvPr/>
        </p:nvSpPr>
        <p:spPr>
          <a:xfrm>
            <a:off x="6496914" y="3918219"/>
            <a:ext cx="2104920" cy="10920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Booking Service</a:t>
            </a:r>
          </a:p>
          <a:p>
            <a:pPr algn="ctr"/>
            <a:r>
              <a:rPr lang="en-US" sz="1100" dirty="0" smtClean="0"/>
              <a:t>Look at barber’s schedule</a:t>
            </a:r>
          </a:p>
          <a:p>
            <a:pPr algn="ctr"/>
            <a:r>
              <a:rPr lang="en-US" sz="1100" dirty="0" smtClean="0"/>
              <a:t>Reserve time slot</a:t>
            </a:r>
          </a:p>
          <a:p>
            <a:pPr algn="ctr"/>
            <a:r>
              <a:rPr lang="en-US" sz="1100" dirty="0" smtClean="0"/>
              <a:t>Pings Barber for confirmation</a:t>
            </a:r>
          </a:p>
          <a:p>
            <a:pPr algn="ctr"/>
            <a:r>
              <a:rPr lang="en-US" sz="1100" dirty="0" smtClean="0"/>
              <a:t>Pings Customer once confirmed</a:t>
            </a:r>
          </a:p>
          <a:p>
            <a:pPr algn="ctr"/>
            <a:endParaRPr lang="en-US" sz="1400" dirty="0"/>
          </a:p>
        </p:txBody>
      </p:sp>
      <p:sp>
        <p:nvSpPr>
          <p:cNvPr id="29" name="Rectangle 28"/>
          <p:cNvSpPr/>
          <p:nvPr/>
        </p:nvSpPr>
        <p:spPr>
          <a:xfrm>
            <a:off x="6496914" y="5300283"/>
            <a:ext cx="2104920" cy="13351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Rating Service</a:t>
            </a:r>
          </a:p>
          <a:p>
            <a:pPr algn="ctr"/>
            <a:r>
              <a:rPr lang="en-US" sz="1200" dirty="0" smtClean="0"/>
              <a:t>Allow confirmed customers to give a number rating and comment on a given barber</a:t>
            </a:r>
            <a:endParaRPr lang="en-US" sz="1200" dirty="0"/>
          </a:p>
        </p:txBody>
      </p:sp>
      <p:sp>
        <p:nvSpPr>
          <p:cNvPr id="30" name="Rectangle 29"/>
          <p:cNvSpPr/>
          <p:nvPr/>
        </p:nvSpPr>
        <p:spPr>
          <a:xfrm>
            <a:off x="3592864" y="5186995"/>
            <a:ext cx="2176758" cy="14646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Browse Barber Profiles</a:t>
            </a:r>
          </a:p>
          <a:p>
            <a:pPr algn="ctr"/>
            <a:r>
              <a:rPr lang="en-US" sz="1400" dirty="0" smtClean="0"/>
              <a:t>Provide Barbers’ details, including location and ratings</a:t>
            </a:r>
            <a:endParaRPr lang="en-US" sz="1400" dirty="0"/>
          </a:p>
        </p:txBody>
      </p:sp>
      <p:pic>
        <p:nvPicPr>
          <p:cNvPr id="31" name="Picture 30">
            <a:extLst>
              <a:ext uri="{FF2B5EF4-FFF2-40B4-BE49-F238E27FC236}">
                <a16:creationId xmlns:a16="http://schemas.microsoft.com/office/drawing/2014/main" xmlns="" id="{7E5314A8-4727-7011-33EF-DC0681CA445D}"/>
              </a:ext>
            </a:extLst>
          </p:cNvPr>
          <p:cNvPicPr>
            <a:picLocks noChangeAspect="1"/>
          </p:cNvPicPr>
          <p:nvPr/>
        </p:nvPicPr>
        <p:blipFill>
          <a:blip r:embed="rId2"/>
          <a:stretch>
            <a:fillRect/>
          </a:stretch>
        </p:blipFill>
        <p:spPr>
          <a:xfrm>
            <a:off x="9809524" y="4490489"/>
            <a:ext cx="1656238" cy="1685295"/>
          </a:xfrm>
          <a:prstGeom prst="rect">
            <a:avLst/>
          </a:prstGeom>
        </p:spPr>
      </p:pic>
      <p:cxnSp>
        <p:nvCxnSpPr>
          <p:cNvPr id="33" name="Straight Arrow Connector 32"/>
          <p:cNvCxnSpPr>
            <a:endCxn id="31" idx="1"/>
          </p:cNvCxnSpPr>
          <p:nvPr/>
        </p:nvCxnSpPr>
        <p:spPr>
          <a:xfrm>
            <a:off x="8683126" y="5333137"/>
            <a:ext cx="11263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8842976" y="4678228"/>
            <a:ext cx="890100" cy="646331"/>
          </a:xfrm>
          <a:prstGeom prst="rect">
            <a:avLst/>
          </a:prstGeom>
          <a:noFill/>
        </p:spPr>
        <p:txBody>
          <a:bodyPr wrap="square" rtlCol="0">
            <a:spAutoFit/>
          </a:bodyPr>
          <a:lstStyle/>
          <a:p>
            <a:r>
              <a:rPr lang="en-US" dirty="0" smtClean="0"/>
              <a:t>Reads/Writes</a:t>
            </a:r>
            <a:endParaRPr lang="en-US" dirty="0"/>
          </a:p>
        </p:txBody>
      </p:sp>
    </p:spTree>
    <p:extLst>
      <p:ext uri="{BB962C8B-B14F-4D97-AF65-F5344CB8AC3E}">
        <p14:creationId xmlns:p14="http://schemas.microsoft.com/office/powerpoint/2010/main" val="41548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304</Words>
  <Application>Microsoft Office PowerPoint</Application>
  <PresentationFormat>Widescreen</PresentationFormat>
  <Paragraphs>60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C4 Diagram</vt:lpstr>
      <vt:lpstr>Level 1: System Context</vt:lpstr>
      <vt:lpstr>Level 2: Container</vt:lpstr>
      <vt:lpstr>Level 3: Components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C4 Diagram</dc:title>
  <dc:creator>Binyamin Jachter</dc:creator>
  <cp:lastModifiedBy>Binyamin Jachter</cp:lastModifiedBy>
  <cp:revision>11</cp:revision>
  <dcterms:created xsi:type="dcterms:W3CDTF">2023-02-22T00:16:28Z</dcterms:created>
  <dcterms:modified xsi:type="dcterms:W3CDTF">2023-02-22T01:40:20Z</dcterms:modified>
</cp:coreProperties>
</file>