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69" r:id="rId3"/>
    <p:sldId id="258" r:id="rId4"/>
    <p:sldId id="260" r:id="rId5"/>
    <p:sldId id="261" r:id="rId6"/>
    <p:sldId id="262" r:id="rId7"/>
    <p:sldId id="274" r:id="rId8"/>
    <p:sldId id="287" r:id="rId9"/>
    <p:sldId id="263" r:id="rId10"/>
    <p:sldId id="264" r:id="rId11"/>
    <p:sldId id="275" r:id="rId12"/>
    <p:sldId id="276" r:id="rId13"/>
    <p:sldId id="270" r:id="rId14"/>
    <p:sldId id="277" r:id="rId15"/>
    <p:sldId id="278" r:id="rId16"/>
    <p:sldId id="279" r:id="rId17"/>
    <p:sldId id="271" r:id="rId18"/>
    <p:sldId id="280" r:id="rId19"/>
    <p:sldId id="281" r:id="rId20"/>
    <p:sldId id="282" r:id="rId21"/>
    <p:sldId id="273" r:id="rId22"/>
    <p:sldId id="285" r:id="rId23"/>
    <p:sldId id="283" r:id="rId24"/>
    <p:sldId id="284" r:id="rId25"/>
    <p:sldId id="286" r:id="rId26"/>
  </p:sldIdLst>
  <p:sldSz cx="14630400" cy="82296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5311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0622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959331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612441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265551" algn="l" defTabSz="130622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3918661" algn="l" defTabSz="130622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571771" algn="l" defTabSz="130622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224882" algn="l" defTabSz="130622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84A"/>
    <a:srgbClr val="F0AF13"/>
    <a:srgbClr val="EDAC09"/>
    <a:srgbClr val="0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6" autoAdjust="0"/>
  </p:normalViewPr>
  <p:slideViewPr>
    <p:cSldViewPr>
      <p:cViewPr varScale="1">
        <p:scale>
          <a:sx n="45" d="100"/>
          <a:sy n="45" d="100"/>
        </p:scale>
        <p:origin x="1326" y="4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44" y="-11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162D151-0DCF-467E-A431-B610F00C47E8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A865245-D243-4E15-A366-DCF8D316E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8D323F2-E77A-4550-8B4A-994501860B87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7465632-C930-46A5-BF3D-8261F9551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5632-C930-46A5-BF3D-8261F95511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55000" sy="55000" flip="x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114800" y="0"/>
            <a:ext cx="10515601" cy="8229600"/>
          </a:xfrm>
          <a:prstGeom prst="rect">
            <a:avLst/>
          </a:prstGeom>
          <a:gradFill>
            <a:gsLst>
              <a:gs pos="73000">
                <a:srgbClr val="002C56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114800" cy="8229600"/>
          </a:xfrm>
          <a:prstGeom prst="rect">
            <a:avLst/>
          </a:prstGeom>
          <a:gradFill flip="none" rotWithShape="1">
            <a:gsLst>
              <a:gs pos="63000">
                <a:schemeClr val="tx1">
                  <a:alpha val="0"/>
                </a:schemeClr>
              </a:gs>
              <a:gs pos="93000">
                <a:srgbClr val="002060">
                  <a:alpha val="66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2209800"/>
            <a:ext cx="9044939" cy="1764030"/>
          </a:xfrm>
          <a:effectLst/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75629" y="4343400"/>
            <a:ext cx="7447280" cy="23622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04800" y="6477000"/>
            <a:ext cx="3484563" cy="1552972"/>
            <a:chOff x="304800" y="6477000"/>
            <a:chExt cx="3484563" cy="1552972"/>
          </a:xfrm>
        </p:grpSpPr>
        <p:sp>
          <p:nvSpPr>
            <p:cNvPr id="17423" name="Freeform 15"/>
            <p:cNvSpPr>
              <a:spLocks/>
            </p:cNvSpPr>
            <p:nvPr userDrawn="1"/>
          </p:nvSpPr>
          <p:spPr bwMode="auto">
            <a:xfrm>
              <a:off x="2466579" y="7200503"/>
              <a:ext cx="517922" cy="145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0"/>
                </a:cxn>
                <a:cxn ang="0">
                  <a:pos x="26" y="55"/>
                </a:cxn>
                <a:cxn ang="0">
                  <a:pos x="50" y="25"/>
                </a:cxn>
                <a:cxn ang="0">
                  <a:pos x="0" y="0"/>
                </a:cxn>
              </a:cxnLst>
              <a:rect l="0" t="0" r="r" b="b"/>
              <a:pathLst>
                <a:path w="184" h="55">
                  <a:moveTo>
                    <a:pt x="0" y="0"/>
                  </a:moveTo>
                  <a:lnTo>
                    <a:pt x="184" y="0"/>
                  </a:lnTo>
                  <a:lnTo>
                    <a:pt x="26" y="55"/>
                  </a:lnTo>
                  <a:lnTo>
                    <a:pt x="5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" name="Freeform 10"/>
            <p:cNvSpPr>
              <a:spLocks/>
            </p:cNvSpPr>
            <p:nvPr userDrawn="1"/>
          </p:nvSpPr>
          <p:spPr bwMode="auto">
            <a:xfrm>
              <a:off x="3254375" y="7430294"/>
              <a:ext cx="534988" cy="599678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124" y="0"/>
                </a:cxn>
                <a:cxn ang="0">
                  <a:pos x="174" y="0"/>
                </a:cxn>
                <a:cxn ang="0">
                  <a:pos x="73" y="186"/>
                </a:cxn>
                <a:cxn ang="0">
                  <a:pos x="190" y="186"/>
                </a:cxn>
                <a:cxn ang="0">
                  <a:pos x="167" y="227"/>
                </a:cxn>
                <a:cxn ang="0">
                  <a:pos x="0" y="227"/>
                </a:cxn>
              </a:cxnLst>
              <a:rect l="0" t="0" r="r" b="b"/>
              <a:pathLst>
                <a:path w="190" h="227">
                  <a:moveTo>
                    <a:pt x="0" y="227"/>
                  </a:moveTo>
                  <a:lnTo>
                    <a:pt x="124" y="0"/>
                  </a:lnTo>
                  <a:lnTo>
                    <a:pt x="174" y="0"/>
                  </a:lnTo>
                  <a:lnTo>
                    <a:pt x="73" y="186"/>
                  </a:lnTo>
                  <a:lnTo>
                    <a:pt x="190" y="186"/>
                  </a:lnTo>
                  <a:lnTo>
                    <a:pt x="167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" name="Freeform 11"/>
            <p:cNvSpPr>
              <a:spLocks/>
            </p:cNvSpPr>
            <p:nvPr userDrawn="1"/>
          </p:nvSpPr>
          <p:spPr bwMode="auto">
            <a:xfrm>
              <a:off x="1999060" y="7430294"/>
              <a:ext cx="754460" cy="599678"/>
            </a:xfrm>
            <a:custGeom>
              <a:avLst/>
              <a:gdLst/>
              <a:ahLst/>
              <a:cxnLst>
                <a:cxn ang="0">
                  <a:pos x="22" y="186"/>
                </a:cxn>
                <a:cxn ang="0">
                  <a:pos x="102" y="186"/>
                </a:cxn>
                <a:cxn ang="0">
                  <a:pos x="125" y="150"/>
                </a:cxn>
                <a:cxn ang="0">
                  <a:pos x="92" y="101"/>
                </a:cxn>
                <a:cxn ang="0">
                  <a:pos x="177" y="0"/>
                </a:cxn>
                <a:cxn ang="0">
                  <a:pos x="268" y="0"/>
                </a:cxn>
                <a:cxn ang="0">
                  <a:pos x="246" y="41"/>
                </a:cxn>
                <a:cxn ang="0">
                  <a:pos x="170" y="40"/>
                </a:cxn>
                <a:cxn ang="0">
                  <a:pos x="142" y="72"/>
                </a:cxn>
                <a:cxn ang="0">
                  <a:pos x="162" y="104"/>
                </a:cxn>
                <a:cxn ang="0">
                  <a:pos x="180" y="128"/>
                </a:cxn>
                <a:cxn ang="0">
                  <a:pos x="99" y="227"/>
                </a:cxn>
                <a:cxn ang="0">
                  <a:pos x="0" y="227"/>
                </a:cxn>
                <a:cxn ang="0">
                  <a:pos x="22" y="186"/>
                </a:cxn>
              </a:cxnLst>
              <a:rect l="0" t="0" r="r" b="b"/>
              <a:pathLst>
                <a:path w="268" h="227">
                  <a:moveTo>
                    <a:pt x="22" y="186"/>
                  </a:moveTo>
                  <a:lnTo>
                    <a:pt x="102" y="186"/>
                  </a:lnTo>
                  <a:cubicBezTo>
                    <a:pt x="125" y="186"/>
                    <a:pt x="138" y="168"/>
                    <a:pt x="125" y="150"/>
                  </a:cubicBezTo>
                  <a:lnTo>
                    <a:pt x="92" y="101"/>
                  </a:lnTo>
                  <a:cubicBezTo>
                    <a:pt x="60" y="55"/>
                    <a:pt x="130" y="0"/>
                    <a:pt x="177" y="0"/>
                  </a:cubicBezTo>
                  <a:lnTo>
                    <a:pt x="268" y="0"/>
                  </a:lnTo>
                  <a:lnTo>
                    <a:pt x="246" y="41"/>
                  </a:lnTo>
                  <a:lnTo>
                    <a:pt x="170" y="40"/>
                  </a:lnTo>
                  <a:cubicBezTo>
                    <a:pt x="157" y="40"/>
                    <a:pt x="137" y="51"/>
                    <a:pt x="142" y="72"/>
                  </a:cubicBezTo>
                  <a:cubicBezTo>
                    <a:pt x="145" y="82"/>
                    <a:pt x="155" y="97"/>
                    <a:pt x="162" y="104"/>
                  </a:cubicBezTo>
                  <a:cubicBezTo>
                    <a:pt x="169" y="115"/>
                    <a:pt x="173" y="117"/>
                    <a:pt x="180" y="128"/>
                  </a:cubicBezTo>
                  <a:cubicBezTo>
                    <a:pt x="210" y="168"/>
                    <a:pt x="147" y="227"/>
                    <a:pt x="99" y="227"/>
                  </a:cubicBezTo>
                  <a:lnTo>
                    <a:pt x="0" y="227"/>
                  </a:lnTo>
                  <a:lnTo>
                    <a:pt x="22" y="186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0" name="Freeform 12"/>
            <p:cNvSpPr>
              <a:spLocks/>
            </p:cNvSpPr>
            <p:nvPr userDrawn="1"/>
          </p:nvSpPr>
          <p:spPr bwMode="auto">
            <a:xfrm>
              <a:off x="304800" y="6477000"/>
              <a:ext cx="1770460" cy="1552972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230" y="466"/>
                </a:cxn>
                <a:cxn ang="0">
                  <a:pos x="0" y="588"/>
                </a:cxn>
                <a:cxn ang="0">
                  <a:pos x="626" y="0"/>
                </a:cxn>
                <a:cxn ang="0">
                  <a:pos x="629" y="0"/>
                </a:cxn>
              </a:cxnLst>
              <a:rect l="0" t="0" r="r" b="b"/>
              <a:pathLst>
                <a:path w="629" h="588">
                  <a:moveTo>
                    <a:pt x="629" y="0"/>
                  </a:moveTo>
                  <a:lnTo>
                    <a:pt x="230" y="466"/>
                  </a:lnTo>
                  <a:lnTo>
                    <a:pt x="0" y="588"/>
                  </a:lnTo>
                  <a:lnTo>
                    <a:pt x="62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1" name="Freeform 13"/>
            <p:cNvSpPr>
              <a:spLocks/>
            </p:cNvSpPr>
            <p:nvPr userDrawn="1"/>
          </p:nvSpPr>
          <p:spPr bwMode="auto">
            <a:xfrm>
              <a:off x="1523603" y="6477000"/>
              <a:ext cx="551656" cy="1552972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137" y="588"/>
                </a:cxn>
                <a:cxn ang="0">
                  <a:pos x="0" y="588"/>
                </a:cxn>
                <a:cxn ang="0">
                  <a:pos x="196" y="0"/>
                </a:cxn>
              </a:cxnLst>
              <a:rect l="0" t="0" r="r" b="b"/>
              <a:pathLst>
                <a:path w="196" h="588">
                  <a:moveTo>
                    <a:pt x="196" y="0"/>
                  </a:moveTo>
                  <a:lnTo>
                    <a:pt x="137" y="588"/>
                  </a:lnTo>
                  <a:lnTo>
                    <a:pt x="0" y="58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2" name="Freeform 14"/>
            <p:cNvSpPr>
              <a:spLocks/>
            </p:cNvSpPr>
            <p:nvPr userDrawn="1"/>
          </p:nvSpPr>
          <p:spPr bwMode="auto">
            <a:xfrm>
              <a:off x="304800" y="7245350"/>
              <a:ext cx="2322116" cy="784622"/>
            </a:xfrm>
            <a:custGeom>
              <a:avLst/>
              <a:gdLst/>
              <a:ahLst/>
              <a:cxnLst>
                <a:cxn ang="0">
                  <a:pos x="822" y="19"/>
                </a:cxn>
                <a:cxn ang="0">
                  <a:pos x="822" y="19"/>
                </a:cxn>
                <a:cxn ang="0">
                  <a:pos x="825" y="0"/>
                </a:cxn>
                <a:cxn ang="0">
                  <a:pos x="0" y="297"/>
                </a:cxn>
                <a:cxn ang="0">
                  <a:pos x="114" y="297"/>
                </a:cxn>
                <a:cxn ang="0">
                  <a:pos x="822" y="19"/>
                </a:cxn>
              </a:cxnLst>
              <a:rect l="0" t="0" r="r" b="b"/>
              <a:pathLst>
                <a:path w="825" h="297">
                  <a:moveTo>
                    <a:pt x="822" y="19"/>
                  </a:moveTo>
                  <a:cubicBezTo>
                    <a:pt x="822" y="19"/>
                    <a:pt x="822" y="19"/>
                    <a:pt x="822" y="19"/>
                  </a:cubicBezTo>
                  <a:cubicBezTo>
                    <a:pt x="822" y="12"/>
                    <a:pt x="825" y="7"/>
                    <a:pt x="825" y="0"/>
                  </a:cubicBezTo>
                  <a:cubicBezTo>
                    <a:pt x="521" y="27"/>
                    <a:pt x="259" y="145"/>
                    <a:pt x="0" y="297"/>
                  </a:cubicBezTo>
                  <a:lnTo>
                    <a:pt x="114" y="297"/>
                  </a:lnTo>
                  <a:cubicBezTo>
                    <a:pt x="351" y="154"/>
                    <a:pt x="551" y="43"/>
                    <a:pt x="822" y="19"/>
                  </a:cubicBez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4" name="Freeform 16"/>
            <p:cNvSpPr>
              <a:spLocks noEditPoints="1"/>
            </p:cNvSpPr>
            <p:nvPr userDrawn="1"/>
          </p:nvSpPr>
          <p:spPr bwMode="auto">
            <a:xfrm>
              <a:off x="2559447" y="7433072"/>
              <a:ext cx="810419" cy="596900"/>
            </a:xfrm>
            <a:custGeom>
              <a:avLst/>
              <a:gdLst/>
              <a:ahLst/>
              <a:cxnLst>
                <a:cxn ang="0">
                  <a:pos x="74" y="185"/>
                </a:cxn>
                <a:cxn ang="0">
                  <a:pos x="102" y="185"/>
                </a:cxn>
                <a:cxn ang="0">
                  <a:pos x="169" y="168"/>
                </a:cxn>
                <a:cxn ang="0">
                  <a:pos x="218" y="112"/>
                </a:cxn>
                <a:cxn ang="0">
                  <a:pos x="230" y="57"/>
                </a:cxn>
                <a:cxn ang="0">
                  <a:pos x="181" y="41"/>
                </a:cxn>
                <a:cxn ang="0">
                  <a:pos x="153" y="41"/>
                </a:cxn>
                <a:cxn ang="0">
                  <a:pos x="74" y="185"/>
                </a:cxn>
                <a:cxn ang="0">
                  <a:pos x="0" y="226"/>
                </a:cxn>
                <a:cxn ang="0">
                  <a:pos x="124" y="0"/>
                </a:cxn>
                <a:cxn ang="0">
                  <a:pos x="189" y="0"/>
                </a:cxn>
                <a:cxn ang="0">
                  <a:pos x="247" y="5"/>
                </a:cxn>
                <a:cxn ang="0">
                  <a:pos x="276" y="22"/>
                </a:cxn>
                <a:cxn ang="0">
                  <a:pos x="287" y="60"/>
                </a:cxn>
                <a:cxn ang="0">
                  <a:pos x="269" y="113"/>
                </a:cxn>
                <a:cxn ang="0">
                  <a:pos x="228" y="167"/>
                </a:cxn>
                <a:cxn ang="0">
                  <a:pos x="174" y="205"/>
                </a:cxn>
                <a:cxn ang="0">
                  <a:pos x="130" y="221"/>
                </a:cxn>
                <a:cxn ang="0">
                  <a:pos x="69" y="226"/>
                </a:cxn>
                <a:cxn ang="0">
                  <a:pos x="51" y="226"/>
                </a:cxn>
                <a:cxn ang="0">
                  <a:pos x="0" y="226"/>
                </a:cxn>
              </a:cxnLst>
              <a:rect l="0" t="0" r="r" b="b"/>
              <a:pathLst>
                <a:path w="288" h="226">
                  <a:moveTo>
                    <a:pt x="74" y="185"/>
                  </a:moveTo>
                  <a:lnTo>
                    <a:pt x="102" y="185"/>
                  </a:lnTo>
                  <a:cubicBezTo>
                    <a:pt x="128" y="185"/>
                    <a:pt x="151" y="179"/>
                    <a:pt x="169" y="168"/>
                  </a:cubicBezTo>
                  <a:cubicBezTo>
                    <a:pt x="188" y="156"/>
                    <a:pt x="204" y="138"/>
                    <a:pt x="218" y="112"/>
                  </a:cubicBezTo>
                  <a:cubicBezTo>
                    <a:pt x="231" y="87"/>
                    <a:pt x="235" y="69"/>
                    <a:pt x="230" y="57"/>
                  </a:cubicBezTo>
                  <a:cubicBezTo>
                    <a:pt x="224" y="47"/>
                    <a:pt x="207" y="41"/>
                    <a:pt x="181" y="41"/>
                  </a:cubicBezTo>
                  <a:lnTo>
                    <a:pt x="153" y="41"/>
                  </a:lnTo>
                  <a:lnTo>
                    <a:pt x="74" y="185"/>
                  </a:lnTo>
                  <a:close/>
                  <a:moveTo>
                    <a:pt x="0" y="226"/>
                  </a:moveTo>
                  <a:lnTo>
                    <a:pt x="124" y="0"/>
                  </a:lnTo>
                  <a:lnTo>
                    <a:pt x="189" y="0"/>
                  </a:lnTo>
                  <a:cubicBezTo>
                    <a:pt x="215" y="0"/>
                    <a:pt x="234" y="2"/>
                    <a:pt x="247" y="5"/>
                  </a:cubicBezTo>
                  <a:cubicBezTo>
                    <a:pt x="259" y="9"/>
                    <a:pt x="269" y="14"/>
                    <a:pt x="276" y="22"/>
                  </a:cubicBezTo>
                  <a:cubicBezTo>
                    <a:pt x="285" y="32"/>
                    <a:pt x="288" y="45"/>
                    <a:pt x="287" y="60"/>
                  </a:cubicBezTo>
                  <a:cubicBezTo>
                    <a:pt x="286" y="75"/>
                    <a:pt x="280" y="93"/>
                    <a:pt x="269" y="113"/>
                  </a:cubicBezTo>
                  <a:cubicBezTo>
                    <a:pt x="259" y="133"/>
                    <a:pt x="245" y="151"/>
                    <a:pt x="228" y="167"/>
                  </a:cubicBezTo>
                  <a:cubicBezTo>
                    <a:pt x="213" y="182"/>
                    <a:pt x="194" y="195"/>
                    <a:pt x="174" y="205"/>
                  </a:cubicBezTo>
                  <a:cubicBezTo>
                    <a:pt x="159" y="213"/>
                    <a:pt x="144" y="218"/>
                    <a:pt x="130" y="221"/>
                  </a:cubicBezTo>
                  <a:cubicBezTo>
                    <a:pt x="115" y="224"/>
                    <a:pt x="95" y="226"/>
                    <a:pt x="69" y="226"/>
                  </a:cubicBezTo>
                  <a:lnTo>
                    <a:pt x="51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EDAC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 descr="C:\Users\bbagdatli\Desktop\ASDL-Logos\AerospaceSystemsDesignLaboratory-solid-\AerospaceSystemsDesignLaboratory-solid-2line-124\AerospaceSystemsDesignLaboratory-solid-2lines-124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769" y="6972300"/>
            <a:ext cx="8001000" cy="1104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u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2616200" y="1143000"/>
            <a:ext cx="12014200" cy="381000"/>
          </a:xfrm>
          <a:prstGeom prst="rect">
            <a:avLst/>
          </a:prstGeom>
          <a:solidFill>
            <a:srgbClr val="002C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548259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45720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0" y="616267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199" y="5288281"/>
            <a:ext cx="11049001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199" y="3488056"/>
            <a:ext cx="11049001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438276"/>
            <a:ext cx="5730240" cy="603885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6320" y="1438276"/>
            <a:ext cx="5730240" cy="603885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6860" y="1447799"/>
            <a:ext cx="5793710" cy="85037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860" y="2215514"/>
            <a:ext cx="5793710" cy="52520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10600" y="1447799"/>
            <a:ext cx="5795986" cy="85037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10600" y="2215514"/>
            <a:ext cx="5795986" cy="52520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1156716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ou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the person presenting this slide</a:t>
            </a:r>
            <a:endParaRPr lang="en-US" dirty="0"/>
          </a:p>
        </p:txBody>
      </p:sp>
      <p:pic>
        <p:nvPicPr>
          <p:cNvPr id="4" name="Picture 3" descr="C:\Users\bbagdatli\Desktop\ASDL-Logos\AerospaceSystemsDesignLaboratory-solid-\AerospaceSystemsDesignLaboratory-solid-2line-124\AerospaceSystemsDesignLaboratory-solid-2lines-124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0400" y="7533600"/>
            <a:ext cx="5040000" cy="696000"/>
          </a:xfrm>
          <a:prstGeom prst="rect">
            <a:avLst/>
          </a:prstGeom>
          <a:noFill/>
        </p:spPr>
      </p:pic>
      <p:cxnSp>
        <p:nvCxnSpPr>
          <p:cNvPr id="5" name="Straight Connector 2"/>
          <p:cNvCxnSpPr>
            <a:cxnSpLocks noChangeShapeType="1"/>
          </p:cNvCxnSpPr>
          <p:nvPr userDrawn="1"/>
        </p:nvCxnSpPr>
        <p:spPr bwMode="auto">
          <a:xfrm>
            <a:off x="0" y="1371600"/>
            <a:ext cx="14630400" cy="0"/>
          </a:xfrm>
          <a:prstGeom prst="line">
            <a:avLst/>
          </a:prstGeom>
          <a:noFill/>
          <a:ln w="31750" algn="ctr">
            <a:solidFill>
              <a:srgbClr val="F0AF13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2C56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115671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438276"/>
            <a:ext cx="1156716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028" name="Straight Connector 2"/>
          <p:cNvCxnSpPr>
            <a:cxnSpLocks noChangeShapeType="1"/>
          </p:cNvCxnSpPr>
          <p:nvPr userDrawn="1"/>
        </p:nvCxnSpPr>
        <p:spPr bwMode="auto">
          <a:xfrm>
            <a:off x="0" y="1371600"/>
            <a:ext cx="14630400" cy="0"/>
          </a:xfrm>
          <a:prstGeom prst="line">
            <a:avLst/>
          </a:prstGeom>
          <a:noFill/>
          <a:ln w="31750" algn="ctr">
            <a:solidFill>
              <a:srgbClr val="F0AF13"/>
            </a:solidFill>
            <a:round/>
            <a:headEnd/>
            <a:tailEnd/>
          </a:ln>
        </p:spPr>
      </p:cxnSp>
      <p:pic>
        <p:nvPicPr>
          <p:cNvPr id="9" name="Picture 8" descr="Picture4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612898" cy="8229600"/>
          </a:xfrm>
          <a:prstGeom prst="rect">
            <a:avLst/>
          </a:prstGeom>
        </p:spPr>
      </p:pic>
      <p:pic>
        <p:nvPicPr>
          <p:cNvPr id="18" name="Picture 17" descr="C:\Users\bbagdatli\Desktop\ASDL-Logos\AerospaceSystemsDesignLaboratory-solid-\AerospaceSystemsDesignLaboratory-solid-2line-124\AerospaceSystemsDesignLaboratory-solid-2lines-124.emf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0400" y="7533600"/>
            <a:ext cx="5040000" cy="6960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 userDrawn="1"/>
        </p:nvSpPr>
        <p:spPr bwMode="auto">
          <a:xfrm>
            <a:off x="0" y="0"/>
            <a:ext cx="2590800" cy="8229600"/>
          </a:xfrm>
          <a:prstGeom prst="rect">
            <a:avLst/>
          </a:prstGeom>
          <a:gradFill flip="none" rotWithShape="1">
            <a:gsLst>
              <a:gs pos="63000">
                <a:schemeClr val="tx1">
                  <a:alpha val="0"/>
                </a:schemeClr>
              </a:gs>
              <a:gs pos="93000">
                <a:srgbClr val="002060">
                  <a:alpha val="66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3743" y="102509"/>
            <a:ext cx="2334657" cy="1040491"/>
            <a:chOff x="152400" y="7010400"/>
            <a:chExt cx="2334657" cy="1040491"/>
          </a:xfrm>
        </p:grpSpPr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1600792" y="7495147"/>
              <a:ext cx="347008" cy="973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0"/>
                </a:cxn>
                <a:cxn ang="0">
                  <a:pos x="26" y="55"/>
                </a:cxn>
                <a:cxn ang="0">
                  <a:pos x="50" y="25"/>
                </a:cxn>
                <a:cxn ang="0">
                  <a:pos x="0" y="0"/>
                </a:cxn>
              </a:cxnLst>
              <a:rect l="0" t="0" r="r" b="b"/>
              <a:pathLst>
                <a:path w="184" h="55">
                  <a:moveTo>
                    <a:pt x="0" y="0"/>
                  </a:moveTo>
                  <a:lnTo>
                    <a:pt x="184" y="0"/>
                  </a:lnTo>
                  <a:lnTo>
                    <a:pt x="26" y="55"/>
                  </a:lnTo>
                  <a:lnTo>
                    <a:pt x="5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2128615" y="7649107"/>
              <a:ext cx="358442" cy="401784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124" y="0"/>
                </a:cxn>
                <a:cxn ang="0">
                  <a:pos x="174" y="0"/>
                </a:cxn>
                <a:cxn ang="0">
                  <a:pos x="73" y="186"/>
                </a:cxn>
                <a:cxn ang="0">
                  <a:pos x="190" y="186"/>
                </a:cxn>
                <a:cxn ang="0">
                  <a:pos x="167" y="227"/>
                </a:cxn>
                <a:cxn ang="0">
                  <a:pos x="0" y="227"/>
                </a:cxn>
              </a:cxnLst>
              <a:rect l="0" t="0" r="r" b="b"/>
              <a:pathLst>
                <a:path w="190" h="227">
                  <a:moveTo>
                    <a:pt x="0" y="227"/>
                  </a:moveTo>
                  <a:lnTo>
                    <a:pt x="124" y="0"/>
                  </a:lnTo>
                  <a:lnTo>
                    <a:pt x="174" y="0"/>
                  </a:lnTo>
                  <a:lnTo>
                    <a:pt x="73" y="186"/>
                  </a:lnTo>
                  <a:lnTo>
                    <a:pt x="190" y="186"/>
                  </a:lnTo>
                  <a:lnTo>
                    <a:pt x="167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287554" y="7649107"/>
              <a:ext cx="505488" cy="401784"/>
            </a:xfrm>
            <a:custGeom>
              <a:avLst/>
              <a:gdLst/>
              <a:ahLst/>
              <a:cxnLst>
                <a:cxn ang="0">
                  <a:pos x="22" y="186"/>
                </a:cxn>
                <a:cxn ang="0">
                  <a:pos x="102" y="186"/>
                </a:cxn>
                <a:cxn ang="0">
                  <a:pos x="125" y="150"/>
                </a:cxn>
                <a:cxn ang="0">
                  <a:pos x="92" y="101"/>
                </a:cxn>
                <a:cxn ang="0">
                  <a:pos x="177" y="0"/>
                </a:cxn>
                <a:cxn ang="0">
                  <a:pos x="268" y="0"/>
                </a:cxn>
                <a:cxn ang="0">
                  <a:pos x="246" y="41"/>
                </a:cxn>
                <a:cxn ang="0">
                  <a:pos x="170" y="40"/>
                </a:cxn>
                <a:cxn ang="0">
                  <a:pos x="142" y="72"/>
                </a:cxn>
                <a:cxn ang="0">
                  <a:pos x="162" y="104"/>
                </a:cxn>
                <a:cxn ang="0">
                  <a:pos x="180" y="128"/>
                </a:cxn>
                <a:cxn ang="0">
                  <a:pos x="99" y="227"/>
                </a:cxn>
                <a:cxn ang="0">
                  <a:pos x="0" y="227"/>
                </a:cxn>
                <a:cxn ang="0">
                  <a:pos x="22" y="186"/>
                </a:cxn>
              </a:cxnLst>
              <a:rect l="0" t="0" r="r" b="b"/>
              <a:pathLst>
                <a:path w="268" h="227">
                  <a:moveTo>
                    <a:pt x="22" y="186"/>
                  </a:moveTo>
                  <a:lnTo>
                    <a:pt x="102" y="186"/>
                  </a:lnTo>
                  <a:cubicBezTo>
                    <a:pt x="125" y="186"/>
                    <a:pt x="138" y="168"/>
                    <a:pt x="125" y="150"/>
                  </a:cubicBezTo>
                  <a:lnTo>
                    <a:pt x="92" y="101"/>
                  </a:lnTo>
                  <a:cubicBezTo>
                    <a:pt x="60" y="55"/>
                    <a:pt x="130" y="0"/>
                    <a:pt x="177" y="0"/>
                  </a:cubicBezTo>
                  <a:lnTo>
                    <a:pt x="268" y="0"/>
                  </a:lnTo>
                  <a:lnTo>
                    <a:pt x="246" y="41"/>
                  </a:lnTo>
                  <a:lnTo>
                    <a:pt x="170" y="40"/>
                  </a:lnTo>
                  <a:cubicBezTo>
                    <a:pt x="157" y="40"/>
                    <a:pt x="137" y="51"/>
                    <a:pt x="142" y="72"/>
                  </a:cubicBezTo>
                  <a:cubicBezTo>
                    <a:pt x="145" y="82"/>
                    <a:pt x="155" y="97"/>
                    <a:pt x="162" y="104"/>
                  </a:cubicBezTo>
                  <a:cubicBezTo>
                    <a:pt x="169" y="115"/>
                    <a:pt x="173" y="117"/>
                    <a:pt x="180" y="128"/>
                  </a:cubicBezTo>
                  <a:cubicBezTo>
                    <a:pt x="210" y="168"/>
                    <a:pt x="147" y="227"/>
                    <a:pt x="99" y="227"/>
                  </a:cubicBezTo>
                  <a:lnTo>
                    <a:pt x="0" y="227"/>
                  </a:lnTo>
                  <a:lnTo>
                    <a:pt x="22" y="186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52400" y="7010400"/>
              <a:ext cx="1186208" cy="104049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230" y="466"/>
                </a:cxn>
                <a:cxn ang="0">
                  <a:pos x="0" y="588"/>
                </a:cxn>
                <a:cxn ang="0">
                  <a:pos x="626" y="0"/>
                </a:cxn>
                <a:cxn ang="0">
                  <a:pos x="629" y="0"/>
                </a:cxn>
              </a:cxnLst>
              <a:rect l="0" t="0" r="r" b="b"/>
              <a:pathLst>
                <a:path w="629" h="588">
                  <a:moveTo>
                    <a:pt x="629" y="0"/>
                  </a:moveTo>
                  <a:lnTo>
                    <a:pt x="230" y="466"/>
                  </a:lnTo>
                  <a:lnTo>
                    <a:pt x="0" y="588"/>
                  </a:lnTo>
                  <a:lnTo>
                    <a:pt x="62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968998" y="7010400"/>
              <a:ext cx="369609" cy="1040491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137" y="588"/>
                </a:cxn>
                <a:cxn ang="0">
                  <a:pos x="0" y="588"/>
                </a:cxn>
                <a:cxn ang="0">
                  <a:pos x="196" y="0"/>
                </a:cxn>
              </a:cxnLst>
              <a:rect l="0" t="0" r="r" b="b"/>
              <a:pathLst>
                <a:path w="196" h="588">
                  <a:moveTo>
                    <a:pt x="196" y="0"/>
                  </a:moveTo>
                  <a:lnTo>
                    <a:pt x="137" y="588"/>
                  </a:lnTo>
                  <a:lnTo>
                    <a:pt x="0" y="58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52400" y="7525194"/>
              <a:ext cx="1555818" cy="525697"/>
            </a:xfrm>
            <a:custGeom>
              <a:avLst/>
              <a:gdLst/>
              <a:ahLst/>
              <a:cxnLst>
                <a:cxn ang="0">
                  <a:pos x="822" y="19"/>
                </a:cxn>
                <a:cxn ang="0">
                  <a:pos x="822" y="19"/>
                </a:cxn>
                <a:cxn ang="0">
                  <a:pos x="825" y="0"/>
                </a:cxn>
                <a:cxn ang="0">
                  <a:pos x="0" y="297"/>
                </a:cxn>
                <a:cxn ang="0">
                  <a:pos x="114" y="297"/>
                </a:cxn>
                <a:cxn ang="0">
                  <a:pos x="822" y="19"/>
                </a:cxn>
              </a:cxnLst>
              <a:rect l="0" t="0" r="r" b="b"/>
              <a:pathLst>
                <a:path w="825" h="297">
                  <a:moveTo>
                    <a:pt x="822" y="19"/>
                  </a:moveTo>
                  <a:cubicBezTo>
                    <a:pt x="822" y="19"/>
                    <a:pt x="822" y="19"/>
                    <a:pt x="822" y="19"/>
                  </a:cubicBezTo>
                  <a:cubicBezTo>
                    <a:pt x="822" y="12"/>
                    <a:pt x="825" y="7"/>
                    <a:pt x="825" y="0"/>
                  </a:cubicBezTo>
                  <a:cubicBezTo>
                    <a:pt x="521" y="27"/>
                    <a:pt x="259" y="145"/>
                    <a:pt x="0" y="297"/>
                  </a:cubicBezTo>
                  <a:lnTo>
                    <a:pt x="114" y="297"/>
                  </a:lnTo>
                  <a:cubicBezTo>
                    <a:pt x="351" y="154"/>
                    <a:pt x="551" y="43"/>
                    <a:pt x="822" y="19"/>
                  </a:cubicBez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1663013" y="7650968"/>
              <a:ext cx="542981" cy="399923"/>
            </a:xfrm>
            <a:custGeom>
              <a:avLst/>
              <a:gdLst/>
              <a:ahLst/>
              <a:cxnLst>
                <a:cxn ang="0">
                  <a:pos x="74" y="185"/>
                </a:cxn>
                <a:cxn ang="0">
                  <a:pos x="102" y="185"/>
                </a:cxn>
                <a:cxn ang="0">
                  <a:pos x="169" y="168"/>
                </a:cxn>
                <a:cxn ang="0">
                  <a:pos x="218" y="112"/>
                </a:cxn>
                <a:cxn ang="0">
                  <a:pos x="230" y="57"/>
                </a:cxn>
                <a:cxn ang="0">
                  <a:pos x="181" y="41"/>
                </a:cxn>
                <a:cxn ang="0">
                  <a:pos x="153" y="41"/>
                </a:cxn>
                <a:cxn ang="0">
                  <a:pos x="74" y="185"/>
                </a:cxn>
                <a:cxn ang="0">
                  <a:pos x="0" y="226"/>
                </a:cxn>
                <a:cxn ang="0">
                  <a:pos x="124" y="0"/>
                </a:cxn>
                <a:cxn ang="0">
                  <a:pos x="189" y="0"/>
                </a:cxn>
                <a:cxn ang="0">
                  <a:pos x="247" y="5"/>
                </a:cxn>
                <a:cxn ang="0">
                  <a:pos x="276" y="22"/>
                </a:cxn>
                <a:cxn ang="0">
                  <a:pos x="287" y="60"/>
                </a:cxn>
                <a:cxn ang="0">
                  <a:pos x="269" y="113"/>
                </a:cxn>
                <a:cxn ang="0">
                  <a:pos x="228" y="167"/>
                </a:cxn>
                <a:cxn ang="0">
                  <a:pos x="174" y="205"/>
                </a:cxn>
                <a:cxn ang="0">
                  <a:pos x="130" y="221"/>
                </a:cxn>
                <a:cxn ang="0">
                  <a:pos x="69" y="226"/>
                </a:cxn>
                <a:cxn ang="0">
                  <a:pos x="51" y="226"/>
                </a:cxn>
                <a:cxn ang="0">
                  <a:pos x="0" y="226"/>
                </a:cxn>
              </a:cxnLst>
              <a:rect l="0" t="0" r="r" b="b"/>
              <a:pathLst>
                <a:path w="288" h="226">
                  <a:moveTo>
                    <a:pt x="74" y="185"/>
                  </a:moveTo>
                  <a:lnTo>
                    <a:pt x="102" y="185"/>
                  </a:lnTo>
                  <a:cubicBezTo>
                    <a:pt x="128" y="185"/>
                    <a:pt x="151" y="179"/>
                    <a:pt x="169" y="168"/>
                  </a:cubicBezTo>
                  <a:cubicBezTo>
                    <a:pt x="188" y="156"/>
                    <a:pt x="204" y="138"/>
                    <a:pt x="218" y="112"/>
                  </a:cubicBezTo>
                  <a:cubicBezTo>
                    <a:pt x="231" y="87"/>
                    <a:pt x="235" y="69"/>
                    <a:pt x="230" y="57"/>
                  </a:cubicBezTo>
                  <a:cubicBezTo>
                    <a:pt x="224" y="47"/>
                    <a:pt x="207" y="41"/>
                    <a:pt x="181" y="41"/>
                  </a:cubicBezTo>
                  <a:lnTo>
                    <a:pt x="153" y="41"/>
                  </a:lnTo>
                  <a:lnTo>
                    <a:pt x="74" y="185"/>
                  </a:lnTo>
                  <a:close/>
                  <a:moveTo>
                    <a:pt x="0" y="226"/>
                  </a:moveTo>
                  <a:lnTo>
                    <a:pt x="124" y="0"/>
                  </a:lnTo>
                  <a:lnTo>
                    <a:pt x="189" y="0"/>
                  </a:lnTo>
                  <a:cubicBezTo>
                    <a:pt x="215" y="0"/>
                    <a:pt x="234" y="2"/>
                    <a:pt x="247" y="5"/>
                  </a:cubicBezTo>
                  <a:cubicBezTo>
                    <a:pt x="259" y="9"/>
                    <a:pt x="269" y="14"/>
                    <a:pt x="276" y="22"/>
                  </a:cubicBezTo>
                  <a:cubicBezTo>
                    <a:pt x="285" y="32"/>
                    <a:pt x="288" y="45"/>
                    <a:pt x="287" y="60"/>
                  </a:cubicBezTo>
                  <a:cubicBezTo>
                    <a:pt x="286" y="75"/>
                    <a:pt x="280" y="93"/>
                    <a:pt x="269" y="113"/>
                  </a:cubicBezTo>
                  <a:cubicBezTo>
                    <a:pt x="259" y="133"/>
                    <a:pt x="245" y="151"/>
                    <a:pt x="228" y="167"/>
                  </a:cubicBezTo>
                  <a:cubicBezTo>
                    <a:pt x="213" y="182"/>
                    <a:pt x="194" y="195"/>
                    <a:pt x="174" y="205"/>
                  </a:cubicBezTo>
                  <a:cubicBezTo>
                    <a:pt x="159" y="213"/>
                    <a:pt x="144" y="218"/>
                    <a:pt x="130" y="221"/>
                  </a:cubicBezTo>
                  <a:cubicBezTo>
                    <a:pt x="115" y="224"/>
                    <a:pt x="95" y="226"/>
                    <a:pt x="69" y="226"/>
                  </a:cubicBezTo>
                  <a:lnTo>
                    <a:pt x="51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828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>
          <a:xfrm>
            <a:off x="2819401" y="7627938"/>
            <a:ext cx="51053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the person presenting this slide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05800" y="7620000"/>
            <a:ext cx="60960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6E10-C60D-4133-B8F8-6BD272B55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44" r:id="rId5"/>
    <p:sldLayoutId id="2147483736" r:id="rId6"/>
    <p:sldLayoutId id="2147483737" r:id="rId7"/>
    <p:sldLayoutId id="2147483738" r:id="rId8"/>
    <p:sldLayoutId id="2147483745" r:id="rId9"/>
    <p:sldLayoutId id="2147483746" r:id="rId10"/>
    <p:sldLayoutId id="21474837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65311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6pPr>
      <a:lvl7pPr marL="130622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7pPr>
      <a:lvl8pPr marL="1959331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8pPr>
      <a:lvl9pPr marL="2612441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9pPr>
    </p:titleStyle>
    <p:bodyStyle>
      <a:lvl1pPr marL="489833" indent="-48983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6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marL="1061304" indent="-4081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3600">
          <a:solidFill>
            <a:schemeClr val="tx1"/>
          </a:solidFill>
          <a:latin typeface="+mj-lt"/>
          <a:ea typeface="ＭＳ Ｐゴシック" charset="0"/>
        </a:defRPr>
      </a:lvl2pPr>
      <a:lvl3pPr marL="1632776" indent="-3265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j-lt"/>
          <a:ea typeface="ＭＳ Ｐゴシック" charset="0"/>
        </a:defRPr>
      </a:lvl3pPr>
      <a:lvl4pPr marL="2285886" indent="-3265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j-lt"/>
          <a:ea typeface="ＭＳ Ｐゴシック" charset="0"/>
        </a:defRPr>
      </a:lvl4pPr>
      <a:lvl5pPr marL="2938996" indent="-3265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800">
          <a:solidFill>
            <a:schemeClr val="tx1"/>
          </a:solidFill>
          <a:latin typeface="+mj-lt"/>
          <a:ea typeface="ＭＳ Ｐゴシック" charset="0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900">
          <a:solidFill>
            <a:schemeClr val="bg1"/>
          </a:solidFill>
          <a:latin typeface="+mn-lt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900">
          <a:solidFill>
            <a:schemeClr val="bg1"/>
          </a:solidFill>
          <a:latin typeface="+mn-lt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900">
          <a:solidFill>
            <a:schemeClr val="bg1"/>
          </a:solidFill>
          <a:latin typeface="+mn-lt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9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nshi.zhao@asdl.gatech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76799" y="1676400"/>
            <a:ext cx="9044939" cy="1764030"/>
          </a:xfrm>
        </p:spPr>
        <p:txBody>
          <a:bodyPr/>
          <a:lstStyle/>
          <a:p>
            <a:r>
              <a:rPr lang="en-US" sz="4000" dirty="0"/>
              <a:t>Assess Vendor-Managed </a:t>
            </a:r>
            <a:r>
              <a:rPr lang="en-US" sz="4000" dirty="0" smtClean="0"/>
              <a:t>Inventory (VMI) </a:t>
            </a:r>
            <a:r>
              <a:rPr lang="en-US" sz="4000" dirty="0"/>
              <a:t>System for Military Aircraft </a:t>
            </a:r>
            <a:r>
              <a:rPr lang="en-US" sz="4000" dirty="0" smtClean="0"/>
              <a:t>Utilizing a </a:t>
            </a:r>
            <a:r>
              <a:rPr lang="en-US" sz="4000" dirty="0"/>
              <a:t>Discrete-Event Simulation Model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75629" y="4953000"/>
            <a:ext cx="7447280" cy="1752600"/>
          </a:xfrm>
        </p:spPr>
        <p:txBody>
          <a:bodyPr/>
          <a:lstStyle/>
          <a:p>
            <a:r>
              <a:rPr lang="nb-NO" dirty="0" smtClean="0"/>
              <a:t>Yunshi Zhao – </a:t>
            </a:r>
            <a:r>
              <a:rPr lang="nb-NO" dirty="0" smtClean="0">
                <a:hlinkClick r:id="rId2"/>
              </a:rPr>
              <a:t>Yunshi.zhao@asdl.gatech.edu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Overview of Sustainment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11262360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Conventional Inventory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1508345"/>
            <a:ext cx="6629400" cy="59828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19400" y="1438276"/>
            <a:ext cx="4495800" cy="60388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First-In-First-Out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Only Local Inventory</a:t>
            </a:r>
          </a:p>
          <a:p>
            <a:r>
              <a:rPr lang="en-US" sz="3200" dirty="0" smtClean="0"/>
              <a:t>Each base operates its depot, and restocks supplies once a part taken from inventory</a:t>
            </a:r>
          </a:p>
          <a:p>
            <a:endParaRPr lang="en-US" sz="3200" dirty="0"/>
          </a:p>
          <a:p>
            <a:pPr lvl="1"/>
            <a:endParaRPr lang="en-US" sz="3200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Vendor Managed Inventory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1" r="2861"/>
          <a:stretch>
            <a:fillRect/>
          </a:stretch>
        </p:blipFill>
        <p:spPr bwMode="auto">
          <a:xfrm>
            <a:off x="2819400" y="1447800"/>
            <a:ext cx="11585357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19401" y="5715000"/>
            <a:ext cx="3276600" cy="118040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Queue sorted by 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90397" y="5715000"/>
            <a:ext cx="8214360" cy="152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normAutofit/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b="0" kern="0" dirty="0" smtClean="0">
                <a:solidFill>
                  <a:schemeClr val="bg1"/>
                </a:solidFill>
              </a:rPr>
              <a:t>Regional and </a:t>
            </a:r>
            <a:r>
              <a:rPr lang="en-US" sz="2000" b="0" kern="0" dirty="0">
                <a:solidFill>
                  <a:schemeClr val="bg1"/>
                </a:solidFill>
              </a:rPr>
              <a:t>g</a:t>
            </a:r>
            <a:r>
              <a:rPr lang="en-US" sz="2000" b="0" kern="0" dirty="0" smtClean="0">
                <a:solidFill>
                  <a:schemeClr val="bg1"/>
                </a:solidFill>
              </a:rPr>
              <a:t>lobal </a:t>
            </a:r>
            <a:r>
              <a:rPr lang="en-US" sz="2000" b="0" kern="0" dirty="0">
                <a:solidFill>
                  <a:schemeClr val="bg1"/>
                </a:solidFill>
              </a:rPr>
              <a:t>p</a:t>
            </a:r>
            <a:r>
              <a:rPr lang="en-US" sz="2000" b="0" kern="0" dirty="0" smtClean="0">
                <a:solidFill>
                  <a:schemeClr val="bg1"/>
                </a:solidFill>
              </a:rPr>
              <a:t>ools besides local </a:t>
            </a:r>
            <a:r>
              <a:rPr lang="en-US" sz="2000" b="0" kern="0" dirty="0">
                <a:solidFill>
                  <a:schemeClr val="bg1"/>
                </a:solidFill>
              </a:rPr>
              <a:t>p</a:t>
            </a:r>
            <a:r>
              <a:rPr lang="en-US" sz="2000" b="0" kern="0" dirty="0" smtClean="0">
                <a:solidFill>
                  <a:schemeClr val="bg1"/>
                </a:solidFill>
              </a:rPr>
              <a:t>ools</a:t>
            </a:r>
          </a:p>
          <a:p>
            <a:r>
              <a:rPr lang="en-US" sz="2000" b="0" kern="0" dirty="0" smtClean="0">
                <a:solidFill>
                  <a:schemeClr val="bg1"/>
                </a:solidFill>
              </a:rPr>
              <a:t>Set of rules determining if one is eligible to take parts from certain pools</a:t>
            </a:r>
          </a:p>
          <a:p>
            <a:r>
              <a:rPr lang="en-US" sz="2000" b="0" kern="0" dirty="0" smtClean="0">
                <a:solidFill>
                  <a:schemeClr val="bg1"/>
                </a:solidFill>
              </a:rPr>
              <a:t>Set of rules determining if pools is eligible </a:t>
            </a:r>
            <a:r>
              <a:rPr lang="en-US" sz="2000" b="0" kern="0" dirty="0">
                <a:solidFill>
                  <a:schemeClr val="bg1"/>
                </a:solidFill>
              </a:rPr>
              <a:t>for replenishment</a:t>
            </a:r>
            <a:endParaRPr lang="en-US" sz="2000" b="0" kern="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38276"/>
            <a:ext cx="11567160" cy="60388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Mathematical Models</a:t>
            </a:r>
          </a:p>
          <a:p>
            <a:pPr lvl="1"/>
            <a:r>
              <a:rPr lang="en-US" sz="3200" dirty="0" smtClean="0"/>
              <a:t>Fast</a:t>
            </a:r>
          </a:p>
          <a:p>
            <a:pPr lvl="1"/>
            <a:r>
              <a:rPr lang="en-US" sz="3200" dirty="0" smtClean="0"/>
              <a:t>Can’t capture time dependent behavior</a:t>
            </a:r>
          </a:p>
          <a:p>
            <a:r>
              <a:rPr lang="en-US" sz="3200" dirty="0" smtClean="0"/>
              <a:t>Agent Based Models and System Dynamics Models</a:t>
            </a:r>
          </a:p>
          <a:p>
            <a:pPr lvl="1"/>
            <a:r>
              <a:rPr lang="en-US" sz="3200" dirty="0" smtClean="0"/>
              <a:t>Monitor system’s behavior over time</a:t>
            </a:r>
          </a:p>
          <a:p>
            <a:pPr lvl="1"/>
            <a:r>
              <a:rPr lang="en-US" sz="3200" dirty="0" smtClean="0"/>
              <a:t>Long run time</a:t>
            </a:r>
          </a:p>
          <a:p>
            <a:r>
              <a:rPr lang="en-US" sz="3200" dirty="0" smtClean="0"/>
              <a:t>Discrete Event Simulation</a:t>
            </a:r>
          </a:p>
          <a:p>
            <a:pPr lvl="1"/>
            <a:r>
              <a:rPr lang="en-US" sz="3200" dirty="0" smtClean="0"/>
              <a:t>Relatively short run time</a:t>
            </a:r>
          </a:p>
          <a:p>
            <a:pPr lvl="1"/>
            <a:r>
              <a:rPr lang="en-US" sz="3200" dirty="0" err="1" smtClean="0"/>
              <a:t>SimPy</a:t>
            </a:r>
            <a:r>
              <a:rPr lang="en-US" sz="3200" dirty="0" smtClean="0"/>
              <a:t> (Python)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590800" y="1438276"/>
                <a:ext cx="11567160" cy="6038850"/>
              </a:xfrm>
            </p:spPr>
            <p:txBody>
              <a:bodyPr/>
              <a:lstStyle/>
              <a:p>
                <a:r>
                  <a:rPr lang="en-US" sz="3200" dirty="0" smtClean="0"/>
                  <a:t>Operational Availability</a:t>
                </a:r>
              </a:p>
              <a:p>
                <a:pPr lvl="1"/>
                <a:r>
                  <a:rPr lang="en-US" sz="2400" dirty="0" smtClean="0"/>
                  <a:t>Primary </a:t>
                </a:r>
                <a:r>
                  <a:rPr lang="en-US" sz="2400" dirty="0"/>
                  <a:t>metric for performance based logistics contracts as well as being a good overall measure of collective system performance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Overall</a:t>
                </a:r>
              </a:p>
              <a:p>
                <a:pPr lvl="2"/>
                <a:r>
                  <a:rPr lang="en-US" sz="2400" dirty="0" smtClean="0"/>
                  <a:t>A fraction </a:t>
                </a:r>
                <a:r>
                  <a:rPr lang="en-US" sz="2400" dirty="0"/>
                  <a:t>representing total system uptime over certain time </a:t>
                </a:r>
                <a:r>
                  <a:rPr lang="en-US" sz="2400" dirty="0" smtClean="0"/>
                  <a:t>period: </a:t>
                </a:r>
              </a:p>
              <a:p>
                <a:pPr lvl="2"/>
                <a:r>
                  <a:rPr lang="en-US" sz="2400" dirty="0" smtClean="0"/>
                  <a:t>Target </a:t>
                </a:r>
                <a:r>
                  <a:rPr lang="en-US" sz="2400" dirty="0" err="1" smtClean="0"/>
                  <a:t>Ao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70% according to the </a:t>
                </a:r>
                <a:r>
                  <a:rPr lang="en-US" sz="2400" dirty="0" smtClean="0"/>
                  <a:t>Air Force</a:t>
                </a:r>
                <a:r>
                  <a:rPr lang="en-US" sz="2400" baseline="30000" dirty="0" smtClean="0"/>
                  <a:t>[8]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𝑏𝑟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Daily</a:t>
                </a:r>
              </a:p>
              <a:p>
                <a:pPr lvl="2"/>
                <a:r>
                  <a:rPr lang="en-US" sz="2000" dirty="0" smtClean="0"/>
                  <a:t>Percent of Days Achieve Target </a:t>
                </a:r>
                <a:r>
                  <a:rPr lang="en-US" sz="2000" dirty="0" err="1" smtClean="0"/>
                  <a:t>Ao</a:t>
                </a:r>
                <a:endParaRPr lang="en-US" sz="2000" dirty="0" smtClean="0"/>
              </a:p>
              <a:p>
                <a:pPr lvl="2"/>
                <a:r>
                  <a:rPr lang="en-US" sz="2000" dirty="0" smtClean="0"/>
                  <a:t>An example run on the right:</a:t>
                </a:r>
              </a:p>
              <a:p>
                <a:pPr lvl="2"/>
                <a:r>
                  <a:rPr lang="en-US" sz="2000" dirty="0" smtClean="0"/>
                  <a:t>80% overall </a:t>
                </a:r>
                <a:r>
                  <a:rPr lang="en-US" sz="2000" dirty="0" err="1" smtClean="0"/>
                  <a:t>Ao</a:t>
                </a:r>
                <a:r>
                  <a:rPr lang="en-US" sz="2000" dirty="0" smtClean="0"/>
                  <a:t>, but</a:t>
                </a:r>
              </a:p>
              <a:p>
                <a:pPr lvl="2"/>
                <a:r>
                  <a:rPr lang="en-US" sz="2000" dirty="0" smtClean="0"/>
                  <a:t>During 22% of total simulation days </a:t>
                </a:r>
              </a:p>
              <a:p>
                <a:pPr marL="1306221" lvl="2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dirty="0" err="1" smtClean="0"/>
                  <a:t>Ao</a:t>
                </a:r>
                <a:r>
                  <a:rPr lang="en-US" sz="2000" dirty="0" smtClean="0"/>
                  <a:t> below 70% were resulted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0" y="1438276"/>
                <a:ext cx="11567160" cy="6038850"/>
              </a:xfrm>
              <a:blipFill rotWithShape="0">
                <a:blip r:embed="rId3"/>
                <a:stretch>
                  <a:fillRect l="-896" t="-1009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08" y="4506179"/>
            <a:ext cx="6022115" cy="2981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991600" y="5791200"/>
            <a:ext cx="561302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37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90800" y="1371600"/>
            <a:ext cx="51816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3200" b="0" kern="0" dirty="0"/>
              <a:t>15 </a:t>
            </a:r>
            <a:r>
              <a:rPr lang="en-US" sz="3200" b="0" kern="0" dirty="0" smtClean="0"/>
              <a:t>Bases</a:t>
            </a:r>
          </a:p>
          <a:p>
            <a:pPr lvl="1"/>
            <a:r>
              <a:rPr lang="en-US" sz="1800" b="0" kern="0" dirty="0" smtClean="0"/>
              <a:t>Base </a:t>
            </a:r>
            <a:r>
              <a:rPr lang="en-US" sz="1800" b="0" kern="0" dirty="0"/>
              <a:t>1 as the smallest fleet and Base 15 as the largest </a:t>
            </a:r>
            <a:r>
              <a:rPr lang="en-US" sz="1800" b="0" kern="0" dirty="0" smtClean="0"/>
              <a:t>fleet</a:t>
            </a:r>
          </a:p>
          <a:p>
            <a:pPr lvl="1"/>
            <a:r>
              <a:rPr lang="en-US" sz="1800" b="0" kern="0" dirty="0" smtClean="0"/>
              <a:t>To </a:t>
            </a:r>
            <a:r>
              <a:rPr lang="en-US" sz="1800" b="0" kern="0" dirty="0"/>
              <a:t>observe the relation between fleet sizes and </a:t>
            </a:r>
            <a:r>
              <a:rPr lang="en-US" sz="1800" b="0" kern="0" dirty="0" smtClean="0"/>
              <a:t>increase in </a:t>
            </a:r>
            <a:r>
              <a:rPr lang="en-US" sz="1800" b="0" kern="0" dirty="0" err="1" smtClean="0"/>
              <a:t>Ao</a:t>
            </a:r>
            <a:r>
              <a:rPr lang="en-US" sz="1800" b="0" kern="0" dirty="0" smtClean="0"/>
              <a:t> </a:t>
            </a:r>
            <a:r>
              <a:rPr lang="en-US" sz="1800" b="0" kern="0" dirty="0"/>
              <a:t>from transitioning to VMI </a:t>
            </a:r>
            <a:r>
              <a:rPr lang="en-US" sz="1800" b="0" kern="0" dirty="0" smtClean="0"/>
              <a:t>system</a:t>
            </a:r>
          </a:p>
          <a:p>
            <a:pPr lvl="1"/>
            <a:endParaRPr lang="en-US" sz="1800" b="0" kern="0" dirty="0"/>
          </a:p>
          <a:p>
            <a:r>
              <a:rPr lang="en-US" sz="3200" b="0" kern="0" dirty="0"/>
              <a:t>Daily </a:t>
            </a:r>
            <a:r>
              <a:rPr lang="en-US" sz="3200" b="0" kern="0" dirty="0" smtClean="0"/>
              <a:t>Missions/AC</a:t>
            </a:r>
          </a:p>
          <a:p>
            <a:pPr lvl="1"/>
            <a:r>
              <a:rPr lang="en-US" sz="1800" b="0" kern="0" dirty="0" smtClean="0"/>
              <a:t>Operation Load</a:t>
            </a:r>
          </a:p>
          <a:p>
            <a:pPr lvl="1"/>
            <a:endParaRPr lang="en-US" sz="1800" b="0" kern="0" dirty="0"/>
          </a:p>
          <a:p>
            <a:r>
              <a:rPr lang="en-US" sz="3200" b="0" kern="0" dirty="0" smtClean="0"/>
              <a:t>Part </a:t>
            </a:r>
            <a:r>
              <a:rPr lang="en-US" sz="3200" b="0" kern="0" dirty="0"/>
              <a:t>Transit Time</a:t>
            </a:r>
          </a:p>
          <a:p>
            <a:pPr lvl="1"/>
            <a:r>
              <a:rPr lang="en-US" sz="1800" b="0" kern="0" dirty="0" smtClean="0"/>
              <a:t>Supply </a:t>
            </a:r>
            <a:r>
              <a:rPr lang="en-US" sz="1800" b="0" kern="0" dirty="0"/>
              <a:t>Chain </a:t>
            </a:r>
            <a:r>
              <a:rPr lang="en-US" sz="1800" b="0" kern="0" dirty="0" smtClean="0"/>
              <a:t>Efficiency</a:t>
            </a:r>
          </a:p>
          <a:p>
            <a:pPr marL="653110" lvl="1" indent="0">
              <a:buNone/>
            </a:pPr>
            <a:endParaRPr lang="en-US" sz="1800" b="0" kern="0" dirty="0"/>
          </a:p>
          <a:p>
            <a:r>
              <a:rPr lang="en-US" sz="3200" b="0" kern="0" dirty="0"/>
              <a:t>Inventory </a:t>
            </a:r>
            <a:r>
              <a:rPr lang="en-US" sz="3200" b="0" kern="0" dirty="0" smtClean="0"/>
              <a:t>Level</a:t>
            </a:r>
          </a:p>
          <a:p>
            <a:pPr lvl="1"/>
            <a:r>
              <a:rPr lang="en-US" sz="1800" b="0" kern="0" dirty="0" smtClean="0"/>
              <a:t>Resources</a:t>
            </a:r>
          </a:p>
          <a:p>
            <a:pPr lvl="1"/>
            <a:r>
              <a:rPr lang="en-US" sz="1800" b="0" kern="0" dirty="0" smtClean="0"/>
              <a:t>Costs</a:t>
            </a:r>
            <a:endParaRPr lang="en-US" sz="1800" b="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Stress Factors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07135"/>
              </p:ext>
            </p:extLst>
          </p:nvPr>
        </p:nvGraphicFramePr>
        <p:xfrm>
          <a:off x="7772400" y="1066800"/>
          <a:ext cx="6767875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827"/>
                <a:gridCol w="1431054"/>
                <a:gridCol w="1095696"/>
                <a:gridCol w="1335651"/>
                <a:gridCol w="1481647"/>
              </a:tblGrid>
              <a:tr h="3854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Daily Missions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# of AC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Mission/Day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Inventory Level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Base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1765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2158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2353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2549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27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32100"/>
              </p:ext>
            </p:extLst>
          </p:nvPr>
        </p:nvGraphicFramePr>
        <p:xfrm>
          <a:off x="7772400" y="5370843"/>
          <a:ext cx="6767873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400"/>
                <a:gridCol w="685800"/>
                <a:gridCol w="685800"/>
                <a:gridCol w="609600"/>
                <a:gridCol w="609600"/>
                <a:gridCol w="595673"/>
              </a:tblGrid>
              <a:tr h="63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Level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6985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7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Mission/AC/Day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79807"/>
              </p:ext>
            </p:extLst>
          </p:nvPr>
        </p:nvGraphicFramePr>
        <p:xfrm>
          <a:off x="7772400" y="6025475"/>
          <a:ext cx="6767874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400"/>
                <a:gridCol w="838200"/>
                <a:gridCol w="838200"/>
                <a:gridCol w="838200"/>
                <a:gridCol w="671874"/>
              </a:tblGrid>
              <a:tr h="157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Level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44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Transit Time from Depot to Local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44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Transit Time from Depot to Pool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44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Transit Time from Pool to Local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73058"/>
              </p:ext>
            </p:extLst>
          </p:nvPr>
        </p:nvGraphicFramePr>
        <p:xfrm>
          <a:off x="7772400" y="7089319"/>
          <a:ext cx="676787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400"/>
                <a:gridCol w="838200"/>
                <a:gridCol w="914400"/>
                <a:gridCol w="762000"/>
                <a:gridCol w="671874"/>
              </a:tblGrid>
              <a:tr h="1422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Level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22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Local Inventory Level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Repetitions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034" y="1445525"/>
            <a:ext cx="7650760" cy="341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29" y="4938636"/>
            <a:ext cx="5278471" cy="27530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640642" y="1458035"/>
            <a:ext cx="4448033" cy="271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3200" b="0" kern="0" dirty="0" smtClean="0"/>
              <a:t>Simulation Days:</a:t>
            </a:r>
          </a:p>
          <a:p>
            <a:pPr lvl="1"/>
            <a:endParaRPr lang="en-US" sz="1800" b="0" kern="0" dirty="0" smtClean="0"/>
          </a:p>
          <a:p>
            <a:pPr lvl="1"/>
            <a:r>
              <a:rPr lang="en-US" sz="1800" b="0" kern="0" dirty="0" smtClean="0"/>
              <a:t>2500 days</a:t>
            </a:r>
          </a:p>
          <a:p>
            <a:pPr lvl="1"/>
            <a:endParaRPr lang="en-US" sz="1800" b="0" kern="0" dirty="0" smtClean="0"/>
          </a:p>
          <a:p>
            <a:pPr lvl="1"/>
            <a:r>
              <a:rPr lang="en-US" sz="1800" b="0" dirty="0" smtClean="0"/>
              <a:t>Cumulative </a:t>
            </a:r>
            <a:r>
              <a:rPr lang="en-US" sz="1800" b="0" dirty="0" err="1" smtClean="0"/>
              <a:t>Ao</a:t>
            </a:r>
            <a:r>
              <a:rPr lang="en-US" sz="1800" b="0" dirty="0" smtClean="0"/>
              <a:t> became </a:t>
            </a:r>
            <a:r>
              <a:rPr lang="en-US" sz="1800" b="0" dirty="0"/>
              <a:t>relatively </a:t>
            </a:r>
            <a:r>
              <a:rPr lang="en-US" sz="1800" b="0" dirty="0" smtClean="0"/>
              <a:t>steady</a:t>
            </a:r>
            <a:r>
              <a:rPr lang="en-US" sz="1800" b="0" dirty="0"/>
              <a:t> </a:t>
            </a:r>
            <a:r>
              <a:rPr lang="en-US" sz="1800" b="0" dirty="0" smtClean="0"/>
              <a:t>between </a:t>
            </a:r>
            <a:r>
              <a:rPr lang="en-US" sz="1800" b="0" dirty="0"/>
              <a:t>2000</a:t>
            </a:r>
            <a:r>
              <a:rPr lang="en-US" sz="1800" b="0" baseline="30000" dirty="0"/>
              <a:t>th</a:t>
            </a:r>
            <a:r>
              <a:rPr lang="en-US" sz="1800" b="0" dirty="0"/>
              <a:t> and 2500</a:t>
            </a:r>
            <a:r>
              <a:rPr lang="en-US" sz="1800" b="0" baseline="30000" dirty="0"/>
              <a:t>th</a:t>
            </a:r>
            <a:r>
              <a:rPr lang="en-US" sz="1800" b="0" dirty="0"/>
              <a:t> </a:t>
            </a:r>
            <a:r>
              <a:rPr lang="en-US" sz="1800" b="0" dirty="0" smtClean="0"/>
              <a:t>day</a:t>
            </a:r>
            <a:endParaRPr lang="en-US" sz="1800" b="0" kern="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8097872" y="4938635"/>
            <a:ext cx="6532528" cy="271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3200" b="0" kern="0" dirty="0" smtClean="0"/>
              <a:t>Simulation</a:t>
            </a:r>
            <a:r>
              <a:rPr lang="en-US" sz="3200" b="0" kern="0" dirty="0"/>
              <a:t> </a:t>
            </a:r>
            <a:r>
              <a:rPr lang="en-US" sz="3200" b="0" kern="0" dirty="0" smtClean="0"/>
              <a:t>Repetitions</a:t>
            </a:r>
          </a:p>
          <a:p>
            <a:pPr lvl="1"/>
            <a:endParaRPr lang="en-US" sz="1800" b="0" kern="0" dirty="0" smtClean="0"/>
          </a:p>
          <a:p>
            <a:pPr lvl="1"/>
            <a:r>
              <a:rPr lang="en-US" sz="1800" b="0" kern="0" dirty="0" smtClean="0"/>
              <a:t>8 Repetitions</a:t>
            </a:r>
          </a:p>
          <a:p>
            <a:pPr lvl="1"/>
            <a:endParaRPr lang="en-US" sz="1800" b="0" kern="0" dirty="0" smtClean="0"/>
          </a:p>
          <a:p>
            <a:pPr lvl="1"/>
            <a:r>
              <a:rPr lang="en-US" sz="1800" b="0" dirty="0" smtClean="0"/>
              <a:t>Decrease </a:t>
            </a:r>
            <a:r>
              <a:rPr lang="en-US" sz="1800" b="0" dirty="0"/>
              <a:t>in variance </a:t>
            </a:r>
            <a:r>
              <a:rPr lang="en-US" sz="1800" b="0" dirty="0" smtClean="0"/>
              <a:t>became </a:t>
            </a:r>
            <a:r>
              <a:rPr lang="en-US" sz="1800" b="0" dirty="0"/>
              <a:t>fairly small after 8 repetitions</a:t>
            </a:r>
            <a:endParaRPr lang="en-US" sz="1800" b="0" kern="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0" y="1659128"/>
            <a:ext cx="8458200" cy="2641409"/>
          </a:xfrm>
          <a:prstGeom prst="rect">
            <a:avLst/>
          </a:prstGeom>
          <a:noFill/>
        </p:spPr>
      </p:pic>
      <p:pic>
        <p:nvPicPr>
          <p:cNvPr id="12" name="Picture 11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75" y="4588065"/>
            <a:ext cx="5945505" cy="3000493"/>
          </a:xfrm>
          <a:prstGeom prst="rect">
            <a:avLst/>
          </a:prstGeom>
          <a:noFill/>
        </p:spPr>
      </p:pic>
      <p:pic>
        <p:nvPicPr>
          <p:cNvPr id="13" name="Picture 12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4588065"/>
            <a:ext cx="5960110" cy="300049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8284A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828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14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Operational Load Per 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0" r="2312"/>
          <a:stretch>
            <a:fillRect/>
          </a:stretch>
        </p:blipFill>
        <p:spPr bwMode="auto">
          <a:xfrm>
            <a:off x="8807355" y="1555394"/>
            <a:ext cx="5547360" cy="42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10" r="6360"/>
          <a:stretch>
            <a:fillRect/>
          </a:stretch>
        </p:blipFill>
        <p:spPr bwMode="auto">
          <a:xfrm>
            <a:off x="2863755" y="1555394"/>
            <a:ext cx="5715000" cy="42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819400" y="5822594"/>
            <a:ext cx="11567160" cy="165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800" b="0" dirty="0" smtClean="0"/>
              <a:t>Small size </a:t>
            </a:r>
            <a:r>
              <a:rPr lang="en-US" sz="1800" b="0" dirty="0"/>
              <a:t>bases were most benefited from </a:t>
            </a:r>
            <a:r>
              <a:rPr lang="en-US" sz="1800" b="0" dirty="0" smtClean="0"/>
              <a:t>VMI</a:t>
            </a:r>
          </a:p>
          <a:p>
            <a:r>
              <a:rPr lang="en-US" sz="1800" b="0" dirty="0" smtClean="0"/>
              <a:t>For Base 1-6, </a:t>
            </a:r>
            <a:r>
              <a:rPr lang="en-US" sz="1800" b="0" dirty="0"/>
              <a:t>the improvement in performance was not affected by the </a:t>
            </a:r>
            <a:r>
              <a:rPr lang="en-US" sz="1800" b="0" dirty="0" smtClean="0"/>
              <a:t>levels </a:t>
            </a:r>
            <a:r>
              <a:rPr lang="en-US" sz="1800" b="0" dirty="0"/>
              <a:t>of operational </a:t>
            </a:r>
            <a:r>
              <a:rPr lang="en-US" sz="1800" b="0" dirty="0" smtClean="0"/>
              <a:t>load</a:t>
            </a:r>
          </a:p>
          <a:p>
            <a:r>
              <a:rPr lang="en-US" sz="1800" b="0" dirty="0" smtClean="0"/>
              <a:t>As </a:t>
            </a:r>
            <a:r>
              <a:rPr lang="en-US" sz="1800" b="0" dirty="0"/>
              <a:t>the </a:t>
            </a:r>
            <a:r>
              <a:rPr lang="en-US" sz="1800" b="0" dirty="0" smtClean="0"/>
              <a:t>sizes </a:t>
            </a:r>
            <a:r>
              <a:rPr lang="en-US" sz="1800" b="0" dirty="0"/>
              <a:t>of the bases continued increasing, the number of daily </a:t>
            </a:r>
            <a:r>
              <a:rPr lang="en-US" sz="1800" b="0" dirty="0" smtClean="0"/>
              <a:t>missions </a:t>
            </a:r>
            <a:r>
              <a:rPr lang="en-US" sz="1800" b="0" dirty="0"/>
              <a:t>per aircraft started affecting the performance </a:t>
            </a:r>
            <a:r>
              <a:rPr lang="en-US" sz="1800" b="0" dirty="0" smtClean="0"/>
              <a:t>improvement. </a:t>
            </a:r>
            <a:r>
              <a:rPr lang="en-US" sz="1800" b="0" dirty="0"/>
              <a:t>T</a:t>
            </a:r>
            <a:r>
              <a:rPr lang="en-US" sz="1800" b="0" dirty="0" smtClean="0"/>
              <a:t>he improvement </a:t>
            </a:r>
            <a:r>
              <a:rPr lang="en-US" sz="1800" b="0" dirty="0"/>
              <a:t>in performance </a:t>
            </a:r>
            <a:r>
              <a:rPr lang="en-US" sz="1800" b="0" dirty="0" smtClean="0"/>
              <a:t>was bigger when system was stressed</a:t>
            </a:r>
            <a:endParaRPr lang="en-US" sz="1800" b="0" kern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8284A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828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78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Part Transit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44" r="2640"/>
          <a:stretch>
            <a:fillRect/>
          </a:stretch>
        </p:blipFill>
        <p:spPr bwMode="auto">
          <a:xfrm>
            <a:off x="8634334" y="1574170"/>
            <a:ext cx="5759105" cy="421702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8" r="7954"/>
          <a:stretch>
            <a:fillRect/>
          </a:stretch>
        </p:blipFill>
        <p:spPr bwMode="auto">
          <a:xfrm>
            <a:off x="2819400" y="1574170"/>
            <a:ext cx="5510133" cy="421702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819400" y="5822594"/>
            <a:ext cx="11567160" cy="165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800" b="0" dirty="0"/>
              <a:t>At low levels of part transit time, the performance improvement </a:t>
            </a:r>
            <a:r>
              <a:rPr lang="en-US" sz="1800" b="0" dirty="0" smtClean="0"/>
              <a:t>was </a:t>
            </a:r>
            <a:r>
              <a:rPr lang="en-US" sz="1800" b="0" dirty="0"/>
              <a:t>higher for smaller size </a:t>
            </a:r>
            <a:r>
              <a:rPr lang="en-US" sz="1800" b="0" dirty="0" smtClean="0"/>
              <a:t>base</a:t>
            </a:r>
          </a:p>
          <a:p>
            <a:r>
              <a:rPr lang="en-US" sz="1800" b="0" dirty="0" smtClean="0"/>
              <a:t>After the </a:t>
            </a:r>
            <a:r>
              <a:rPr lang="en-US" sz="1800" b="0" dirty="0"/>
              <a:t>part transit time </a:t>
            </a:r>
            <a:r>
              <a:rPr lang="en-US" sz="1800" b="0" dirty="0" smtClean="0"/>
              <a:t>reached </a:t>
            </a:r>
            <a:r>
              <a:rPr lang="en-US" sz="1800" b="0" dirty="0"/>
              <a:t>144 hours, the improvement in performance were similar for all bases at the same part transit time </a:t>
            </a:r>
            <a:r>
              <a:rPr lang="en-US" sz="1800" b="0" dirty="0" smtClean="0"/>
              <a:t>level</a:t>
            </a:r>
          </a:p>
          <a:p>
            <a:r>
              <a:rPr lang="en-US" sz="1800" b="0" dirty="0" smtClean="0"/>
              <a:t>Improvement </a:t>
            </a:r>
            <a:r>
              <a:rPr lang="en-US" sz="1800" b="0" dirty="0"/>
              <a:t>performance was not affect by the size of bases, instead the improvement was directly related to </a:t>
            </a:r>
            <a:r>
              <a:rPr lang="en-US" sz="1800" b="0" dirty="0" smtClean="0"/>
              <a:t>levels </a:t>
            </a:r>
            <a:r>
              <a:rPr lang="en-US" sz="1800" b="0" dirty="0"/>
              <a:t>of </a:t>
            </a:r>
            <a:r>
              <a:rPr lang="en-US" sz="1800" b="0" dirty="0" smtClean="0"/>
              <a:t>the part </a:t>
            </a:r>
            <a:r>
              <a:rPr lang="en-US" sz="1800" b="0" dirty="0"/>
              <a:t>transit </a:t>
            </a:r>
            <a:r>
              <a:rPr lang="en-US" sz="1800" b="0" dirty="0" smtClean="0"/>
              <a:t>time</a:t>
            </a:r>
            <a:endParaRPr lang="en-US" sz="1800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8284A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828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Problem Statement</a:t>
            </a:r>
            <a:endParaRPr lang="en-US" sz="2800" dirty="0"/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800" dirty="0" smtClean="0"/>
              <a:t>Overview of Sustainment Procedures</a:t>
            </a:r>
          </a:p>
          <a:p>
            <a:pPr lvl="1"/>
            <a:r>
              <a:rPr lang="en-US" sz="2800" dirty="0" smtClean="0"/>
              <a:t>Conventional System V.S. VMI System</a:t>
            </a:r>
          </a:p>
          <a:p>
            <a:pPr lvl="1"/>
            <a:r>
              <a:rPr lang="en-US" sz="2800" dirty="0" smtClean="0"/>
              <a:t>Modeling Environment</a:t>
            </a:r>
          </a:p>
          <a:p>
            <a:pPr lvl="1"/>
            <a:r>
              <a:rPr lang="en-US" sz="2800" dirty="0" smtClean="0"/>
              <a:t>Performance Metrics</a:t>
            </a:r>
          </a:p>
          <a:p>
            <a:pPr lvl="1"/>
            <a:r>
              <a:rPr lang="en-US" sz="2800" dirty="0" smtClean="0"/>
              <a:t>System Stress Factors</a:t>
            </a:r>
          </a:p>
          <a:p>
            <a:pPr lvl="1"/>
            <a:r>
              <a:rPr lang="en-US" sz="2800" dirty="0"/>
              <a:t>Length and </a:t>
            </a:r>
            <a:r>
              <a:rPr lang="en-US" sz="2800" dirty="0" smtClean="0"/>
              <a:t>Repetitions of Runs</a:t>
            </a:r>
          </a:p>
          <a:p>
            <a:r>
              <a:rPr lang="en-US" sz="2800" dirty="0" smtClean="0"/>
              <a:t>Results</a:t>
            </a:r>
          </a:p>
          <a:p>
            <a:pPr marL="65311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Inventory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70" r="3726"/>
          <a:stretch>
            <a:fillRect/>
          </a:stretch>
        </p:blipFill>
        <p:spPr bwMode="auto">
          <a:xfrm>
            <a:off x="8549020" y="1524687"/>
            <a:ext cx="5924431" cy="41899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1" r="7452"/>
          <a:stretch>
            <a:fillRect/>
          </a:stretch>
        </p:blipFill>
        <p:spPr bwMode="auto">
          <a:xfrm>
            <a:off x="2814851" y="1524687"/>
            <a:ext cx="5638800" cy="41834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819400" y="5822594"/>
            <a:ext cx="11567160" cy="194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800" b="0" dirty="0" smtClean="0"/>
              <a:t>Bigger increase in </a:t>
            </a:r>
            <a:r>
              <a:rPr lang="en-US" sz="1800" b="0" dirty="0" err="1" smtClean="0"/>
              <a:t>Ao</a:t>
            </a:r>
            <a:r>
              <a:rPr lang="en-US" sz="1800" b="0" dirty="0" smtClean="0"/>
              <a:t> </a:t>
            </a:r>
            <a:r>
              <a:rPr lang="en-US" sz="1800" b="0" dirty="0"/>
              <a:t>performance </a:t>
            </a:r>
            <a:r>
              <a:rPr lang="en-US" sz="1800" b="0" dirty="0" smtClean="0"/>
              <a:t>for small size </a:t>
            </a:r>
            <a:r>
              <a:rPr lang="en-US" sz="1800" b="0" dirty="0"/>
              <a:t>bases </a:t>
            </a:r>
            <a:r>
              <a:rPr lang="en-US" sz="1800" b="0" dirty="0" smtClean="0"/>
              <a:t>at low stress level, and improvement </a:t>
            </a:r>
            <a:r>
              <a:rPr lang="en-US" sz="1800" b="0" dirty="0" err="1" smtClean="0"/>
              <a:t>waw</a:t>
            </a:r>
            <a:r>
              <a:rPr lang="en-US" sz="1800" b="0" dirty="0" smtClean="0"/>
              <a:t> relatively </a:t>
            </a:r>
            <a:r>
              <a:rPr lang="en-US" sz="1800" b="0" dirty="0"/>
              <a:t>steady as the systems continued being </a:t>
            </a:r>
            <a:r>
              <a:rPr lang="en-US" sz="1800" b="0" dirty="0" smtClean="0"/>
              <a:t>stressed</a:t>
            </a:r>
          </a:p>
          <a:p>
            <a:r>
              <a:rPr lang="en-US" sz="1800" b="0" dirty="0" smtClean="0"/>
              <a:t>For </a:t>
            </a:r>
            <a:r>
              <a:rPr lang="en-US" sz="1800" b="0" dirty="0"/>
              <a:t>larger size base, the improvement was lower </a:t>
            </a:r>
            <a:r>
              <a:rPr lang="en-US" sz="1800" b="0" dirty="0" smtClean="0"/>
              <a:t>compared to ones </a:t>
            </a:r>
            <a:r>
              <a:rPr lang="en-US" sz="1800" b="0" dirty="0"/>
              <a:t>for smaller size </a:t>
            </a:r>
            <a:r>
              <a:rPr lang="en-US" sz="1800" b="0" dirty="0" smtClean="0"/>
              <a:t>bases </a:t>
            </a:r>
            <a:r>
              <a:rPr lang="en-US" sz="1800" b="0" dirty="0"/>
              <a:t>at the same </a:t>
            </a:r>
            <a:r>
              <a:rPr lang="en-US" sz="1800" b="0" dirty="0" smtClean="0"/>
              <a:t>stress leve</a:t>
            </a:r>
            <a:r>
              <a:rPr lang="en-US" sz="1800" b="0" dirty="0"/>
              <a:t>l</a:t>
            </a:r>
          </a:p>
          <a:p>
            <a:r>
              <a:rPr lang="en-US" sz="1800" b="0" dirty="0"/>
              <a:t>For larger size base, </a:t>
            </a:r>
            <a:r>
              <a:rPr lang="en-US" sz="1800" b="0" dirty="0" smtClean="0"/>
              <a:t>improvement in performance </a:t>
            </a:r>
            <a:r>
              <a:rPr lang="en-US" sz="1800" b="0" dirty="0"/>
              <a:t>increased as the inventory level </a:t>
            </a:r>
            <a:r>
              <a:rPr lang="en-US" sz="1800" b="0" dirty="0" smtClean="0"/>
              <a:t>decreased </a:t>
            </a:r>
            <a:r>
              <a:rPr lang="en-US" sz="1800" b="0" dirty="0"/>
              <a:t>to 90% of default value, then it decreased again as the inventory level </a:t>
            </a:r>
            <a:r>
              <a:rPr lang="en-US" sz="1800" b="0" dirty="0" smtClean="0"/>
              <a:t>further decreased</a:t>
            </a:r>
            <a:endParaRPr lang="en-US" sz="1800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8284A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828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91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[1] </a:t>
            </a:r>
            <a:r>
              <a:rPr lang="en-US" sz="2400" dirty="0"/>
              <a:t>Mullen, M., </a:t>
            </a:r>
            <a:r>
              <a:rPr lang="en-US" sz="2400" dirty="0" smtClean="0"/>
              <a:t>“Joint </a:t>
            </a:r>
            <a:r>
              <a:rPr lang="en-US" sz="2400" dirty="0"/>
              <a:t>publication 3-0: Joint operations," 2011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[2] </a:t>
            </a:r>
            <a:r>
              <a:rPr lang="en-US" sz="2400" dirty="0"/>
              <a:t>United States Department of Defense, </a:t>
            </a:r>
            <a:r>
              <a:rPr lang="en-US" sz="2400" dirty="0" smtClean="0"/>
              <a:t>“</a:t>
            </a:r>
            <a:r>
              <a:rPr lang="en-US" sz="2400" dirty="0" err="1" smtClean="0"/>
              <a:t>Dod</a:t>
            </a:r>
            <a:r>
              <a:rPr lang="en-US" sz="2400" dirty="0" smtClean="0"/>
              <a:t> </a:t>
            </a:r>
            <a:r>
              <a:rPr lang="en-US" sz="2400" dirty="0"/>
              <a:t>weapon system </a:t>
            </a:r>
            <a:r>
              <a:rPr lang="en-US" sz="2400" dirty="0" smtClean="0"/>
              <a:t>acquisition reform </a:t>
            </a:r>
            <a:r>
              <a:rPr lang="en-US" sz="2400" dirty="0"/>
              <a:t>product support </a:t>
            </a:r>
            <a:r>
              <a:rPr lang="en-US" sz="2400" dirty="0" smtClean="0"/>
              <a:t>assessment</a:t>
            </a:r>
            <a:r>
              <a:rPr lang="en-US" sz="2400" dirty="0"/>
              <a:t>," tech. rep., November 2009.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[3] </a:t>
            </a:r>
            <a:r>
              <a:rPr lang="en-US" sz="2400" dirty="0"/>
              <a:t>Office of the Undersecretary of Defense (Comptroller), </a:t>
            </a:r>
            <a:r>
              <a:rPr lang="en-US" sz="2400" dirty="0" smtClean="0"/>
              <a:t>“Operation </a:t>
            </a:r>
            <a:r>
              <a:rPr lang="en-US" sz="2400" dirty="0"/>
              <a:t>and maintenance programs (o-1) revolving and management funds (rf-1</a:t>
            </a:r>
            <a:r>
              <a:rPr lang="en-US" sz="2400" dirty="0" smtClean="0"/>
              <a:t>),“ tech</a:t>
            </a:r>
            <a:r>
              <a:rPr lang="en-US" sz="2400" dirty="0"/>
              <a:t>. rep., United States Department of Defense, 2012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[4] Mobley</a:t>
            </a:r>
            <a:r>
              <a:rPr lang="en-US" sz="2400" dirty="0"/>
              <a:t>, R. K., An Introduction to Predictive Maintenance. Elsevier, 2002.</a:t>
            </a:r>
          </a:p>
          <a:p>
            <a:pPr marL="0" indent="0">
              <a:buNone/>
            </a:pPr>
            <a:r>
              <a:rPr lang="en-US" sz="2400" dirty="0" smtClean="0"/>
              <a:t>[5] United </a:t>
            </a:r>
            <a:r>
              <a:rPr lang="en-US" sz="2400" dirty="0"/>
              <a:t>States Department of Defense, Office of the Secretary of Defense, Cost Assessment Program Evaluation Office, "O&amp;S Cost as Percent of Total Ownership Cost (TOC)," US DoD, 2009.</a:t>
            </a:r>
          </a:p>
          <a:p>
            <a:pPr marL="0" indent="0">
              <a:buNone/>
            </a:pPr>
            <a:r>
              <a:rPr lang="en-US" sz="2400" dirty="0" smtClean="0"/>
              <a:t>[6] </a:t>
            </a:r>
            <a:r>
              <a:rPr lang="en-US" sz="2400" dirty="0" err="1"/>
              <a:t>Offensend</a:t>
            </a:r>
            <a:r>
              <a:rPr lang="en-US" sz="2400" dirty="0"/>
              <a:t>, C. D., “Implementing an Autonomic Logistics System in a Discrete Event Simulation to Assess the Operational Availability of Multi-Role Fighter Aircraft,” AE8900MAV Special Problems, May 2013.</a:t>
            </a:r>
          </a:p>
          <a:p>
            <a:pPr marL="0" indent="0">
              <a:buNone/>
            </a:pPr>
            <a:r>
              <a:rPr lang="en-US" sz="2400" dirty="0" smtClean="0"/>
              <a:t>[7] Saltmarsh, E., “A Modeling Trade-Off Forecasting Environment for Military Aircraft Sustainment,” Georgia Institute of Technology, May 2015. </a:t>
            </a:r>
          </a:p>
          <a:p>
            <a:pPr marL="0" indent="0">
              <a:buNone/>
            </a:pPr>
            <a:r>
              <a:rPr lang="en-US" sz="2400" dirty="0" smtClean="0"/>
              <a:t>[8] </a:t>
            </a:r>
            <a:r>
              <a:rPr lang="en-US" sz="2400" dirty="0"/>
              <a:t>United States Air Force Scientific Advisory Board, </a:t>
            </a:r>
            <a:r>
              <a:rPr lang="en-US" sz="2400" dirty="0" smtClean="0"/>
              <a:t>“Sustaining air force </a:t>
            </a:r>
            <a:r>
              <a:rPr lang="en-US" sz="2400" dirty="0"/>
              <a:t>aging aircraft into the 21st century," tech. rep., United States Air </a:t>
            </a:r>
            <a:r>
              <a:rPr lang="en-US" sz="2400" dirty="0" smtClean="0"/>
              <a:t>Force, 2011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373875"/>
            <a:ext cx="8376920" cy="3160182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4498075"/>
            <a:ext cx="8376920" cy="3261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6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9547" y="1376149"/>
            <a:ext cx="8265226" cy="30859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4448111"/>
            <a:ext cx="8294469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371600"/>
            <a:ext cx="8214360" cy="31242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4495800"/>
            <a:ext cx="8214360" cy="3195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7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6934200" y="4141486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Sustainment Resources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0600" y="4029670"/>
            <a:ext cx="198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Personnel, facilities, inventory, etc. </a:t>
            </a:r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Sustainment</a:t>
            </a:r>
            <a:endParaRPr lang="tr-T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19400" y="1438276"/>
            <a:ext cx="11567160" cy="156021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ea typeface="ＭＳ Ｐゴシック" pitchFamily="34" charset="-128"/>
              </a:rPr>
              <a:t>Sustainment: “The provision of logistics and personnel services required to maintain and prolong operations until successful mission accomplishment.” (JP 3-0) </a:t>
            </a:r>
            <a:r>
              <a:rPr lang="en-US" sz="3200" baseline="30000" dirty="0" smtClean="0">
                <a:ea typeface="ＭＳ Ｐゴシック" pitchFamily="34" charset="-128"/>
              </a:rPr>
              <a:t>[1]</a:t>
            </a:r>
          </a:p>
          <a:p>
            <a:endParaRPr lang="tr-TR" sz="3200" dirty="0" smtClean="0">
              <a:ea typeface="ＭＳ Ｐゴシック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876800" y="3429000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Aircraft Reliability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876800" y="4838700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76800" y="6248400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Maintenance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34200" y="5638800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Supply Chain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0515600" y="4838700"/>
            <a:ext cx="990600" cy="4191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1596232" y="4535052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Sustainment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3944" y="3448734"/>
            <a:ext cx="198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Rate of parts break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399" y="4416287"/>
            <a:ext cx="2057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many flight hours? Peacetime or war time? Surge?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2956" y="6065741"/>
            <a:ext cx="209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and under what condition aircraft are maintained?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5651" y="5553670"/>
            <a:ext cx="198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Replenish sustainment resources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13907" y="5324476"/>
            <a:ext cx="3321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Metrics: </a:t>
            </a:r>
          </a:p>
          <a:p>
            <a:pPr algn="ctr"/>
            <a:r>
              <a:rPr lang="en-US" dirty="0" smtClean="0"/>
              <a:t>Operational Availability – AO </a:t>
            </a:r>
          </a:p>
          <a:p>
            <a:pPr algn="ctr"/>
            <a:r>
              <a:rPr lang="en-US" dirty="0" smtClean="0"/>
              <a:t>Operational Reliability – RO 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4099" grpId="0" build="p"/>
      <p:bldP spid="2" grpId="0" animBg="1"/>
      <p:bldP spid="9" grpId="0" animBg="1"/>
      <p:bldP spid="10" grpId="0" animBg="1"/>
      <p:bldP spid="12" grpId="0" animBg="1"/>
      <p:bldP spid="3" grpId="0" animBg="1"/>
      <p:bldP spid="13" grpId="0" animBg="1"/>
      <p:bldP spid="5" grpId="0"/>
      <p:bldP spid="16" grpId="0"/>
      <p:bldP spid="17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399" y="1438276"/>
            <a:ext cx="11734801" cy="6029324"/>
          </a:xfrm>
        </p:spPr>
        <p:txBody>
          <a:bodyPr>
            <a:normAutofit/>
          </a:bodyPr>
          <a:lstStyle/>
          <a:p>
            <a:r>
              <a:rPr lang="en-US" sz="2800" dirty="0"/>
              <a:t>In 2010, </a:t>
            </a:r>
            <a:r>
              <a:rPr lang="en-US" sz="2800" dirty="0" smtClean="0"/>
              <a:t> according </a:t>
            </a:r>
            <a:r>
              <a:rPr lang="en-US" sz="2800" dirty="0"/>
              <a:t>to the Department of Defense, operation &amp; support costs make up over 60% of the total lifecycle cost of a military </a:t>
            </a:r>
            <a:r>
              <a:rPr lang="en-US" sz="2800" dirty="0" smtClean="0"/>
              <a:t>system</a:t>
            </a:r>
            <a:r>
              <a:rPr lang="en-US" sz="2800" baseline="30000" dirty="0" smtClean="0"/>
              <a:t>[5] </a:t>
            </a:r>
          </a:p>
          <a:p>
            <a:pPr marL="0" indent="0">
              <a:buNone/>
            </a:pPr>
            <a:endParaRPr lang="en-US" sz="2800" baseline="30000" dirty="0"/>
          </a:p>
          <a:p>
            <a:r>
              <a:rPr lang="en-US" sz="2800" dirty="0" smtClean="0"/>
              <a:t>The United </a:t>
            </a:r>
            <a:r>
              <a:rPr lang="en-US" sz="2800" dirty="0"/>
              <a:t>States Air Force spent over </a:t>
            </a:r>
            <a:r>
              <a:rPr lang="en-US" sz="2800" dirty="0" smtClean="0"/>
              <a:t>$50 billion </a:t>
            </a:r>
            <a:r>
              <a:rPr lang="en-US" sz="2800" dirty="0"/>
              <a:t>on </a:t>
            </a:r>
            <a:r>
              <a:rPr lang="en-US" sz="2800" dirty="0" smtClean="0"/>
              <a:t>Operations &amp; Maintenance (O&amp;M) activities</a:t>
            </a:r>
            <a:r>
              <a:rPr lang="en-US" sz="2800" dirty="0"/>
              <a:t>, with </a:t>
            </a:r>
            <a:r>
              <a:rPr lang="en-US" sz="2800" dirty="0" smtClean="0"/>
              <a:t>$8 </a:t>
            </a:r>
            <a:r>
              <a:rPr lang="en-US" sz="2800" dirty="0"/>
              <a:t>billion alone going to </a:t>
            </a:r>
            <a:r>
              <a:rPr lang="en-US" sz="2800" dirty="0" smtClean="0"/>
              <a:t>O&amp;M for </a:t>
            </a:r>
            <a:r>
              <a:rPr lang="en-US" sz="2800" dirty="0"/>
              <a:t>its primary combat </a:t>
            </a:r>
            <a:r>
              <a:rPr lang="en-US" sz="2800" dirty="0" smtClean="0"/>
              <a:t>forces </a:t>
            </a:r>
            <a:r>
              <a:rPr lang="en-US" sz="2800" baseline="30000" dirty="0" smtClean="0"/>
              <a:t>[3]</a:t>
            </a:r>
          </a:p>
          <a:p>
            <a:pPr marL="0" indent="0">
              <a:buNone/>
            </a:pPr>
            <a:endParaRPr lang="en-US" sz="2800" baseline="30000" dirty="0" smtClean="0"/>
          </a:p>
          <a:p>
            <a:r>
              <a:rPr lang="en-US" sz="2800" dirty="0" smtClean="0"/>
              <a:t>O&amp;M </a:t>
            </a:r>
            <a:r>
              <a:rPr lang="en-US" sz="2800" dirty="0"/>
              <a:t>costs consistently increase by 2 to 3 percent per year after </a:t>
            </a:r>
            <a:r>
              <a:rPr lang="en-US" sz="2800" dirty="0" smtClean="0"/>
              <a:t>inflation </a:t>
            </a:r>
            <a:r>
              <a:rPr lang="en-US" sz="2800" baseline="30000" dirty="0" smtClean="0"/>
              <a:t>[2]</a:t>
            </a:r>
          </a:p>
          <a:p>
            <a:endParaRPr lang="en-US" sz="2800" dirty="0" smtClean="0"/>
          </a:p>
          <a:p>
            <a:r>
              <a:rPr lang="en-US" sz="2800" dirty="0" smtClean="0"/>
              <a:t>Unnecessary </a:t>
            </a:r>
            <a:r>
              <a:rPr lang="en-US" sz="2800" dirty="0"/>
              <a:t>maintenance activities accounts for as much as 33% of the total maintenance </a:t>
            </a:r>
            <a:r>
              <a:rPr lang="en-US" sz="2800" dirty="0" smtClean="0"/>
              <a:t>costs</a:t>
            </a:r>
            <a:r>
              <a:rPr lang="en-US" sz="2800" baseline="30000" dirty="0"/>
              <a:t>[4]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Vendor supplied </a:t>
            </a:r>
            <a:r>
              <a:rPr lang="en-US" sz="3200" dirty="0"/>
              <a:t>performance based logistics (PBL) </a:t>
            </a:r>
            <a:endParaRPr lang="en-US" sz="3200" dirty="0" smtClean="0"/>
          </a:p>
          <a:p>
            <a:pPr marL="65311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Developed </a:t>
            </a:r>
            <a:r>
              <a:rPr lang="en-US" sz="2800" dirty="0"/>
              <a:t>in response to the death spiral of decreasing readiness and increasing costs in the </a:t>
            </a:r>
            <a:r>
              <a:rPr lang="en-US" sz="2800" dirty="0" smtClean="0"/>
              <a:t>1990s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Deliver performance outcomes as defined by performance metrics for a system or product rather than contracting for the acquisition of goods and </a:t>
            </a:r>
            <a:r>
              <a:rPr lang="en-US" sz="2800" dirty="0" smtClean="0"/>
              <a:t>services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Outsource to the </a:t>
            </a:r>
            <a:r>
              <a:rPr lang="en-US" sz="2800" dirty="0"/>
              <a:t>contractor which can have many synergistic effects for both </a:t>
            </a:r>
            <a:r>
              <a:rPr lang="en-US" sz="2800" dirty="0" smtClean="0"/>
              <a:t>parties: lower </a:t>
            </a:r>
            <a:r>
              <a:rPr lang="en-US" sz="2800" dirty="0"/>
              <a:t>maintenance overhead, </a:t>
            </a:r>
            <a:r>
              <a:rPr lang="en-US" sz="2800" dirty="0" smtClean="0"/>
              <a:t>leaner </a:t>
            </a:r>
            <a:r>
              <a:rPr lang="en-US" sz="2800" dirty="0"/>
              <a:t>part </a:t>
            </a:r>
            <a:r>
              <a:rPr lang="en-US" sz="2800" dirty="0" smtClean="0"/>
              <a:t>inventory, and </a:t>
            </a:r>
            <a:r>
              <a:rPr lang="en-US" sz="2800" dirty="0"/>
              <a:t>a more efficient supply chain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</a:t>
            </a:r>
            <a:r>
              <a:rPr lang="en-US" dirty="0" smtClean="0"/>
              <a:t>Supplied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7800" y="2465094"/>
            <a:ext cx="5277394" cy="1958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Prognostic Health Management (PHM): Monitor aircraft </a:t>
            </a:r>
            <a:r>
              <a:rPr lang="en-US" sz="1800" dirty="0"/>
              <a:t>component health through a vast </a:t>
            </a:r>
            <a:r>
              <a:rPr lang="en-US" sz="1800" dirty="0" smtClean="0"/>
              <a:t>array of </a:t>
            </a:r>
            <a:r>
              <a:rPr lang="en-US" sz="1800" dirty="0"/>
              <a:t>sensors and data monitoring routines.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Distributed Information System (DIS): </a:t>
            </a:r>
            <a:r>
              <a:rPr lang="en-US" sz="1800" dirty="0"/>
              <a:t>The information collected by </a:t>
            </a:r>
            <a:r>
              <a:rPr lang="en-US" sz="1800" dirty="0" smtClean="0"/>
              <a:t>PHM </a:t>
            </a:r>
            <a:r>
              <a:rPr lang="en-US" sz="1800" dirty="0"/>
              <a:t>is shared globally through the </a:t>
            </a:r>
            <a:r>
              <a:rPr lang="en-US" sz="1800" dirty="0" smtClean="0"/>
              <a:t>DIS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tr-T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Organically Managed Inventory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53668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Vendor Managed Inventory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24200" y="1600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Preventive and Reactive Maintenance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525794" y="1650751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Condition Based Maintenance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013166" y="2465095"/>
            <a:ext cx="4911634" cy="21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normAutofit/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0" dirty="0" smtClean="0"/>
              <a:t>Preventive Maintenance: Replace parts </a:t>
            </a:r>
            <a:r>
              <a:rPr lang="en-US" sz="1800" b="0" dirty="0"/>
              <a:t>when statistics suggest they need to be </a:t>
            </a:r>
            <a:r>
              <a:rPr lang="en-US" sz="1800" b="0" dirty="0" smtClean="0"/>
              <a:t>replaced (Scheduled)</a:t>
            </a:r>
          </a:p>
          <a:p>
            <a:pPr marL="0" indent="0">
              <a:buNone/>
            </a:pPr>
            <a:r>
              <a:rPr lang="en-US" sz="1800" b="0" dirty="0" smtClean="0"/>
              <a:t>Reactive Maintenance: </a:t>
            </a:r>
            <a:r>
              <a:rPr lang="en-US" sz="1800" b="0" dirty="0"/>
              <a:t>W</a:t>
            </a:r>
            <a:r>
              <a:rPr lang="en-US" sz="1800" b="0" dirty="0" smtClean="0"/>
              <a:t>hen above </a:t>
            </a:r>
            <a:r>
              <a:rPr lang="en-US" sz="1800" b="0" dirty="0"/>
              <a:t>predictions do not catch failures in time to prevent </a:t>
            </a:r>
            <a:r>
              <a:rPr lang="en-US" sz="1800" b="0" dirty="0" smtClean="0"/>
              <a:t>them</a:t>
            </a:r>
          </a:p>
          <a:p>
            <a:pPr marL="0" indent="0">
              <a:buNone/>
            </a:pPr>
            <a:r>
              <a:rPr lang="en-US" sz="1800" b="0" dirty="0" smtClean="0"/>
              <a:t>(Unscheduled</a:t>
            </a:r>
            <a:r>
              <a:rPr lang="en-US" sz="1800" b="0" dirty="0"/>
              <a:t>)</a:t>
            </a:r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endParaRPr lang="tr-TR" sz="1800" b="0" kern="0" dirty="0" smtClean="0"/>
          </a:p>
        </p:txBody>
      </p:sp>
      <p:sp>
        <p:nvSpPr>
          <p:cNvPr id="21" name="Right Arrow 20"/>
          <p:cNvSpPr/>
          <p:nvPr/>
        </p:nvSpPr>
        <p:spPr bwMode="auto">
          <a:xfrm>
            <a:off x="7868194" y="1927725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7868193" y="6781800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13166" y="5989193"/>
            <a:ext cx="4911634" cy="52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normAutofit/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0" dirty="0" smtClean="0"/>
              <a:t>Government-Owned and Managed</a:t>
            </a:r>
          </a:p>
          <a:p>
            <a:pPr marL="0" indent="0">
              <a:buNone/>
            </a:pPr>
            <a:endParaRPr lang="tr-TR" sz="1800" b="0" kern="0" dirty="0" smtClean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9067800" y="5486042"/>
            <a:ext cx="5277394" cy="113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normAutofit/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0" dirty="0" smtClean="0"/>
              <a:t>Contract </a:t>
            </a:r>
            <a:r>
              <a:rPr lang="en-US" sz="1800" b="0" dirty="0"/>
              <a:t>to refurbish spare parts when </a:t>
            </a:r>
            <a:r>
              <a:rPr lang="en-US" sz="1800" b="0" dirty="0" smtClean="0"/>
              <a:t>they break </a:t>
            </a:r>
            <a:r>
              <a:rPr lang="en-US" sz="1800" b="0" dirty="0"/>
              <a:t>and manage spare inventory levels across the Air </a:t>
            </a:r>
            <a:r>
              <a:rPr lang="en-US" sz="1800" b="0" dirty="0" smtClean="0"/>
              <a:t>Force</a:t>
            </a:r>
            <a:endParaRPr lang="tr-TR" sz="1800" b="0" kern="0" dirty="0" smtClean="0"/>
          </a:p>
        </p:txBody>
      </p:sp>
      <p:sp>
        <p:nvSpPr>
          <p:cNvPr id="25" name="Up-Down Arrow 24"/>
          <p:cNvSpPr/>
          <p:nvPr/>
        </p:nvSpPr>
        <p:spPr bwMode="auto">
          <a:xfrm>
            <a:off x="12783094" y="4323806"/>
            <a:ext cx="304800" cy="955823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145452" y="4455276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002C56"/>
                </a:solidFill>
              </a:rPr>
              <a:t>[5]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6" grpId="0" animBg="1"/>
      <p:bldP spid="17" grpId="0" animBg="1"/>
      <p:bldP spid="18" grpId="0" animBg="1"/>
      <p:bldP spid="20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Up-Down Arrow 24"/>
          <p:cNvSpPr/>
          <p:nvPr/>
        </p:nvSpPr>
        <p:spPr bwMode="auto">
          <a:xfrm>
            <a:off x="12783094" y="4323806"/>
            <a:ext cx="304800" cy="955823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ASDL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Organically Managed Inventory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53668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Vendor Managed Inventory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24200" y="1600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Preventive and Reactive Maintenance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525794" y="1650751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Condition Based Maintenance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7868194" y="1927725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7868193" y="6781800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7620000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9" y="3193717"/>
            <a:ext cx="4600575" cy="23050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4173200" y="5165829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002C56"/>
                </a:solidFill>
              </a:rPr>
              <a:t>[6]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90" y="2828002"/>
            <a:ext cx="7183922" cy="332366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2819400" y="1540336"/>
            <a:ext cx="11696700" cy="96460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p-Down Arrow 29"/>
          <p:cNvSpPr/>
          <p:nvPr/>
        </p:nvSpPr>
        <p:spPr bwMode="auto">
          <a:xfrm>
            <a:off x="12783094" y="4323806"/>
            <a:ext cx="304800" cy="955823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1201400" y="1540336"/>
            <a:ext cx="3314700" cy="607966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8" y="2554024"/>
            <a:ext cx="6477003" cy="3810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ASDL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Organically Managed Inventory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536680" y="6553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Vendor Managed Inventory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24200" y="1600200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Preventive and Reactive Maintenance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525794" y="1650751"/>
            <a:ext cx="2819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Condition Based Maintenance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7868194" y="1927725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7868193" y="6781800"/>
            <a:ext cx="190500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819399" y="2573859"/>
            <a:ext cx="4571999" cy="379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6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1061304" indent="-4081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36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marL="163277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marL="228588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marL="2938996" indent="-3265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8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900">
                <a:solidFill>
                  <a:schemeClr val="bg1"/>
                </a:solidFill>
                <a:latin typeface="+mn-lt"/>
              </a:defRPr>
            </a:lvl9pPr>
          </a:lstStyle>
          <a:p>
            <a:pPr marL="81639" indent="0">
              <a:buNone/>
            </a:pPr>
            <a:r>
              <a:rPr lang="en-US" sz="2400" b="0" dirty="0" smtClean="0"/>
              <a:t>Maintenance is performed based on a condition based maintenance policy, stochasticity will dominate the performance of sustainment </a:t>
            </a:r>
            <a:r>
              <a:rPr lang="en-US" sz="2400" b="0" baseline="30000" dirty="0" smtClean="0"/>
              <a:t>[7]</a:t>
            </a:r>
          </a:p>
          <a:p>
            <a:endParaRPr lang="en-US" sz="2400" b="0" kern="0" dirty="0" smtClean="0"/>
          </a:p>
          <a:p>
            <a:endParaRPr lang="en-US" sz="2400" b="0" kern="0" dirty="0"/>
          </a:p>
        </p:txBody>
      </p:sp>
      <p:sp>
        <p:nvSpPr>
          <p:cNvPr id="23" name="Rectangle 22"/>
          <p:cNvSpPr/>
          <p:nvPr/>
        </p:nvSpPr>
        <p:spPr>
          <a:xfrm>
            <a:off x="13487401" y="59812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002C56"/>
                </a:solidFill>
              </a:rPr>
              <a:t>[7]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6E10-C60D-4133-B8F8-6BD272B558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1" y="7627938"/>
            <a:ext cx="5105399" cy="438150"/>
          </a:xfrm>
        </p:spPr>
        <p:txBody>
          <a:bodyPr/>
          <a:lstStyle/>
          <a:p>
            <a:r>
              <a:rPr lang="en-US" dirty="0" smtClean="0"/>
              <a:t>Yunshi Zhao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3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95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Motivation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657600"/>
            <a:ext cx="2286000" cy="609600"/>
          </a:xfrm>
          <a:prstGeom prst="rect">
            <a:avLst/>
          </a:prstGeom>
          <a:solidFill>
            <a:srgbClr val="F0AF1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8284A"/>
                </a:solidFill>
                <a:effectLst/>
                <a:latin typeface="Arial" charset="0"/>
              </a:rPr>
              <a:t>Problem Statement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4419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0AF13"/>
                </a:solidFill>
                <a:effectLst/>
                <a:latin typeface="Arial" charset="0"/>
              </a:rPr>
              <a:t>Approach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181600"/>
            <a:ext cx="2286000" cy="609600"/>
          </a:xfrm>
          <a:prstGeom prst="rect">
            <a:avLst/>
          </a:prstGeom>
          <a:solidFill>
            <a:srgbClr val="0828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0AF13"/>
                </a:solidFill>
              </a:rPr>
              <a:t>Results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0AF13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39440" y="2817695"/>
            <a:ext cx="10942320" cy="2133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To combine existing simulation resources to model the impact of VMI </a:t>
            </a:r>
            <a:r>
              <a:rPr lang="en-US" sz="4000" dirty="0" smtClean="0"/>
              <a:t>system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on fleet level operations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military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fighter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aircraft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EECD74"/>
      </a:lt2>
      <a:accent1>
        <a:srgbClr val="EEB211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1524</Words>
  <Application>Microsoft Office PowerPoint</Application>
  <PresentationFormat>Custom</PresentationFormat>
  <Paragraphs>433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Times New Roman</vt:lpstr>
      <vt:lpstr>Default Design</vt:lpstr>
      <vt:lpstr>Assess Vendor-Managed Inventory (VMI) System for Military Aircraft Utilizing a Discrete-Event Simulation Model</vt:lpstr>
      <vt:lpstr>Outline</vt:lpstr>
      <vt:lpstr>Military Sustainment</vt:lpstr>
      <vt:lpstr>Motivation</vt:lpstr>
      <vt:lpstr>Paradigm Shifts</vt:lpstr>
      <vt:lpstr>Vendor Supplied PBL</vt:lpstr>
      <vt:lpstr>Previous ASDL Efforts</vt:lpstr>
      <vt:lpstr>Previous ASDL Efforts</vt:lpstr>
      <vt:lpstr>Problem Statement</vt:lpstr>
      <vt:lpstr>Overview of Sustainment Procedures</vt:lpstr>
      <vt:lpstr>Conventional Inventory Management</vt:lpstr>
      <vt:lpstr>Vendor Managed Inventory System</vt:lpstr>
      <vt:lpstr>Modeling</vt:lpstr>
      <vt:lpstr>Performance Metrics</vt:lpstr>
      <vt:lpstr>System Stress Factors</vt:lpstr>
      <vt:lpstr>Length and Repetitions</vt:lpstr>
      <vt:lpstr>Baseline Comparison</vt:lpstr>
      <vt:lpstr>Increasing Operational Load Per AC</vt:lpstr>
      <vt:lpstr>Increasing Part Transit Time</vt:lpstr>
      <vt:lpstr>Decreasing Inventory Level</vt:lpstr>
      <vt:lpstr>Reference</vt:lpstr>
      <vt:lpstr>Backup Slides</vt:lpstr>
      <vt:lpstr>PowerPoint Presentation</vt:lpstr>
      <vt:lpstr>PowerPoint Presentation</vt:lpstr>
      <vt:lpstr>PowerPoint Presentation</vt:lpstr>
    </vt:vector>
  </TitlesOfParts>
  <Company>Susan Thesing Graphic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 Presentation Title</dc:title>
  <dc:creator>Georgia Tech</dc:creator>
  <cp:lastModifiedBy>Zhao, Yunshi</cp:lastModifiedBy>
  <cp:revision>116</cp:revision>
  <cp:lastPrinted>2015-11-30T20:13:22Z</cp:lastPrinted>
  <dcterms:created xsi:type="dcterms:W3CDTF">2007-11-12T20:44:08Z</dcterms:created>
  <dcterms:modified xsi:type="dcterms:W3CDTF">2015-12-10T22:49:08Z</dcterms:modified>
</cp:coreProperties>
</file>