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B5BE28A4-9743-494F-A5AA-E6F1F5AC7394}">
          <p14:sldIdLst/>
        </p14:section>
        <p14:section name="未命名的章節" id="{1442EB3D-FF1E-4BC2-8730-0245C0DBCC6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C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-3402" y="-13740"/>
      </p:cViewPr>
      <p:guideLst/>
    </p:cSldViewPr>
  </p:slideViewPr>
  <p:notesTextViewPr>
    <p:cViewPr>
      <p:scale>
        <a:sx n="75" d="100"/>
        <a:sy n="75" d="100"/>
      </p:scale>
      <p:origin x="0" y="-4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5DB9-DF22-4F6E-8112-53F598243248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CE2F-EBB4-4115-8232-04CD5957A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5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最小</a:t>
            </a:r>
            <a:r>
              <a:rPr lang="en-US" altLang="zh-TW" dirty="0"/>
              <a:t>32</a:t>
            </a:r>
            <a:r>
              <a:rPr lang="zh-TW" altLang="en-US" dirty="0"/>
              <a:t>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What pilot wave? Image</a:t>
            </a:r>
          </a:p>
          <a:p>
            <a:r>
              <a:rPr lang="en-US" altLang="zh-TW" dirty="0"/>
              <a:t>Why</a:t>
            </a:r>
            <a:r>
              <a:rPr lang="en-US" altLang="zh-TW" baseline="0" dirty="0"/>
              <a:t> pilot wave</a:t>
            </a:r>
          </a:p>
          <a:p>
            <a:r>
              <a:rPr lang="en-US" altLang="zh-TW" baseline="0" dirty="0"/>
              <a:t>Why this exp</a:t>
            </a:r>
          </a:p>
          <a:p>
            <a:r>
              <a:rPr lang="en-US" altLang="zh-TW" baseline="0" dirty="0"/>
              <a:t>Self </a:t>
            </a:r>
            <a:r>
              <a:rPr lang="en-US" altLang="zh-TW" baseline="0" dirty="0" err="1"/>
              <a:t>force?walker?velocity</a:t>
            </a:r>
            <a:r>
              <a:rPr lang="en-US" altLang="zh-TW" baseline="0" dirty="0"/>
              <a:t>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Experiment</a:t>
            </a:r>
          </a:p>
          <a:p>
            <a:r>
              <a:rPr lang="zh-TW" altLang="en-US" baseline="0" dirty="0"/>
              <a:t>字太小，線太細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Region diagram</a:t>
            </a:r>
          </a:p>
          <a:p>
            <a:r>
              <a:rPr lang="zh-TW" altLang="en-US" baseline="0" dirty="0"/>
              <a:t>圖重畫，好醜</a:t>
            </a:r>
            <a:endParaRPr lang="en-US" altLang="zh-TW" baseline="0" dirty="0"/>
          </a:p>
          <a:p>
            <a:r>
              <a:rPr lang="zh-TW" altLang="en-US" baseline="0" dirty="0"/>
              <a:t>銜接</a:t>
            </a:r>
            <a:endParaRPr lang="en-US" altLang="zh-TW" baseline="0" dirty="0"/>
          </a:p>
          <a:p>
            <a:r>
              <a:rPr lang="en-US" altLang="zh-TW" baseline="0" dirty="0"/>
              <a:t>Label</a:t>
            </a:r>
            <a:r>
              <a:rPr lang="zh-TW" altLang="en-US" baseline="0" dirty="0"/>
              <a:t> </a:t>
            </a:r>
            <a:r>
              <a:rPr lang="en-US" altLang="zh-TW" baseline="0" dirty="0"/>
              <a:t>2 bounce mode, chaos, walker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Self force</a:t>
            </a:r>
          </a:p>
          <a:p>
            <a:r>
              <a:rPr lang="en-US" altLang="zh-TW" baseline="0" dirty="0"/>
              <a:t>What is self force</a:t>
            </a:r>
            <a:r>
              <a:rPr lang="zh-TW" altLang="en-US" baseline="0" dirty="0"/>
              <a:t> 電磁波</a:t>
            </a:r>
            <a:r>
              <a:rPr lang="en-US" altLang="zh-TW" baseline="0" dirty="0"/>
              <a:t>pilot</a:t>
            </a:r>
            <a:r>
              <a:rPr lang="zh-TW" altLang="en-US" baseline="0" dirty="0"/>
              <a:t> </a:t>
            </a:r>
            <a:r>
              <a:rPr lang="en-US" altLang="zh-TW" baseline="0" dirty="0"/>
              <a:t>wave</a:t>
            </a:r>
            <a:r>
              <a:rPr lang="zh-TW" altLang="en-US" baseline="0" dirty="0"/>
              <a:t>類比</a:t>
            </a:r>
            <a:endParaRPr lang="en-US" altLang="zh-TW" baseline="0" dirty="0"/>
          </a:p>
          <a:p>
            <a:r>
              <a:rPr lang="zh-TW" altLang="en-US" baseline="0" dirty="0"/>
              <a:t>橢圓形的</a:t>
            </a:r>
            <a:r>
              <a:rPr lang="en-US" altLang="zh-TW" baseline="0" dirty="0"/>
              <a:t>image</a:t>
            </a:r>
          </a:p>
          <a:p>
            <a:r>
              <a:rPr lang="zh-TW" altLang="en-US" baseline="0" dirty="0"/>
              <a:t>波長動量關係 式子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5/22</a:t>
            </a:r>
          </a:p>
          <a:p>
            <a:r>
              <a:rPr lang="zh-TW" altLang="en-US" baseline="0" dirty="0"/>
              <a:t>標題</a:t>
            </a:r>
            <a:endParaRPr lang="en-US" altLang="zh-TW" baseline="0" dirty="0"/>
          </a:p>
          <a:p>
            <a:r>
              <a:rPr lang="zh-TW" altLang="en-US" baseline="0" dirty="0"/>
              <a:t>加上名字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Introduction</a:t>
            </a:r>
          </a:p>
          <a:p>
            <a:r>
              <a:rPr lang="zh-TW" altLang="en-US" baseline="0" dirty="0"/>
              <a:t>加上</a:t>
            </a:r>
            <a:r>
              <a:rPr lang="en-US" altLang="zh-TW" baseline="0" dirty="0"/>
              <a:t>bounce</a:t>
            </a:r>
            <a:r>
              <a:rPr lang="zh-TW" altLang="en-US" baseline="0" dirty="0"/>
              <a:t> 對比 </a:t>
            </a:r>
            <a:r>
              <a:rPr lang="en-US" altLang="zh-TW" baseline="0" dirty="0"/>
              <a:t>walker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Experiment</a:t>
            </a:r>
          </a:p>
          <a:p>
            <a:r>
              <a:rPr lang="zh-TW" altLang="en-US" baseline="0" dirty="0"/>
              <a:t>圖改</a:t>
            </a:r>
            <a:r>
              <a:rPr lang="en-US" altLang="zh-TW" baseline="0" dirty="0"/>
              <a:t>3D</a:t>
            </a:r>
          </a:p>
          <a:p>
            <a:r>
              <a:rPr lang="zh-TW" altLang="en-US" baseline="0" dirty="0"/>
              <a:t>在打光圖加上波長對比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Self – force</a:t>
            </a:r>
          </a:p>
          <a:p>
            <a:r>
              <a:rPr lang="zh-TW" altLang="en-US" baseline="0" dirty="0"/>
              <a:t>加上簡圖</a:t>
            </a:r>
            <a:r>
              <a:rPr lang="en-US" altLang="zh-TW" baseline="0" dirty="0"/>
              <a:t>(</a:t>
            </a:r>
            <a:r>
              <a:rPr lang="zh-TW" altLang="en-US" baseline="0" dirty="0"/>
              <a:t>誇示後的</a:t>
            </a:r>
            <a:r>
              <a:rPr lang="en-US" altLang="zh-TW" baseline="0" dirty="0"/>
              <a:t>)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Application</a:t>
            </a:r>
          </a:p>
          <a:p>
            <a:r>
              <a:rPr lang="zh-TW" altLang="en-US" baseline="0" dirty="0"/>
              <a:t>加上簡圖 標出波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baseline="0" dirty="0"/>
              <a:t>5/29</a:t>
            </a:r>
          </a:p>
          <a:p>
            <a:r>
              <a:rPr lang="en-US" altLang="zh-TW" baseline="0" dirty="0"/>
              <a:t>Velocity – amplitude</a:t>
            </a:r>
          </a:p>
          <a:p>
            <a:r>
              <a:rPr lang="zh-TW" altLang="en-US" baseline="0" dirty="0"/>
              <a:t>加上</a:t>
            </a:r>
            <a:r>
              <a:rPr lang="en-US" altLang="zh-TW" baseline="0" dirty="0"/>
              <a:t>error</a:t>
            </a:r>
            <a:r>
              <a:rPr lang="zh-TW" altLang="en-US" baseline="0" dirty="0"/>
              <a:t> </a:t>
            </a:r>
            <a:r>
              <a:rPr lang="en-US" altLang="zh-TW" baseline="0" dirty="0"/>
              <a:t>–</a:t>
            </a:r>
            <a:r>
              <a:rPr lang="zh-TW" altLang="en-US" baseline="0" dirty="0"/>
              <a:t> </a:t>
            </a:r>
            <a:r>
              <a:rPr lang="en-US" altLang="zh-TW" baseline="0" dirty="0"/>
              <a:t>bar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Self – force</a:t>
            </a:r>
          </a:p>
          <a:p>
            <a:r>
              <a:rPr lang="zh-TW" altLang="en-US" baseline="0" dirty="0"/>
              <a:t>做出更多數據 做出</a:t>
            </a:r>
            <a:r>
              <a:rPr lang="en-US" altLang="zh-TW" baseline="0" dirty="0"/>
              <a:t>correlation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Application</a:t>
            </a:r>
          </a:p>
          <a:p>
            <a:r>
              <a:rPr lang="zh-TW" altLang="en-US" baseline="0" dirty="0"/>
              <a:t>做出</a:t>
            </a:r>
            <a:r>
              <a:rPr lang="en-US" altLang="zh-TW" baseline="0" dirty="0"/>
              <a:t>correlation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FCE2F-EBB4-4115-8232-04CD5957A0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6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19814"/>
            <a:ext cx="30275213" cy="324793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7989" y="9044754"/>
            <a:ext cx="24919235" cy="18543622"/>
          </a:xfrm>
        </p:spPr>
        <p:txBody>
          <a:bodyPr/>
          <a:lstStyle>
            <a:lvl1pPr>
              <a:defRPr sz="1787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989" y="32960065"/>
            <a:ext cx="24919235" cy="271486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9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853" y="29962634"/>
            <a:ext cx="24919232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30275213" cy="29962634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5297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4853" y="33499893"/>
            <a:ext cx="24919232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1606159" y="8354030"/>
            <a:ext cx="15724675" cy="2021718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696" y="9334223"/>
            <a:ext cx="14635602" cy="16514288"/>
          </a:xfrm>
        </p:spPr>
        <p:txBody>
          <a:bodyPr anchor="b"/>
          <a:lstStyle>
            <a:lvl1pPr algn="l">
              <a:defRPr sz="13906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170" y="29339130"/>
            <a:ext cx="14630129" cy="4451648"/>
          </a:xfrm>
        </p:spPr>
        <p:txBody>
          <a:bodyPr anchor="t">
            <a:noAutofit/>
          </a:bodyPr>
          <a:lstStyle>
            <a:lvl1pPr marL="0" indent="0" algn="l">
              <a:buNone/>
              <a:defRPr sz="5960">
                <a:solidFill>
                  <a:schemeClr val="tx1"/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7875368" y="8354030"/>
            <a:ext cx="10933762" cy="2543674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8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833047" y="14271572"/>
            <a:ext cx="12155564" cy="156283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369927" y="15203865"/>
            <a:ext cx="10882691" cy="12531485"/>
          </a:xfrm>
        </p:spPr>
        <p:txBody>
          <a:bodyPr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284778" y="14267921"/>
            <a:ext cx="12157392" cy="143570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8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30275213" cy="1364370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7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9045301" y="2784235"/>
            <a:ext cx="11229912" cy="33797135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17329407" y="0"/>
            <a:ext cx="12945806" cy="3662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21392" y="3658548"/>
            <a:ext cx="5634554" cy="3204850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4848" y="2784235"/>
            <a:ext cx="16380453" cy="33797135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7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30275213" cy="1364370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851" y="13870260"/>
            <a:ext cx="24911504" cy="226970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3"/>
            <a:ext cx="30275213" cy="324793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853" y="18420947"/>
            <a:ext cx="24919232" cy="9167420"/>
          </a:xfrm>
        </p:spPr>
        <p:txBody>
          <a:bodyPr anchor="b"/>
          <a:lstStyle>
            <a:lvl1pPr algn="r">
              <a:defRPr sz="15892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853" y="32962271"/>
            <a:ext cx="24919232" cy="2708502"/>
          </a:xfrm>
        </p:spPr>
        <p:txBody>
          <a:bodyPr anchor="t">
            <a:noAutofit/>
          </a:bodyPr>
          <a:lstStyle>
            <a:lvl1pPr marL="0" indent="0" algn="r">
              <a:buNone/>
              <a:defRPr sz="5960">
                <a:solidFill>
                  <a:schemeClr val="tx1"/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30275213" cy="1364370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1848" y="13870263"/>
            <a:ext cx="12153535" cy="2271110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9829" y="13870263"/>
            <a:ext cx="12153525" cy="2271110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30275213" cy="1364370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1848" y="13574341"/>
            <a:ext cx="12153535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6622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1848" y="17171046"/>
            <a:ext cx="12208721" cy="1941032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9829" y="13574341"/>
            <a:ext cx="12153525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6622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9829" y="17171046"/>
            <a:ext cx="12153525" cy="1941032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9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30275213" cy="1364370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9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9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2664851" y="2784220"/>
            <a:ext cx="8809246" cy="1132602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851" y="2784229"/>
            <a:ext cx="8809246" cy="10101114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7522" y="2784226"/>
            <a:ext cx="15526559" cy="3379714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4851" y="14110247"/>
            <a:ext cx="8809246" cy="22471108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3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846" y="4540778"/>
            <a:ext cx="11593407" cy="10093418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15142864" y="0"/>
            <a:ext cx="15132349" cy="4280376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4635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846" y="14634197"/>
            <a:ext cx="11593407" cy="21947164"/>
          </a:xfrm>
        </p:spPr>
        <p:txBody>
          <a:bodyPr anchor="t"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49256" y="37706767"/>
            <a:ext cx="2425788" cy="2278904"/>
          </a:xfrm>
        </p:spPr>
        <p:txBody>
          <a:bodyPr/>
          <a:lstStyle/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073" y="37706767"/>
            <a:ext cx="8183181" cy="227890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075045" y="36923629"/>
            <a:ext cx="2637546" cy="3062042"/>
          </a:xfrm>
        </p:spPr>
        <p:txBody>
          <a:bodyPr/>
          <a:lstStyle/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1851" y="2791095"/>
            <a:ext cx="24911504" cy="605700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1851" y="13633794"/>
            <a:ext cx="24911504" cy="22933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073" y="37706767"/>
            <a:ext cx="20824248" cy="2278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98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83288" y="37706767"/>
            <a:ext cx="3288294" cy="2278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980">
                <a:solidFill>
                  <a:schemeClr val="tx1"/>
                </a:solidFill>
              </a:defRPr>
            </a:lvl1pPr>
          </a:lstStyle>
          <a:p>
            <a:fld id="{CF796014-EDEA-4D35-B5E4-5BF7AEAB7A94}" type="datetimeFigureOut">
              <a:rPr lang="zh-TW" altLang="en-US" smtClean="0"/>
              <a:t>2025/8/12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71584" y="36923629"/>
            <a:ext cx="2637546" cy="306204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6622">
                <a:solidFill>
                  <a:schemeClr val="accent1"/>
                </a:solidFill>
              </a:defRPr>
            </a:lvl1pPr>
          </a:lstStyle>
          <a:p>
            <a:fld id="{BEE71A04-3D12-4D51-99DE-288509B12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8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1513743" rtl="0" eaLnBrk="1" latinLnBrk="0" hangingPunct="1">
        <a:spcBef>
          <a:spcPct val="0"/>
        </a:spcBef>
        <a:buNone/>
        <a:defRPr sz="13244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5297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5pPr>
      <a:lvl6pPr marL="794616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6pPr>
      <a:lvl7pPr marL="927052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7pPr>
      <a:lvl8pPr marL="1059488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8pPr>
      <a:lvl9pPr marL="1191924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accent1"/>
        </a:buClr>
        <a:buFont typeface="Wingdings 2" charset="2"/>
        <a:buChar char=""/>
        <a:defRPr sz="3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52A77BB-A753-8107-2723-2934B5381C3D}"/>
                  </a:ext>
                </a:extLst>
              </p:cNvPr>
              <p:cNvSpPr txBox="1"/>
              <p:nvPr/>
            </p:nvSpPr>
            <p:spPr>
              <a:xfrm>
                <a:off x="6544615" y="7382234"/>
                <a:ext cx="1510606" cy="43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14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52A77BB-A753-8107-2723-2934B538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15" y="7382234"/>
                <a:ext cx="1510606" cy="438453"/>
              </a:xfrm>
              <a:prstGeom prst="rect">
                <a:avLst/>
              </a:prstGeom>
              <a:blipFill>
                <a:blip r:embed="rId3"/>
                <a:stretch>
                  <a:fillRect l="-2429" r="-8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3DE627-83C8-4DB2-8A4D-874855436CF3}"/>
              </a:ext>
            </a:extLst>
          </p:cNvPr>
          <p:cNvGrpSpPr/>
          <p:nvPr/>
        </p:nvGrpSpPr>
        <p:grpSpPr>
          <a:xfrm>
            <a:off x="7306073" y="13881254"/>
            <a:ext cx="6546819" cy="634913"/>
            <a:chOff x="7496842" y="8066182"/>
            <a:chExt cx="6546819" cy="63491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057495C-7D5E-08B8-3488-15C6BEEFBB5A}"/>
                </a:ext>
              </a:extLst>
            </p:cNvPr>
            <p:cNvSpPr txBox="1"/>
            <p:nvPr/>
          </p:nvSpPr>
          <p:spPr>
            <a:xfrm>
              <a:off x="7496842" y="8229751"/>
              <a:ext cx="13460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Quantization</a:t>
              </a:r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EE4A42C1-FED2-E7AA-AD4F-5AA18CE55CC5}"/>
                </a:ext>
              </a:extLst>
            </p:cNvPr>
            <p:cNvGrpSpPr/>
            <p:nvPr/>
          </p:nvGrpSpPr>
          <p:grpSpPr>
            <a:xfrm>
              <a:off x="8631801" y="8066182"/>
              <a:ext cx="5411860" cy="634913"/>
              <a:chOff x="9317601" y="8089552"/>
              <a:chExt cx="5411860" cy="6349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D6698385-46C4-5E09-EFDE-5E3F9E0CB543}"/>
                      </a:ext>
                    </a:extLst>
                  </p:cNvPr>
                  <p:cNvSpPr txBox="1"/>
                  <p:nvPr/>
                </p:nvSpPr>
                <p:spPr>
                  <a:xfrm>
                    <a:off x="9317601" y="8089552"/>
                    <a:ext cx="5411860" cy="6349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:r>
                      <a:rPr lang="zh-TW" altLang="en-US" sz="1400" dirty="0"/>
                      <a:t>     </a:t>
                    </a:r>
                    <a:r>
                      <a:rPr lang="en-US" sz="1400" dirty="0"/>
                      <a:t>Quantization:	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，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⌊"/>
                            <m:endChr m:val=""/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⌉"/>
                                <m:ctrl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sz="140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zh-TW" altLang="en-US" sz="140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a14:m>
                    <a:endParaRPr lang="en-US" sz="1400" dirty="0"/>
                  </a:p>
                  <a:p>
                    <a:pPr/>
                    <a:r>
                      <a:rPr lang="zh-TW" altLang="en-US" sz="1400" dirty="0"/>
                      <a:t>     </a:t>
                    </a:r>
                    <a:r>
                      <a:rPr lang="en-US" sz="1400" dirty="0"/>
                      <a:t>De-Quantization:	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，</m:t>
                        </m:r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TW" altLang="en-US" sz="140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TW" altLang="en-US" sz="1400"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D6698385-46C4-5E09-EFDE-5E3F9E0CB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601" y="8089552"/>
                    <a:ext cx="5411860" cy="6349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3846" b="-1201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左大括弧 57">
                <a:extLst>
                  <a:ext uri="{FF2B5EF4-FFF2-40B4-BE49-F238E27FC236}">
                    <a16:creationId xmlns:a16="http://schemas.microsoft.com/office/drawing/2014/main" id="{E19AB37A-B5F4-8941-995E-E4C26DAA7BA8}"/>
                  </a:ext>
                </a:extLst>
              </p:cNvPr>
              <p:cNvSpPr/>
              <p:nvPr/>
            </p:nvSpPr>
            <p:spPr>
              <a:xfrm>
                <a:off x="9506676" y="8157454"/>
                <a:ext cx="91440" cy="548640"/>
              </a:xfrm>
              <a:prstGeom prst="leftBrace">
                <a:avLst>
                  <a:gd name="adj1" fmla="val 60625"/>
                  <a:gd name="adj2" fmla="val 50000"/>
                </a:avLst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64" name="箭號: 向下 63">
            <a:extLst>
              <a:ext uri="{FF2B5EF4-FFF2-40B4-BE49-F238E27FC236}">
                <a16:creationId xmlns:a16="http://schemas.microsoft.com/office/drawing/2014/main" id="{C08005C3-9115-7443-D163-D763ADC0CC72}"/>
              </a:ext>
            </a:extLst>
          </p:cNvPr>
          <p:cNvSpPr/>
          <p:nvPr/>
        </p:nvSpPr>
        <p:spPr>
          <a:xfrm>
            <a:off x="7202321" y="7970594"/>
            <a:ext cx="182880" cy="6766560"/>
          </a:xfrm>
          <a:prstGeom prst="downArrow">
            <a:avLst>
              <a:gd name="adj1" fmla="val 36416"/>
              <a:gd name="adj2" fmla="val 94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3" name="箭號: 向下 72">
            <a:extLst>
              <a:ext uri="{FF2B5EF4-FFF2-40B4-BE49-F238E27FC236}">
                <a16:creationId xmlns:a16="http://schemas.microsoft.com/office/drawing/2014/main" id="{990C2309-26DB-6CEC-9034-EACAF92D685C}"/>
              </a:ext>
            </a:extLst>
          </p:cNvPr>
          <p:cNvSpPr/>
          <p:nvPr/>
        </p:nvSpPr>
        <p:spPr>
          <a:xfrm>
            <a:off x="7456710" y="15752871"/>
            <a:ext cx="182880" cy="1828800"/>
          </a:xfrm>
          <a:prstGeom prst="downArrow">
            <a:avLst>
              <a:gd name="adj1" fmla="val 36416"/>
              <a:gd name="adj2" fmla="val 94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EABC3453-E880-A4EF-C91C-8D92742FB873}"/>
                  </a:ext>
                </a:extLst>
              </p:cNvPr>
              <p:cNvSpPr txBox="1"/>
              <p:nvPr/>
            </p:nvSpPr>
            <p:spPr>
              <a:xfrm>
                <a:off x="7372890" y="7526309"/>
                <a:ext cx="341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EABC3453-E880-A4EF-C91C-8D92742FB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90" y="7526309"/>
                <a:ext cx="3410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572CE390-1DBD-7AC9-4E04-D1B44F633265}"/>
              </a:ext>
            </a:extLst>
          </p:cNvPr>
          <p:cNvGrpSpPr/>
          <p:nvPr/>
        </p:nvGrpSpPr>
        <p:grpSpPr>
          <a:xfrm>
            <a:off x="7713976" y="7985787"/>
            <a:ext cx="12733024" cy="5607897"/>
            <a:chOff x="7713976" y="7820687"/>
            <a:chExt cx="12733024" cy="5607897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067DF08C-2A9D-82E5-2AC6-198FC2651B02}"/>
                </a:ext>
              </a:extLst>
            </p:cNvPr>
            <p:cNvGrpSpPr/>
            <p:nvPr/>
          </p:nvGrpSpPr>
          <p:grpSpPr>
            <a:xfrm>
              <a:off x="7904599" y="7879559"/>
              <a:ext cx="6028586" cy="1708891"/>
              <a:chOff x="7904599" y="7968459"/>
              <a:chExt cx="6028586" cy="1708891"/>
            </a:xfrm>
          </p:grpSpPr>
          <p:grpSp>
            <p:nvGrpSpPr>
              <p:cNvPr id="102" name="群組 101">
                <a:extLst>
                  <a:ext uri="{FF2B5EF4-FFF2-40B4-BE49-F238E27FC236}">
                    <a16:creationId xmlns:a16="http://schemas.microsoft.com/office/drawing/2014/main" id="{8377957D-B89B-0203-2458-454C62B3782B}"/>
                  </a:ext>
                </a:extLst>
              </p:cNvPr>
              <p:cNvGrpSpPr/>
              <p:nvPr/>
            </p:nvGrpSpPr>
            <p:grpSpPr>
              <a:xfrm>
                <a:off x="9383581" y="8067721"/>
                <a:ext cx="640080" cy="1097280"/>
                <a:chOff x="9383581" y="8067721"/>
                <a:chExt cx="640080" cy="1097280"/>
              </a:xfrm>
            </p:grpSpPr>
            <p:sp>
              <p:nvSpPr>
                <p:cNvPr id="88" name="左大括弧 87">
                  <a:extLst>
                    <a:ext uri="{FF2B5EF4-FFF2-40B4-BE49-F238E27FC236}">
                      <a16:creationId xmlns:a16="http://schemas.microsoft.com/office/drawing/2014/main" id="{61D3B69D-A830-B6C9-A4D7-8E98EBDFD7F6}"/>
                    </a:ext>
                  </a:extLst>
                </p:cNvPr>
                <p:cNvSpPr/>
                <p:nvPr/>
              </p:nvSpPr>
              <p:spPr>
                <a:xfrm>
                  <a:off x="9657901" y="8067721"/>
                  <a:ext cx="91440" cy="1097280"/>
                </a:xfrm>
                <a:prstGeom prst="leftBrace">
                  <a:avLst>
                    <a:gd name="adj1" fmla="val 298014"/>
                    <a:gd name="adj2" fmla="val 49669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文字方塊 89">
                      <a:extLst>
                        <a:ext uri="{FF2B5EF4-FFF2-40B4-BE49-F238E27FC236}">
                          <a16:creationId xmlns:a16="http://schemas.microsoft.com/office/drawing/2014/main" id="{B836052B-7BDE-B02F-1CE2-9959AEF849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3581" y="8431695"/>
                      <a:ext cx="64008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0" name="文字方塊 89">
                      <a:extLst>
                        <a:ext uri="{FF2B5EF4-FFF2-40B4-BE49-F238E27FC236}">
                          <a16:creationId xmlns:a16="http://schemas.microsoft.com/office/drawing/2014/main" id="{B836052B-7BDE-B02F-1CE2-9959AEF849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3581" y="8431695"/>
                      <a:ext cx="64008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32F875F8-9280-AC5A-6652-7DCEAB4E41BB}"/>
                  </a:ext>
                </a:extLst>
              </p:cNvPr>
              <p:cNvGrpSpPr/>
              <p:nvPr/>
            </p:nvGrpSpPr>
            <p:grpSpPr>
              <a:xfrm>
                <a:off x="10086186" y="9308018"/>
                <a:ext cx="3749040" cy="369332"/>
                <a:chOff x="10086186" y="9308018"/>
                <a:chExt cx="3749040" cy="369332"/>
              </a:xfrm>
            </p:grpSpPr>
            <p:sp>
              <p:nvSpPr>
                <p:cNvPr id="95" name="左大括弧 94">
                  <a:extLst>
                    <a:ext uri="{FF2B5EF4-FFF2-40B4-BE49-F238E27FC236}">
                      <a16:creationId xmlns:a16="http://schemas.microsoft.com/office/drawing/2014/main" id="{8C103032-DD22-3397-16A3-B55EB74C1ECB}"/>
                    </a:ext>
                  </a:extLst>
                </p:cNvPr>
                <p:cNvSpPr/>
                <p:nvPr/>
              </p:nvSpPr>
              <p:spPr>
                <a:xfrm rot="16200000">
                  <a:off x="11914986" y="7618164"/>
                  <a:ext cx="91440" cy="3749040"/>
                </a:xfrm>
                <a:prstGeom prst="leftBrace">
                  <a:avLst>
                    <a:gd name="adj1" fmla="val 298014"/>
                    <a:gd name="adj2" fmla="val 49669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文字方塊 90">
                      <a:extLst>
                        <a:ext uri="{FF2B5EF4-FFF2-40B4-BE49-F238E27FC236}">
                          <a16:creationId xmlns:a16="http://schemas.microsoft.com/office/drawing/2014/main" id="{CA6362C5-326B-672A-E256-C4B9CC6700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40666" y="9308018"/>
                      <a:ext cx="64008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1" name="文字方塊 90">
                      <a:extLst>
                        <a:ext uri="{FF2B5EF4-FFF2-40B4-BE49-F238E27FC236}">
                          <a16:creationId xmlns:a16="http://schemas.microsoft.com/office/drawing/2014/main" id="{CA6362C5-326B-672A-E256-C4B9CC6700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0666" y="9308018"/>
                      <a:ext cx="64008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文字方塊 105">
                    <a:extLst>
                      <a:ext uri="{FF2B5EF4-FFF2-40B4-BE49-F238E27FC236}">
                        <a16:creationId xmlns:a16="http://schemas.microsoft.com/office/drawing/2014/main" id="{F9A18688-6194-38EA-A342-1897F4BEBE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04599" y="8432741"/>
                    <a:ext cx="1186942" cy="3965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6" name="文字方塊 105">
                    <a:extLst>
                      <a:ext uri="{FF2B5EF4-FFF2-40B4-BE49-F238E27FC236}">
                        <a16:creationId xmlns:a16="http://schemas.microsoft.com/office/drawing/2014/main" id="{F9A18688-6194-38EA-A342-1897F4BEBE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4599" y="8432741"/>
                    <a:ext cx="1186942" cy="3965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E84271D8-1E60-4276-BFE0-918BD82C656B}"/>
                      </a:ext>
                    </a:extLst>
                  </p:cNvPr>
                  <p:cNvSpPr txBox="1"/>
                  <p:nvPr/>
                </p:nvSpPr>
                <p:spPr>
                  <a:xfrm>
                    <a:off x="9045821" y="7968459"/>
                    <a:ext cx="4887364" cy="12940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=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𝑜𝑢𝑡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E84271D8-1E60-4276-BFE0-918BD82C65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5821" y="7968459"/>
                    <a:ext cx="4887364" cy="12940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C31E44E2-4DF0-3AE7-7DC1-F42CF9CA43B9}"/>
                </a:ext>
              </a:extLst>
            </p:cNvPr>
            <p:cNvGrpSpPr/>
            <p:nvPr/>
          </p:nvGrpSpPr>
          <p:grpSpPr>
            <a:xfrm>
              <a:off x="7904599" y="9792047"/>
              <a:ext cx="12344693" cy="1708891"/>
              <a:chOff x="7904599" y="9690447"/>
              <a:chExt cx="12344693" cy="1708891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410C3C57-C109-CDE1-6E7E-66D99C763D03}"/>
                  </a:ext>
                </a:extLst>
              </p:cNvPr>
              <p:cNvGrpSpPr/>
              <p:nvPr/>
            </p:nvGrpSpPr>
            <p:grpSpPr>
              <a:xfrm>
                <a:off x="7904599" y="9690447"/>
                <a:ext cx="6028586" cy="1708891"/>
                <a:chOff x="7904599" y="7968459"/>
                <a:chExt cx="6028586" cy="1708891"/>
              </a:xfrm>
            </p:grpSpPr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26B3A4E0-A61E-7DCB-4449-7F4304862AC8}"/>
                    </a:ext>
                  </a:extLst>
                </p:cNvPr>
                <p:cNvGrpSpPr/>
                <p:nvPr/>
              </p:nvGrpSpPr>
              <p:grpSpPr>
                <a:xfrm>
                  <a:off x="9383581" y="8067721"/>
                  <a:ext cx="640080" cy="1097280"/>
                  <a:chOff x="9383581" y="8067721"/>
                  <a:chExt cx="640080" cy="1097280"/>
                </a:xfrm>
              </p:grpSpPr>
              <p:sp>
                <p:nvSpPr>
                  <p:cNvPr id="125" name="左大括弧 124">
                    <a:extLst>
                      <a:ext uri="{FF2B5EF4-FFF2-40B4-BE49-F238E27FC236}">
                        <a16:creationId xmlns:a16="http://schemas.microsoft.com/office/drawing/2014/main" id="{A78E9F2C-896B-B77E-2FB9-41F70F98EA51}"/>
                      </a:ext>
                    </a:extLst>
                  </p:cNvPr>
                  <p:cNvSpPr/>
                  <p:nvPr/>
                </p:nvSpPr>
                <p:spPr>
                  <a:xfrm>
                    <a:off x="9657901" y="8067721"/>
                    <a:ext cx="91440" cy="1097280"/>
                  </a:xfrm>
                  <a:prstGeom prst="leftBrace">
                    <a:avLst>
                      <a:gd name="adj1" fmla="val 298014"/>
                      <a:gd name="adj2" fmla="val 4966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6" name="文字方塊 125">
                        <a:extLst>
                          <a:ext uri="{FF2B5EF4-FFF2-40B4-BE49-F238E27FC236}">
                            <a16:creationId xmlns:a16="http://schemas.microsoft.com/office/drawing/2014/main" id="{F4380AA2-6D36-D32B-0598-F5F047371C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83581" y="8431695"/>
                        <a:ext cx="64008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6" name="文字方塊 125">
                        <a:extLst>
                          <a:ext uri="{FF2B5EF4-FFF2-40B4-BE49-F238E27FC236}">
                            <a16:creationId xmlns:a16="http://schemas.microsoft.com/office/drawing/2014/main" id="{F4380AA2-6D36-D32B-0598-F5F047371C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83581" y="8431695"/>
                        <a:ext cx="64008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3" name="群組 112">
                  <a:extLst>
                    <a:ext uri="{FF2B5EF4-FFF2-40B4-BE49-F238E27FC236}">
                      <a16:creationId xmlns:a16="http://schemas.microsoft.com/office/drawing/2014/main" id="{95265775-0507-323A-2318-A41FC7AC4923}"/>
                    </a:ext>
                  </a:extLst>
                </p:cNvPr>
                <p:cNvGrpSpPr/>
                <p:nvPr/>
              </p:nvGrpSpPr>
              <p:grpSpPr>
                <a:xfrm>
                  <a:off x="10086186" y="9308018"/>
                  <a:ext cx="3749040" cy="369332"/>
                  <a:chOff x="10086186" y="9308018"/>
                  <a:chExt cx="3749040" cy="369332"/>
                </a:xfrm>
              </p:grpSpPr>
              <p:sp>
                <p:nvSpPr>
                  <p:cNvPr id="119" name="左大括弧 118">
                    <a:extLst>
                      <a:ext uri="{FF2B5EF4-FFF2-40B4-BE49-F238E27FC236}">
                        <a16:creationId xmlns:a16="http://schemas.microsoft.com/office/drawing/2014/main" id="{313F9974-3B40-EA62-5574-730A4286732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914986" y="7618164"/>
                    <a:ext cx="91440" cy="3749040"/>
                  </a:xfrm>
                  <a:prstGeom prst="leftBrace">
                    <a:avLst>
                      <a:gd name="adj1" fmla="val 298014"/>
                      <a:gd name="adj2" fmla="val 49669"/>
                    </a:avLst>
                  </a:prstGeom>
                  <a:ln w="2857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4" name="文字方塊 123">
                        <a:extLst>
                          <a:ext uri="{FF2B5EF4-FFF2-40B4-BE49-F238E27FC236}">
                            <a16:creationId xmlns:a16="http://schemas.microsoft.com/office/drawing/2014/main" id="{3BCC2F01-E7F6-2098-9864-9CB72B0B6D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40666" y="9308018"/>
                        <a:ext cx="64008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4" name="文字方塊 123">
                        <a:extLst>
                          <a:ext uri="{FF2B5EF4-FFF2-40B4-BE49-F238E27FC236}">
                            <a16:creationId xmlns:a16="http://schemas.microsoft.com/office/drawing/2014/main" id="{3BCC2F01-E7F6-2098-9864-9CB72B0B6D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0666" y="9308018"/>
                        <a:ext cx="640080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文字方塊 113">
                      <a:extLst>
                        <a:ext uri="{FF2B5EF4-FFF2-40B4-BE49-F238E27FC236}">
                          <a16:creationId xmlns:a16="http://schemas.microsoft.com/office/drawing/2014/main" id="{80DB7519-FD3B-9611-4853-9D83A2BB5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4599" y="8432741"/>
                      <a:ext cx="1186942" cy="3965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文字方塊 113">
                      <a:extLst>
                        <a:ext uri="{FF2B5EF4-FFF2-40B4-BE49-F238E27FC236}">
                          <a16:creationId xmlns:a16="http://schemas.microsoft.com/office/drawing/2014/main" id="{80DB7519-FD3B-9611-4853-9D83A2BB5F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4599" y="8432741"/>
                      <a:ext cx="1186942" cy="39651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文字方塊 114">
                      <a:extLst>
                        <a:ext uri="{FF2B5EF4-FFF2-40B4-BE49-F238E27FC236}">
                          <a16:creationId xmlns:a16="http://schemas.microsoft.com/office/drawing/2014/main" id="{BA81B194-2B52-EF07-D5C5-326E6EB38A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5821" y="7968459"/>
                      <a:ext cx="4887364" cy="1294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=            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b="0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𝑐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TW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𝐷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𝑜𝑢𝑡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𝐷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𝑜𝑢𝑡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𝐷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𝑖𝑛𝑡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TW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 smtClean="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𝐷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𝑜𝑢𝑡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</m:e>
                                                          <m:sub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𝐷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TW" i="1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𝑜𝑢𝑡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altLang="zh-TW" i="1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5" name="文字方塊 114">
                      <a:extLst>
                        <a:ext uri="{FF2B5EF4-FFF2-40B4-BE49-F238E27FC236}">
                          <a16:creationId xmlns:a16="http://schemas.microsoft.com/office/drawing/2014/main" id="{BA81B194-2B52-EF07-D5C5-326E6EB38A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5821" y="7968459"/>
                      <a:ext cx="4887364" cy="129400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B5A35A93-4C3B-B87E-310A-E5D46713837D}"/>
                  </a:ext>
                </a:extLst>
              </p:cNvPr>
              <p:cNvGrpSpPr/>
              <p:nvPr/>
            </p:nvGrpSpPr>
            <p:grpSpPr>
              <a:xfrm>
                <a:off x="13913116" y="9690447"/>
                <a:ext cx="6336176" cy="1708891"/>
                <a:chOff x="13697216" y="9690447"/>
                <a:chExt cx="6336176" cy="1708891"/>
              </a:xfrm>
            </p:grpSpPr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3C37943D-1C2D-BDE5-A192-D2F2C47FB2D4}"/>
                    </a:ext>
                  </a:extLst>
                </p:cNvPr>
                <p:cNvGrpSpPr/>
                <p:nvPr/>
              </p:nvGrpSpPr>
              <p:grpSpPr>
                <a:xfrm>
                  <a:off x="14004806" y="9690447"/>
                  <a:ext cx="6028586" cy="1708891"/>
                  <a:chOff x="7904599" y="7968459"/>
                  <a:chExt cx="6028586" cy="170889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1" name="文字方塊 130">
                        <a:extLst>
                          <a:ext uri="{FF2B5EF4-FFF2-40B4-BE49-F238E27FC236}">
                            <a16:creationId xmlns:a16="http://schemas.microsoft.com/office/drawing/2014/main" id="{88F18508-97EA-5E48-F0BF-9BAA14D9C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45821" y="7968459"/>
                        <a:ext cx="4887364" cy="13425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=           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1,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  <m:sub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𝐷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𝑜𝑢𝑡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  <m:sub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𝐷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𝑜𝑢𝑡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  <m:sub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TW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TW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TW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𝑜𝑢𝑡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1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  <m:sub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𝐷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𝑜𝑢𝑡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  <m:m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𝑤</m:t>
                                                              </m:r>
                                                            </m:e>
                                                            <m:sub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𝐷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zh-TW" i="1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𝑜𝑢𝑡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31" name="文字方塊 130">
                        <a:extLst>
                          <a:ext uri="{FF2B5EF4-FFF2-40B4-BE49-F238E27FC236}">
                            <a16:creationId xmlns:a16="http://schemas.microsoft.com/office/drawing/2014/main" id="{88F18508-97EA-5E48-F0BF-9BAA14D9CF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45821" y="7968459"/>
                        <a:ext cx="4887364" cy="134254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8" name="群組 127">
                    <a:extLst>
                      <a:ext uri="{FF2B5EF4-FFF2-40B4-BE49-F238E27FC236}">
                        <a16:creationId xmlns:a16="http://schemas.microsoft.com/office/drawing/2014/main" id="{DD0FB12A-A23A-358E-9D16-060E4B05E27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81" y="8067721"/>
                    <a:ext cx="640080" cy="1097280"/>
                    <a:chOff x="9383581" y="8067721"/>
                    <a:chExt cx="640080" cy="1097280"/>
                  </a:xfrm>
                </p:grpSpPr>
                <p:sp>
                  <p:nvSpPr>
                    <p:cNvPr id="135" name="左大括弧 134">
                      <a:extLst>
                        <a:ext uri="{FF2B5EF4-FFF2-40B4-BE49-F238E27FC236}">
                          <a16:creationId xmlns:a16="http://schemas.microsoft.com/office/drawing/2014/main" id="{CF44F40E-DC3B-0317-A575-7107F84E1D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7901" y="8067721"/>
                      <a:ext cx="91440" cy="1097280"/>
                    </a:xfrm>
                    <a:prstGeom prst="leftBrace">
                      <a:avLst>
                        <a:gd name="adj1" fmla="val 298014"/>
                        <a:gd name="adj2" fmla="val 49669"/>
                      </a:avLst>
                    </a:prstGeom>
                    <a:ln w="28575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6" name="文字方塊 135">
                          <a:extLst>
                            <a:ext uri="{FF2B5EF4-FFF2-40B4-BE49-F238E27FC236}">
                              <a16:creationId xmlns:a16="http://schemas.microsoft.com/office/drawing/2014/main" id="{B124C5D3-6CE2-BEA0-3B43-14FD2F577D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83581" y="8431695"/>
                          <a:ext cx="640080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4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6" name="文字方塊 135">
                          <a:extLst>
                            <a:ext uri="{FF2B5EF4-FFF2-40B4-BE49-F238E27FC236}">
                              <a16:creationId xmlns:a16="http://schemas.microsoft.com/office/drawing/2014/main" id="{B124C5D3-6CE2-BEA0-3B43-14FD2F577DE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83581" y="8431695"/>
                          <a:ext cx="64008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29" name="群組 128">
                    <a:extLst>
                      <a:ext uri="{FF2B5EF4-FFF2-40B4-BE49-F238E27FC236}">
                        <a16:creationId xmlns:a16="http://schemas.microsoft.com/office/drawing/2014/main" id="{A71DEC6A-F08A-0779-48CF-6BFFCA59FBED}"/>
                      </a:ext>
                    </a:extLst>
                  </p:cNvPr>
                  <p:cNvGrpSpPr/>
                  <p:nvPr/>
                </p:nvGrpSpPr>
                <p:grpSpPr>
                  <a:xfrm>
                    <a:off x="10086186" y="9308018"/>
                    <a:ext cx="3749040" cy="369332"/>
                    <a:chOff x="10086186" y="9308018"/>
                    <a:chExt cx="3749040" cy="369332"/>
                  </a:xfrm>
                </p:grpSpPr>
                <p:sp>
                  <p:nvSpPr>
                    <p:cNvPr id="132" name="左大括弧 131">
                      <a:extLst>
                        <a:ext uri="{FF2B5EF4-FFF2-40B4-BE49-F238E27FC236}">
                          <a16:creationId xmlns:a16="http://schemas.microsoft.com/office/drawing/2014/main" id="{7F97DFD5-4BAC-40A1-DAD1-CC8D832F035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914986" y="7618164"/>
                      <a:ext cx="91440" cy="3749040"/>
                    </a:xfrm>
                    <a:prstGeom prst="leftBrace">
                      <a:avLst>
                        <a:gd name="adj1" fmla="val 298014"/>
                        <a:gd name="adj2" fmla="val 49669"/>
                      </a:avLst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4" name="文字方塊 133">
                          <a:extLst>
                            <a:ext uri="{FF2B5EF4-FFF2-40B4-BE49-F238E27FC236}">
                              <a16:creationId xmlns:a16="http://schemas.microsoft.com/office/drawing/2014/main" id="{DA8F5FD8-46EA-DFC0-7D9B-D9078AD976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640666" y="9308018"/>
                          <a:ext cx="640080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4" name="文字方塊 133">
                          <a:extLst>
                            <a:ext uri="{FF2B5EF4-FFF2-40B4-BE49-F238E27FC236}">
                              <a16:creationId xmlns:a16="http://schemas.microsoft.com/office/drawing/2014/main" id="{DA8F5FD8-46EA-DFC0-7D9B-D9078AD9763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0666" y="9308018"/>
                          <a:ext cx="640080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0" name="文字方塊 129">
                        <a:extLst>
                          <a:ext uri="{FF2B5EF4-FFF2-40B4-BE49-F238E27FC236}">
                            <a16:creationId xmlns:a16="http://schemas.microsoft.com/office/drawing/2014/main" id="{7E0DAFD4-4FCB-B23E-76FB-A37F6BD93D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4599" y="8432741"/>
                        <a:ext cx="1186942" cy="3965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30" name="文字方塊 129">
                        <a:extLst>
                          <a:ext uri="{FF2B5EF4-FFF2-40B4-BE49-F238E27FC236}">
                            <a16:creationId xmlns:a16="http://schemas.microsoft.com/office/drawing/2014/main" id="{7E0DAFD4-4FCB-B23E-76FB-A37F6BD93D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04599" y="8432741"/>
                        <a:ext cx="1186942" cy="396519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2452F37E-F219-E744-F095-0E2BCF5FD844}"/>
                    </a:ext>
                  </a:extLst>
                </p:cNvPr>
                <p:cNvSpPr txBox="1"/>
                <p:nvPr/>
              </p:nvSpPr>
              <p:spPr>
                <a:xfrm>
                  <a:off x="13697216" y="10177054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，</a:t>
                  </a:r>
                  <a:endParaRPr lang="en-US" dirty="0"/>
                </a:p>
              </p:txBody>
            </p:sp>
          </p:grpSp>
        </p:grp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6BBEBC0-0E28-F707-CA67-1DC5D56C82EF}"/>
                </a:ext>
              </a:extLst>
            </p:cNvPr>
            <p:cNvCxnSpPr>
              <a:cxnSpLocks/>
            </p:cNvCxnSpPr>
            <p:nvPr/>
          </p:nvCxnSpPr>
          <p:spPr>
            <a:xfrm>
              <a:off x="7904599" y="9677350"/>
              <a:ext cx="1234469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D222E3B9-227F-C22F-08AE-C33C160FAD8D}"/>
                </a:ext>
              </a:extLst>
            </p:cNvPr>
            <p:cNvGrpSpPr/>
            <p:nvPr/>
          </p:nvGrpSpPr>
          <p:grpSpPr>
            <a:xfrm>
              <a:off x="7904598" y="11719693"/>
              <a:ext cx="6028586" cy="1708891"/>
              <a:chOff x="7904599" y="7968459"/>
              <a:chExt cx="6028586" cy="1708891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9A97CEE-FE0E-4CF6-6568-8FB1E5FC11CD}"/>
                  </a:ext>
                </a:extLst>
              </p:cNvPr>
              <p:cNvGrpSpPr/>
              <p:nvPr/>
            </p:nvGrpSpPr>
            <p:grpSpPr>
              <a:xfrm>
                <a:off x="9383581" y="8067721"/>
                <a:ext cx="640080" cy="1097280"/>
                <a:chOff x="9383581" y="8067721"/>
                <a:chExt cx="640080" cy="1097280"/>
              </a:xfrm>
            </p:grpSpPr>
            <p:sp>
              <p:nvSpPr>
                <p:cNvPr id="169" name="左大括弧 168">
                  <a:extLst>
                    <a:ext uri="{FF2B5EF4-FFF2-40B4-BE49-F238E27FC236}">
                      <a16:creationId xmlns:a16="http://schemas.microsoft.com/office/drawing/2014/main" id="{26CB6EC7-4C76-3EF4-3D4B-4B6F48A99C47}"/>
                    </a:ext>
                  </a:extLst>
                </p:cNvPr>
                <p:cNvSpPr/>
                <p:nvPr/>
              </p:nvSpPr>
              <p:spPr>
                <a:xfrm>
                  <a:off x="9657901" y="8067721"/>
                  <a:ext cx="91440" cy="1097280"/>
                </a:xfrm>
                <a:prstGeom prst="leftBrace">
                  <a:avLst>
                    <a:gd name="adj1" fmla="val 298014"/>
                    <a:gd name="adj2" fmla="val 49669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0" name="文字方塊 169">
                      <a:extLst>
                        <a:ext uri="{FF2B5EF4-FFF2-40B4-BE49-F238E27FC236}">
                          <a16:creationId xmlns:a16="http://schemas.microsoft.com/office/drawing/2014/main" id="{63F75C58-842D-0FFF-240A-CBDEC7CAB5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3581" y="8431695"/>
                      <a:ext cx="64008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0" name="文字方塊 169">
                      <a:extLst>
                        <a:ext uri="{FF2B5EF4-FFF2-40B4-BE49-F238E27FC236}">
                          <a16:creationId xmlns:a16="http://schemas.microsoft.com/office/drawing/2014/main" id="{63F75C58-842D-0FFF-240A-CBDEC7CAB5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3581" y="8431695"/>
                      <a:ext cx="640080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F5916CA0-12F8-4300-984E-C15A6D1AC9EF}"/>
                  </a:ext>
                </a:extLst>
              </p:cNvPr>
              <p:cNvGrpSpPr/>
              <p:nvPr/>
            </p:nvGrpSpPr>
            <p:grpSpPr>
              <a:xfrm>
                <a:off x="10086186" y="9308018"/>
                <a:ext cx="3749040" cy="369332"/>
                <a:chOff x="10086186" y="9308018"/>
                <a:chExt cx="3749040" cy="369332"/>
              </a:xfrm>
            </p:grpSpPr>
            <p:sp>
              <p:nvSpPr>
                <p:cNvPr id="162" name="左大括弧 161">
                  <a:extLst>
                    <a:ext uri="{FF2B5EF4-FFF2-40B4-BE49-F238E27FC236}">
                      <a16:creationId xmlns:a16="http://schemas.microsoft.com/office/drawing/2014/main" id="{78F39554-E249-C6AC-FB84-52DE4A5D57BE}"/>
                    </a:ext>
                  </a:extLst>
                </p:cNvPr>
                <p:cNvSpPr/>
                <p:nvPr/>
              </p:nvSpPr>
              <p:spPr>
                <a:xfrm rot="16200000">
                  <a:off x="11914986" y="7618164"/>
                  <a:ext cx="91440" cy="3749040"/>
                </a:xfrm>
                <a:prstGeom prst="leftBrace">
                  <a:avLst>
                    <a:gd name="adj1" fmla="val 298014"/>
                    <a:gd name="adj2" fmla="val 49669"/>
                  </a:avLst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3" name="文字方塊 162">
                      <a:extLst>
                        <a:ext uri="{FF2B5EF4-FFF2-40B4-BE49-F238E27FC236}">
                          <a16:creationId xmlns:a16="http://schemas.microsoft.com/office/drawing/2014/main" id="{5B3939E2-B641-27EB-EF12-FCD399E4B7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40666" y="9308018"/>
                      <a:ext cx="64008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3" name="文字方塊 162">
                      <a:extLst>
                        <a:ext uri="{FF2B5EF4-FFF2-40B4-BE49-F238E27FC236}">
                          <a16:creationId xmlns:a16="http://schemas.microsoft.com/office/drawing/2014/main" id="{5B3939E2-B641-27EB-EF12-FCD399E4B7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0666" y="9308018"/>
                      <a:ext cx="64008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31A6128F-3E67-4057-7329-3B5A2C4837D9}"/>
                      </a:ext>
                    </a:extLst>
                  </p:cNvPr>
                  <p:cNvSpPr txBox="1"/>
                  <p:nvPr/>
                </p:nvSpPr>
                <p:spPr>
                  <a:xfrm>
                    <a:off x="7904599" y="8432741"/>
                    <a:ext cx="1186942" cy="3965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𝑜𝑢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31A6128F-3E67-4057-7329-3B5A2C483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4599" y="8432741"/>
                    <a:ext cx="1186942" cy="39651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AF444261-E439-39BE-8390-5028D46B8ABE}"/>
                      </a:ext>
                    </a:extLst>
                  </p:cNvPr>
                  <p:cNvSpPr txBox="1"/>
                  <p:nvPr/>
                </p:nvSpPr>
                <p:spPr>
                  <a:xfrm>
                    <a:off x="9045821" y="7968459"/>
                    <a:ext cx="4887364" cy="12979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= 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𝑜𝑢𝑡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altLang="zh-TW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𝑜𝑢𝑡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𝐷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TW" i="1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𝑜𝑢𝑡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en-US" altLang="zh-TW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AF444261-E439-39BE-8390-5028D46B8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5821" y="7968459"/>
                    <a:ext cx="4887364" cy="129791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A9C8F271-4B4F-9D1F-9154-B7DE2ABB5430}"/>
                </a:ext>
              </a:extLst>
            </p:cNvPr>
            <p:cNvCxnSpPr>
              <a:cxnSpLocks/>
            </p:cNvCxnSpPr>
            <p:nvPr/>
          </p:nvCxnSpPr>
          <p:spPr>
            <a:xfrm>
              <a:off x="7904599" y="11606148"/>
              <a:ext cx="1234469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669C695-1B6F-BA2B-E641-BCF22D148BAB}"/>
                </a:ext>
              </a:extLst>
            </p:cNvPr>
            <p:cNvSpPr/>
            <p:nvPr/>
          </p:nvSpPr>
          <p:spPr>
            <a:xfrm>
              <a:off x="7713976" y="7820687"/>
              <a:ext cx="12733024" cy="5607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BAA73F10-A25C-E266-E8C1-4897D2C5C40D}"/>
              </a:ext>
            </a:extLst>
          </p:cNvPr>
          <p:cNvGrpSpPr/>
          <p:nvPr/>
        </p:nvGrpSpPr>
        <p:grpSpPr>
          <a:xfrm>
            <a:off x="6532304" y="14822067"/>
            <a:ext cx="1522917" cy="369332"/>
            <a:chOff x="6532304" y="14822067"/>
            <a:chExt cx="1522917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D788D829-6CF8-780B-E0BA-9D0C6AE9B877}"/>
                    </a:ext>
                  </a:extLst>
                </p:cNvPr>
                <p:cNvSpPr txBox="1"/>
                <p:nvPr/>
              </p:nvSpPr>
              <p:spPr>
                <a:xfrm>
                  <a:off x="6532304" y="14861661"/>
                  <a:ext cx="1522917" cy="2901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</m:acc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AB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D788D829-6CF8-780B-E0BA-9D0C6AE9B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304" y="14861661"/>
                  <a:ext cx="1522917" cy="290144"/>
                </a:xfrm>
                <a:prstGeom prst="rect">
                  <a:avLst/>
                </a:prstGeom>
                <a:blipFill>
                  <a:blip r:embed="rId22"/>
                  <a:stretch>
                    <a:fillRect l="-2410" r="-80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文字方塊 198">
                  <a:extLst>
                    <a:ext uri="{FF2B5EF4-FFF2-40B4-BE49-F238E27FC236}">
                      <a16:creationId xmlns:a16="http://schemas.microsoft.com/office/drawing/2014/main" id="{81012357-0B62-BB74-7DDB-640DC0F873C4}"/>
                    </a:ext>
                  </a:extLst>
                </p:cNvPr>
                <p:cNvSpPr txBox="1"/>
                <p:nvPr/>
              </p:nvSpPr>
              <p:spPr>
                <a:xfrm>
                  <a:off x="7372890" y="14822067"/>
                  <a:ext cx="3410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9" name="文字方塊 198">
                  <a:extLst>
                    <a:ext uri="{FF2B5EF4-FFF2-40B4-BE49-F238E27FC236}">
                      <a16:creationId xmlns:a16="http://schemas.microsoft.com/office/drawing/2014/main" id="{81012357-0B62-BB74-7DDB-640DC0F87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890" y="14822067"/>
                  <a:ext cx="34108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3" name="圖片 222">
            <a:extLst>
              <a:ext uri="{FF2B5EF4-FFF2-40B4-BE49-F238E27FC236}">
                <a16:creationId xmlns:a16="http://schemas.microsoft.com/office/drawing/2014/main" id="{60459C0C-5FBA-E2F7-28B4-A04BCCF656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65310" y="16423363"/>
            <a:ext cx="9907383" cy="91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36B67E77-0E50-A975-A721-F0D184E9D38B}"/>
                  </a:ext>
                </a:extLst>
              </p:cNvPr>
              <p:cNvSpPr txBox="1"/>
              <p:nvPr/>
            </p:nvSpPr>
            <p:spPr>
              <a:xfrm>
                <a:off x="7228379" y="15276312"/>
                <a:ext cx="644952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TW" dirty="0"/>
                  <a:t>Elements in LoRA adapters,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has </a:t>
                </a:r>
                <a:r>
                  <a:rPr lang="en-US" b="1" dirty="0">
                    <a:solidFill>
                      <a:schemeClr val="accent6"/>
                    </a:solidFill>
                  </a:rPr>
                  <a:t>no constraint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36B67E77-0E50-A975-A721-F0D184E9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379" y="15276312"/>
                <a:ext cx="6449521" cy="391646"/>
              </a:xfrm>
              <a:prstGeom prst="rect">
                <a:avLst/>
              </a:prstGeom>
              <a:blipFill>
                <a:blip r:embed="rId25"/>
                <a:stretch>
                  <a:fillRect l="-851" t="-10938"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8253D876-89D9-DC59-AD18-0974D8B4F269}"/>
              </a:ext>
            </a:extLst>
          </p:cNvPr>
          <p:cNvSpPr txBox="1"/>
          <p:nvPr/>
        </p:nvSpPr>
        <p:spPr>
          <a:xfrm>
            <a:off x="7639590" y="15831808"/>
            <a:ext cx="128016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</a:rPr>
              <a:t>Issue 1</a:t>
            </a:r>
            <a:endParaRPr lang="en-US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字方塊 266">
                <a:extLst>
                  <a:ext uri="{FF2B5EF4-FFF2-40B4-BE49-F238E27FC236}">
                    <a16:creationId xmlns:a16="http://schemas.microsoft.com/office/drawing/2014/main" id="{03383C7E-16BA-DBC8-5381-B0CA19E8F22D}"/>
                  </a:ext>
                </a:extLst>
              </p:cNvPr>
              <p:cNvSpPr txBox="1"/>
              <p:nvPr/>
            </p:nvSpPr>
            <p:spPr>
              <a:xfrm>
                <a:off x="7228379" y="17655745"/>
                <a:ext cx="9707072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TW" dirty="0"/>
                  <a:t>All possible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form an </a:t>
                </a:r>
                <a:r>
                  <a:rPr lang="en-US" b="1" dirty="0">
                    <a:solidFill>
                      <a:schemeClr val="accent6"/>
                    </a:solidFill>
                  </a:rPr>
                  <a:t>arithmetic </a:t>
                </a:r>
                <a:r>
                  <a:rPr lang="en-US" dirty="0">
                    <a:solidFill>
                      <a:schemeClr val="tx1"/>
                    </a:solidFill>
                  </a:rPr>
                  <a:t>set with the common difference 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67" name="文字方塊 266">
                <a:extLst>
                  <a:ext uri="{FF2B5EF4-FFF2-40B4-BE49-F238E27FC236}">
                    <a16:creationId xmlns:a16="http://schemas.microsoft.com/office/drawing/2014/main" id="{03383C7E-16BA-DBC8-5381-B0CA19E8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379" y="17655745"/>
                <a:ext cx="9707072" cy="395621"/>
              </a:xfrm>
              <a:prstGeom prst="rect">
                <a:avLst/>
              </a:prstGeom>
              <a:blipFill>
                <a:blip r:embed="rId26"/>
                <a:stretch>
                  <a:fillRect l="-565" t="-923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箭號: 向下 267">
            <a:extLst>
              <a:ext uri="{FF2B5EF4-FFF2-40B4-BE49-F238E27FC236}">
                <a16:creationId xmlns:a16="http://schemas.microsoft.com/office/drawing/2014/main" id="{C8194EF5-727A-2588-4A40-DC98B1E0108A}"/>
              </a:ext>
            </a:extLst>
          </p:cNvPr>
          <p:cNvSpPr/>
          <p:nvPr/>
        </p:nvSpPr>
        <p:spPr>
          <a:xfrm>
            <a:off x="7456710" y="18125440"/>
            <a:ext cx="182880" cy="1828800"/>
          </a:xfrm>
          <a:prstGeom prst="downArrow">
            <a:avLst>
              <a:gd name="adj1" fmla="val 36416"/>
              <a:gd name="adj2" fmla="val 94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B782A008-7C0B-4EB3-66CB-79404CDF3598}"/>
              </a:ext>
            </a:extLst>
          </p:cNvPr>
          <p:cNvSpPr txBox="1"/>
          <p:nvPr/>
        </p:nvSpPr>
        <p:spPr>
          <a:xfrm>
            <a:off x="7639590" y="18208122"/>
            <a:ext cx="128016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</a:rPr>
              <a:t>Issue 2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21" name="圖片 320">
            <a:extLst>
              <a:ext uri="{FF2B5EF4-FFF2-40B4-BE49-F238E27FC236}">
                <a16:creationId xmlns:a16="http://schemas.microsoft.com/office/drawing/2014/main" id="{E6534B81-F919-9C55-D52F-41EFF81AC85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65310" y="18799677"/>
            <a:ext cx="9888330" cy="876422"/>
          </a:xfrm>
          <a:prstGeom prst="rect">
            <a:avLst/>
          </a:prstGeom>
        </p:spPr>
      </p:pic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97B445B3-A4C6-E1DA-24A1-309B71F38FBA}"/>
              </a:ext>
            </a:extLst>
          </p:cNvPr>
          <p:cNvSpPr/>
          <p:nvPr/>
        </p:nvSpPr>
        <p:spPr>
          <a:xfrm>
            <a:off x="7445820" y="24316400"/>
            <a:ext cx="182880" cy="2011680"/>
          </a:xfrm>
          <a:prstGeom prst="downArrow">
            <a:avLst>
              <a:gd name="adj1" fmla="val 36416"/>
              <a:gd name="adj2" fmla="val 94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8" name="文字方塊 327">
            <a:extLst>
              <a:ext uri="{FF2B5EF4-FFF2-40B4-BE49-F238E27FC236}">
                <a16:creationId xmlns:a16="http://schemas.microsoft.com/office/drawing/2014/main" id="{069B99B8-FAC5-F87F-126A-1EFBEB224207}"/>
              </a:ext>
            </a:extLst>
          </p:cNvPr>
          <p:cNvSpPr txBox="1"/>
          <p:nvPr/>
        </p:nvSpPr>
        <p:spPr>
          <a:xfrm>
            <a:off x="7628700" y="24397234"/>
            <a:ext cx="1280160" cy="548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/>
                </a:solidFill>
              </a:rPr>
              <a:t>Issue 3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390" name="群組 389">
            <a:extLst>
              <a:ext uri="{FF2B5EF4-FFF2-40B4-BE49-F238E27FC236}">
                <a16:creationId xmlns:a16="http://schemas.microsoft.com/office/drawing/2014/main" id="{25DFD7D4-73B2-4F6F-9797-46D181EAAA62}"/>
              </a:ext>
            </a:extLst>
          </p:cNvPr>
          <p:cNvGrpSpPr/>
          <p:nvPr/>
        </p:nvGrpSpPr>
        <p:grpSpPr>
          <a:xfrm>
            <a:off x="7202321" y="20003499"/>
            <a:ext cx="8179269" cy="1783052"/>
            <a:chOff x="7228379" y="20036922"/>
            <a:chExt cx="8179269" cy="17830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文字方塊 321">
                  <a:extLst>
                    <a:ext uri="{FF2B5EF4-FFF2-40B4-BE49-F238E27FC236}">
                      <a16:creationId xmlns:a16="http://schemas.microsoft.com/office/drawing/2014/main" id="{19F998E1-41D7-CE70-3DA2-F7870769C6C4}"/>
                    </a:ext>
                  </a:extLst>
                </p:cNvPr>
                <p:cNvSpPr txBox="1"/>
                <p:nvPr/>
              </p:nvSpPr>
              <p:spPr>
                <a:xfrm>
                  <a:off x="7228379" y="20036922"/>
                  <a:ext cx="5900881" cy="17830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=…=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=…=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/>
                    <a:t>Which is equivalent to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/>
                    <a:t>Which is </a:t>
                  </a:r>
                  <a:r>
                    <a:rPr lang="en-US" b="1" dirty="0">
                      <a:solidFill>
                        <a:schemeClr val="accent6"/>
                      </a:solidFill>
                    </a:rPr>
                    <a:t>all row vectors of A to be same</a:t>
                  </a:r>
                  <a:r>
                    <a:rPr lang="en-US" dirty="0"/>
                    <a:t>.</a:t>
                  </a:r>
                </a:p>
              </p:txBody>
            </p:sp>
          </mc:Choice>
          <mc:Fallback>
            <p:sp>
              <p:nvSpPr>
                <p:cNvPr id="322" name="文字方塊 321">
                  <a:extLst>
                    <a:ext uri="{FF2B5EF4-FFF2-40B4-BE49-F238E27FC236}">
                      <a16:creationId xmlns:a16="http://schemas.microsoft.com/office/drawing/2014/main" id="{19F998E1-41D7-CE70-3DA2-F7870769C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8379" y="20036922"/>
                  <a:ext cx="5900881" cy="1783052"/>
                </a:xfrm>
                <a:prstGeom prst="rect">
                  <a:avLst/>
                </a:prstGeom>
                <a:blipFill>
                  <a:blip r:embed="rId28"/>
                  <a:stretch>
                    <a:fillRect l="-826" b="-4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群組 387">
              <a:extLst>
                <a:ext uri="{FF2B5EF4-FFF2-40B4-BE49-F238E27FC236}">
                  <a16:creationId xmlns:a16="http://schemas.microsoft.com/office/drawing/2014/main" id="{6E782346-3FCA-CD65-D909-C93894461258}"/>
                </a:ext>
              </a:extLst>
            </p:cNvPr>
            <p:cNvGrpSpPr/>
            <p:nvPr/>
          </p:nvGrpSpPr>
          <p:grpSpPr>
            <a:xfrm>
              <a:off x="11830050" y="20162598"/>
              <a:ext cx="3577598" cy="1531701"/>
              <a:chOff x="11830050" y="20190408"/>
              <a:chExt cx="3577598" cy="1531701"/>
            </a:xfrm>
          </p:grpSpPr>
          <p:grpSp>
            <p:nvGrpSpPr>
              <p:cNvPr id="332" name="群組 331">
                <a:extLst>
                  <a:ext uri="{FF2B5EF4-FFF2-40B4-BE49-F238E27FC236}">
                    <a16:creationId xmlns:a16="http://schemas.microsoft.com/office/drawing/2014/main" id="{48ABD874-4ECC-EAEE-E05A-01FF22EE6FC2}"/>
                  </a:ext>
                </a:extLst>
              </p:cNvPr>
              <p:cNvGrpSpPr/>
              <p:nvPr/>
            </p:nvGrpSpPr>
            <p:grpSpPr>
              <a:xfrm>
                <a:off x="12628330" y="20190408"/>
                <a:ext cx="2779318" cy="1531701"/>
                <a:chOff x="12885240" y="21150930"/>
                <a:chExt cx="2779318" cy="153170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9" name="文字方塊 328">
                      <a:extLst>
                        <a:ext uri="{FF2B5EF4-FFF2-40B4-BE49-F238E27FC236}">
                          <a16:creationId xmlns:a16="http://schemas.microsoft.com/office/drawing/2014/main" id="{4F902D7C-DA97-36D0-6700-57B032AD4C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85240" y="21248136"/>
                      <a:ext cx="2779318" cy="1337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TW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en-US" altLang="zh-TW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TW" b="1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TW" b="1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TW" b="1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>
                <p:sp>
                  <p:nvSpPr>
                    <p:cNvPr id="329" name="文字方塊 328">
                      <a:extLst>
                        <a:ext uri="{FF2B5EF4-FFF2-40B4-BE49-F238E27FC236}">
                          <a16:creationId xmlns:a16="http://schemas.microsoft.com/office/drawing/2014/main" id="{4F902D7C-DA97-36D0-6700-57B032AD4C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85240" y="21248136"/>
                      <a:ext cx="2779318" cy="133728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14B3E2B7-18CF-CCD6-5FF9-875D82DCA86B}"/>
                    </a:ext>
                  </a:extLst>
                </p:cNvPr>
                <p:cNvSpPr/>
                <p:nvPr/>
              </p:nvSpPr>
              <p:spPr>
                <a:xfrm>
                  <a:off x="12885240" y="21150930"/>
                  <a:ext cx="2779318" cy="1531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36" name="直線接點 335">
                <a:extLst>
                  <a:ext uri="{FF2B5EF4-FFF2-40B4-BE49-F238E27FC236}">
                    <a16:creationId xmlns:a16="http://schemas.microsoft.com/office/drawing/2014/main" id="{86E034C7-F455-EA95-B3F5-466F41800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0050" y="21668744"/>
                <a:ext cx="798280" cy="53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7" name="文字方塊 346">
            <a:extLst>
              <a:ext uri="{FF2B5EF4-FFF2-40B4-BE49-F238E27FC236}">
                <a16:creationId xmlns:a16="http://schemas.microsoft.com/office/drawing/2014/main" id="{547BD7F1-F11F-076B-E3B0-E67B96B19FF8}"/>
              </a:ext>
            </a:extLst>
          </p:cNvPr>
          <p:cNvSpPr txBox="1"/>
          <p:nvPr/>
        </p:nvSpPr>
        <p:spPr>
          <a:xfrm>
            <a:off x="8265309" y="24991539"/>
            <a:ext cx="9888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“All row vectors of A to be same” leads to “A w/ Rank = 1” , which drops the ability of fine-tuning.</a:t>
            </a:r>
            <a:br>
              <a:rPr lang="en-US" dirty="0"/>
            </a:br>
            <a:r>
              <a:rPr lang="en-US" dirty="0"/>
              <a:t>Therefore, </a:t>
            </a:r>
            <a:r>
              <a:rPr lang="en-US" b="1" dirty="0">
                <a:solidFill>
                  <a:schemeClr val="accent6"/>
                </a:solidFill>
              </a:rPr>
              <a:t>a new constraint is needed</a:t>
            </a:r>
            <a:r>
              <a:rPr lang="en-US" dirty="0"/>
              <a:t>, a straightforward idea is to relax the constraints for both quantization and adaptation.</a:t>
            </a:r>
          </a:p>
        </p:txBody>
      </p:sp>
      <p:grpSp>
        <p:nvGrpSpPr>
          <p:cNvPr id="417" name="群組 416">
            <a:extLst>
              <a:ext uri="{FF2B5EF4-FFF2-40B4-BE49-F238E27FC236}">
                <a16:creationId xmlns:a16="http://schemas.microsoft.com/office/drawing/2014/main" id="{D9E43BC7-8ADF-5AFF-02AD-FC736F2B69A0}"/>
              </a:ext>
            </a:extLst>
          </p:cNvPr>
          <p:cNvGrpSpPr/>
          <p:nvPr/>
        </p:nvGrpSpPr>
        <p:grpSpPr>
          <a:xfrm>
            <a:off x="7202322" y="26408914"/>
            <a:ext cx="6311527" cy="2228975"/>
            <a:chOff x="7202322" y="26408914"/>
            <a:chExt cx="6311527" cy="2228975"/>
          </a:xfrm>
        </p:grpSpPr>
        <p:grpSp>
          <p:nvGrpSpPr>
            <p:cNvPr id="416" name="群組 415">
              <a:extLst>
                <a:ext uri="{FF2B5EF4-FFF2-40B4-BE49-F238E27FC236}">
                  <a16:creationId xmlns:a16="http://schemas.microsoft.com/office/drawing/2014/main" id="{35CA6F6E-D2C2-EAFF-8945-874A23B26474}"/>
                </a:ext>
              </a:extLst>
            </p:cNvPr>
            <p:cNvGrpSpPr/>
            <p:nvPr/>
          </p:nvGrpSpPr>
          <p:grpSpPr>
            <a:xfrm>
              <a:off x="7543433" y="26610971"/>
              <a:ext cx="5970416" cy="2026918"/>
              <a:chOff x="7543433" y="26610971"/>
              <a:chExt cx="5970416" cy="20269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5" name="文字方塊 374">
                    <a:extLst>
                      <a:ext uri="{FF2B5EF4-FFF2-40B4-BE49-F238E27FC236}">
                        <a16:creationId xmlns:a16="http://schemas.microsoft.com/office/drawing/2014/main" id="{DD274967-BF1C-905D-CC44-CBB78B669D5A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29" y="26769015"/>
                    <a:ext cx="5759641" cy="175708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 smtClean="0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 smtClean="0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  <m:r>
                                                      <a:rPr lang="en-US" altLang="zh-TW" i="1" smtClean="0">
                                                        <a:solidFill>
                                                          <a:schemeClr val="accent3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r>
                                                <a:rPr lang="en-US" altLang="zh-TW" i="1" smtClean="0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 smtClean="0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    )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3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    )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3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    )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4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3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zh-TW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    )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 smtClean="0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4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a:rPr lang="en-US" altLang="zh-TW" b="1" i="1" smtClean="0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altLang="zh-TW" b="1" i="1">
                                                    <a:solidFill>
                                                      <a:schemeClr val="accent3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375" name="文字方塊 374">
                    <a:extLst>
                      <a:ext uri="{FF2B5EF4-FFF2-40B4-BE49-F238E27FC236}">
                        <a16:creationId xmlns:a16="http://schemas.microsoft.com/office/drawing/2014/main" id="{DD274967-BF1C-905D-CC44-CBB78B669D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29" y="26769015"/>
                    <a:ext cx="5759641" cy="175708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7D9276E8-2FC8-7635-24D8-7D64B09691C7}"/>
                  </a:ext>
                </a:extLst>
              </p:cNvPr>
              <p:cNvSpPr/>
              <p:nvPr/>
            </p:nvSpPr>
            <p:spPr>
              <a:xfrm>
                <a:off x="7543433" y="26610971"/>
                <a:ext cx="5970416" cy="20269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60" name="文字方塊 359">
              <a:extLst>
                <a:ext uri="{FF2B5EF4-FFF2-40B4-BE49-F238E27FC236}">
                  <a16:creationId xmlns:a16="http://schemas.microsoft.com/office/drawing/2014/main" id="{FE0A8BDA-0C42-2A7A-3866-68C163DC2420}"/>
                </a:ext>
              </a:extLst>
            </p:cNvPr>
            <p:cNvSpPr txBox="1"/>
            <p:nvPr/>
          </p:nvSpPr>
          <p:spPr>
            <a:xfrm>
              <a:off x="7202322" y="26408914"/>
              <a:ext cx="4183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Group </a:t>
              </a:r>
              <a:r>
                <a:rPr lang="en-US" b="1" dirty="0">
                  <a:solidFill>
                    <a:schemeClr val="accent6"/>
                  </a:solidFill>
                </a:rPr>
                <a:t>L subgroups in each row</a:t>
              </a:r>
              <a:r>
                <a:rPr lang="en-US" dirty="0"/>
                <a:t> in A</a:t>
              </a:r>
            </a:p>
          </p:txBody>
        </p:sp>
      </p:grpSp>
      <p:grpSp>
        <p:nvGrpSpPr>
          <p:cNvPr id="420" name="群組 419">
            <a:extLst>
              <a:ext uri="{FF2B5EF4-FFF2-40B4-BE49-F238E27FC236}">
                <a16:creationId xmlns:a16="http://schemas.microsoft.com/office/drawing/2014/main" id="{FFB1B9D3-ADE7-F093-963F-DE3114FCA49A}"/>
              </a:ext>
            </a:extLst>
          </p:cNvPr>
          <p:cNvGrpSpPr/>
          <p:nvPr/>
        </p:nvGrpSpPr>
        <p:grpSpPr>
          <a:xfrm>
            <a:off x="7202320" y="21879479"/>
            <a:ext cx="6305356" cy="2234864"/>
            <a:chOff x="7201259" y="29143882"/>
            <a:chExt cx="6305356" cy="2234864"/>
          </a:xfrm>
        </p:grpSpPr>
        <p:grpSp>
          <p:nvGrpSpPr>
            <p:cNvPr id="421" name="群組 420">
              <a:extLst>
                <a:ext uri="{FF2B5EF4-FFF2-40B4-BE49-F238E27FC236}">
                  <a16:creationId xmlns:a16="http://schemas.microsoft.com/office/drawing/2014/main" id="{413FF943-892B-F358-1ECA-A502C063819B}"/>
                </a:ext>
              </a:extLst>
            </p:cNvPr>
            <p:cNvGrpSpPr/>
            <p:nvPr/>
          </p:nvGrpSpPr>
          <p:grpSpPr>
            <a:xfrm>
              <a:off x="7536199" y="29351828"/>
              <a:ext cx="5970416" cy="2026918"/>
              <a:chOff x="7536199" y="29351828"/>
              <a:chExt cx="5970416" cy="2026918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8F251ADB-F118-DCCA-ED8D-C83FB01256B3}"/>
                  </a:ext>
                </a:extLst>
              </p:cNvPr>
              <p:cNvSpPr/>
              <p:nvPr/>
            </p:nvSpPr>
            <p:spPr>
              <a:xfrm>
                <a:off x="7536199" y="29351828"/>
                <a:ext cx="5970416" cy="20269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4" name="文字方塊 423">
                    <a:extLst>
                      <a:ext uri="{FF2B5EF4-FFF2-40B4-BE49-F238E27FC236}">
                        <a16:creationId xmlns:a16="http://schemas.microsoft.com/office/drawing/2014/main" id="{42C700D2-EDE2-74F0-4CB5-42B07EA2A8FF}"/>
                      </a:ext>
                    </a:extLst>
                  </p:cNvPr>
                  <p:cNvSpPr txBox="1"/>
                  <p:nvPr/>
                </p:nvSpPr>
                <p:spPr>
                  <a:xfrm>
                    <a:off x="7638529" y="29509123"/>
                    <a:ext cx="5770127" cy="17123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TW" b="1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          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424" name="文字方塊 423">
                    <a:extLst>
                      <a:ext uri="{FF2B5EF4-FFF2-40B4-BE49-F238E27FC236}">
                        <a16:creationId xmlns:a16="http://schemas.microsoft.com/office/drawing/2014/main" id="{42C700D2-EDE2-74F0-4CB5-42B07EA2A8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8529" y="29509123"/>
                    <a:ext cx="5770127" cy="171232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2" name="文字方塊 421">
              <a:extLst>
                <a:ext uri="{FF2B5EF4-FFF2-40B4-BE49-F238E27FC236}">
                  <a16:creationId xmlns:a16="http://schemas.microsoft.com/office/drawing/2014/main" id="{536BCA6E-6354-898A-EE7C-DC47A2E715C5}"/>
                </a:ext>
              </a:extLst>
            </p:cNvPr>
            <p:cNvSpPr txBox="1"/>
            <p:nvPr/>
          </p:nvSpPr>
          <p:spPr>
            <a:xfrm>
              <a:off x="7201259" y="29143882"/>
              <a:ext cx="27417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Group </a:t>
              </a:r>
              <a:r>
                <a:rPr lang="en-US" b="1" dirty="0">
                  <a:solidFill>
                    <a:schemeClr val="accent6"/>
                  </a:solidFill>
                </a:rPr>
                <a:t>row-by-row</a:t>
              </a:r>
              <a:r>
                <a:rPr lang="en-US" dirty="0"/>
                <a:t> in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06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2501</TotalTime>
  <Words>334</Words>
  <Application>Microsoft Office PowerPoint</Application>
  <PresentationFormat>自訂</PresentationFormat>
  <Paragraphs>88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Century Gothic</vt:lpstr>
      <vt:lpstr>Wingdings 2</vt:lpstr>
      <vt:lpstr>至理名言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禹 石</dc:creator>
  <cp:lastModifiedBy>Yu-Chang Chu</cp:lastModifiedBy>
  <cp:revision>152</cp:revision>
  <dcterms:created xsi:type="dcterms:W3CDTF">2019-05-01T07:45:11Z</dcterms:created>
  <dcterms:modified xsi:type="dcterms:W3CDTF">2025-08-12T01:51:49Z</dcterms:modified>
</cp:coreProperties>
</file>