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75" r:id="rId5"/>
    <p:sldId id="277" r:id="rId6"/>
    <p:sldId id="278" r:id="rId7"/>
    <p:sldId id="276" r:id="rId8"/>
    <p:sldId id="279" r:id="rId9"/>
    <p:sldId id="280" r:id="rId10"/>
    <p:sldId id="281" r:id="rId11"/>
    <p:sldId id="287" r:id="rId12"/>
    <p:sldId id="294" r:id="rId13"/>
    <p:sldId id="289" r:id="rId14"/>
    <p:sldId id="290" r:id="rId15"/>
    <p:sldId id="291" r:id="rId16"/>
    <p:sldId id="292" r:id="rId17"/>
    <p:sldId id="293" r:id="rId18"/>
    <p:sldId id="263" r:id="rId19"/>
    <p:sldId id="264" r:id="rId20"/>
    <p:sldId id="265" r:id="rId21"/>
    <p:sldId id="266" r:id="rId22"/>
    <p:sldId id="267" r:id="rId23"/>
    <p:sldId id="268" r:id="rId24"/>
    <p:sldId id="271" r:id="rId25"/>
    <p:sldId id="272" r:id="rId26"/>
    <p:sldId id="259" r:id="rId27"/>
    <p:sldId id="260" r:id="rId28"/>
    <p:sldId id="261" r:id="rId29"/>
    <p:sldId id="256" r:id="rId30"/>
    <p:sldId id="257" r:id="rId31"/>
    <p:sldId id="258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5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4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9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9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1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FD75-8C02-41DE-A1AF-2AD7C68C856E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6A2C-3C0F-48F7-8F67-73A094C48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to INL DNL</a:t>
            </a:r>
            <a:r>
              <a:rPr lang="zh-TW" altLang="en-US" dirty="0"/>
              <a:t>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s-shaped</a:t>
            </a:r>
            <a:endParaRPr lang="zh-TW" altLang="en-US" dirty="0"/>
          </a:p>
        </p:txBody>
      </p:sp>
      <p:pic>
        <p:nvPicPr>
          <p:cNvPr id="8194" name="Picture 2" descr="https://www.allaboutcircuits.com/uploads/articles/Fig13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4" y="1255850"/>
            <a:ext cx="6894286" cy="55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1305" cy="1325563"/>
          </a:xfrm>
        </p:spPr>
        <p:txBody>
          <a:bodyPr/>
          <a:lstStyle/>
          <a:p>
            <a:r>
              <a:rPr lang="en-US" altLang="zh-TW" dirty="0"/>
              <a:t>Condition – Distribution of sampled position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322622" y="2432207"/>
            <a:ext cx="5640309" cy="2501931"/>
            <a:chOff x="3322622" y="2432207"/>
            <a:chExt cx="5640309" cy="2501931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3322622" y="4934138"/>
              <a:ext cx="56403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6120143" y="2432207"/>
              <a:ext cx="0" cy="2501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接點 9"/>
          <p:cNvCxnSpPr/>
          <p:nvPr/>
        </p:nvCxnSpPr>
        <p:spPr>
          <a:xfrm>
            <a:off x="3458423" y="4508626"/>
            <a:ext cx="5196689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67477" y="4499572"/>
            <a:ext cx="0" cy="65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655112" y="4499572"/>
            <a:ext cx="0" cy="65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168713" y="5216656"/>
                <a:ext cx="21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13" y="5216656"/>
                <a:ext cx="2127564" cy="523220"/>
              </a:xfrm>
              <a:prstGeom prst="rect">
                <a:avLst/>
              </a:prstGeom>
              <a:blipFill>
                <a:blip r:embed="rId2"/>
                <a:stretch>
                  <a:fillRect l="-6017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492151" y="5216656"/>
                <a:ext cx="21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51" y="5216656"/>
                <a:ext cx="21275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內容版面配置區 2"/>
          <p:cNvSpPr txBox="1">
            <a:spLocks/>
          </p:cNvSpPr>
          <p:nvPr/>
        </p:nvSpPr>
        <p:spPr>
          <a:xfrm>
            <a:off x="1640186" y="13584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66633" y="4749472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(Sampled position)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834204" y="2073213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P(x)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00800" y="2949257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sin(x) </a:t>
            </a:r>
            <a:r>
              <a:rPr lang="zh-TW" altLang="en-US" dirty="0"/>
              <a:t>示意圖</a:t>
            </a:r>
          </a:p>
        </p:txBody>
      </p:sp>
      <p:sp>
        <p:nvSpPr>
          <p:cNvPr id="22" name="手繪多邊形 21"/>
          <p:cNvSpPr/>
          <p:nvPr/>
        </p:nvSpPr>
        <p:spPr>
          <a:xfrm>
            <a:off x="3470988" y="3470988"/>
            <a:ext cx="5178490" cy="2537932"/>
          </a:xfrm>
          <a:custGeom>
            <a:avLst/>
            <a:gdLst>
              <a:gd name="connsiteX0" fmla="*/ 5178490 w 5178490"/>
              <a:gd name="connsiteY0" fmla="*/ 1455575 h 2537932"/>
              <a:gd name="connsiteX1" fmla="*/ 3928188 w 5178490"/>
              <a:gd name="connsiteY1" fmla="*/ 0 h 2537932"/>
              <a:gd name="connsiteX2" fmla="*/ 2649894 w 5178490"/>
              <a:gd name="connsiteY2" fmla="*/ 1455575 h 2537932"/>
              <a:gd name="connsiteX3" fmla="*/ 1539551 w 5178490"/>
              <a:gd name="connsiteY3" fmla="*/ 2537926 h 2537932"/>
              <a:gd name="connsiteX4" fmla="*/ 0 w 5178490"/>
              <a:gd name="connsiteY4" fmla="*/ 1474236 h 2537932"/>
              <a:gd name="connsiteX5" fmla="*/ 0 w 5178490"/>
              <a:gd name="connsiteY5" fmla="*/ 1474236 h 25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8490" h="2537932">
                <a:moveTo>
                  <a:pt x="5178490" y="1455575"/>
                </a:moveTo>
                <a:cubicBezTo>
                  <a:pt x="4764055" y="727787"/>
                  <a:pt x="4349621" y="0"/>
                  <a:pt x="3928188" y="0"/>
                </a:cubicBezTo>
                <a:cubicBezTo>
                  <a:pt x="3506755" y="0"/>
                  <a:pt x="3048000" y="1032587"/>
                  <a:pt x="2649894" y="1455575"/>
                </a:cubicBezTo>
                <a:cubicBezTo>
                  <a:pt x="2251788" y="1878563"/>
                  <a:pt x="1981200" y="2534816"/>
                  <a:pt x="1539551" y="2537926"/>
                </a:cubicBezTo>
                <a:cubicBezTo>
                  <a:pt x="1097902" y="2541036"/>
                  <a:pt x="0" y="1474236"/>
                  <a:pt x="0" y="1474236"/>
                </a:cubicBezTo>
                <a:lnTo>
                  <a:pt x="0" y="1474236"/>
                </a:ln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799" y="1432362"/>
            <a:ext cx="10477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F70"/>
                </a:solidFill>
                <a:latin typeface="Arial" panose="020B0604020202020204" pitchFamily="34" charset="0"/>
              </a:rPr>
              <a:t>每個區間的分部機率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P(n) = 1/</a:t>
            </a:r>
            <a:r>
              <a:rPr lang="pt-BR" altLang="zh-TW" dirty="0">
                <a:solidFill>
                  <a:srgbClr val="6D6F70"/>
                </a:solidFill>
                <a:latin typeface="TimesNewRoman"/>
              </a:rPr>
              <a:t>π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× [arcsin(FSR × {n-2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 - arcsin(FSR × {n-1-2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69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799" y="1432362"/>
            <a:ext cx="10477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F70"/>
                </a:solidFill>
                <a:latin typeface="Arial" panose="020B0604020202020204" pitchFamily="34" charset="0"/>
              </a:rPr>
              <a:t>每個區間的分部機率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P(n) = 1/</a:t>
            </a:r>
            <a:r>
              <a:rPr lang="pt-BR" altLang="zh-TW" dirty="0">
                <a:solidFill>
                  <a:srgbClr val="6D6F70"/>
                </a:solidFill>
                <a:latin typeface="TimesNewRoman"/>
              </a:rPr>
              <a:t>π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× [arcsin(FSR × {n-2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 - arcsin(FSR × {n-1-2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)]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52625" y="5478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68203" y="5055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983781" y="4497851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99359" y="3864779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14937" y="3229513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30515" y="2662912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46092" y="2229186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73794" y="2873138"/>
            <a:ext cx="10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sampling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2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799" y="1432362"/>
            <a:ext cx="10477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F70"/>
                </a:solidFill>
                <a:latin typeface="Arial" panose="020B0604020202020204" pitchFamily="34" charset="0"/>
              </a:rPr>
              <a:t>每個區間的分部機率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P(n) = 1/</a:t>
            </a:r>
            <a:r>
              <a:rPr lang="pt-BR" altLang="zh-TW" dirty="0">
                <a:solidFill>
                  <a:srgbClr val="6D6F70"/>
                </a:solidFill>
                <a:latin typeface="TimesNewRoman"/>
              </a:rPr>
              <a:t>π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× [arcsin(FSR × {n-2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 - arcsin(FSR × {n-1-2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)]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52625" y="5478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68203" y="5055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983781" y="4497851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99359" y="3864779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14937" y="3229513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30515" y="2662912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46092" y="2229186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35667" y="2932021"/>
            <a:ext cx="23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Sampling</a:t>
            </a:r>
            <a:r>
              <a:rPr lang="en-US" altLang="zh-TW" dirty="0"/>
              <a:t>-&gt;</a:t>
            </a:r>
            <a:r>
              <a:rPr lang="en-US" altLang="zh-TW" dirty="0">
                <a:solidFill>
                  <a:srgbClr val="FFC000"/>
                </a:solidFill>
              </a:rPr>
              <a:t>Quantizing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42439" y="2459703"/>
            <a:ext cx="158381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91000" y="3480374"/>
            <a:ext cx="26352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644900" y="4083624"/>
            <a:ext cx="31813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143250" y="4731324"/>
            <a:ext cx="3683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641600" y="5290124"/>
            <a:ext cx="4184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33600" y="5709224"/>
            <a:ext cx="4692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799" y="1432362"/>
            <a:ext cx="10477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F70"/>
                </a:solidFill>
                <a:latin typeface="Arial" panose="020B0604020202020204" pitchFamily="34" charset="0"/>
              </a:rPr>
              <a:t>每個區間的分部機率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P(n) = 1/</a:t>
            </a:r>
            <a:r>
              <a:rPr lang="pt-BR" altLang="zh-TW" dirty="0">
                <a:solidFill>
                  <a:srgbClr val="6D6F70"/>
                </a:solidFill>
                <a:latin typeface="TimesNewRoman"/>
              </a:rPr>
              <a:t>π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× [arcsin(FSR × {n-2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 - arcsin(FSR × {n-1-2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)]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52625" y="5478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68203" y="5055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983781" y="4497851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99359" y="3864779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14937" y="3229513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30515" y="2662912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46092" y="2229186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35667" y="2932021"/>
            <a:ext cx="23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Sampling</a:t>
            </a:r>
            <a:r>
              <a:rPr lang="en-US" altLang="zh-TW" dirty="0"/>
              <a:t>-&gt;</a:t>
            </a:r>
            <a:r>
              <a:rPr lang="en-US" altLang="zh-TW" dirty="0">
                <a:solidFill>
                  <a:srgbClr val="FFC000"/>
                </a:solidFill>
              </a:rPr>
              <a:t>Quantizing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42439" y="2459703"/>
            <a:ext cx="158381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91000" y="3480374"/>
            <a:ext cx="26352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644900" y="4083624"/>
            <a:ext cx="31813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143250" y="4731324"/>
            <a:ext cx="3683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641600" y="5290124"/>
            <a:ext cx="4184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33600" y="5709224"/>
            <a:ext cx="4692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963217" y="3715285"/>
            <a:ext cx="12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7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4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" y="1517194"/>
            <a:ext cx="7108501" cy="53340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52625" y="33835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sine wave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13" name="文字方塊 12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  <p:sp>
        <p:nvSpPr>
          <p:cNvPr id="21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Sine input (8 bits)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799" y="1432362"/>
            <a:ext cx="10477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F70"/>
                </a:solidFill>
                <a:latin typeface="Arial" panose="020B0604020202020204" pitchFamily="34" charset="0"/>
              </a:rPr>
              <a:t>每個區間的分部機率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P(n) = 1/</a:t>
            </a:r>
            <a:r>
              <a:rPr lang="pt-BR" altLang="zh-TW" dirty="0">
                <a:solidFill>
                  <a:srgbClr val="6D6F70"/>
                </a:solidFill>
                <a:latin typeface="TimesNewRoman"/>
              </a:rPr>
              <a:t>π 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× [arcsin(FSR × {n-2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 - arcsin(FSR × {n-1-2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N-1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} / A × 2</a:t>
            </a:r>
            <a:r>
              <a:rPr lang="pt-BR" altLang="zh-TW" sz="1400" dirty="0">
                <a:solidFill>
                  <a:srgbClr val="6D6F70"/>
                </a:solidFill>
                <a:latin typeface="Arial" panose="020B0604020202020204" pitchFamily="34" charset="0"/>
              </a:rPr>
              <a:t>N</a:t>
            </a:r>
            <a:r>
              <a:rPr lang="pt-BR" altLang="zh-TW" dirty="0">
                <a:solidFill>
                  <a:srgbClr val="6D6F70"/>
                </a:solidFill>
                <a:latin typeface="Arial" panose="020B0604020202020204" pitchFamily="34" charset="0"/>
              </a:rPr>
              <a:t>)]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52625" y="5478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68203" y="5055125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983781" y="4497851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99359" y="3864779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14937" y="3229513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30515" y="2662912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46092" y="2229186"/>
            <a:ext cx="1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X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35667" y="2932021"/>
            <a:ext cx="23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Sampling</a:t>
            </a:r>
            <a:r>
              <a:rPr lang="en-US" altLang="zh-TW" dirty="0"/>
              <a:t>-&gt;</a:t>
            </a:r>
            <a:r>
              <a:rPr lang="en-US" altLang="zh-TW" dirty="0">
                <a:solidFill>
                  <a:srgbClr val="FFC000"/>
                </a:solidFill>
              </a:rPr>
              <a:t>Quantizing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42439" y="2459703"/>
            <a:ext cx="158381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91000" y="3480374"/>
            <a:ext cx="26352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644900" y="4083624"/>
            <a:ext cx="31813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143250" y="4731324"/>
            <a:ext cx="36830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641600" y="5290124"/>
            <a:ext cx="4184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33600" y="5709224"/>
            <a:ext cx="46926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963217" y="3715285"/>
            <a:ext cx="120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7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81875" y="4164519"/>
            <a:ext cx="51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sampled  position is uniformly distributed, then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74" y="1390649"/>
            <a:ext cx="7108501" cy="533400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Histogram of quantized values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928415" y="6355318"/>
            <a:ext cx="5534025" cy="369332"/>
            <a:chOff x="3705225" y="6355318"/>
            <a:chExt cx="5534025" cy="369332"/>
          </a:xfrm>
        </p:grpSpPr>
        <p:sp>
          <p:nvSpPr>
            <p:cNvPr id="2" name="文字方塊 1"/>
            <p:cNvSpPr txBox="1"/>
            <p:nvPr/>
          </p:nvSpPr>
          <p:spPr>
            <a:xfrm>
              <a:off x="3705225" y="6355318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391525" y="6355318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128</a:t>
              </a:r>
              <a:endParaRPr lang="zh-TW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946840" y="1806059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(y,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minbin:maxbin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4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39" y="1267012"/>
            <a:ext cx="7108501" cy="5334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2784" y="243921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cumsum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(h)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Integration of the histogram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784" y="2094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(y,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minbin:maxbin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55330" y="3153476"/>
            <a:ext cx="292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Integrate the histogram</a:t>
            </a:r>
          </a:p>
          <a:p>
            <a:r>
              <a:rPr lang="en-US" altLang="zh-TW" dirty="0"/>
              <a:t>Shift the x-axis -&gt; start from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1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</a:t>
            </a:r>
            <a:endParaRPr lang="zh-TW" altLang="en-US" dirty="0"/>
          </a:p>
        </p:txBody>
      </p:sp>
      <p:pic>
        <p:nvPicPr>
          <p:cNvPr id="1026" name="Picture 2" descr="https://www.allaboutcircuits.com/uploads/articles/Fig1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4" y="365125"/>
            <a:ext cx="6879772" cy="6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62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8105" y="1273174"/>
            <a:ext cx="9173095" cy="5245101"/>
            <a:chOff x="420005" y="1111249"/>
            <a:chExt cx="9173095" cy="524510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599" y="1111249"/>
              <a:ext cx="7108501" cy="524510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20005" y="1439677"/>
              <a:ext cx="2528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pi*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/sum(h)-pi/2</a:t>
              </a:r>
            </a:p>
          </p:txBody>
        </p:sp>
      </p:grpSp>
      <p:sp>
        <p:nvSpPr>
          <p:cNvPr id="6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b/b4/Arcsine_Arccosine.svg/168px-Arcsine_Arccosin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69" y="657488"/>
            <a:ext cx="2117725" cy="388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825719" y="4975132"/>
            <a:ext cx="23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wikipedia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535" y="2492574"/>
            <a:ext cx="31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to </a:t>
            </a:r>
            <a:r>
              <a:rPr lang="en-US" altLang="zh-TW" dirty="0" err="1"/>
              <a:t>arcsin</a:t>
            </a:r>
            <a:r>
              <a:rPr lang="en-US" altLang="zh-TW" dirty="0"/>
              <a:t>(x)’s domain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7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5398" y="1212849"/>
            <a:ext cx="9481527" cy="5270501"/>
            <a:chOff x="168723" y="793749"/>
            <a:chExt cx="9481527" cy="527050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93749"/>
              <a:ext cx="7108501" cy="527050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68723" y="1062448"/>
              <a:ext cx="3217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sin(pi*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/sum(h)-pi/2)</a:t>
              </a:r>
            </a:p>
          </p:txBody>
        </p:sp>
      </p:grpSp>
      <p:sp>
        <p:nvSpPr>
          <p:cNvPr id="5" name="標題 1"/>
          <p:cNvSpPr txBox="1">
            <a:spLocks/>
          </p:cNvSpPr>
          <p:nvPr/>
        </p:nvSpPr>
        <p:spPr>
          <a:xfrm>
            <a:off x="946840" y="191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Do inverse transformation</a:t>
            </a:r>
            <a:r>
              <a:rPr lang="zh-TW" altLang="en-US" dirty="0"/>
              <a:t> </a:t>
            </a:r>
            <a:r>
              <a:rPr lang="en-US" altLang="zh-TW" dirty="0"/>
              <a:t>with sin()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0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36" y="915603"/>
            <a:ext cx="7108501" cy="5334001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280250" y="5292639"/>
            <a:ext cx="7002091" cy="1200329"/>
            <a:chOff x="271196" y="1616932"/>
            <a:chExt cx="7002091" cy="1200329"/>
          </a:xfrm>
        </p:grpSpPr>
        <p:sp>
          <p:nvSpPr>
            <p:cNvPr id="3" name="矩形 2"/>
            <p:cNvSpPr/>
            <p:nvPr/>
          </p:nvSpPr>
          <p:spPr>
            <a:xfrm>
              <a:off x="271196" y="1616932"/>
              <a:ext cx="4044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= T(2:end) - T(1:end-1)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71196" y="1893931"/>
              <a:ext cx="5285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hlin_trunc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= 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(1+trunc:end-trunc);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71196" y="1893931"/>
              <a:ext cx="70020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lsb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= sum(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hlin_trunc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 / (length(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hlin_trunc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dnl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= [0 </a:t>
              </a:r>
              <a:r>
                <a:rPr lang="en-US" altLang="zh-TW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hlin_trunc</a:t>
              </a:r>
              <a:r>
                <a:rPr lang="en-US" altLang="zh-TW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/lsb-1];</a:t>
              </a:r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>
          <a:xfrm>
            <a:off x="51792" y="-103644"/>
            <a:ext cx="1201884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DNL: difference between neighbor points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302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74" y="1466849"/>
            <a:ext cx="7108501" cy="5334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2134" y="16650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cumsum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dnl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 txBox="1">
                <a:spLocks/>
              </p:cNvSpPr>
              <p:nvPr/>
            </p:nvSpPr>
            <p:spPr>
              <a:xfrm>
                <a:off x="575365" y="-103644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dirty="0"/>
                  <a:t>I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65" y="-103644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b="-31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17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a ramp input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9" y="1545769"/>
            <a:ext cx="7108501" cy="533400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85799" y="2038350"/>
            <a:ext cx="1609726" cy="4093607"/>
            <a:chOff x="685799" y="1590675"/>
            <a:chExt cx="1609726" cy="4093607"/>
          </a:xfrm>
        </p:grpSpPr>
        <p:sp>
          <p:nvSpPr>
            <p:cNvPr id="6" name="文字方塊 5"/>
            <p:cNvSpPr txBox="1"/>
            <p:nvPr/>
          </p:nvSpPr>
          <p:spPr>
            <a:xfrm>
              <a:off x="685800" y="1590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85799" y="5314950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562600" y="1545769"/>
            <a:ext cx="6057900" cy="4398407"/>
            <a:chOff x="5562600" y="828675"/>
            <a:chExt cx="6057900" cy="4398407"/>
          </a:xfrm>
        </p:grpSpPr>
        <p:sp>
          <p:nvSpPr>
            <p:cNvPr id="9" name="文字方塊 8"/>
            <p:cNvSpPr txBox="1"/>
            <p:nvPr/>
          </p:nvSpPr>
          <p:spPr>
            <a:xfrm>
              <a:off x="5562600" y="828675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315199" y="1590675"/>
              <a:ext cx="430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紅色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 err="1"/>
                <a:t>adc</a:t>
              </a:r>
              <a:r>
                <a:rPr lang="en-US" altLang="zh-TW" dirty="0"/>
                <a:t> </a:t>
              </a:r>
              <a:r>
                <a:rPr lang="zh-TW" altLang="en-US" dirty="0"/>
                <a:t>的 </a:t>
              </a:r>
              <a:r>
                <a:rPr lang="en-US" altLang="zh-TW" dirty="0"/>
                <a:t>threshold (-127</a:t>
              </a:r>
              <a:r>
                <a:rPr lang="zh-TW" altLang="en-US" dirty="0"/>
                <a:t> ～ </a:t>
              </a:r>
              <a:r>
                <a:rPr lang="en-US" altLang="zh-TW" dirty="0"/>
                <a:t>127)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381875" y="2257425"/>
              <a:ext cx="37814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-128 </a:t>
              </a:r>
              <a:r>
                <a:rPr lang="zh-TW" altLang="en-US" dirty="0"/>
                <a:t>～</a:t>
              </a:r>
              <a:r>
                <a:rPr lang="en-US" altLang="zh-TW" dirty="0"/>
                <a:t> -127 </a:t>
              </a:r>
              <a:r>
                <a:rPr lang="en-US" altLang="zh-TW" dirty="0">
                  <a:sym typeface="Wingdings" panose="05000000000000000000" pitchFamily="2" charset="2"/>
                </a:rPr>
                <a:t> 0</a:t>
              </a:r>
            </a:p>
            <a:p>
              <a:r>
                <a:rPr lang="en-US" altLang="zh-TW" dirty="0"/>
                <a:t>-127 </a:t>
              </a:r>
              <a:r>
                <a:rPr lang="zh-TW" altLang="en-US" dirty="0"/>
                <a:t>～</a:t>
              </a:r>
              <a:r>
                <a:rPr lang="en-US" altLang="zh-TW" dirty="0"/>
                <a:t> -126 </a:t>
              </a:r>
              <a:r>
                <a:rPr lang="en-US" altLang="zh-TW" dirty="0">
                  <a:sym typeface="Wingdings" panose="05000000000000000000" pitchFamily="2" charset="2"/>
                </a:rPr>
                <a:t> 1</a:t>
              </a:r>
              <a:endParaRPr lang="zh-TW" altLang="en-US" dirty="0"/>
            </a:p>
            <a:p>
              <a:r>
                <a:rPr lang="en-US" altLang="zh-TW" dirty="0"/>
                <a:t>-126 </a:t>
              </a:r>
              <a:r>
                <a:rPr lang="zh-TW" altLang="en-US" dirty="0"/>
                <a:t>～</a:t>
              </a:r>
              <a:r>
                <a:rPr lang="en-US" altLang="zh-TW" dirty="0"/>
                <a:t> -125 </a:t>
              </a:r>
              <a:r>
                <a:rPr lang="en-US" altLang="zh-TW" dirty="0">
                  <a:sym typeface="Wingdings" panose="05000000000000000000" pitchFamily="2" charset="2"/>
                </a:rPr>
                <a:t> 2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</a:p>
            <a:p>
              <a:r>
                <a:rPr lang="en-US" altLang="zh-TW" dirty="0">
                  <a:sym typeface="Wingdings" panose="05000000000000000000" pitchFamily="2" charset="2"/>
                </a:rPr>
                <a:t>          .</a:t>
              </a:r>
              <a:endParaRPr lang="zh-TW" altLang="en-US" dirty="0"/>
            </a:p>
            <a:p>
              <a:r>
                <a:rPr lang="en-US" altLang="zh-TW" dirty="0"/>
                <a:t> 127 </a:t>
              </a:r>
              <a:r>
                <a:rPr lang="zh-TW" altLang="en-US" dirty="0"/>
                <a:t>～</a:t>
              </a:r>
              <a:r>
                <a:rPr lang="en-US" altLang="zh-TW" dirty="0"/>
                <a:t>  128 </a:t>
              </a:r>
              <a:r>
                <a:rPr lang="en-US" altLang="zh-TW" dirty="0">
                  <a:sym typeface="Wingdings" panose="05000000000000000000" pitchFamily="2" charset="2"/>
                </a:rPr>
                <a:t> 255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526175" y="4857750"/>
              <a:ext cx="320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adc</a:t>
              </a:r>
              <a:r>
                <a:rPr lang="en-US" altLang="zh-TW" dirty="0"/>
                <a:t> output </a:t>
              </a:r>
              <a:r>
                <a:rPr lang="en-US" altLang="zh-TW" dirty="0">
                  <a:sym typeface="Wingdings" panose="05000000000000000000" pitchFamily="2" charset="2"/>
                </a:rPr>
                <a:t> 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5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365" y="365125"/>
            <a:ext cx="12339687" cy="1325563"/>
          </a:xfrm>
        </p:spPr>
        <p:txBody>
          <a:bodyPr/>
          <a:lstStyle/>
          <a:p>
            <a:r>
              <a:rPr lang="en-US" altLang="zh-TW" dirty="0"/>
              <a:t>Histogram of quantized values is of the same height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652" y="1544637"/>
            <a:ext cx="867129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716087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(y,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minbin:maxbin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14450" y="5791200"/>
            <a:ext cx="80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Though, is hard to generate a smooth (high-resolution) ramp wave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26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9891" cy="1325563"/>
          </a:xfrm>
        </p:spPr>
        <p:txBody>
          <a:bodyPr/>
          <a:lstStyle/>
          <a:p>
            <a:r>
              <a:rPr lang="en-US" altLang="zh-TW"/>
              <a:t>INL</a:t>
            </a:r>
            <a:r>
              <a:rPr lang="en-US" altLang="zh-TW" dirty="0"/>
              <a:t>_DNL example code (8-bit quantizer)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 ideality:</a:t>
            </a:r>
          </a:p>
          <a:p>
            <a:pPr lvl="1"/>
            <a:r>
              <a:rPr lang="en-US" altLang="zh-TW" dirty="0" err="1"/>
              <a:t>th</a:t>
            </a:r>
            <a:r>
              <a:rPr lang="en-US" altLang="zh-TW" dirty="0"/>
              <a:t>(20) = </a:t>
            </a:r>
            <a:r>
              <a:rPr lang="en-US" altLang="zh-TW" dirty="0" err="1"/>
              <a:t>th</a:t>
            </a:r>
            <a:r>
              <a:rPr lang="en-US" altLang="zh-TW" dirty="0"/>
              <a:t>(20) + 0.7;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36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12748" r="7804" b="8199"/>
          <a:stretch/>
        </p:blipFill>
        <p:spPr>
          <a:xfrm>
            <a:off x="997858" y="1219199"/>
            <a:ext cx="9989457" cy="54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05" t="12081" r="7805" b="8865"/>
          <a:stretch/>
        </p:blipFill>
        <p:spPr>
          <a:xfrm>
            <a:off x="977900" y="1268184"/>
            <a:ext cx="10236200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Split cap 8bit </a:t>
            </a:r>
            <a:r>
              <a:rPr lang="en-US" altLang="zh-TW" dirty="0" err="1"/>
              <a:t>sar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 </a:t>
            </a:r>
            <a:r>
              <a:rPr lang="en-US" altLang="zh-TW" sz="4000" dirty="0" err="1"/>
              <a:t>fclk</a:t>
            </a:r>
            <a:r>
              <a:rPr lang="en-US" altLang="zh-TW" sz="4000" dirty="0"/>
              <a:t>=9e6 fs=1e6 </a:t>
            </a:r>
            <a:r>
              <a:rPr lang="en-US" altLang="zh-TW" sz="4000" dirty="0" err="1"/>
              <a:t>fsig</a:t>
            </a:r>
            <a:r>
              <a:rPr lang="en-US" altLang="zh-TW" sz="4000" dirty="0"/>
              <a:t>=494e3+3.1415926535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0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</a:t>
            </a:r>
            <a:endParaRPr lang="zh-TW" altLang="en-US" dirty="0"/>
          </a:p>
        </p:txBody>
      </p:sp>
      <p:pic>
        <p:nvPicPr>
          <p:cNvPr id="2050" name="Picture 2" descr="https://www.allaboutcircuits.com/uploads/articles/Fig2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5" y="1469661"/>
            <a:ext cx="6957837" cy="51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36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231"/>
            <a:ext cx="10515600" cy="1325563"/>
          </a:xfrm>
        </p:spPr>
        <p:txBody>
          <a:bodyPr/>
          <a:lstStyle/>
          <a:p>
            <a:r>
              <a:rPr lang="en-US" altLang="zh-TW" dirty="0"/>
              <a:t>DNL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0" t="13681" r="4709" b="6931"/>
          <a:stretch/>
        </p:blipFill>
        <p:spPr>
          <a:xfrm>
            <a:off x="838200" y="1461315"/>
            <a:ext cx="10515600" cy="53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06" t="14082" r="5038" b="10033"/>
          <a:stretch/>
        </p:blipFill>
        <p:spPr>
          <a:xfrm>
            <a:off x="838200" y="1371599"/>
            <a:ext cx="10795000" cy="53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3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Split cap 8bit sar 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 err="1"/>
              <a:t>fclk</a:t>
            </a:r>
            <a:r>
              <a:rPr lang="en-US" altLang="zh-TW" sz="4000" dirty="0"/>
              <a:t>=9e6 fs=1e6 </a:t>
            </a:r>
            <a:r>
              <a:rPr lang="en-US" altLang="zh-TW" sz="4000" dirty="0" err="1"/>
              <a:t>fsig</a:t>
            </a:r>
            <a:r>
              <a:rPr lang="en-US" altLang="zh-TW" sz="4000" dirty="0"/>
              <a:t>=494e3+3.1415926535</a:t>
            </a:r>
          </a:p>
          <a:p>
            <a:pPr marL="0" indent="0">
              <a:buNone/>
            </a:pPr>
            <a:r>
              <a:rPr lang="en-US" altLang="zh-TW" sz="4000" dirty="0" err="1"/>
              <a:t>Cp</a:t>
            </a:r>
            <a:r>
              <a:rPr lang="en-US" altLang="zh-TW" sz="4000" dirty="0"/>
              <a:t> = </a:t>
            </a:r>
            <a:r>
              <a:rPr lang="zh-TW" altLang="en-US" sz="4000" dirty="0"/>
              <a:t>左右兩半 各 總電容的</a:t>
            </a:r>
            <a:r>
              <a:rPr lang="en-US" altLang="zh-TW" sz="4000" dirty="0"/>
              <a:t>1/2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638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86" y="1825625"/>
            <a:ext cx="5801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86" y="1825625"/>
            <a:ext cx="5801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DNL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895" y="1825625"/>
            <a:ext cx="9130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/>
              <a:t>NL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86" y="1825625"/>
            <a:ext cx="5801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0.5LSB</a:t>
            </a:r>
            <a:endParaRPr lang="zh-TW" altLang="en-US" dirty="0"/>
          </a:p>
        </p:txBody>
      </p:sp>
      <p:pic>
        <p:nvPicPr>
          <p:cNvPr id="4098" name="Picture 2" descr="https://www.allaboutcircuits.com/uploads/articles/Fig3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93" y="1825625"/>
            <a:ext cx="4542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85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maximum error</a:t>
            </a:r>
            <a:endParaRPr lang="zh-TW" altLang="en-US" dirty="0"/>
          </a:p>
        </p:txBody>
      </p:sp>
      <p:pic>
        <p:nvPicPr>
          <p:cNvPr id="5122" name="Picture 2" descr="https://www.allaboutcircuits.com/uploads/articles/Fig4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4" y="1192737"/>
            <a:ext cx="5863772" cy="561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1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</a:t>
            </a:r>
            <a:r>
              <a:rPr lang="en-US" altLang="zh-TW" dirty="0" err="1"/>
              <a:t>adc</a:t>
            </a:r>
            <a:endParaRPr lang="zh-TW" altLang="en-US" dirty="0"/>
          </a:p>
        </p:txBody>
      </p:sp>
      <p:pic>
        <p:nvPicPr>
          <p:cNvPr id="6146" name="Picture 2" descr="https://www.allaboutcircuits.com/uploads/articles/Fig9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35" y="1825624"/>
            <a:ext cx="6135594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8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bow-shaped</a:t>
            </a:r>
            <a:endParaRPr lang="zh-TW" altLang="en-US" dirty="0"/>
          </a:p>
        </p:txBody>
      </p:sp>
      <p:pic>
        <p:nvPicPr>
          <p:cNvPr id="3074" name="Picture 2" descr="https://www.allaboutcircuits.com/uploads/articles/Fig7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44" y="1181401"/>
            <a:ext cx="5436412" cy="56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7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bow-shaped</a:t>
            </a:r>
            <a:endParaRPr lang="zh-TW" altLang="en-US" dirty="0"/>
          </a:p>
        </p:txBody>
      </p:sp>
      <p:pic>
        <p:nvPicPr>
          <p:cNvPr id="7170" name="Picture 2" descr="https://www.allaboutcircuits.com/uploads/articles/Fig10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7" y="1458478"/>
            <a:ext cx="7924800" cy="53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2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 s-shaped</a:t>
            </a:r>
            <a:endParaRPr lang="zh-TW" altLang="en-US" dirty="0"/>
          </a:p>
        </p:txBody>
      </p:sp>
      <p:pic>
        <p:nvPicPr>
          <p:cNvPr id="9218" name="Picture 2" descr="https://www.allaboutcircuits.com/uploads/articles/Fig12m31420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1273296"/>
            <a:ext cx="5312228" cy="55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952</Words>
  <Application>Microsoft Office PowerPoint</Application>
  <PresentationFormat>寬螢幕</PresentationFormat>
  <Paragraphs>186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TimesNewRoman</vt:lpstr>
      <vt:lpstr>新細明體</vt:lpstr>
      <vt:lpstr>Arial</vt:lpstr>
      <vt:lpstr>Calibri</vt:lpstr>
      <vt:lpstr>Calibri Light</vt:lpstr>
      <vt:lpstr>Cambria Math</vt:lpstr>
      <vt:lpstr>Courier New</vt:lpstr>
      <vt:lpstr>Wingdings</vt:lpstr>
      <vt:lpstr>Office 佈景主題</vt:lpstr>
      <vt:lpstr>intro to INL DNL </vt:lpstr>
      <vt:lpstr>INL</vt:lpstr>
      <vt:lpstr>INL</vt:lpstr>
      <vt:lpstr>INL 0.5LSB</vt:lpstr>
      <vt:lpstr>INL maximum error</vt:lpstr>
      <vt:lpstr>Ideal adc</vt:lpstr>
      <vt:lpstr>INL bow-shaped</vt:lpstr>
      <vt:lpstr>INL bow-shaped</vt:lpstr>
      <vt:lpstr>INL s-shaped</vt:lpstr>
      <vt:lpstr>INL s-shaped</vt:lpstr>
      <vt:lpstr>PowerPoint 簡報</vt:lpstr>
      <vt:lpstr>Condition – Distribution of sampled position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For a ramp input</vt:lpstr>
      <vt:lpstr>Histogram of quantized values is of the same height </vt:lpstr>
      <vt:lpstr>INL_DNL example code (8-bit quantizer)</vt:lpstr>
      <vt:lpstr>DNL</vt:lpstr>
      <vt:lpstr>INL</vt:lpstr>
      <vt:lpstr>Split cap 8bit sar </vt:lpstr>
      <vt:lpstr>DNL</vt:lpstr>
      <vt:lpstr>INL</vt:lpstr>
      <vt:lpstr>PowerPoint 簡報</vt:lpstr>
      <vt:lpstr>PowerPoint 簡報</vt:lpstr>
      <vt:lpstr>PowerPoint 簡報</vt:lpstr>
      <vt:lpstr>DNL</vt:lpstr>
      <vt:lpstr>INL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cap 8bit sar </dc:title>
  <dc:creator>user</dc:creator>
  <cp:lastModifiedBy>Yu- Cheng Huang</cp:lastModifiedBy>
  <cp:revision>47</cp:revision>
  <dcterms:created xsi:type="dcterms:W3CDTF">2020-02-04T05:10:46Z</dcterms:created>
  <dcterms:modified xsi:type="dcterms:W3CDTF">2021-12-31T02:37:28Z</dcterms:modified>
</cp:coreProperties>
</file>