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1" name="Google Shape;4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9" name="Google Shape;4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7" name="Google Shape;3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" name="Google Shape;3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" name="Google Shape;4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" name="Google Shape;4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Brox,+T" TargetMode="External"/><Relationship Id="rId5" Type="http://schemas.openxmlformats.org/officeDocument/2006/relationships/hyperlink" Target="https://arxiv.org/search/cs?searchtype=author&amp;query=Fischer,+P" TargetMode="External"/><Relationship Id="rId4" Type="http://schemas.openxmlformats.org/officeDocument/2006/relationships/hyperlink" Target="https://arxiv.org/search/cs?searchtype=author&amp;query=Ronneberger,+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>
            <a:spLocks noGrp="1"/>
          </p:cNvSpPr>
          <p:nvPr>
            <p:ph type="ctrTitle"/>
          </p:nvPr>
        </p:nvSpPr>
        <p:spPr>
          <a:xfrm>
            <a:off x="180241" y="1483389"/>
            <a:ext cx="11831400" cy="19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使用U-Net解決</a:t>
            </a: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正子斷層掃描動態模糊問題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"/>
          <p:cNvSpPr txBox="1">
            <a:spLocks noGrp="1"/>
          </p:cNvSpPr>
          <p:nvPr>
            <p:ph type="subTitle" idx="1"/>
          </p:nvPr>
        </p:nvSpPr>
        <p:spPr>
          <a:xfrm>
            <a:off x="1523999" y="3987616"/>
            <a:ext cx="9144000" cy="2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107051566 林昱辰   (電機三B)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107501557 劉孟涵   (電機三B)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指導教授：蔡章仁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組別：應用組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編號：50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"/>
          <p:cNvSpPr txBox="1"/>
          <p:nvPr/>
        </p:nvSpPr>
        <p:spPr>
          <a:xfrm>
            <a:off x="8733692" y="6266608"/>
            <a:ext cx="40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中央電機-嵌入式系統應用專題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 txBox="1"/>
          <p:nvPr/>
        </p:nvSpPr>
        <p:spPr>
          <a:xfrm>
            <a:off x="363769" y="443328"/>
            <a:ext cx="811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to image translation: U-Net</a:t>
            </a:r>
            <a:endParaRPr sz="32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702" y="1028063"/>
            <a:ext cx="6606464" cy="436297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/>
          <p:nvPr/>
        </p:nvSpPr>
        <p:spPr>
          <a:xfrm>
            <a:off x="6987818" y="6065240"/>
            <a:ext cx="520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U-Net: Convolutional Networks for Biomedical Image Segmentation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Olaf Ronneberger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Philipp Fischer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Thomas Brox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0"/>
          <p:cNvSpPr txBox="1"/>
          <p:nvPr/>
        </p:nvSpPr>
        <p:spPr>
          <a:xfrm>
            <a:off x="7662596" y="5391035"/>
            <a:ext cx="153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圖一、U-Net架構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 txBox="1"/>
          <p:nvPr/>
        </p:nvSpPr>
        <p:spPr>
          <a:xfrm>
            <a:off x="205833" y="2291348"/>
            <a:ext cx="5077500" cy="3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U-Net是現今眾多影像對影像轉換模型的基礎架構，其特點是末端upsample後的影像會和前端影像一起做convolution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83" y="843304"/>
            <a:ext cx="11340634" cy="517139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1"/>
          <p:cNvSpPr txBox="1"/>
          <p:nvPr/>
        </p:nvSpPr>
        <p:spPr>
          <a:xfrm>
            <a:off x="363769" y="443328"/>
            <a:ext cx="81120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預測程式流程圖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12"/>
          <p:cNvPicPr preferRelativeResize="0"/>
          <p:nvPr/>
        </p:nvPicPr>
        <p:blipFill rotWithShape="1">
          <a:blip r:embed="rId3">
            <a:alphaModFix/>
          </a:blip>
          <a:srcRect r="-40" b="626"/>
          <a:stretch/>
        </p:blipFill>
        <p:spPr>
          <a:xfrm>
            <a:off x="192365" y="1474105"/>
            <a:ext cx="11807270" cy="390978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2"/>
          <p:cNvSpPr txBox="1"/>
          <p:nvPr/>
        </p:nvSpPr>
        <p:spPr>
          <a:xfrm>
            <a:off x="1521627" y="5422556"/>
            <a:ext cx="121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輸入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2"/>
          <p:cNvSpPr txBox="1"/>
          <p:nvPr/>
        </p:nvSpPr>
        <p:spPr>
          <a:xfrm>
            <a:off x="5490706" y="5422556"/>
            <a:ext cx="121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目標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2"/>
          <p:cNvSpPr txBox="1"/>
          <p:nvPr/>
        </p:nvSpPr>
        <p:spPr>
          <a:xfrm>
            <a:off x="8204862" y="5398430"/>
            <a:ext cx="3519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由U-Net合成的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預測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2"/>
          <p:cNvSpPr txBox="1">
            <a:spLocks noGrp="1"/>
          </p:cNvSpPr>
          <p:nvPr>
            <p:ph type="body" idx="1"/>
          </p:nvPr>
        </p:nvSpPr>
        <p:spPr>
          <a:xfrm>
            <a:off x="2715697" y="351708"/>
            <a:ext cx="6465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U-Net第100 epoch合成範例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55685" y="3123466"/>
            <a:ext cx="12080629" cy="2967405"/>
            <a:chOff x="55685" y="1945297"/>
            <a:chExt cx="12080629" cy="2967405"/>
          </a:xfrm>
        </p:grpSpPr>
        <p:pic>
          <p:nvPicPr>
            <p:cNvPr id="468" name="Google Shape;468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685" y="1945297"/>
              <a:ext cx="3956539" cy="2967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17730" y="1945297"/>
              <a:ext cx="3956539" cy="2967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79775" y="1945298"/>
              <a:ext cx="3956539" cy="29674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13"/>
          <p:cNvSpPr txBox="1"/>
          <p:nvPr/>
        </p:nvSpPr>
        <p:spPr>
          <a:xfrm>
            <a:off x="363769" y="443328"/>
            <a:ext cx="81120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202124"/>
                </a:solidFill>
                <a:latin typeface="Arimo"/>
                <a:ea typeface="Arimo"/>
                <a:cs typeface="Arimo"/>
                <a:sym typeface="Arimo"/>
              </a:rPr>
              <a:t>評估指標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3"/>
          <p:cNvSpPr txBox="1"/>
          <p:nvPr/>
        </p:nvSpPr>
        <p:spPr>
          <a:xfrm>
            <a:off x="363769" y="2361599"/>
            <a:ext cx="11233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(藍線為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輸入-輸出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、橘線為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U-Net 預測-輸出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、綠線為</a:t>
            </a:r>
            <a:r>
              <a:rPr lang="en-US" sz="2400" b="0" i="0" u="none" strike="noStrike" cap="non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U-Net 預測-輸出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13"/>
          <p:cNvSpPr/>
          <p:nvPr/>
        </p:nvSpPr>
        <p:spPr>
          <a:xfrm>
            <a:off x="363769" y="1263187"/>
            <a:ext cx="11083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所有預測-輸出相較輸入-輸出皆有獲得改善，可以從PSNR、SSIM、RMSE數值上得知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13"/>
          <p:cNvSpPr txBox="1"/>
          <p:nvPr/>
        </p:nvSpPr>
        <p:spPr>
          <a:xfrm>
            <a:off x="1318053" y="6106895"/>
            <a:ext cx="117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圖一、PSNR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13"/>
          <p:cNvSpPr txBox="1"/>
          <p:nvPr/>
        </p:nvSpPr>
        <p:spPr>
          <a:xfrm>
            <a:off x="5509942" y="6117728"/>
            <a:ext cx="114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圖二、SSIM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13"/>
          <p:cNvSpPr txBox="1"/>
          <p:nvPr/>
        </p:nvSpPr>
        <p:spPr>
          <a:xfrm>
            <a:off x="9571987" y="6117728"/>
            <a:ext cx="121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圖三、RMSE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 txBox="1">
            <a:spLocks noGrp="1"/>
          </p:cNvSpPr>
          <p:nvPr>
            <p:ph type="title"/>
          </p:nvPr>
        </p:nvSpPr>
        <p:spPr>
          <a:xfrm>
            <a:off x="424962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結論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14"/>
          <p:cNvSpPr/>
          <p:nvPr/>
        </p:nvSpPr>
        <p:spPr>
          <a:xfrm>
            <a:off x="269630" y="1092268"/>
            <a:ext cx="114975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雖然2D U-Net相較3D U-Net少了z軸的資訊及明顯更少的可訓練參數，從上述實驗結果可以發現2D U-Net與3D U-Net在PSNR、SSIM、RMSE等數值上有相近的成果，但3D U-Net的數值相對穩定。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實驗中我們測試卷積神經網路(CNN)以四分之一造影(第50~55分鐘)PET影像，合成完整造影(第50~70鐘)PET影像的能力。在此前提題下，當有部分造影缺失或損壞無法使用時，我們依然可以透過CNN模型合成出包含完整造影過程(第50~70分鐘)的PET影像。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因為2D與3D模型在PSNR、SSIM、RMSE等數值獲得相近的結果，往後的研究中使用2D或3D模型來訓練需要更進一步的評估。同樣重要的是實驗結果中的合成影像需要交由核醫科的專家來鑑定。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大綱</a:t>
            </a:r>
            <a:endParaRPr/>
          </a:p>
        </p:txBody>
      </p:sp>
      <p:sp>
        <p:nvSpPr>
          <p:cNvPr id="294" name="Google Shape;2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研究動機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腦部類澱粉蛋白正子造影 (amyloid PET)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研究方法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評估指標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結論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研究動機</a:t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799367" y="1690688"/>
            <a:ext cx="105933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腦部類澱粉蛋白正子造影(Amyloid PET)是診斷阿茲海默症(AD)的依據之一，但其造影過程長達70分鐘且罹患AD的病人容易在造影過程中晃動造成影像模糊；尤其作為診斷AD依據的重要造影片段第50~70分鐘，甚至因而無法作為診斷依據，所以希望以第50~55分鐘的影像預測出第50~70分鐘的降噪影像。</a:t>
            </a:r>
            <a:endParaRPr sz="2800" b="0" i="0" u="none" strike="noStrike" cap="none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"/>
          <p:cNvSpPr txBox="1">
            <a:spLocks noGrp="1"/>
          </p:cNvSpPr>
          <p:nvPr>
            <p:ph type="body" idx="1"/>
          </p:nvPr>
        </p:nvSpPr>
        <p:spPr>
          <a:xfrm>
            <a:off x="2863005" y="290162"/>
            <a:ext cx="6465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首先，什麼是amyloid PET?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"/>
          <p:cNvSpPr txBox="1"/>
          <p:nvPr/>
        </p:nvSpPr>
        <p:spPr>
          <a:xfrm>
            <a:off x="181106" y="1481704"/>
            <a:ext cx="71487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正子掃描(PET)步驟：</a:t>
            </a:r>
            <a:endParaRPr sz="2800" b="0" i="0" u="none" strike="noStrike" cap="non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注射半衰期短的放射性顯影劑進入體內</a:t>
            </a:r>
            <a:endParaRPr sz="2800" b="0" i="0" u="none" strike="noStrike" cap="non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顯影劑附著在要觀察的目標(類澱粉蛋白)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顯影劑經歷正電子放射衰變，釋放正電子</a:t>
            </a:r>
            <a:endParaRPr sz="2800" b="0" i="0" u="none" strike="noStrike" cap="non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釋放的正電子與體內電子遭遇，產生成對的光子，射向背對背的方向</a:t>
            </a:r>
            <a:endParaRPr sz="2800" b="0" i="0" u="none" strike="noStrike" cap="non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儀器捕捉成對光子，回推顯影劑位置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4"/>
          <p:cNvCxnSpPr/>
          <p:nvPr/>
        </p:nvCxnSpPr>
        <p:spPr>
          <a:xfrm rot="10800000" flipH="1">
            <a:off x="8554915" y="3134377"/>
            <a:ext cx="342900" cy="2067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08" name="Google Shape;308;p4"/>
          <p:cNvGrpSpPr/>
          <p:nvPr/>
        </p:nvGrpSpPr>
        <p:grpSpPr>
          <a:xfrm>
            <a:off x="7185713" y="1342854"/>
            <a:ext cx="4737259" cy="2664708"/>
            <a:chOff x="7273636" y="1298892"/>
            <a:chExt cx="4737259" cy="2664708"/>
          </a:xfrm>
        </p:grpSpPr>
        <p:pic>
          <p:nvPicPr>
            <p:cNvPr id="309" name="Google Shape;30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73636" y="1298892"/>
              <a:ext cx="4737259" cy="26647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4"/>
            <p:cNvSpPr txBox="1"/>
            <p:nvPr/>
          </p:nvSpPr>
          <p:spPr>
            <a:xfrm>
              <a:off x="7642614" y="3228945"/>
              <a:ext cx="10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92D050"/>
                  </a:solidFill>
                  <a:latin typeface="DFKai-SB"/>
                  <a:ea typeface="DFKai-SB"/>
                  <a:cs typeface="DFKai-SB"/>
                  <a:sym typeface="DFKai-SB"/>
                </a:rPr>
                <a:t>顯影劑</a:t>
              </a:r>
              <a:endParaRPr sz="2000" b="0" i="0" u="none" strike="noStrike" cap="none">
                <a:solidFill>
                  <a:srgbClr val="92D050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8674124" y="2264161"/>
              <a:ext cx="1696800" cy="14595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 txBox="1"/>
            <p:nvPr/>
          </p:nvSpPr>
          <p:spPr>
            <a:xfrm>
              <a:off x="10371040" y="1559673"/>
              <a:ext cx="14802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類澱粉蛋白</a:t>
              </a:r>
              <a:endParaRPr sz="2000" b="0" i="0" u="none" strike="noStrike" cap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pic>
        <p:nvPicPr>
          <p:cNvPr id="313" name="Google Shape;31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1807" y="4678234"/>
            <a:ext cx="1545068" cy="1673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"/>
          <p:cNvSpPr txBox="1"/>
          <p:nvPr/>
        </p:nvSpPr>
        <p:spPr>
          <a:xfrm>
            <a:off x="7995803" y="4013381"/>
            <a:ext cx="287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圖一、附著在目標之放射性顯影劑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"/>
          <p:cNvSpPr txBox="1"/>
          <p:nvPr/>
        </p:nvSpPr>
        <p:spPr>
          <a:xfrm>
            <a:off x="7846181" y="6352057"/>
            <a:ext cx="341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圖二、成像範例(較亮區域為顯影劑位置)</a:t>
            </a:r>
            <a:endParaRPr sz="1400" b="0" i="0" u="none" strike="noStrike" cap="non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615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271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5927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81583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7239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12895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78551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44207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09864" y="133564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7551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52788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18025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83261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48498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913734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178970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444207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709443" y="310375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85874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868852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151830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434808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717786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000764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8283742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9566721" y="5011407"/>
            <a:ext cx="1097282" cy="118872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"/>
          <p:cNvSpPr/>
          <p:nvPr/>
        </p:nvSpPr>
        <p:spPr>
          <a:xfrm>
            <a:off x="5587857" y="4488187"/>
            <a:ext cx="5256600" cy="2218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"/>
          <p:cNvSpPr txBox="1"/>
          <p:nvPr/>
        </p:nvSpPr>
        <p:spPr>
          <a:xfrm>
            <a:off x="913034" y="783767"/>
            <a:ext cx="52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5"/>
          <p:cNvSpPr txBox="1"/>
          <p:nvPr/>
        </p:nvSpPr>
        <p:spPr>
          <a:xfrm>
            <a:off x="2019608" y="783767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5"/>
          <p:cNvSpPr txBox="1"/>
          <p:nvPr/>
        </p:nvSpPr>
        <p:spPr>
          <a:xfrm>
            <a:off x="7227500" y="4488187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5"/>
          <p:cNvSpPr txBox="1"/>
          <p:nvPr/>
        </p:nvSpPr>
        <p:spPr>
          <a:xfrm>
            <a:off x="5966563" y="4488187"/>
            <a:ext cx="7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5"/>
          <p:cNvSpPr txBox="1"/>
          <p:nvPr/>
        </p:nvSpPr>
        <p:spPr>
          <a:xfrm>
            <a:off x="8567944" y="4488187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"/>
          <p:cNvSpPr txBox="1"/>
          <p:nvPr/>
        </p:nvSpPr>
        <p:spPr>
          <a:xfrm>
            <a:off x="9883074" y="4488187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6857718" y="6183122"/>
            <a:ext cx="302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(50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~70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minutes)</a:t>
            </a: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5"/>
          <p:cNvSpPr txBox="1"/>
          <p:nvPr/>
        </p:nvSpPr>
        <p:spPr>
          <a:xfrm>
            <a:off x="558177" y="185281"/>
            <a:ext cx="10724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一組影像包含26個time frame，我們只使用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~26</a:t>
            </a:r>
            <a:r>
              <a:rPr lang="en-US" sz="32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5"/>
          <p:cNvSpPr txBox="1"/>
          <p:nvPr/>
        </p:nvSpPr>
        <p:spPr>
          <a:xfrm>
            <a:off x="3305556" y="783767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5"/>
          <p:cNvSpPr txBox="1"/>
          <p:nvPr/>
        </p:nvSpPr>
        <p:spPr>
          <a:xfrm>
            <a:off x="5877452" y="783767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"/>
          <p:cNvSpPr txBox="1"/>
          <p:nvPr/>
        </p:nvSpPr>
        <p:spPr>
          <a:xfrm>
            <a:off x="4591504" y="783767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"/>
          <p:cNvSpPr txBox="1"/>
          <p:nvPr/>
        </p:nvSpPr>
        <p:spPr>
          <a:xfrm>
            <a:off x="8449348" y="783767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5"/>
          <p:cNvSpPr txBox="1"/>
          <p:nvPr/>
        </p:nvSpPr>
        <p:spPr>
          <a:xfrm>
            <a:off x="7163400" y="783767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"/>
          <p:cNvSpPr txBox="1"/>
          <p:nvPr/>
        </p:nvSpPr>
        <p:spPr>
          <a:xfrm>
            <a:off x="9735296" y="783767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5"/>
          <p:cNvSpPr txBox="1"/>
          <p:nvPr/>
        </p:nvSpPr>
        <p:spPr>
          <a:xfrm>
            <a:off x="11021247" y="790438"/>
            <a:ext cx="70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5"/>
          <p:cNvSpPr txBox="1"/>
          <p:nvPr/>
        </p:nvSpPr>
        <p:spPr>
          <a:xfrm>
            <a:off x="851228" y="2618889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"/>
          <p:cNvSpPr txBox="1"/>
          <p:nvPr/>
        </p:nvSpPr>
        <p:spPr>
          <a:xfrm>
            <a:off x="2019608" y="2618889"/>
            <a:ext cx="82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5"/>
          <p:cNvSpPr txBox="1"/>
          <p:nvPr/>
        </p:nvSpPr>
        <p:spPr>
          <a:xfrm>
            <a:off x="3305556" y="2618889"/>
            <a:ext cx="95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"/>
          <p:cNvSpPr txBox="1"/>
          <p:nvPr/>
        </p:nvSpPr>
        <p:spPr>
          <a:xfrm>
            <a:off x="5877451" y="2618889"/>
            <a:ext cx="93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"/>
          <p:cNvSpPr txBox="1"/>
          <p:nvPr/>
        </p:nvSpPr>
        <p:spPr>
          <a:xfrm>
            <a:off x="4591504" y="2618889"/>
            <a:ext cx="91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"/>
          <p:cNvSpPr txBox="1"/>
          <p:nvPr/>
        </p:nvSpPr>
        <p:spPr>
          <a:xfrm>
            <a:off x="8449347" y="2618889"/>
            <a:ext cx="91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5"/>
          <p:cNvSpPr txBox="1"/>
          <p:nvPr/>
        </p:nvSpPr>
        <p:spPr>
          <a:xfrm>
            <a:off x="7163399" y="2618889"/>
            <a:ext cx="84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5"/>
          <p:cNvSpPr txBox="1"/>
          <p:nvPr/>
        </p:nvSpPr>
        <p:spPr>
          <a:xfrm>
            <a:off x="9735296" y="2618889"/>
            <a:ext cx="8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"/>
          <p:cNvSpPr txBox="1"/>
          <p:nvPr/>
        </p:nvSpPr>
        <p:spPr>
          <a:xfrm>
            <a:off x="11021246" y="2625560"/>
            <a:ext cx="8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5"/>
          <p:cNvSpPr txBox="1"/>
          <p:nvPr/>
        </p:nvSpPr>
        <p:spPr>
          <a:xfrm>
            <a:off x="855961" y="4511849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5"/>
          <p:cNvSpPr txBox="1"/>
          <p:nvPr/>
        </p:nvSpPr>
        <p:spPr>
          <a:xfrm>
            <a:off x="2024341" y="4511849"/>
            <a:ext cx="82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5"/>
          <p:cNvSpPr txBox="1"/>
          <p:nvPr/>
        </p:nvSpPr>
        <p:spPr>
          <a:xfrm>
            <a:off x="3310289" y="4511849"/>
            <a:ext cx="95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5"/>
          <p:cNvSpPr txBox="1"/>
          <p:nvPr/>
        </p:nvSpPr>
        <p:spPr>
          <a:xfrm>
            <a:off x="4596237" y="4511849"/>
            <a:ext cx="91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"/>
          <p:cNvPicPr preferRelativeResize="0"/>
          <p:nvPr/>
        </p:nvPicPr>
        <p:blipFill rotWithShape="1">
          <a:blip r:embed="rId3">
            <a:alphaModFix/>
          </a:blip>
          <a:srcRect l="33217" r="33565" b="626"/>
          <a:stretch/>
        </p:blipFill>
        <p:spPr>
          <a:xfrm>
            <a:off x="6439429" y="1402373"/>
            <a:ext cx="5163486" cy="514940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"/>
          <p:cNvSpPr txBox="1"/>
          <p:nvPr/>
        </p:nvSpPr>
        <p:spPr>
          <a:xfrm>
            <a:off x="6644560" y="402099"/>
            <a:ext cx="446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 23</a:t>
            </a:r>
            <a:r>
              <a:rPr lang="en-US" sz="40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~26</a:t>
            </a:r>
            <a:r>
              <a:rPr lang="en-US" sz="40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6"/>
          <p:cNvSpPr txBox="1"/>
          <p:nvPr/>
        </p:nvSpPr>
        <p:spPr>
          <a:xfrm>
            <a:off x="5640265" y="2971800"/>
            <a:ext cx="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6"/>
          <p:cNvCxnSpPr/>
          <p:nvPr/>
        </p:nvCxnSpPr>
        <p:spPr>
          <a:xfrm>
            <a:off x="384804" y="4431323"/>
            <a:ext cx="5321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" name="Google Shape;383;p6"/>
          <p:cNvSpPr txBox="1"/>
          <p:nvPr/>
        </p:nvSpPr>
        <p:spPr>
          <a:xfrm>
            <a:off x="3013431" y="4105167"/>
            <a:ext cx="6052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6"/>
          <p:cNvSpPr txBox="1"/>
          <p:nvPr/>
        </p:nvSpPr>
        <p:spPr>
          <a:xfrm>
            <a:off x="54765" y="4621788"/>
            <a:ext cx="6052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6"/>
          <p:cNvSpPr txBox="1"/>
          <p:nvPr/>
        </p:nvSpPr>
        <p:spPr>
          <a:xfrm>
            <a:off x="277564" y="3214465"/>
            <a:ext cx="6052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50~55 + 55~60 + 60~65 + 65~70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6" name="Google Shape;38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804" y="298637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4879" y="300265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32209" y="3002751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8615" y="3018367"/>
            <a:ext cx="1097282" cy="118872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"/>
          <p:cNvSpPr txBox="1"/>
          <p:nvPr/>
        </p:nvSpPr>
        <p:spPr>
          <a:xfrm>
            <a:off x="2111784" y="2448580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6"/>
          <p:cNvSpPr txBox="1"/>
          <p:nvPr/>
        </p:nvSpPr>
        <p:spPr>
          <a:xfrm>
            <a:off x="672954" y="2440003"/>
            <a:ext cx="7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6"/>
          <p:cNvSpPr txBox="1"/>
          <p:nvPr/>
        </p:nvSpPr>
        <p:spPr>
          <a:xfrm>
            <a:off x="3482489" y="2440003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6"/>
          <p:cNvSpPr txBox="1"/>
          <p:nvPr/>
        </p:nvSpPr>
        <p:spPr>
          <a:xfrm>
            <a:off x="4960959" y="2466872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"/>
          <p:cNvSpPr txBox="1"/>
          <p:nvPr/>
        </p:nvSpPr>
        <p:spPr>
          <a:xfrm>
            <a:off x="299304" y="325155"/>
            <a:ext cx="4095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醫師診斷的影像為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~26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的平均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"/>
          <p:cNvSpPr/>
          <p:nvPr/>
        </p:nvSpPr>
        <p:spPr>
          <a:xfrm>
            <a:off x="8786407" y="5938587"/>
            <a:ext cx="27051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醫師診斷用影像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7"/>
          <p:cNvGrpSpPr/>
          <p:nvPr/>
        </p:nvGrpSpPr>
        <p:grpSpPr>
          <a:xfrm>
            <a:off x="7397598" y="3037853"/>
            <a:ext cx="4369917" cy="3277438"/>
            <a:chOff x="1524000" y="0"/>
            <a:chExt cx="9143999" cy="6857999"/>
          </a:xfrm>
        </p:grpSpPr>
        <p:pic>
          <p:nvPicPr>
            <p:cNvPr id="401" name="Google Shape;4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0" y="0"/>
              <a:ext cx="9143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5806">
              <a:off x="4229100" y="2388578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7"/>
          <p:cNvSpPr txBox="1"/>
          <p:nvPr/>
        </p:nvSpPr>
        <p:spPr>
          <a:xfrm>
            <a:off x="8343985" y="6365806"/>
            <a:ext cx="233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圖二、受試者晃動的示意圖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139484" y="247240"/>
            <a:ext cx="12052500" cy="2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受試者要待在儀器中定格70分鐘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根據醫師經驗，造影越後期影像因為動態模糊而無法使用的機率越高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例如，假設照攝到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(第55分鐘)的時候，受試者不停晃動，導致</a:t>
            </a: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r>
              <a:rPr lang="en-US" sz="2800" b="0" i="0" u="none" strike="noStrike" cap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都</a:t>
            </a: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無法使用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7"/>
          <p:cNvSpPr/>
          <p:nvPr/>
        </p:nvSpPr>
        <p:spPr>
          <a:xfrm>
            <a:off x="9113504" y="2826616"/>
            <a:ext cx="2466000" cy="1291800"/>
          </a:xfrm>
          <a:prstGeom prst="cloudCallout">
            <a:avLst>
              <a:gd name="adj1" fmla="val -38746"/>
              <a:gd name="adj2" fmla="val 61819"/>
            </a:avLst>
          </a:prstGeom>
          <a:gradFill>
            <a:gsLst>
              <a:gs pos="0">
                <a:srgbClr val="FFAF82"/>
              </a:gs>
              <a:gs pos="35000">
                <a:srgbClr val="FFC5A7"/>
              </a:gs>
              <a:gs pos="100000">
                <a:srgbClr val="FFE8DA"/>
              </a:gs>
            </a:gsLst>
            <a:lin ang="16200038" scaled="0"/>
          </a:gradFill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我已經躺一小時了，頭有點癢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484" y="2954081"/>
            <a:ext cx="7005580" cy="350279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"/>
          <p:cNvSpPr txBox="1"/>
          <p:nvPr/>
        </p:nvSpPr>
        <p:spPr>
          <a:xfrm>
            <a:off x="1485273" y="6365806"/>
            <a:ext cx="431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圖一、根據醫師經驗假設受試者晃動的累積分布函數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"/>
          <p:cNvSpPr txBox="1"/>
          <p:nvPr/>
        </p:nvSpPr>
        <p:spPr>
          <a:xfrm>
            <a:off x="7593416" y="879151"/>
            <a:ext cx="23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frame only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8"/>
          <p:cNvSpPr txBox="1"/>
          <p:nvPr/>
        </p:nvSpPr>
        <p:spPr>
          <a:xfrm>
            <a:off x="5640265" y="2971800"/>
            <a:ext cx="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8"/>
          <p:cNvCxnSpPr/>
          <p:nvPr/>
        </p:nvCxnSpPr>
        <p:spPr>
          <a:xfrm>
            <a:off x="384804" y="4431323"/>
            <a:ext cx="5321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" name="Google Shape;415;p8"/>
          <p:cNvSpPr txBox="1"/>
          <p:nvPr/>
        </p:nvSpPr>
        <p:spPr>
          <a:xfrm>
            <a:off x="3013431" y="4105167"/>
            <a:ext cx="6052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8"/>
          <p:cNvSpPr txBox="1"/>
          <p:nvPr/>
        </p:nvSpPr>
        <p:spPr>
          <a:xfrm>
            <a:off x="54765" y="4621788"/>
            <a:ext cx="6052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32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8"/>
          <p:cNvSpPr txBox="1"/>
          <p:nvPr/>
        </p:nvSpPr>
        <p:spPr>
          <a:xfrm>
            <a:off x="277564" y="3214465"/>
            <a:ext cx="6052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50~55 + 55~60 + 60~65 + 65~70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8" name="Google Shape;4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804" y="2986373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879" y="3002657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2209" y="3002751"/>
            <a:ext cx="1097282" cy="118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8615" y="3018367"/>
            <a:ext cx="1097282" cy="118872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8"/>
          <p:cNvSpPr txBox="1"/>
          <p:nvPr/>
        </p:nvSpPr>
        <p:spPr>
          <a:xfrm>
            <a:off x="2111784" y="2448580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8"/>
          <p:cNvSpPr txBox="1"/>
          <p:nvPr/>
        </p:nvSpPr>
        <p:spPr>
          <a:xfrm>
            <a:off x="672954" y="2440003"/>
            <a:ext cx="7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8"/>
          <p:cNvSpPr txBox="1"/>
          <p:nvPr/>
        </p:nvSpPr>
        <p:spPr>
          <a:xfrm>
            <a:off x="3482489" y="2440003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8"/>
          <p:cNvSpPr txBox="1"/>
          <p:nvPr/>
        </p:nvSpPr>
        <p:spPr>
          <a:xfrm>
            <a:off x="4960959" y="2466872"/>
            <a:ext cx="7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203961" y="194687"/>
            <a:ext cx="64401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本實驗假設只剩23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frame可使用。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因為只剩23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frame，醫師能看的影像品質較23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~26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frame的平均值差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8"/>
          <p:cNvCxnSpPr/>
          <p:nvPr/>
        </p:nvCxnSpPr>
        <p:spPr>
          <a:xfrm>
            <a:off x="1813852" y="3011328"/>
            <a:ext cx="1108200" cy="116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428" name="Google Shape;428;p8"/>
          <p:cNvCxnSpPr/>
          <p:nvPr/>
        </p:nvCxnSpPr>
        <p:spPr>
          <a:xfrm flipH="1">
            <a:off x="1841479" y="2988044"/>
            <a:ext cx="1097700" cy="118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429" name="Google Shape;429;p8"/>
          <p:cNvCxnSpPr/>
          <p:nvPr/>
        </p:nvCxnSpPr>
        <p:spPr>
          <a:xfrm>
            <a:off x="3224972" y="3034612"/>
            <a:ext cx="1108200" cy="116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430" name="Google Shape;430;p8"/>
          <p:cNvCxnSpPr/>
          <p:nvPr/>
        </p:nvCxnSpPr>
        <p:spPr>
          <a:xfrm flipH="1">
            <a:off x="3252599" y="3011328"/>
            <a:ext cx="1097700" cy="118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431" name="Google Shape;431;p8"/>
          <p:cNvCxnSpPr/>
          <p:nvPr/>
        </p:nvCxnSpPr>
        <p:spPr>
          <a:xfrm>
            <a:off x="4677300" y="3031701"/>
            <a:ext cx="1108200" cy="116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cxnSp>
        <p:nvCxnSpPr>
          <p:cNvPr id="432" name="Google Shape;432;p8"/>
          <p:cNvCxnSpPr/>
          <p:nvPr/>
        </p:nvCxnSpPr>
        <p:spPr>
          <a:xfrm flipH="1">
            <a:off x="4704927" y="3008417"/>
            <a:ext cx="1097700" cy="118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</p:cxnSp>
      <p:pic>
        <p:nvPicPr>
          <p:cNvPr id="433" name="Google Shape;4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0971" y="1402371"/>
            <a:ext cx="4761489" cy="515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"/>
          <p:cNvSpPr txBox="1"/>
          <p:nvPr/>
        </p:nvSpPr>
        <p:spPr>
          <a:xfrm>
            <a:off x="1568830" y="1852826"/>
            <a:ext cx="90543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目標：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輸入僅有的23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frame，透過深度學習方法產生出品質相近於23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~26</a:t>
            </a:r>
            <a:r>
              <a:rPr lang="en-US" sz="32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平均值的影像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寬螢幕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Arimo</vt:lpstr>
      <vt:lpstr>DFKai-SB</vt:lpstr>
      <vt:lpstr>Arial</vt:lpstr>
      <vt:lpstr>Calibri</vt:lpstr>
      <vt:lpstr>Times New Roman</vt:lpstr>
      <vt:lpstr>Office 佈景主題</vt:lpstr>
      <vt:lpstr>使用U-Net解決 正子斷層掃描動態模糊問題</vt:lpstr>
      <vt:lpstr>大綱</vt:lpstr>
      <vt:lpstr>研究動機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使用U-Net解決 正子斷層掃描動態模糊問題</dc:title>
  <cp:lastModifiedBy>YuChen Lin</cp:lastModifiedBy>
  <cp:revision>1</cp:revision>
  <dcterms:modified xsi:type="dcterms:W3CDTF">2022-03-17T08:53:34Z</dcterms:modified>
</cp:coreProperties>
</file>