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5" r:id="rId3"/>
    <p:sldId id="420" r:id="rId4"/>
    <p:sldId id="410" r:id="rId5"/>
    <p:sldId id="422" r:id="rId6"/>
    <p:sldId id="412" r:id="rId7"/>
    <p:sldId id="426" r:id="rId8"/>
    <p:sldId id="424" r:id="rId9"/>
    <p:sldId id="427" r:id="rId10"/>
    <p:sldId id="428" r:id="rId11"/>
    <p:sldId id="429" r:id="rId12"/>
    <p:sldId id="430" r:id="rId13"/>
    <p:sldId id="42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 autoAdjust="0"/>
    <p:restoredTop sz="94764" autoAdjust="0"/>
  </p:normalViewPr>
  <p:slideViewPr>
    <p:cSldViewPr>
      <p:cViewPr>
        <p:scale>
          <a:sx n="101" d="100"/>
          <a:sy n="101" d="100"/>
        </p:scale>
        <p:origin x="165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6A962-8A92-40C8-B378-BFA740F92A45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757C4-A8E2-411C-B657-DC1BCD1A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9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B5768-75F3-4EB2-8839-B47592E81644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9D193-F8E9-4A77-B566-245F79D5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0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9D193-F8E9-4A77-B566-245F79D51E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7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C7301D-67D4-41D7-B92E-08F2D691E48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685800"/>
            <a:ext cx="8534400" cy="12954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 to Natural Language Processing &amp; Text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2438400"/>
            <a:ext cx="8763000" cy="28956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Samah Fodeh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Department of Emergency Medicine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Yale School of Public Health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Yale University</a:t>
            </a:r>
          </a:p>
          <a:p>
            <a:pPr algn="ctr"/>
            <a:endParaRPr lang="en-US" sz="28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6081F-A861-8240-9BBA-E1332A269E86}"/>
              </a:ext>
            </a:extLst>
          </p:cNvPr>
          <p:cNvSpPr txBox="1"/>
          <p:nvPr/>
        </p:nvSpPr>
        <p:spPr>
          <a:xfrm>
            <a:off x="190500" y="5879068"/>
            <a:ext cx="8763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Yale Biomedical Data Summer Course – Day 5		</a:t>
            </a:r>
            <a:r>
              <a:rPr lang="en-US" sz="1400" dirty="0">
                <a:solidFill>
                  <a:schemeClr val="bg1"/>
                </a:solidFill>
              </a:rPr>
              <a:t>Sponsored By:</a:t>
            </a:r>
          </a:p>
          <a:p>
            <a:r>
              <a:rPr lang="en-US" sz="1400" dirty="0">
                <a:solidFill>
                  <a:schemeClr val="bg1"/>
                </a:solidFill>
              </a:rPr>
              <a:t>						Yale Center for Biomedical Data Science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					Yale Center for Medical Informatics</a:t>
            </a:r>
          </a:p>
        </p:txBody>
      </p:sp>
    </p:spTree>
    <p:extLst>
      <p:ext uri="{BB962C8B-B14F-4D97-AF65-F5344CB8AC3E}">
        <p14:creationId xmlns:p14="http://schemas.microsoft.com/office/powerpoint/2010/main" val="384720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12B-AEFE-3543-82F5-E7E5B0BB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Part of Speech tagging (POS)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6671-B291-7A48-B9E6-2D5773B5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4340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 of speech tagging (POS):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defines the syntactic role of components  in a sentence (e.g. verb, noun, adjective, pronoun)</a:t>
            </a:r>
          </a:p>
          <a:p>
            <a:pPr marL="43434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434340" indent="-342900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Dr.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Gubler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studied dengue at the CDC.</a:t>
            </a:r>
          </a:p>
          <a:p>
            <a:pPr marL="9144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Dr./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J./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Gubler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studied/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VBD</a:t>
            </a:r>
          </a:p>
          <a:p>
            <a:pPr marL="9144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dengue/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at/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the/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CDC/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6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12B-AEFE-3543-82F5-E7E5B0BB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Named Entity Recognition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6671-B291-7A48-B9E6-2D5773B5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the process of tagging named entities mentioned in text with pre-defined categories (persons, organizations, locations)</a:t>
            </a:r>
          </a:p>
          <a:p>
            <a:pPr marL="434340" indent="-342900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9144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Dr.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Gubler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studied dengue at the CDC.</a:t>
            </a:r>
          </a:p>
          <a:p>
            <a:pPr marL="9144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Dr./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J./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Gubler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studied/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VBD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dengue/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at/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the/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9144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(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CDC/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9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12B-AEFE-3543-82F5-E7E5B0BB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6671-B291-7A48-B9E6-2D5773B5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 </a:t>
            </a:r>
            <a:r>
              <a:rPr lang="en-US" b="1" dirty="0"/>
              <a:t>n</a:t>
            </a:r>
            <a:r>
              <a:rPr lang="en-US" dirty="0"/>
              <a:t>-</a:t>
            </a:r>
            <a:r>
              <a:rPr lang="en-US" b="1" dirty="0"/>
              <a:t>gram</a:t>
            </a:r>
            <a:r>
              <a:rPr lang="en-US" dirty="0"/>
              <a:t> is a contiguous sequence of </a:t>
            </a:r>
            <a:r>
              <a:rPr lang="en-US" b="1" dirty="0"/>
              <a:t>n</a:t>
            </a:r>
            <a:r>
              <a:rPr lang="en-US" dirty="0"/>
              <a:t> items from a given sample of text or speech. </a:t>
            </a:r>
          </a:p>
          <a:p>
            <a:r>
              <a:rPr lang="en-US" dirty="0"/>
              <a:t>N-grams are basically a set of co-occurring words </a:t>
            </a:r>
          </a:p>
          <a:p>
            <a:r>
              <a:rPr lang="en-US" dirty="0"/>
              <a:t>when computing the </a:t>
            </a:r>
            <a:r>
              <a:rPr lang="en-US" b="1" dirty="0"/>
              <a:t>n</a:t>
            </a:r>
            <a:r>
              <a:rPr lang="en-US" dirty="0"/>
              <a:t>-</a:t>
            </a:r>
            <a:r>
              <a:rPr lang="en-US" b="1" dirty="0"/>
              <a:t>grams</a:t>
            </a:r>
            <a:r>
              <a:rPr lang="en-US" dirty="0"/>
              <a:t> you typically move one word forward (to satisfy contiguity)</a:t>
            </a:r>
          </a:p>
          <a:p>
            <a:r>
              <a:rPr lang="en-US" dirty="0"/>
              <a:t>N-grams are typically collected from a text corpus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1-gram: 1-word term (e.g. serum, decrease, excretion)</a:t>
            </a:r>
          </a:p>
          <a:p>
            <a:pPr lvl="1"/>
            <a:r>
              <a:rPr lang="en-US" dirty="0"/>
              <a:t>2-gram: 2-words term (e.g. decrease excretion)</a:t>
            </a:r>
          </a:p>
          <a:p>
            <a:pPr lvl="1"/>
            <a:r>
              <a:rPr lang="en-US" dirty="0"/>
              <a:t>3-gram: 3-words term (e.g. decrease excretion rate)</a:t>
            </a:r>
          </a:p>
        </p:txBody>
      </p:sp>
    </p:spTree>
    <p:extLst>
      <p:ext uri="{BB962C8B-B14F-4D97-AF65-F5344CB8AC3E}">
        <p14:creationId xmlns:p14="http://schemas.microsoft.com/office/powerpoint/2010/main" val="390482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12DB-C3CC-2E4A-9840-D94E8B1C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Text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64B6-4A17-8146-9A41-F1ABB33D0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identify facts, relationships and assertions that would otherwise remain buried in the mass of textual big data. </a:t>
            </a:r>
          </a:p>
          <a:p>
            <a:r>
              <a:rPr lang="en-US" dirty="0"/>
              <a:t>The extracted information is converted into a structured form (matrix)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machine learning techniques to the structured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0596C-FF38-7C42-A8A6-43EAF9E45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52800"/>
            <a:ext cx="4692650" cy="2008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260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0500" y="1219200"/>
            <a:ext cx="8763000" cy="5334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language processing (NLP) is programmatic (or computational) approach to analyzing and understanding natural language.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 as a domain is concerned with the analysis of both spoken and written text data.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 is a component of artificial intelligence and has many applications: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centers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Watson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89857"/>
            <a:ext cx="2826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NLP?</a:t>
            </a:r>
          </a:p>
        </p:txBody>
      </p:sp>
    </p:spTree>
    <p:extLst>
      <p:ext uri="{BB962C8B-B14F-4D97-AF65-F5344CB8AC3E}">
        <p14:creationId xmlns:p14="http://schemas.microsoft.com/office/powerpoint/2010/main" val="190487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0500" y="1219200"/>
            <a:ext cx="8763000" cy="5257800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 NLP is the application of NLP methods to clinical narratives in clinical notes, radiology reports and secure messages.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is clinical NLP used?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 the biomedical literature (i.e. PubMed abstracts, clinicaltrials.gov)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extraction: extracting a concept from text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attack can be extracted from “The patient had heart attack” and mapped to the concept “myocardial infarction”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retrieval: retrieving an object based on mentions of certain words in their clinical notes</a:t>
            </a:r>
          </a:p>
          <a:p>
            <a:pPr marL="1371600" lvl="2" indent="-457200" algn="l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retrieval of a set of patients that have certain mentions corresponding to  findings of interest  in their radiology report.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analysis: compute the polarity of text narratives.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Phenotype identification: phenotyping health conditions based on combination of terms/mentions in clinical narratives.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+mj-lt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89857"/>
            <a:ext cx="36794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+mj-lt"/>
              </a:rPr>
              <a:t>What is clinical NLP?</a:t>
            </a:r>
          </a:p>
        </p:txBody>
      </p:sp>
    </p:spTree>
    <p:extLst>
      <p:ext uri="{BB962C8B-B14F-4D97-AF65-F5344CB8AC3E}">
        <p14:creationId xmlns:p14="http://schemas.microsoft.com/office/powerpoint/2010/main" val="379323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381000"/>
            <a:ext cx="7696200" cy="647700"/>
          </a:xfrm>
        </p:spPr>
        <p:txBody>
          <a:bodyPr>
            <a:noAutofit/>
          </a:bodyPr>
          <a:lstStyle/>
          <a:p>
            <a:pPr marL="342900" indent="-342900" algn="l"/>
            <a:r>
              <a:rPr lang="en-US" sz="28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 in analyzing clinical text data</a:t>
            </a:r>
            <a:endParaRPr lang="en-US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8348" y="1213921"/>
            <a:ext cx="8305800" cy="5339280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Heterogeneous in structure (no “standard note”) 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Has templates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Has Scanned results that are not searchable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Author and domain-specific idiosyncrasies, acronyms and abbreviations; HEENT, PERRA, FUO, WNL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Typing/spelling errors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Duplication and copying sections from other notes</a:t>
            </a:r>
          </a:p>
          <a:p>
            <a:pPr algn="l"/>
            <a:endParaRPr lang="en-US" sz="22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119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370C-CBB9-46DD-9293-7B212A2D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Examples of clinical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4B25-E919-4824-8897-B6B15374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if patient has fallen within the past month.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if the patient is a smoker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language in radiology reports indicative of  abnormality (e.g. “lesion, nodule, mass” 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patients who complained from migraines in the past.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patients who have discussions about opioid tapering in their clinical notes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5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33400"/>
            <a:ext cx="7696200" cy="76200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Natural Language Processing Tasks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19100" y="1295400"/>
            <a:ext cx="8305800" cy="5285342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 splitting: splitting the text into individual words.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Tokenization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Lowercase the words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Lemmatization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 words removal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of speech tagging (POS): defines the syntactic role of components  in a sentence (e.g. verb, noun, adjective, pronoun)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 Entity Recognition (NER): tag named entities mentioned in text with pre-defined categories (persons, organizations, locations)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N-grams: find terms in text with multiple words (1,2,…N) “heart failure”, “irregular heart beat”</a:t>
            </a:r>
          </a:p>
          <a:p>
            <a:pPr algn="l"/>
            <a:endParaRPr lang="en-US" sz="22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49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12B-AEFE-3543-82F5-E7E5B0BB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Splitting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6671-B291-7A48-B9E6-2D5773B5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sentence tokenizer employs an unsupervised algorithm to build a model that recognizes  abbreviation words, collocations, and words that start sentences.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must be trained on a large collection of plaintext in the target language before it can be used.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tokenizer uses that model to find sentence boundaries.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approach has been shown to work well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46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12B-AEFE-3543-82F5-E7E5B0BB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Word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6671-B291-7A48-B9E6-2D5773B5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the technical name for a sequence of characters,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Tokenization is the task of splitting strings into tokens (nominally words).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splits tokens based on white space and punctuation.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commas and periods are taken as separate tokens.</a:t>
            </a:r>
          </a:p>
        </p:txBody>
      </p:sp>
    </p:spTree>
    <p:extLst>
      <p:ext uri="{BB962C8B-B14F-4D97-AF65-F5344CB8AC3E}">
        <p14:creationId xmlns:p14="http://schemas.microsoft.com/office/powerpoint/2010/main" val="225867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12B-AEFE-3543-82F5-E7E5B0BB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6671-B291-7A48-B9E6-2D5773B5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performed by performing the following: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Lowercase words: so that a word has the same form across all the dataset. This affects the frequency distribution of the words.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Stemming: is the task of stripping off any affixes from token. 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effect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severity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severe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Lemmatization: is the process of grouping together the different inflected forms of a word so they can be analyzed as a single item. 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cried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cry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40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12691</TotalTime>
  <Words>765</Words>
  <Application>Microsoft Macintosh PowerPoint</Application>
  <PresentationFormat>On-screen Show (4:3)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Constantia</vt:lpstr>
      <vt:lpstr>Wingdings</vt:lpstr>
      <vt:lpstr>Wingdings 2</vt:lpstr>
      <vt:lpstr>Flow</vt:lpstr>
      <vt:lpstr>Introduction to Natural Language Processing &amp; Text Mining</vt:lpstr>
      <vt:lpstr>PowerPoint Presentation</vt:lpstr>
      <vt:lpstr>PowerPoint Presentation</vt:lpstr>
      <vt:lpstr>Challenges in analyzing clinical text data</vt:lpstr>
      <vt:lpstr>Examples of clinical problems</vt:lpstr>
      <vt:lpstr>Natural Language Processing Tasks</vt:lpstr>
      <vt:lpstr>Splitting Sentences</vt:lpstr>
      <vt:lpstr>Word Tokenization</vt:lpstr>
      <vt:lpstr>Normalization</vt:lpstr>
      <vt:lpstr>Part of Speech tagging (POS)</vt:lpstr>
      <vt:lpstr>Named Entity Recognition (NER)</vt:lpstr>
      <vt:lpstr>N-grams</vt:lpstr>
      <vt:lpstr>Text Mining</vt:lpstr>
    </vt:vector>
  </TitlesOfParts>
  <Company>Veteran Affairs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Erdos, Joseph MD</dc:creator>
  <cp:lastModifiedBy>Jarad, Samah</cp:lastModifiedBy>
  <cp:revision>334</cp:revision>
  <dcterms:created xsi:type="dcterms:W3CDTF">2016-09-10T12:54:01Z</dcterms:created>
  <dcterms:modified xsi:type="dcterms:W3CDTF">2020-06-11T20:09:28Z</dcterms:modified>
</cp:coreProperties>
</file>