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4" r:id="rId4"/>
    <p:sldId id="276" r:id="rId5"/>
    <p:sldId id="283" r:id="rId6"/>
    <p:sldId id="282" r:id="rId7"/>
    <p:sldId id="281" r:id="rId8"/>
    <p:sldId id="280" r:id="rId9"/>
    <p:sldId id="279" r:id="rId10"/>
    <p:sldId id="278" r:id="rId11"/>
    <p:sldId id="277" r:id="rId12"/>
    <p:sldId id="285" r:id="rId13"/>
    <p:sldId id="284" r:id="rId14"/>
    <p:sldId id="275" r:id="rId15"/>
    <p:sldId id="286" r:id="rId16"/>
    <p:sldId id="288" r:id="rId17"/>
    <p:sldId id="287" r:id="rId18"/>
    <p:sldId id="289" r:id="rId19"/>
    <p:sldId id="25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90EC96E8-D2A0-4336-80CC-BA584DDE911F}" type="datetimeFigureOut">
              <a:rPr lang="en-IN" smtClean="0"/>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104F528F-9501-496F-84CD-EB0625C352B8}" type="slidenum">
              <a:rPr lang="en-IN" smtClean="0"/>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EC96E8-D2A0-4336-80CC-BA584DDE911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F528F-9501-496F-84CD-EB0625C352B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EC96E8-D2A0-4336-80CC-BA584DDE911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F528F-9501-496F-84CD-EB0625C352B8}"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EC96E8-D2A0-4336-80CC-BA584DDE911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F528F-9501-496F-84CD-EB0625C352B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90EC96E8-D2A0-4336-80CC-BA584DDE911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F528F-9501-496F-84CD-EB0625C352B8}" type="slidenum">
              <a:rPr lang="en-IN" smtClean="0"/>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EC96E8-D2A0-4336-80CC-BA584DDE911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4F528F-9501-496F-84CD-EB0625C352B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0EC96E8-D2A0-4336-80CC-BA584DDE911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4F528F-9501-496F-84CD-EB0625C352B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0EC96E8-D2A0-4336-80CC-BA584DDE911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4F528F-9501-496F-84CD-EB0625C352B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90EC96E8-D2A0-4336-80CC-BA584DDE911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4F528F-9501-496F-84CD-EB0625C352B8}" type="slidenum">
              <a:rPr lang="en-IN" smtClean="0"/>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EC96E8-D2A0-4336-80CC-BA584DDE911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4F528F-9501-496F-84CD-EB0625C352B8}"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0EC96E8-D2A0-4336-80CC-BA584DDE911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4F528F-9501-496F-84CD-EB0625C352B8}" type="slidenum">
              <a:rPr lang="en-IN" smtClean="0"/>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90EC96E8-D2A0-4336-80CC-BA584DDE911F}" type="datetimeFigureOut">
              <a:rPr lang="en-IN" smtClean="0"/>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104F528F-9501-496F-84CD-EB0625C352B8}" type="slidenum">
              <a:rPr lang="en-IN" smtClean="0"/>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careerfoundry.com/en/blog/data-analytics/the-data-analysis-process-step-by-step/#step-five-sharing-your-results" TargetMode="External"/><Relationship Id="rId3" Type="http://schemas.openxmlformats.org/officeDocument/2006/relationships/hyperlink" Target="https://careerfoundry.com/en/blog/data-analytics/the-data-analysis-process-step-by-step/#step-four-analyzing-the-data" TargetMode="External"/><Relationship Id="rId2" Type="http://schemas.openxmlformats.org/officeDocument/2006/relationships/hyperlink" Target="https://careerfoundry.com/en/blog/data-analytics/the-data-analysis-process-step-by-step/#step-three-cleaning-the-data" TargetMode="External"/><Relationship Id="rId1" Type="http://schemas.openxmlformats.org/officeDocument/2006/relationships/hyperlink" Target="https://careerfoundry.com/en/blog/data-analytics/the-data-analysis-process-step-by-step/#step-two-collecting-the-data"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893" y="620554"/>
            <a:ext cx="7406640" cy="1472184"/>
          </a:xfrm>
        </p:spPr>
        <p:txBody>
          <a:bodyPr>
            <a:normAutofit/>
          </a:bodyPr>
          <a:lstStyle/>
          <a:p>
            <a:r>
              <a:rPr lang="en-IN" b="1" dirty="0">
                <a:effectLst/>
              </a:rPr>
              <a:t>Malignant comments project </a:t>
            </a:r>
            <a:br>
              <a:rPr lang="en-IN" dirty="0">
                <a:effectLst/>
              </a:rPr>
            </a:br>
            <a:endParaRPr lang="en-IN" dirty="0"/>
          </a:p>
        </p:txBody>
      </p:sp>
      <p:sp>
        <p:nvSpPr>
          <p:cNvPr id="3" name="Subtitle 2"/>
          <p:cNvSpPr>
            <a:spLocks noGrp="1"/>
          </p:cNvSpPr>
          <p:nvPr>
            <p:ph type="subTitle" idx="1"/>
          </p:nvPr>
        </p:nvSpPr>
        <p:spPr>
          <a:xfrm>
            <a:off x="1331640" y="3501008"/>
            <a:ext cx="7406640" cy="1752600"/>
          </a:xfrm>
        </p:spPr>
        <p:txBody>
          <a:bodyPr/>
          <a:lstStyle/>
          <a:p>
            <a:r>
              <a:rPr lang="en-IN" dirty="0"/>
              <a:t>Submitted by:</a:t>
            </a:r>
            <a:endParaRPr lang="en-IN" dirty="0"/>
          </a:p>
          <a:p>
            <a:r>
              <a:rPr lang="en-US" altLang="en-IN" dirty="0"/>
              <a:t>Yogesh Mudliar</a:t>
            </a:r>
            <a:endParaRPr lang="en-US" alt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Visualizations</a:t>
            </a:r>
            <a:endParaRPr lang="en-US"/>
          </a:p>
        </p:txBody>
      </p:sp>
      <p:sp>
        <p:nvSpPr>
          <p:cNvPr id="3" name="Content Placeholder 2"/>
          <p:cNvSpPr>
            <a:spLocks noGrp="1"/>
          </p:cNvSpPr>
          <p:nvPr>
            <p:ph sz="half" idx="1"/>
          </p:nvPr>
        </p:nvSpPr>
        <p:spPr>
          <a:xfrm>
            <a:off x="1435735" y="1340485"/>
            <a:ext cx="7089775" cy="857250"/>
          </a:xfrm>
        </p:spPr>
        <p:txBody>
          <a:bodyPr/>
          <a:p>
            <a:r>
              <a:rPr lang="en-US" sz="1800">
                <a:latin typeface="Times New Roman" panose="02020603050405020304" charset="0"/>
                <a:cs typeface="Times New Roman" panose="02020603050405020304" charset="0"/>
              </a:rPr>
              <a:t>We can observe that malignant there are 50% of malignant comments present in our train data set:</a:t>
            </a:r>
            <a:endParaRPr lang="en-US" sz="1800">
              <a:latin typeface="Times New Roman" panose="02020603050405020304" charset="0"/>
              <a:cs typeface="Times New Roman" panose="02020603050405020304" charset="0"/>
            </a:endParaRPr>
          </a:p>
        </p:txBody>
      </p:sp>
      <p:pic>
        <p:nvPicPr>
          <p:cNvPr id="4" name="Content Placeholder 3" descr="1"/>
          <p:cNvPicPr>
            <a:picLocks noChangeAspect="1"/>
          </p:cNvPicPr>
          <p:nvPr>
            <p:ph sz="half" idx="2"/>
          </p:nvPr>
        </p:nvPicPr>
        <p:blipFill>
          <a:blip r:embed="rId1"/>
          <a:stretch>
            <a:fillRect/>
          </a:stretch>
        </p:blipFill>
        <p:spPr>
          <a:xfrm>
            <a:off x="1619885" y="2185035"/>
            <a:ext cx="6419215" cy="42646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Continue....</a:t>
            </a:r>
            <a:endParaRPr lang="en-US"/>
          </a:p>
        </p:txBody>
      </p:sp>
      <p:sp>
        <p:nvSpPr>
          <p:cNvPr id="4" name="Content Placeholder 3"/>
          <p:cNvSpPr>
            <a:spLocks noGrp="1"/>
          </p:cNvSpPr>
          <p:nvPr>
            <p:ph sz="half" idx="1"/>
          </p:nvPr>
        </p:nvSpPr>
        <p:spPr>
          <a:xfrm>
            <a:off x="1435735" y="1524000"/>
            <a:ext cx="7210425" cy="723900"/>
          </a:xfrm>
        </p:spPr>
        <p:txBody>
          <a:bodyPr/>
          <a:p>
            <a:r>
              <a:rPr lang="en-US" sz="1800">
                <a:latin typeface="Times New Roman" panose="02020603050405020304" charset="0"/>
                <a:cs typeface="Times New Roman" panose="02020603050405020304" charset="0"/>
              </a:rPr>
              <a:t>Train Word Cloud Significant textual data points can be highlighted using a word cloud.</a:t>
            </a:r>
            <a:endParaRPr lang="en-US" sz="1800">
              <a:latin typeface="Times New Roman" panose="02020603050405020304" charset="0"/>
              <a:cs typeface="Times New Roman" panose="02020603050405020304" charset="0"/>
            </a:endParaRPr>
          </a:p>
        </p:txBody>
      </p:sp>
      <p:pic>
        <p:nvPicPr>
          <p:cNvPr id="5" name="Content Placeholder 4" descr="2"/>
          <p:cNvPicPr>
            <a:picLocks noChangeAspect="1"/>
          </p:cNvPicPr>
          <p:nvPr>
            <p:ph sz="half" idx="2"/>
          </p:nvPr>
        </p:nvPicPr>
        <p:blipFill>
          <a:blip r:embed="rId1"/>
          <a:stretch>
            <a:fillRect/>
          </a:stretch>
        </p:blipFill>
        <p:spPr>
          <a:xfrm>
            <a:off x="1573530" y="2248535"/>
            <a:ext cx="6673850" cy="42011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35735" y="274320"/>
            <a:ext cx="7498080" cy="801370"/>
          </a:xfrm>
        </p:spPr>
        <p:txBody>
          <a:bodyPr>
            <a:normAutofit fontScale="90000"/>
          </a:bodyPr>
          <a:p>
            <a:r>
              <a:rPr lang="en-US">
                <a:sym typeface="+mn-ea"/>
              </a:rPr>
              <a:t>Continue....</a:t>
            </a:r>
            <a:br>
              <a:rPr lang="en-US"/>
            </a:br>
            <a:endParaRPr lang="en-US"/>
          </a:p>
        </p:txBody>
      </p:sp>
      <p:sp>
        <p:nvSpPr>
          <p:cNvPr id="4" name="Content Placeholder 3"/>
          <p:cNvSpPr>
            <a:spLocks noGrp="1"/>
          </p:cNvSpPr>
          <p:nvPr>
            <p:ph sz="half" idx="1"/>
          </p:nvPr>
        </p:nvSpPr>
        <p:spPr>
          <a:xfrm>
            <a:off x="1403985" y="1124585"/>
            <a:ext cx="6995160" cy="677545"/>
          </a:xfrm>
        </p:spPr>
        <p:txBody>
          <a:bodyPr/>
          <a:p>
            <a:r>
              <a:rPr lang="en-US" sz="1800">
                <a:latin typeface="Times New Roman" panose="02020603050405020304" charset="0"/>
                <a:cs typeface="Times New Roman" panose="02020603050405020304" charset="0"/>
                <a:sym typeface="+mn-ea"/>
              </a:rPr>
              <a:t>TEST Word Cloud Significant textual data points can be highlighted using a word cloud.</a:t>
            </a:r>
            <a:endParaRPr lang="en-US" sz="1800">
              <a:latin typeface="Times New Roman" panose="02020603050405020304" charset="0"/>
              <a:cs typeface="Times New Roman" panose="02020603050405020304" charset="0"/>
              <a:sym typeface="+mn-ea"/>
            </a:endParaRPr>
          </a:p>
        </p:txBody>
      </p:sp>
      <p:pic>
        <p:nvPicPr>
          <p:cNvPr id="5" name="Content Placeholder 4" descr="3"/>
          <p:cNvPicPr>
            <a:picLocks noChangeAspect="1"/>
          </p:cNvPicPr>
          <p:nvPr>
            <p:ph sz="half" idx="2"/>
          </p:nvPr>
        </p:nvPicPr>
        <p:blipFill>
          <a:blip r:embed="rId1"/>
          <a:stretch>
            <a:fillRect/>
          </a:stretch>
        </p:blipFill>
        <p:spPr>
          <a:xfrm>
            <a:off x="1446530" y="1974215"/>
            <a:ext cx="6999605" cy="43243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b="1" dirty="0">
                <a:effectLst/>
                <a:sym typeface="+mn-ea"/>
              </a:rPr>
              <a:t>Run and Evaluate selected models</a:t>
            </a:r>
            <a:endParaRPr lang="en-US"/>
          </a:p>
        </p:txBody>
      </p:sp>
      <p:sp>
        <p:nvSpPr>
          <p:cNvPr id="3" name="Content Placeholder 2"/>
          <p:cNvSpPr>
            <a:spLocks noGrp="1"/>
          </p:cNvSpPr>
          <p:nvPr>
            <p:ph sz="half" idx="1"/>
          </p:nvPr>
        </p:nvSpPr>
        <p:spPr/>
        <p:txBody>
          <a:bodyPr/>
          <a:p>
            <a:r>
              <a:rPr lang="en-US" sz="1800">
                <a:latin typeface="Times New Roman" panose="02020603050405020304" charset="0"/>
                <a:cs typeface="Times New Roman" panose="02020603050405020304" charset="0"/>
              </a:rPr>
              <a:t>Multinomial Naive Bayes:</a:t>
            </a:r>
            <a:endParaRPr lang="en-US" sz="1800">
              <a:latin typeface="Times New Roman" panose="02020603050405020304" charset="0"/>
              <a:cs typeface="Times New Roman" panose="02020603050405020304" charset="0"/>
            </a:endParaRPr>
          </a:p>
        </p:txBody>
      </p:sp>
      <p:pic>
        <p:nvPicPr>
          <p:cNvPr id="6" name="Content Placeholder 5" descr="m"/>
          <p:cNvPicPr>
            <a:picLocks noChangeAspect="1"/>
          </p:cNvPicPr>
          <p:nvPr>
            <p:ph sz="half" idx="2"/>
          </p:nvPr>
        </p:nvPicPr>
        <p:blipFill>
          <a:blip r:embed="rId1"/>
          <a:stretch>
            <a:fillRect/>
          </a:stretch>
        </p:blipFill>
        <p:spPr>
          <a:xfrm>
            <a:off x="1331595" y="2060575"/>
            <a:ext cx="7441565" cy="42856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Continue....</a:t>
            </a:r>
            <a:endParaRPr lang="en-US"/>
          </a:p>
        </p:txBody>
      </p:sp>
      <p:sp>
        <p:nvSpPr>
          <p:cNvPr id="3" name="Content Placeholder 2"/>
          <p:cNvSpPr>
            <a:spLocks noGrp="1"/>
          </p:cNvSpPr>
          <p:nvPr>
            <p:ph sz="half" idx="1"/>
          </p:nvPr>
        </p:nvSpPr>
        <p:spPr/>
        <p:txBody>
          <a:bodyPr/>
          <a:p>
            <a:r>
              <a:rPr lang="en-US" sz="1800">
                <a:latin typeface="Times New Roman" panose="02020603050405020304" charset="0"/>
                <a:cs typeface="Times New Roman" panose="02020603050405020304" charset="0"/>
              </a:rPr>
              <a:t>Linear SVC</a:t>
            </a:r>
            <a:endParaRPr lang="en-US" sz="1800">
              <a:latin typeface="Times New Roman" panose="02020603050405020304" charset="0"/>
              <a:cs typeface="Times New Roman" panose="02020603050405020304" charset="0"/>
            </a:endParaRPr>
          </a:p>
        </p:txBody>
      </p:sp>
      <p:pic>
        <p:nvPicPr>
          <p:cNvPr id="4" name="Content Placeholder 3" descr="l"/>
          <p:cNvPicPr>
            <a:picLocks noChangeAspect="1"/>
          </p:cNvPicPr>
          <p:nvPr>
            <p:ph sz="half" idx="2"/>
          </p:nvPr>
        </p:nvPicPr>
        <p:blipFill>
          <a:blip r:embed="rId1"/>
          <a:stretch>
            <a:fillRect/>
          </a:stretch>
        </p:blipFill>
        <p:spPr>
          <a:xfrm>
            <a:off x="1589405" y="2149475"/>
            <a:ext cx="7344410" cy="40259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03985" y="197485"/>
            <a:ext cx="7498080" cy="962660"/>
          </a:xfrm>
        </p:spPr>
        <p:txBody>
          <a:bodyPr>
            <a:normAutofit fontScale="90000"/>
          </a:bodyPr>
          <a:p>
            <a:r>
              <a:rPr lang="en-US"/>
              <a:t>Interpretation of the Results</a:t>
            </a:r>
            <a:endParaRPr lang="en-US"/>
          </a:p>
        </p:txBody>
      </p:sp>
      <p:sp>
        <p:nvSpPr>
          <p:cNvPr id="4" name="Content Placeholder 3"/>
          <p:cNvSpPr>
            <a:spLocks noGrp="1"/>
          </p:cNvSpPr>
          <p:nvPr>
            <p:ph sz="half" idx="1"/>
          </p:nvPr>
        </p:nvSpPr>
        <p:spPr>
          <a:xfrm>
            <a:off x="1403985" y="1196975"/>
            <a:ext cx="7007860" cy="1441450"/>
          </a:xfrm>
        </p:spPr>
        <p:txBody>
          <a:bodyPr>
            <a:normAutofit lnSpcReduction="10000"/>
          </a:bodyPr>
          <a:p>
            <a:r>
              <a:rPr lang="en-US" sz="1800">
                <a:latin typeface="Times New Roman" panose="02020603050405020304" charset="0"/>
                <a:cs typeface="Times New Roman" panose="02020603050405020304" charset="0"/>
              </a:rPr>
              <a:t>We plotted AUC-RUC curve and got AUC= 0.84, another common metric is AUC, area under the receiver operating characteristic (ROC) curve. The Receiver operating characteristic curve plots the true positive (TP) rate versus the false positive (FP) rate at different classification thresholds.</a:t>
            </a:r>
            <a:endParaRPr lang="en-US" sz="1800">
              <a:latin typeface="Times New Roman" panose="02020603050405020304" charset="0"/>
              <a:cs typeface="Times New Roman" panose="02020603050405020304" charset="0"/>
            </a:endParaRPr>
          </a:p>
        </p:txBody>
      </p:sp>
      <p:pic>
        <p:nvPicPr>
          <p:cNvPr id="5" name="Content Placeholder 4" descr="a"/>
          <p:cNvPicPr>
            <a:picLocks noChangeAspect="1"/>
          </p:cNvPicPr>
          <p:nvPr>
            <p:ph sz="half" idx="2"/>
          </p:nvPr>
        </p:nvPicPr>
        <p:blipFill>
          <a:blip r:embed="rId1"/>
          <a:stretch>
            <a:fillRect/>
          </a:stretch>
        </p:blipFill>
        <p:spPr>
          <a:xfrm>
            <a:off x="1825625" y="2553335"/>
            <a:ext cx="6158230" cy="39338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Continue....</a:t>
            </a:r>
            <a:endParaRPr lang="en-US"/>
          </a:p>
        </p:txBody>
      </p:sp>
      <p:sp>
        <p:nvSpPr>
          <p:cNvPr id="3" name="Content Placeholder 2"/>
          <p:cNvSpPr>
            <a:spLocks noGrp="1"/>
          </p:cNvSpPr>
          <p:nvPr>
            <p:ph sz="half" idx="1"/>
          </p:nvPr>
        </p:nvSpPr>
        <p:spPr>
          <a:xfrm>
            <a:off x="1435735" y="1524000"/>
            <a:ext cx="7393305" cy="783590"/>
          </a:xfrm>
        </p:spPr>
        <p:txBody>
          <a:bodyPr/>
          <a:p>
            <a:r>
              <a:rPr lang="en-US" sz="1800">
                <a:latin typeface="Times New Roman" panose="02020603050405020304" charset="0"/>
                <a:cs typeface="Times New Roman" panose="02020603050405020304" charset="0"/>
              </a:rPr>
              <a:t>We also test our model by some good and bad comments:</a:t>
            </a:r>
            <a:endParaRPr lang="en-US" sz="1800">
              <a:latin typeface="Times New Roman" panose="02020603050405020304" charset="0"/>
              <a:cs typeface="Times New Roman" panose="02020603050405020304" charset="0"/>
            </a:endParaRPr>
          </a:p>
        </p:txBody>
      </p:sp>
      <p:pic>
        <p:nvPicPr>
          <p:cNvPr id="4" name="Content Placeholder 3" descr="r"/>
          <p:cNvPicPr>
            <a:picLocks noChangeAspect="1"/>
          </p:cNvPicPr>
          <p:nvPr>
            <p:ph sz="half" idx="2"/>
          </p:nvPr>
        </p:nvPicPr>
        <p:blipFill>
          <a:blip r:embed="rId1"/>
          <a:stretch>
            <a:fillRect/>
          </a:stretch>
        </p:blipFill>
        <p:spPr>
          <a:xfrm>
            <a:off x="1475740" y="2060575"/>
            <a:ext cx="7108190" cy="37757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4" name="Content Placeholder 3"/>
          <p:cNvSpPr>
            <a:spLocks noGrp="1"/>
          </p:cNvSpPr>
          <p:nvPr>
            <p:ph sz="half" idx="2"/>
          </p:nvPr>
        </p:nvSpPr>
        <p:spPr>
          <a:xfrm>
            <a:off x="1331595" y="1484630"/>
            <a:ext cx="7470140" cy="4663440"/>
          </a:xfrm>
        </p:spPr>
        <p:txBody>
          <a:bodyPr>
            <a:noAutofit/>
          </a:bodyPr>
          <a:p>
            <a:r>
              <a:rPr lang="en-US" sz="2100">
                <a:latin typeface="Times New Roman" panose="02020603050405020304" charset="0"/>
                <a:cs typeface="Times New Roman" panose="02020603050405020304" charset="0"/>
              </a:rPr>
              <a:t>This paper proposed a Machine Learning Approach combined with Natural Language Processing for toxicity detection and its type identification in user comments. </a:t>
            </a:r>
            <a:endParaRPr lang="en-US" sz="2100">
              <a:latin typeface="Times New Roman" panose="02020603050405020304" charset="0"/>
              <a:cs typeface="Times New Roman" panose="02020603050405020304" charset="0"/>
            </a:endParaRPr>
          </a:p>
          <a:p>
            <a:r>
              <a:rPr lang="en-US" sz="2100">
                <a:latin typeface="Times New Roman" panose="02020603050405020304" charset="0"/>
                <a:cs typeface="Times New Roman" panose="02020603050405020304" charset="0"/>
              </a:rPr>
              <a:t>Finally, the Mean Validation Accuracy, so obtained, is 92% which is by far the highest ever numeric accuracy reached by any Comment Toxicity Detection Model. </a:t>
            </a:r>
            <a:endParaRPr lang="en-US" sz="2100">
              <a:latin typeface="Times New Roman" panose="02020603050405020304" charset="0"/>
              <a:cs typeface="Times New Roman" panose="02020603050405020304" charset="0"/>
            </a:endParaRPr>
          </a:p>
          <a:p>
            <a:r>
              <a:rPr lang="en-US" sz="2100">
                <a:latin typeface="Times New Roman" panose="02020603050405020304" charset="0"/>
                <a:cs typeface="Times New Roman" panose="02020603050405020304" charset="0"/>
              </a:rPr>
              <a:t>The research done in this paper is intended to enhance fair online talk and views sharing in social media. </a:t>
            </a:r>
            <a:endParaRPr lang="en-US" sz="2100">
              <a:latin typeface="Times New Roman" panose="02020603050405020304" charset="0"/>
              <a:cs typeface="Times New Roman" panose="02020603050405020304" charset="0"/>
            </a:endParaRPr>
          </a:p>
          <a:p>
            <a:r>
              <a:rPr lang="en-US" sz="2100">
                <a:latin typeface="Times New Roman" panose="02020603050405020304" charset="0"/>
                <a:cs typeface="Times New Roman" panose="02020603050405020304" charset="0"/>
              </a:rPr>
              <a:t>A more robust model can be developed by applying Grid Search Algorithm on the same dataset over the Machine Learning Algorithms for every pipeline, being used in order to obtain better results and accurate classifications</a:t>
            </a:r>
            <a:endParaRPr lang="en-US" sz="21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691680" y="1052736"/>
            <a:ext cx="6480720" cy="4824536"/>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35735" y="274955"/>
            <a:ext cx="7498080" cy="937260"/>
          </a:xfrm>
        </p:spPr>
        <p:txBody>
          <a:bodyPr/>
          <a:p>
            <a:r>
              <a:rPr lang="en-IN" dirty="0">
                <a:sym typeface="+mn-ea"/>
              </a:rPr>
              <a:t>Problem Statement</a:t>
            </a:r>
            <a:endParaRPr lang="en-US"/>
          </a:p>
        </p:txBody>
      </p:sp>
      <p:sp>
        <p:nvSpPr>
          <p:cNvPr id="3" name="Content Placeholder 2"/>
          <p:cNvSpPr>
            <a:spLocks noGrp="1"/>
          </p:cNvSpPr>
          <p:nvPr>
            <p:ph idx="1"/>
          </p:nvPr>
        </p:nvSpPr>
        <p:spPr>
          <a:xfrm>
            <a:off x="1259840" y="1412875"/>
            <a:ext cx="7498080" cy="5109210"/>
          </a:xfrm>
        </p:spPr>
        <p:txBody>
          <a:bodyPr/>
          <a:p>
            <a:r>
              <a:rPr lang="en-US" sz="1700">
                <a:latin typeface="Times New Roman" panose="02020603050405020304" charset="0"/>
                <a:cs typeface="Times New Roman" panose="02020603050405020304" charset="0"/>
              </a:rPr>
              <a:t>The proliferation of social media enables people to express their opinions widely online.However,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sz="1700">
              <a:latin typeface="Times New Roman" panose="02020603050405020304" charset="0"/>
              <a:cs typeface="Times New Roman" panose="02020603050405020304" charset="0"/>
            </a:endParaRPr>
          </a:p>
          <a:p>
            <a:r>
              <a:rPr lang="en-US" sz="1700">
                <a:latin typeface="Times New Roman" panose="02020603050405020304" charset="0"/>
                <a:cs typeface="Times New Roman" panose="02020603050405020304" charset="0"/>
              </a:rPr>
              <a:t>Online hate, described as abusive language, aggression, cyberbully, hatefulness and many others has been identified as a major threat on online social media platforms. Social media platforms are the most prominent grounds for such toxic behavior.</a:t>
            </a:r>
            <a:endParaRPr lang="en-US" sz="1700">
              <a:latin typeface="Times New Roman" panose="02020603050405020304" charset="0"/>
              <a:cs typeface="Times New Roman" panose="02020603050405020304" charset="0"/>
            </a:endParaRPr>
          </a:p>
          <a:p>
            <a:r>
              <a:rPr lang="en-US" sz="1700">
                <a:latin typeface="Times New Roman" panose="02020603050405020304" charset="0"/>
                <a:cs typeface="Times New Roman" panose="02020603050405020304" charset="0"/>
              </a:rPr>
              <a:t>There has been a remarkable increase in the cases of cyberbully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US" sz="1700">
              <a:latin typeface="Times New Roman" panose="02020603050405020304" charset="0"/>
              <a:cs typeface="Times New Roman" panose="02020603050405020304" charset="0"/>
            </a:endParaRPr>
          </a:p>
          <a:p>
            <a:r>
              <a:rPr lang="en-US" sz="1700">
                <a:latin typeface="Times New Roman" panose="02020603050405020304" charset="0"/>
                <a:cs typeface="Times New Roman" panose="02020603050405020304" charset="0"/>
              </a:rPr>
              <a:t>Our goal is to build a prototype of online hate and abuse comment classifier which can used to classify hate and offensive comments so that it can be controlled and restricted from spreading hatred and cyberbully.</a:t>
            </a:r>
            <a:endParaRPr lang="en-US" sz="17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a:sym typeface="+mn-ea"/>
              </a:rPr>
              <a:t>Exploratory data analysis</a:t>
            </a:r>
            <a:endParaRPr lang="en-US"/>
          </a:p>
        </p:txBody>
      </p:sp>
      <p:sp>
        <p:nvSpPr>
          <p:cNvPr id="3" name="Content Placeholder 2"/>
          <p:cNvSpPr>
            <a:spLocks noGrp="1"/>
          </p:cNvSpPr>
          <p:nvPr>
            <p:ph idx="1"/>
          </p:nvPr>
        </p:nvSpPr>
        <p:spPr>
          <a:xfrm>
            <a:off x="1331468" y="1628775"/>
            <a:ext cx="7498080" cy="4800600"/>
          </a:xfrm>
        </p:spPr>
        <p:txBody>
          <a:bodyPr>
            <a:normAutofit lnSpcReduction="20000"/>
          </a:bodyPr>
          <a:p>
            <a:r>
              <a:rPr lang="en-US" b="1" dirty="0">
                <a:sym typeface="+mn-ea"/>
              </a:rPr>
              <a:t>Defining the </a:t>
            </a:r>
            <a:r>
              <a:rPr lang="en-IN" dirty="0" smtClean="0">
                <a:sym typeface="+mn-ea"/>
              </a:rPr>
              <a:t>problem statement</a:t>
            </a:r>
            <a:endParaRPr lang="en-US" dirty="0"/>
          </a:p>
          <a:p>
            <a:r>
              <a:rPr lang="en-US" b="1" dirty="0">
                <a:sym typeface="+mn-ea"/>
                <a:hlinkClick r:id="rId1"/>
              </a:rPr>
              <a:t>Collecting the data</a:t>
            </a:r>
            <a:endParaRPr lang="en-US" dirty="0"/>
          </a:p>
          <a:p>
            <a:r>
              <a:rPr lang="en-US" b="1" dirty="0">
                <a:sym typeface="+mn-ea"/>
                <a:hlinkClick r:id="rId2"/>
              </a:rPr>
              <a:t>Cleaning the data</a:t>
            </a:r>
            <a:endParaRPr lang="en-US" b="1" dirty="0"/>
          </a:p>
          <a:p>
            <a:pPr marL="114300" indent="0">
              <a:buNone/>
            </a:pPr>
            <a:r>
              <a:rPr lang="en-US" dirty="0">
                <a:sym typeface="+mn-ea"/>
              </a:rPr>
              <a:t>-Removing major errors, duplicates, and outliers</a:t>
            </a:r>
            <a:endParaRPr lang="en-US" dirty="0"/>
          </a:p>
          <a:p>
            <a:pPr marL="114300" indent="0">
              <a:buNone/>
            </a:pPr>
            <a:r>
              <a:rPr lang="en-US" dirty="0">
                <a:sym typeface="+mn-ea"/>
              </a:rPr>
              <a:t>-Removing unwanted data points</a:t>
            </a:r>
            <a:endParaRPr lang="en-US" dirty="0"/>
          </a:p>
          <a:p>
            <a:pPr marL="114300" indent="0">
              <a:buNone/>
            </a:pPr>
            <a:r>
              <a:rPr lang="en-US" dirty="0">
                <a:sym typeface="+mn-ea"/>
              </a:rPr>
              <a:t>-Bringing structure to your data</a:t>
            </a:r>
            <a:endParaRPr lang="en-US" dirty="0"/>
          </a:p>
          <a:p>
            <a:pPr marL="114300" indent="0">
              <a:buNone/>
            </a:pPr>
            <a:r>
              <a:rPr lang="en-US" dirty="0">
                <a:sym typeface="+mn-ea"/>
              </a:rPr>
              <a:t>-Filling in major gaps</a:t>
            </a:r>
            <a:endParaRPr lang="en-US" dirty="0"/>
          </a:p>
          <a:p>
            <a:r>
              <a:rPr lang="en-US" b="1" dirty="0">
                <a:sym typeface="+mn-ea"/>
                <a:hlinkClick r:id="rId3"/>
              </a:rPr>
              <a:t>Analyzing the data</a:t>
            </a:r>
            <a:endParaRPr lang="en-US" dirty="0"/>
          </a:p>
          <a:p>
            <a:r>
              <a:rPr lang="en-US" b="1" dirty="0">
                <a:sym typeface="+mn-ea"/>
                <a:hlinkClick r:id="rId4"/>
              </a:rPr>
              <a:t>Sharing your results</a:t>
            </a:r>
            <a:endParaRPr lang="en-US" dirty="0"/>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dirty="0">
                <a:effectLst/>
                <a:sym typeface="+mn-ea"/>
              </a:rPr>
              <a:t>Data Sources and their formats</a:t>
            </a:r>
            <a:endParaRPr lang="en-US"/>
          </a:p>
        </p:txBody>
      </p:sp>
      <p:sp>
        <p:nvSpPr>
          <p:cNvPr id="3" name="Content Placeholder 2"/>
          <p:cNvSpPr>
            <a:spLocks noGrp="1"/>
          </p:cNvSpPr>
          <p:nvPr>
            <p:ph sz="half" idx="1"/>
          </p:nvPr>
        </p:nvSpPr>
        <p:spPr/>
        <p:txBody>
          <a:bodyPr/>
          <a:p>
            <a:r>
              <a:rPr lang="en-US" sz="1700">
                <a:latin typeface="Times New Roman" panose="02020603050405020304" charset="0"/>
                <a:cs typeface="Times New Roman" panose="02020603050405020304" charset="0"/>
              </a:rPr>
              <a:t>Our train and test data set:</a:t>
            </a:r>
            <a:endParaRPr lang="en-US" sz="1700">
              <a:latin typeface="Times New Roman" panose="02020603050405020304" charset="0"/>
              <a:cs typeface="Times New Roman" panose="02020603050405020304" charset="0"/>
            </a:endParaRPr>
          </a:p>
        </p:txBody>
      </p:sp>
      <p:pic>
        <p:nvPicPr>
          <p:cNvPr id="4" name="Content Placeholder 3" descr="1"/>
          <p:cNvPicPr>
            <a:picLocks noChangeAspect="1"/>
          </p:cNvPicPr>
          <p:nvPr>
            <p:ph sz="half" idx="2"/>
          </p:nvPr>
        </p:nvPicPr>
        <p:blipFill>
          <a:blip r:embed="rId1"/>
          <a:stretch>
            <a:fillRect/>
          </a:stretch>
        </p:blipFill>
        <p:spPr>
          <a:xfrm>
            <a:off x="1331595" y="2062480"/>
            <a:ext cx="6885305" cy="44024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59840" y="188595"/>
            <a:ext cx="7498080" cy="941070"/>
          </a:xfrm>
        </p:spPr>
        <p:txBody>
          <a:bodyPr/>
          <a:p>
            <a:r>
              <a:rPr lang="en-US"/>
              <a:t>Data Information</a:t>
            </a:r>
            <a:endParaRPr lang="en-US"/>
          </a:p>
        </p:txBody>
      </p:sp>
      <p:sp>
        <p:nvSpPr>
          <p:cNvPr id="3" name="Content Placeholder 2"/>
          <p:cNvSpPr>
            <a:spLocks noGrp="1"/>
          </p:cNvSpPr>
          <p:nvPr>
            <p:ph sz="half" idx="1"/>
          </p:nvPr>
        </p:nvSpPr>
        <p:spPr>
          <a:xfrm>
            <a:off x="1331595" y="1268730"/>
            <a:ext cx="6036945" cy="634365"/>
          </a:xfrm>
        </p:spPr>
        <p:txBody>
          <a:bodyPr/>
          <a:p>
            <a:r>
              <a:rPr lang="en-US" sz="2000">
                <a:latin typeface="Times New Roman" panose="02020603050405020304" charset="0"/>
                <a:cs typeface="Times New Roman" panose="02020603050405020304" charset="0"/>
                <a:sym typeface="+mn-ea"/>
              </a:rPr>
              <a:t>Our train and test data set INFO:</a:t>
            </a:r>
            <a:endParaRPr lang="en-US" sz="2000">
              <a:latin typeface="Times New Roman" panose="02020603050405020304" charset="0"/>
              <a:cs typeface="Times New Roman" panose="02020603050405020304" charset="0"/>
              <a:sym typeface="+mn-ea"/>
            </a:endParaRPr>
          </a:p>
        </p:txBody>
      </p:sp>
      <p:pic>
        <p:nvPicPr>
          <p:cNvPr id="4" name="Content Placeholder 3" descr="2"/>
          <p:cNvPicPr>
            <a:picLocks noChangeAspect="1"/>
          </p:cNvPicPr>
          <p:nvPr>
            <p:ph sz="half" idx="2"/>
          </p:nvPr>
        </p:nvPicPr>
        <p:blipFill>
          <a:blip r:embed="rId1"/>
          <a:stretch>
            <a:fillRect/>
          </a:stretch>
        </p:blipFill>
        <p:spPr>
          <a:xfrm>
            <a:off x="1403985" y="2007235"/>
            <a:ext cx="6638925" cy="45453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31595" y="260350"/>
            <a:ext cx="7498080" cy="996950"/>
          </a:xfrm>
        </p:spPr>
        <p:txBody>
          <a:bodyPr/>
          <a:p>
            <a:r>
              <a:rPr lang="en-US"/>
              <a:t>Software used</a:t>
            </a:r>
            <a:endParaRPr lang="en-US"/>
          </a:p>
        </p:txBody>
      </p:sp>
      <p:pic>
        <p:nvPicPr>
          <p:cNvPr id="4" name="Content Placeholder 3" descr="3"/>
          <p:cNvPicPr>
            <a:picLocks noChangeAspect="1"/>
          </p:cNvPicPr>
          <p:nvPr>
            <p:ph idx="1"/>
          </p:nvPr>
        </p:nvPicPr>
        <p:blipFill>
          <a:blip r:embed="rId1"/>
          <a:stretch>
            <a:fillRect/>
          </a:stretch>
        </p:blipFill>
        <p:spPr>
          <a:xfrm>
            <a:off x="1331595" y="2493010"/>
            <a:ext cx="7498080" cy="3657600"/>
          </a:xfrm>
          <a:prstGeom prst="rect">
            <a:avLst/>
          </a:prstGeom>
        </p:spPr>
      </p:pic>
      <p:sp>
        <p:nvSpPr>
          <p:cNvPr id="5" name="Text Box 4"/>
          <p:cNvSpPr txBox="1"/>
          <p:nvPr/>
        </p:nvSpPr>
        <p:spPr>
          <a:xfrm>
            <a:off x="1503680" y="1593850"/>
            <a:ext cx="6957060" cy="368300"/>
          </a:xfrm>
          <a:prstGeom prst="rect">
            <a:avLst/>
          </a:prstGeom>
          <a:noFill/>
        </p:spPr>
        <p:txBody>
          <a:bodyPr wrap="square" rtlCol="0">
            <a:spAutoFit/>
          </a:bodyPr>
          <a:p>
            <a:r>
              <a:rPr lang="en-US">
                <a:latin typeface="Times New Roman" panose="02020603050405020304" charset="0"/>
                <a:cs typeface="Times New Roman" panose="02020603050405020304" charset="0"/>
              </a:rPr>
              <a:t>I used all of this software tools and algorithms:</a:t>
            </a:r>
            <a:r>
              <a:rPr lang="en-US"/>
              <a:t>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PRE PROCESSING</a:t>
            </a:r>
            <a:endParaRPr lang="en-US"/>
          </a:p>
        </p:txBody>
      </p:sp>
      <p:sp>
        <p:nvSpPr>
          <p:cNvPr id="3" name="Content Placeholder 2"/>
          <p:cNvSpPr>
            <a:spLocks noGrp="1"/>
          </p:cNvSpPr>
          <p:nvPr>
            <p:ph sz="half" idx="1"/>
          </p:nvPr>
        </p:nvSpPr>
        <p:spPr/>
        <p:txBody>
          <a:bodyPr/>
          <a:p>
            <a:r>
              <a:rPr lang="en-US" sz="1700">
                <a:latin typeface="Times New Roman" panose="02020603050405020304" charset="0"/>
                <a:cs typeface="Times New Roman" panose="02020603050405020304" charset="0"/>
              </a:rPr>
              <a:t>CLEANING TRAIN DATA SET</a:t>
            </a:r>
            <a:endParaRPr lang="en-US" sz="1700">
              <a:latin typeface="Times New Roman" panose="02020603050405020304" charset="0"/>
              <a:cs typeface="Times New Roman" panose="02020603050405020304" charset="0"/>
            </a:endParaRPr>
          </a:p>
        </p:txBody>
      </p:sp>
      <p:pic>
        <p:nvPicPr>
          <p:cNvPr id="4" name="Content Placeholder 3" descr="1"/>
          <p:cNvPicPr>
            <a:picLocks noChangeAspect="1"/>
          </p:cNvPicPr>
          <p:nvPr>
            <p:ph sz="half" idx="2"/>
          </p:nvPr>
        </p:nvPicPr>
        <p:blipFill>
          <a:blip r:embed="rId1"/>
          <a:stretch>
            <a:fillRect/>
          </a:stretch>
        </p:blipFill>
        <p:spPr>
          <a:xfrm>
            <a:off x="1475740" y="2170430"/>
            <a:ext cx="6297930" cy="39363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Continue.... </a:t>
            </a:r>
            <a:endParaRPr lang="en-US"/>
          </a:p>
        </p:txBody>
      </p:sp>
      <p:sp>
        <p:nvSpPr>
          <p:cNvPr id="3" name="Content Placeholder 2"/>
          <p:cNvSpPr>
            <a:spLocks noGrp="1"/>
          </p:cNvSpPr>
          <p:nvPr>
            <p:ph sz="half" idx="1"/>
          </p:nvPr>
        </p:nvSpPr>
        <p:spPr/>
        <p:txBody>
          <a:bodyPr/>
          <a:p>
            <a:r>
              <a:rPr lang="en-US" sz="1800">
                <a:latin typeface="Times New Roman" panose="02020603050405020304" charset="0"/>
                <a:cs typeface="Times New Roman" panose="02020603050405020304" charset="0"/>
                <a:sym typeface="+mn-ea"/>
              </a:rPr>
              <a:t>CLEANING TEST DATA SET</a:t>
            </a:r>
            <a:endParaRPr lang="en-US" sz="1800">
              <a:latin typeface="Times New Roman" panose="02020603050405020304" charset="0"/>
              <a:cs typeface="Times New Roman" panose="02020603050405020304" charset="0"/>
            </a:endParaRPr>
          </a:p>
          <a:p>
            <a:endParaRPr lang="en-US" sz="1800"/>
          </a:p>
        </p:txBody>
      </p:sp>
      <p:pic>
        <p:nvPicPr>
          <p:cNvPr id="4" name="Content Placeholder 3" descr="1"/>
          <p:cNvPicPr>
            <a:picLocks noChangeAspect="1"/>
          </p:cNvPicPr>
          <p:nvPr>
            <p:ph sz="half" idx="2"/>
          </p:nvPr>
        </p:nvPicPr>
        <p:blipFill>
          <a:blip r:embed="rId1"/>
          <a:stretch>
            <a:fillRect/>
          </a:stretch>
        </p:blipFill>
        <p:spPr>
          <a:xfrm>
            <a:off x="1331595" y="2132965"/>
            <a:ext cx="7384415" cy="40557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59840" y="260350"/>
            <a:ext cx="7498080" cy="934085"/>
          </a:xfrm>
        </p:spPr>
        <p:txBody>
          <a:bodyPr/>
          <a:p>
            <a:r>
              <a:rPr lang="en-US">
                <a:sym typeface="+mn-ea"/>
              </a:rPr>
              <a:t>Continue....</a:t>
            </a:r>
            <a:endParaRPr lang="en-US"/>
          </a:p>
        </p:txBody>
      </p:sp>
      <p:sp>
        <p:nvSpPr>
          <p:cNvPr id="3" name="Content Placeholder 2"/>
          <p:cNvSpPr>
            <a:spLocks noGrp="1"/>
          </p:cNvSpPr>
          <p:nvPr>
            <p:ph sz="half" idx="1"/>
          </p:nvPr>
        </p:nvSpPr>
        <p:spPr>
          <a:xfrm>
            <a:off x="1331595" y="1322070"/>
            <a:ext cx="7075170" cy="1638935"/>
          </a:xfrm>
        </p:spPr>
        <p:txBody>
          <a:bodyPr>
            <a:normAutofit/>
          </a:bodyPr>
          <a:p>
            <a:r>
              <a:rPr lang="en-US" sz="1800" b="1">
                <a:latin typeface="Times New Roman" panose="02020603050405020304" charset="0"/>
                <a:cs typeface="Times New Roman" panose="02020603050405020304" charset="0"/>
              </a:rPr>
              <a:t>STEMMING AND LEMMATIZATION</a:t>
            </a:r>
            <a:r>
              <a:rPr lang="en-US" sz="1800">
                <a:latin typeface="Times New Roman" panose="02020603050405020304" charset="0"/>
                <a:cs typeface="Times New Roman" panose="02020603050405020304" charset="0"/>
              </a:rPr>
              <a:t>:Stemming is a process that stems or removes last few characters from a word, often leading to incorrect meanings and spelling. Lemmatization considers the context and converts the word to its meaningful base form, which is called Lemma. For instance, stemming the word 'Caring' would return 'Car</a:t>
            </a:r>
            <a:endParaRPr lang="en-US" sz="1800">
              <a:latin typeface="Times New Roman" panose="02020603050405020304" charset="0"/>
              <a:cs typeface="Times New Roman" panose="02020603050405020304" charset="0"/>
            </a:endParaRPr>
          </a:p>
        </p:txBody>
      </p:sp>
      <p:pic>
        <p:nvPicPr>
          <p:cNvPr id="5" name="Content Placeholder 4" descr="2"/>
          <p:cNvPicPr>
            <a:picLocks noChangeAspect="1"/>
          </p:cNvPicPr>
          <p:nvPr>
            <p:ph sz="half" idx="2"/>
          </p:nvPr>
        </p:nvPicPr>
        <p:blipFill>
          <a:blip r:embed="rId1"/>
          <a:stretch>
            <a:fillRect/>
          </a:stretch>
        </p:blipFill>
        <p:spPr>
          <a:xfrm>
            <a:off x="1331595" y="2961640"/>
            <a:ext cx="7164705" cy="343471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3514</Words>
  <Application>WPS Presentation</Application>
  <PresentationFormat>On-screen Show (4:3)</PresentationFormat>
  <Paragraphs>85</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Wingdings 2</vt:lpstr>
      <vt:lpstr>Wingdings</vt:lpstr>
      <vt:lpstr>Verdana</vt:lpstr>
      <vt:lpstr>Gill Sans MT</vt:lpstr>
      <vt:lpstr>Microsoft YaHei</vt:lpstr>
      <vt:lpstr>Arial Unicode MS</vt:lpstr>
      <vt:lpstr>Calibri</vt:lpstr>
      <vt:lpstr>Times New Roman</vt:lpstr>
      <vt:lpstr>Solstice</vt:lpstr>
      <vt:lpstr>RATINGS PREDICTION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dc:title>
  <dc:creator>Acer</dc:creator>
  <cp:lastModifiedBy>lispro</cp:lastModifiedBy>
  <cp:revision>39</cp:revision>
  <dcterms:created xsi:type="dcterms:W3CDTF">2022-08-12T16:09:00Z</dcterms:created>
  <dcterms:modified xsi:type="dcterms:W3CDTF">2022-09-13T07:56:38Z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AA4563B60CDE49CE8300B5FC04E7A5C8</vt:lpwstr>
  </property>
  <property fmtid="{D5CDD505-2E9C-101B-9397-08002B2CF9AE}" pid="3" name="KSOProductBuildVer">
    <vt:lpwstr>1033-11.2.0.11074</vt:lpwstr>
  </property>
</Properties>
</file>