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3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48C9D-B3B5-9184-5F84-40A59F06E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D6109-76C3-0E11-699C-D8B6809BD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7DBB-8E3D-4896-F451-4CCF3FF4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C7E5C-C655-F257-75CD-C0758823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7E39F-0504-BF91-3BC7-C8F0AB89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0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9840C-A513-3413-2ECB-DA49D29A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DAEEDC-D1AC-F280-B720-E709693E0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5EEE0E-B753-1BDE-0636-1EC04A11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631B2-7F21-E225-4BB8-25387767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43FE-33C5-DA8E-170F-EB3710D2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84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2E5FC-78FF-7C0E-FB92-2392A32D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78A67-4CE9-D5FE-BD5A-80C7AF39C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E186E-0000-A97F-1FFE-5F307E61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6049F8-4AC5-F0F6-558D-EEADFA9E9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5802E-2FA3-BC37-F2C6-E6EBA471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56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36F13-E2F6-F741-18F3-6B263185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45351-867F-1157-4DDD-25F7D724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0EEBE-6E4E-4098-A098-2CBC5AF3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92226-DE6A-F2FF-65CB-8BCD654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37AF9-3336-B392-B3EF-3588DAF3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290B6-9C57-B245-F183-BE57B5DD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D18A76-F40C-2E23-EDC9-DF0F16BDD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858D60-B301-EE7D-316E-5FC37787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5748B-A239-AC7E-C75F-C3DC017F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3B2B94-342C-81AA-E7EA-9A5B0CD4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094A-5CC7-C000-138D-F5D62B13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D57F6-8891-7AC1-63C5-4DB08A6A3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0D97DA-A102-9F2F-D0DA-9127578B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8DBCC-85A3-D36A-A432-1F57B00B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D27583-F984-7FC9-EFBE-03746B81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72B251-B680-4483-D31C-156A5A48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6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F6B68-DD86-02EB-D1E8-3D61907A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EB34E-8535-6621-A90A-18BFA502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F94C4C-B9ED-5653-4819-34D6C5449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7C2B39-B8DA-122F-8323-DAED9817D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38E6AA-F0A9-F86B-4E10-82DC127D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7C35B6-C666-A199-6017-88328DF6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5AE509-6BC9-2E9E-DE90-488AAE54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7463ED-A251-C03E-E68D-F63E5DFD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1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C1BF2-679F-F9F9-DFF7-308B694A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D35A41-2B0E-BA36-09FA-870A2DE6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5722AB-E973-86DA-AF45-478756C0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8E5026-A67E-F27A-B1EB-0A0061D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24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B5825-187B-B085-E0B9-332AF1E5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D652AB-FBCB-D807-F0D3-1D26E62C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C526C-F642-6090-A93B-371E930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6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CCA7D-70AD-5D85-AFC2-8A79A608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44857-ABF3-3ED7-6FD3-EA7AE3D7C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319D4-79C8-837C-F1B2-B1EC47B57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866C4-F2AC-94D7-034C-672C0677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CDB00-5A66-EF55-811D-17541E86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A0415-3F57-3607-3F13-C11C3A54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4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E534-5821-A9A1-592A-E2A6352B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54DD6-B493-C630-FABA-0FCAA8B0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616AFB-032A-02A5-C302-E1DEE85E5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8B027-4C2C-588D-BAAD-1F71D042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5EB40-B0A1-574B-8FBF-1F50C6FD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BEB58-ABEC-8E6F-9923-C2D6639B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14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E64FF-C62D-AA14-AD06-DA738182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79DC9-D230-4040-63E1-214F4A8A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E25FD-E382-3F35-70DC-24FF4613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862AC-CBA4-45AF-9CF4-84BF799C26E1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8D701-23EF-1027-D3D3-B049E922F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F0406-9401-B417-9809-B3BE76CD1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6691F-6C7C-4F32-8C5B-ABF04C526B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CWu-nk/Cell_SAM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open-mmlab/mmdetection/issu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5D638CF1-C26C-F1CE-4F8D-1DB2A1C296BF}"/>
              </a:ext>
            </a:extLst>
          </p:cNvPr>
          <p:cNvSpPr txBox="1"/>
          <p:nvPr/>
        </p:nvSpPr>
        <p:spPr>
          <a:xfrm>
            <a:off x="87695" y="1344259"/>
            <a:ext cx="513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1. We suggest confirming that the basic environment is installed correctly first: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4B4B511-D37E-C3C5-3343-6626360EFBF2}"/>
              </a:ext>
            </a:extLst>
          </p:cNvPr>
          <p:cNvGrpSpPr/>
          <p:nvPr/>
        </p:nvGrpSpPr>
        <p:grpSpPr>
          <a:xfrm>
            <a:off x="190585" y="2150685"/>
            <a:ext cx="5135860" cy="4422656"/>
            <a:chOff x="153758" y="897406"/>
            <a:chExt cx="5135860" cy="4422656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577CC96-AF0A-4479-D352-3389788AA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758" y="910622"/>
              <a:ext cx="5135860" cy="4409440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79BAA5F-D03F-D7FD-4B06-9688E164BE0B}"/>
                </a:ext>
              </a:extLst>
            </p:cNvPr>
            <p:cNvSpPr/>
            <p:nvPr/>
          </p:nvSpPr>
          <p:spPr>
            <a:xfrm>
              <a:off x="1849456" y="897406"/>
              <a:ext cx="782320" cy="269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E04961-CDB6-15BB-F923-9BB5CB84E1DC}"/>
                </a:ext>
              </a:extLst>
            </p:cNvPr>
            <p:cNvSpPr/>
            <p:nvPr/>
          </p:nvSpPr>
          <p:spPr>
            <a:xfrm>
              <a:off x="1849456" y="4260560"/>
              <a:ext cx="1107440" cy="2692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4F2BDE8-BD20-ECCF-74AF-2A33F506F055}"/>
                </a:ext>
              </a:extLst>
            </p:cNvPr>
            <p:cNvSpPr/>
            <p:nvPr/>
          </p:nvSpPr>
          <p:spPr>
            <a:xfrm>
              <a:off x="1856816" y="4505594"/>
              <a:ext cx="604520" cy="1963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48E3491-582F-90F9-421D-44C13E4CF542}"/>
              </a:ext>
            </a:extLst>
          </p:cNvPr>
          <p:cNvSpPr txBox="1"/>
          <p:nvPr/>
        </p:nvSpPr>
        <p:spPr>
          <a:xfrm>
            <a:off x="5497562" y="90980"/>
            <a:ext cx="6218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. Creating a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conda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environment, and install </a:t>
            </a:r>
            <a:r>
              <a:rPr lang="en-US" altLang="zh-CN" b="1" i="1" dirty="0">
                <a:solidFill>
                  <a:srgbClr val="FF0000"/>
                </a:solidFill>
                <a:effectLst/>
                <a:latin typeface="-apple-system"/>
              </a:rPr>
              <a:t>the GPU version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of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PyTorch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 in your preferred way: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8C3EA3B-A82B-31BE-8E12-9B2F6500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174" y="737311"/>
            <a:ext cx="2941301" cy="194146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D149C1D-ED8D-9069-6176-72C0BC69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984" y="2764836"/>
            <a:ext cx="6682492" cy="1937148"/>
          </a:xfrm>
          <a:prstGeom prst="rect">
            <a:avLst/>
          </a:prstGeom>
        </p:spPr>
      </p:pic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7C87BF-D305-C8E5-0BC5-93E06D3D5650}"/>
              </a:ext>
            </a:extLst>
          </p:cNvPr>
          <p:cNvGrpSpPr/>
          <p:nvPr/>
        </p:nvGrpSpPr>
        <p:grpSpPr>
          <a:xfrm>
            <a:off x="5497562" y="4988592"/>
            <a:ext cx="6646847" cy="1452848"/>
            <a:chOff x="5497562" y="4988592"/>
            <a:chExt cx="6646847" cy="1452848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11FA381A-EA72-DC15-B19C-AD63E619D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7562" y="4988592"/>
              <a:ext cx="4663107" cy="1452848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CE5B9C1-6CAF-B2C6-592B-253C423A343F}"/>
                </a:ext>
              </a:extLst>
            </p:cNvPr>
            <p:cNvSpPr/>
            <p:nvPr/>
          </p:nvSpPr>
          <p:spPr>
            <a:xfrm>
              <a:off x="5571640" y="5547361"/>
              <a:ext cx="2363320" cy="3924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2E31404-C5AE-4A00-E85B-32770C05DCB6}"/>
                </a:ext>
              </a:extLst>
            </p:cNvPr>
            <p:cNvSpPr txBox="1"/>
            <p:nvPr/>
          </p:nvSpPr>
          <p:spPr>
            <a:xfrm>
              <a:off x="9960009" y="5114851"/>
              <a:ext cx="218440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0" i="0" dirty="0">
                  <a:solidFill>
                    <a:srgbClr val="FF0000"/>
                  </a:solidFill>
                  <a:effectLst/>
                  <a:latin typeface="-apple-system"/>
                </a:rPr>
                <a:t>Please confirm again through ‘</a:t>
              </a:r>
              <a:r>
                <a:rPr lang="en-US" altLang="zh-CN" sz="1400" b="0" i="0" dirty="0" err="1">
                  <a:solidFill>
                    <a:srgbClr val="FF0000"/>
                  </a:solidFill>
                  <a:effectLst/>
                  <a:latin typeface="-apple-system"/>
                </a:rPr>
                <a:t>conda</a:t>
              </a:r>
              <a:r>
                <a:rPr lang="en-US" altLang="zh-CN" sz="1400" b="0" i="0" dirty="0">
                  <a:solidFill>
                    <a:srgbClr val="FF0000"/>
                  </a:solidFill>
                  <a:effectLst/>
                  <a:latin typeface="-apple-system"/>
                </a:rPr>
                <a:t> list’ ! 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-apple-system"/>
                </a:rPr>
                <a:t>‘+cu’ is right</a:t>
              </a:r>
            </a:p>
            <a:p>
              <a:r>
                <a:rPr lang="en-US" altLang="zh-CN" sz="1400" dirty="0">
                  <a:solidFill>
                    <a:srgbClr val="FF0000"/>
                  </a:solidFill>
                  <a:latin typeface="-apple-system"/>
                </a:rPr>
                <a:t>‘</a:t>
              </a:r>
              <a:r>
                <a:rPr lang="en-US" altLang="zh-CN" sz="1400" dirty="0" err="1">
                  <a:solidFill>
                    <a:srgbClr val="FF0000"/>
                  </a:solidFill>
                  <a:latin typeface="-apple-system"/>
                </a:rPr>
                <a:t>cpu</a:t>
              </a:r>
              <a:r>
                <a:rPr lang="en-US" altLang="zh-CN" sz="1400" dirty="0">
                  <a:solidFill>
                    <a:srgbClr val="FF0000"/>
                  </a:solidFill>
                  <a:latin typeface="-apple-system"/>
                </a:rPr>
                <a:t>’ is wrong</a:t>
              </a:r>
              <a:endParaRPr lang="zh-CN" altLang="en-US" sz="1400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CA0B8BCA-EDE4-8F50-4285-6C2881F43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4490" y="5776594"/>
              <a:ext cx="16635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3F727501-4809-2186-C464-7CF0FD9D9621}"/>
              </a:ext>
            </a:extLst>
          </p:cNvPr>
          <p:cNvSpPr/>
          <p:nvPr/>
        </p:nvSpPr>
        <p:spPr>
          <a:xfrm>
            <a:off x="7300295" y="2343608"/>
            <a:ext cx="1279179" cy="269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20798F8-4A2B-620C-8020-196877BD2CC7}"/>
              </a:ext>
            </a:extLst>
          </p:cNvPr>
          <p:cNvSpPr/>
          <p:nvPr/>
        </p:nvSpPr>
        <p:spPr>
          <a:xfrm>
            <a:off x="7186650" y="2724908"/>
            <a:ext cx="4891825" cy="269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C4C80BC-B9BD-4082-D781-00ED6E684FED}"/>
              </a:ext>
            </a:extLst>
          </p:cNvPr>
          <p:cNvSpPr txBox="1"/>
          <p:nvPr/>
        </p:nvSpPr>
        <p:spPr>
          <a:xfrm>
            <a:off x="8720087" y="1667425"/>
            <a:ext cx="34718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You can use any ways you want as long as 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this 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can be achieved, as some countries, regions, or research institutions require VPN or downloading from mirror sources</a:t>
            </a:r>
            <a:endParaRPr lang="zh-CN" altLang="en-US" sz="14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BDA3265-849A-A037-2C04-F8BD7F4D03A2}"/>
              </a:ext>
            </a:extLst>
          </p:cNvPr>
          <p:cNvSpPr txBox="1"/>
          <p:nvPr/>
        </p:nvSpPr>
        <p:spPr>
          <a:xfrm>
            <a:off x="190585" y="199871"/>
            <a:ext cx="5065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More detailed instructions can be found in </a:t>
            </a:r>
            <a:r>
              <a:rPr lang="en-US" altLang="zh-CN" sz="1400" dirty="0" err="1">
                <a:hlinkClick r:id="rId6"/>
              </a:rPr>
              <a:t>YCWu-nk</a:t>
            </a:r>
            <a:r>
              <a:rPr lang="en-US" altLang="zh-CN" sz="1400" dirty="0">
                <a:hlinkClick r:id="rId6"/>
              </a:rPr>
              <a:t>/</a:t>
            </a:r>
            <a:r>
              <a:rPr lang="en-US" altLang="zh-CN" sz="1400" dirty="0" err="1">
                <a:hlinkClick r:id="rId6"/>
              </a:rPr>
              <a:t>Cell_SAM</a:t>
            </a:r>
            <a:r>
              <a:rPr lang="en-US" altLang="zh-CN" sz="1400" dirty="0">
                <a:hlinkClick r:id="rId6"/>
              </a:rPr>
              <a:t>: Large-scale segmentation model facilitates intraoperative histopathology by third harmonic generation microscopy</a:t>
            </a:r>
            <a:r>
              <a:rPr lang="en-US" altLang="zh-CN" sz="1400" b="0" i="0" dirty="0">
                <a:solidFill>
                  <a:srgbClr val="FF0000"/>
                </a:solidFill>
                <a:effectLst/>
                <a:latin typeface="-apple-system"/>
              </a:rPr>
              <a:t>, you can directly copy them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0586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E10BAE69-4A58-017E-A3A9-9D1F55AE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3" y="3987635"/>
            <a:ext cx="3944321" cy="255100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1706DD9-FA5D-4CC3-F684-F6820C2F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193"/>
          <a:stretch>
            <a:fillRect/>
          </a:stretch>
        </p:blipFill>
        <p:spPr>
          <a:xfrm>
            <a:off x="142240" y="485405"/>
            <a:ext cx="3957869" cy="29846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2707C5-70FD-7932-531F-3E730BCF3471}"/>
              </a:ext>
            </a:extLst>
          </p:cNvPr>
          <p:cNvSpPr txBox="1"/>
          <p:nvPr/>
        </p:nvSpPr>
        <p:spPr>
          <a:xfrm>
            <a:off x="50868" y="90980"/>
            <a:ext cx="513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3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nstall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openmim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, it's similar to pip: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66D1C3-C12C-5E76-A974-F10FEE71EA07}"/>
              </a:ext>
            </a:extLst>
          </p:cNvPr>
          <p:cNvSpPr/>
          <p:nvPr/>
        </p:nvSpPr>
        <p:spPr>
          <a:xfrm>
            <a:off x="2226175" y="460312"/>
            <a:ext cx="1462704" cy="248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0ED500-1419-789E-70C2-B234ACDAD782}"/>
              </a:ext>
            </a:extLst>
          </p:cNvPr>
          <p:cNvSpPr txBox="1"/>
          <p:nvPr/>
        </p:nvSpPr>
        <p:spPr>
          <a:xfrm>
            <a:off x="50868" y="3618303"/>
            <a:ext cx="5135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4.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nstall </a:t>
            </a:r>
            <a:r>
              <a:rPr lang="zh-CN" altLang="zh-CN" dirty="0">
                <a:solidFill>
                  <a:srgbClr val="FF0000"/>
                </a:solidFill>
                <a:latin typeface="Arial Unicode MS"/>
                <a:ea typeface="Monaspace Neon"/>
              </a:rPr>
              <a:t>mmengine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, using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"/>
              </a:rPr>
              <a:t>mim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7FB4A1EA-0C6B-9174-3716-3074D566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F21BFC-C7AD-57D6-4FAF-A25B6887B675}"/>
              </a:ext>
            </a:extLst>
          </p:cNvPr>
          <p:cNvSpPr/>
          <p:nvPr/>
        </p:nvSpPr>
        <p:spPr>
          <a:xfrm>
            <a:off x="2156325" y="4070185"/>
            <a:ext cx="1463175" cy="235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E5DD7A-E800-41A9-9322-47279DCB5640}"/>
              </a:ext>
            </a:extLst>
          </p:cNvPr>
          <p:cNvSpPr txBox="1"/>
          <p:nvPr/>
        </p:nvSpPr>
        <p:spPr>
          <a:xfrm>
            <a:off x="4818063" y="96956"/>
            <a:ext cx="7231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5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nstall </a:t>
            </a:r>
            <a:r>
              <a:rPr lang="en-US" altLang="zh-CN" dirty="0" err="1">
                <a:solidFill>
                  <a:srgbClr val="FF0000"/>
                </a:solidFill>
                <a:latin typeface="-apple-system"/>
              </a:rPr>
              <a:t>CUDAToolkit</a:t>
            </a:r>
            <a:r>
              <a:rPr lang="en-US" altLang="zh-CN" dirty="0">
                <a:solidFill>
                  <a:srgbClr val="FF0000"/>
                </a:solidFill>
                <a:latin typeface="Arial Unicode MS"/>
                <a:ea typeface="Monaspace Neon"/>
              </a:rPr>
              <a:t> by hand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, if needed (If it is uncertain whether the server has pre configured CUDA, proceed with this step):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BFD0ED5-B5A1-75E1-1D96-6275B17FE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900" y="841854"/>
            <a:ext cx="5029200" cy="96326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5D6571D-5436-B37A-0AC2-EAFD1C205ED6}"/>
              </a:ext>
            </a:extLst>
          </p:cNvPr>
          <p:cNvSpPr/>
          <p:nvPr/>
        </p:nvSpPr>
        <p:spPr>
          <a:xfrm>
            <a:off x="7934824" y="807408"/>
            <a:ext cx="2326775" cy="272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587C17-AC78-2F79-84AC-9D0D1A693CE7}"/>
              </a:ext>
            </a:extLst>
          </p:cNvPr>
          <p:cNvSpPr txBox="1"/>
          <p:nvPr/>
        </p:nvSpPr>
        <p:spPr>
          <a:xfrm>
            <a:off x="4818063" y="2051180"/>
            <a:ext cx="496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6.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The most important step: configure MMCV: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E32C6D0D-5A09-77DA-5D8D-2FDCDCBF72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75"/>
          <a:stretch>
            <a:fillRect/>
          </a:stretch>
        </p:blipFill>
        <p:spPr>
          <a:xfrm>
            <a:off x="4754155" y="2506945"/>
            <a:ext cx="6890657" cy="654616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E76AA0F-E9DC-0E7F-16AF-C051BD5F9B2C}"/>
              </a:ext>
            </a:extLst>
          </p:cNvPr>
          <p:cNvSpPr txBox="1"/>
          <p:nvPr/>
        </p:nvSpPr>
        <p:spPr>
          <a:xfrm>
            <a:off x="4781779" y="3153537"/>
            <a:ext cx="68267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Wait for a few minutes. If there are no errors, the installation could be successful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195A6C4-4C27-42B2-D24C-D23FFE4AB81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8211"/>
          <a:stretch>
            <a:fillRect/>
          </a:stretch>
        </p:blipFill>
        <p:spPr>
          <a:xfrm>
            <a:off x="4818063" y="3521234"/>
            <a:ext cx="6863032" cy="1173343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16BED052-5B6B-C5B9-991B-6F2046947CAE}"/>
              </a:ext>
            </a:extLst>
          </p:cNvPr>
          <p:cNvSpPr/>
          <p:nvPr/>
        </p:nvSpPr>
        <p:spPr>
          <a:xfrm>
            <a:off x="6702675" y="2419535"/>
            <a:ext cx="1450725" cy="247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7DF7A1C-E444-A080-35EB-B2D73CB42635}"/>
              </a:ext>
            </a:extLst>
          </p:cNvPr>
          <p:cNvSpPr/>
          <p:nvPr/>
        </p:nvSpPr>
        <p:spPr>
          <a:xfrm>
            <a:off x="4642984" y="4315975"/>
            <a:ext cx="2326775" cy="272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8A6ECFF-AD75-AE6F-9DC8-FE0C59B8711B}"/>
              </a:ext>
            </a:extLst>
          </p:cNvPr>
          <p:cNvSpPr txBox="1"/>
          <p:nvPr/>
        </p:nvSpPr>
        <p:spPr>
          <a:xfrm>
            <a:off x="4754155" y="4934557"/>
            <a:ext cx="69682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If there is an error, please check the above steps, such as whether the 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CUDAToolkit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 is installed correctly, and try different versions of 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PyTorch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 (GPU version as a prerequisite), which can be fixed after a simple one or two version changes. Or find more solutions from 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Issues · open-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mmlab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CN" sz="1400" dirty="0" err="1">
                <a:solidFill>
                  <a:srgbClr val="FF0000"/>
                </a:solidFill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mmdetection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 (We haven't encountered any more errors, and it has been deployed on over 6 servers, including different CPU and graphics card (1080Ti, 3060, V100, 3080, 3090Ti, 4090), as well as different systems (Windows, Ubuntu, Arch Linux)). 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0887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CA6F7E-771F-3B0D-3C84-E6FC53C62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7"/>
          <a:stretch>
            <a:fillRect/>
          </a:stretch>
        </p:blipFill>
        <p:spPr>
          <a:xfrm>
            <a:off x="365443" y="1042234"/>
            <a:ext cx="5364797" cy="8782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9F242A7-13E4-7006-C38A-EF840CA6B90E}"/>
              </a:ext>
            </a:extLst>
          </p:cNvPr>
          <p:cNvSpPr txBox="1"/>
          <p:nvPr/>
        </p:nvSpPr>
        <p:spPr>
          <a:xfrm>
            <a:off x="296863" y="242700"/>
            <a:ext cx="496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6.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Install other used packages and SAM 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EE9EA4-7942-EC33-4CC4-278CCA1E5E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745"/>
          <a:stretch>
            <a:fillRect/>
          </a:stretch>
        </p:blipFill>
        <p:spPr>
          <a:xfrm>
            <a:off x="340417" y="4284926"/>
            <a:ext cx="5258117" cy="14416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09DD7F0-CD16-80D4-B09F-52291E193793}"/>
              </a:ext>
            </a:extLst>
          </p:cNvPr>
          <p:cNvSpPr txBox="1"/>
          <p:nvPr/>
        </p:nvSpPr>
        <p:spPr>
          <a:xfrm>
            <a:off x="287077" y="5815766"/>
            <a:ext cx="55215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Normally, SAM will automatically download the weight file called, but you can also manually download it, if SAM cannot access its website. We use 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‘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sam_vit_b_01ec64.pth</a:t>
            </a:r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’</a:t>
            </a:r>
            <a:endParaRPr lang="en-US" altLang="zh-CN" sz="1400" dirty="0">
              <a:solidFill>
                <a:srgbClr val="FF0000"/>
              </a:solidFill>
              <a:latin typeface="-apple-system"/>
            </a:endParaRPr>
          </a:p>
          <a:p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8C3DB8-24CA-5786-2009-37270ABA68D7}"/>
              </a:ext>
            </a:extLst>
          </p:cNvPr>
          <p:cNvSpPr txBox="1"/>
          <p:nvPr/>
        </p:nvSpPr>
        <p:spPr>
          <a:xfrm>
            <a:off x="296863" y="661015"/>
            <a:ext cx="61645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cd </a:t>
            </a:r>
            <a:r>
              <a:rPr lang="en-US" altLang="zh-CN" sz="1400" dirty="0" err="1"/>
              <a:t>prompt_SAM</a:t>
            </a:r>
            <a:r>
              <a:rPr lang="en-US" altLang="zh-CN" sz="1400" dirty="0"/>
              <a:t>; pip install -v -e .; pip install -r requirements.txt</a:t>
            </a:r>
            <a:endParaRPr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BBAAD83-82B7-8E16-73C8-B4701B3C2707}"/>
              </a:ext>
            </a:extLst>
          </p:cNvPr>
          <p:cNvSpPr txBox="1"/>
          <p:nvPr/>
        </p:nvSpPr>
        <p:spPr>
          <a:xfrm>
            <a:off x="6096000" y="242700"/>
            <a:ext cx="496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7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Test demo: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2B3AC36-C925-4190-5647-1BD2CFF05E07}"/>
              </a:ext>
            </a:extLst>
          </p:cNvPr>
          <p:cNvSpPr/>
          <p:nvPr/>
        </p:nvSpPr>
        <p:spPr>
          <a:xfrm>
            <a:off x="2141084" y="4284926"/>
            <a:ext cx="3421515" cy="1650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580A66-C4EB-2D61-8216-F90A3E02EB69}"/>
              </a:ext>
            </a:extLst>
          </p:cNvPr>
          <p:cNvSpPr txBox="1"/>
          <p:nvPr/>
        </p:nvSpPr>
        <p:spPr>
          <a:xfrm>
            <a:off x="6096000" y="743903"/>
            <a:ext cx="57991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Download the dataset and weight files as instructed by GitHub, and place them in the required location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. (prompt SAM)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FBD1484-1AB7-EDBB-8B0D-6D57E9803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3" y="1398994"/>
            <a:ext cx="3750628" cy="3377717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0378AA1A-F1D1-16A6-7D2C-46067B077BAE}"/>
              </a:ext>
            </a:extLst>
          </p:cNvPr>
          <p:cNvSpPr txBox="1"/>
          <p:nvPr/>
        </p:nvSpPr>
        <p:spPr>
          <a:xfrm>
            <a:off x="7426643" y="1481352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Put the data here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7FBD63-4B0D-DFCA-874E-74FF88B0F63B}"/>
              </a:ext>
            </a:extLst>
          </p:cNvPr>
          <p:cNvSpPr txBox="1"/>
          <p:nvPr/>
        </p:nvSpPr>
        <p:spPr>
          <a:xfrm>
            <a:off x="7426643" y="1895300"/>
            <a:ext cx="2078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Wait for the results here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9E980E4-BC53-1851-6F47-37D598D5CBE9}"/>
              </a:ext>
            </a:extLst>
          </p:cNvPr>
          <p:cNvSpPr txBox="1"/>
          <p:nvPr/>
        </p:nvSpPr>
        <p:spPr>
          <a:xfrm>
            <a:off x="9392920" y="2309248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Config file of the detection model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11BEAF0-F50E-C7A9-4ADE-C091B58805E2}"/>
              </a:ext>
            </a:extLst>
          </p:cNvPr>
          <p:cNvSpPr txBox="1"/>
          <p:nvPr/>
        </p:nvSpPr>
        <p:spPr>
          <a:xfrm>
            <a:off x="8755221" y="2748896"/>
            <a:ext cx="2687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Python files combining SAM/SAM2 and detection model  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A6D640A-BD12-32F5-1367-0E803BEB4340}"/>
              </a:ext>
            </a:extLst>
          </p:cNvPr>
          <p:cNvSpPr txBox="1"/>
          <p:nvPr/>
        </p:nvSpPr>
        <p:spPr>
          <a:xfrm>
            <a:off x="7955280" y="3479391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Weight of the detection model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6C88D56-1906-E70A-9F74-A3F00E423D12}"/>
              </a:ext>
            </a:extLst>
          </p:cNvPr>
          <p:cNvSpPr txBox="1"/>
          <p:nvPr/>
        </p:nvSpPr>
        <p:spPr>
          <a:xfrm>
            <a:off x="8375967" y="3893339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Weight of SAM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8051F09-2A34-1B0C-C14F-E1D3F0046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24" y="2018150"/>
            <a:ext cx="4671956" cy="21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7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01736-E3CB-46A8-0DD2-40C1FFB4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56144"/>
            <a:ext cx="2597150" cy="50526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7B54F0-0150-37C6-7A1D-6B9FCA49B089}"/>
              </a:ext>
            </a:extLst>
          </p:cNvPr>
          <p:cNvSpPr txBox="1"/>
          <p:nvPr/>
        </p:nvSpPr>
        <p:spPr>
          <a:xfrm>
            <a:off x="495300" y="388750"/>
            <a:ext cx="496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7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Test demo: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F9F36C-58B6-F3AB-8CDD-140860C49BB0}"/>
              </a:ext>
            </a:extLst>
          </p:cNvPr>
          <p:cNvSpPr txBox="1"/>
          <p:nvPr/>
        </p:nvSpPr>
        <p:spPr>
          <a:xfrm>
            <a:off x="539751" y="845503"/>
            <a:ext cx="4705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-apple-system"/>
              </a:rPr>
              <a:t>Download the dataset and weight files as instructed by GitHub, and place them in the required location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. (finetune SAM)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4AC1BD-D647-D188-5BE2-705C7D1F003A}"/>
              </a:ext>
            </a:extLst>
          </p:cNvPr>
          <p:cNvSpPr txBox="1"/>
          <p:nvPr/>
        </p:nvSpPr>
        <p:spPr>
          <a:xfrm>
            <a:off x="1808480" y="1880507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Put the data here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4EC698-83C6-CB18-B1B9-C74A4C9B80D4}"/>
              </a:ext>
            </a:extLst>
          </p:cNvPr>
          <p:cNvSpPr txBox="1"/>
          <p:nvPr/>
        </p:nvSpPr>
        <p:spPr>
          <a:xfrm>
            <a:off x="2118043" y="3028102"/>
            <a:ext cx="2078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Wait for the results here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F8F029-9CF4-BDAD-187D-938903B19663}"/>
              </a:ext>
            </a:extLst>
          </p:cNvPr>
          <p:cNvSpPr txBox="1"/>
          <p:nvPr/>
        </p:nvSpPr>
        <p:spPr>
          <a:xfrm>
            <a:off x="1635283" y="1514437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Config file of the model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746A9B3-833A-D90A-C206-B369CA8E2506}"/>
              </a:ext>
            </a:extLst>
          </p:cNvPr>
          <p:cNvSpPr txBox="1"/>
          <p:nvPr/>
        </p:nvSpPr>
        <p:spPr>
          <a:xfrm>
            <a:off x="1808480" y="2635612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SAM/SAM2 models  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F6D49B-69D4-DAA9-A262-D5F20B21D252}"/>
              </a:ext>
            </a:extLst>
          </p:cNvPr>
          <p:cNvSpPr txBox="1"/>
          <p:nvPr/>
        </p:nvSpPr>
        <p:spPr>
          <a:xfrm>
            <a:off x="2644298" y="4146176"/>
            <a:ext cx="2687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Weight of the trained model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C82754E-F01D-E87C-29C7-1977A873A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239" y="1404697"/>
            <a:ext cx="1806310" cy="177729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BA3FF03-3D6C-5024-2AA8-6A2F658CEF83}"/>
              </a:ext>
            </a:extLst>
          </p:cNvPr>
          <p:cNvCxnSpPr>
            <a:cxnSpLocks/>
          </p:cNvCxnSpPr>
          <p:nvPr/>
        </p:nvCxnSpPr>
        <p:spPr>
          <a:xfrm>
            <a:off x="3317240" y="2042794"/>
            <a:ext cx="937260" cy="1454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4AF80-7840-01A0-9D75-404A69C232AC}"/>
              </a:ext>
            </a:extLst>
          </p:cNvPr>
          <p:cNvSpPr txBox="1"/>
          <p:nvPr/>
        </p:nvSpPr>
        <p:spPr>
          <a:xfrm>
            <a:off x="5064602" y="1530200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Test data path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6A5A97-A661-8FF9-D64F-876C8914DF60}"/>
              </a:ext>
            </a:extLst>
          </p:cNvPr>
          <p:cNvSpPr txBox="1"/>
          <p:nvPr/>
        </p:nvSpPr>
        <p:spPr>
          <a:xfrm>
            <a:off x="5308917" y="1935348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Train data path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745917-580C-3EC8-47FE-3C074D4C9459}"/>
              </a:ext>
            </a:extLst>
          </p:cNvPr>
          <p:cNvSpPr txBox="1"/>
          <p:nvPr/>
        </p:nvSpPr>
        <p:spPr>
          <a:xfrm>
            <a:off x="5162869" y="2718492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Train mask path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486B9F6-7381-58E6-4EE9-F335F141CCBB}"/>
              </a:ext>
            </a:extLst>
          </p:cNvPr>
          <p:cNvSpPr txBox="1"/>
          <p:nvPr/>
        </p:nvSpPr>
        <p:spPr>
          <a:xfrm>
            <a:off x="4935911" y="2315459"/>
            <a:ext cx="1671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Test mask path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41A67B9-F279-4CA8-F267-76834BCBBB23}"/>
              </a:ext>
            </a:extLst>
          </p:cNvPr>
          <p:cNvSpPr txBox="1"/>
          <p:nvPr/>
        </p:nvSpPr>
        <p:spPr>
          <a:xfrm>
            <a:off x="7348854" y="394244"/>
            <a:ext cx="496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8. 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Get results: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91213AA-6D23-F002-01EC-A5F70F973464}"/>
              </a:ext>
            </a:extLst>
          </p:cNvPr>
          <p:cNvSpPr txBox="1"/>
          <p:nvPr/>
        </p:nvSpPr>
        <p:spPr>
          <a:xfrm>
            <a:off x="7423149" y="881477"/>
            <a:ext cx="44107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Enter instructions, wait for the program to run, and obtain visible results.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D3E655E-7C6E-9040-C283-20C8D58C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206" y="4146177"/>
            <a:ext cx="4707494" cy="172631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7E3574F8-9A88-3402-6A18-276CC7904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9179" y="1965752"/>
            <a:ext cx="4811341" cy="1796328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242190-E660-33AC-7FE9-4E4F2D9F6955}"/>
              </a:ext>
            </a:extLst>
          </p:cNvPr>
          <p:cNvSpPr txBox="1"/>
          <p:nvPr/>
        </p:nvSpPr>
        <p:spPr>
          <a:xfrm>
            <a:off x="7038974" y="1560604"/>
            <a:ext cx="4410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Prompt-SAM like these, in outputs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6AE35B2-CED3-98D5-E884-7FD34273EBB4}"/>
              </a:ext>
            </a:extLst>
          </p:cNvPr>
          <p:cNvSpPr txBox="1"/>
          <p:nvPr/>
        </p:nvSpPr>
        <p:spPr>
          <a:xfrm>
            <a:off x="6980554" y="3780586"/>
            <a:ext cx="4410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-apple-system"/>
              </a:rPr>
              <a:t>Finetined</a:t>
            </a:r>
            <a:r>
              <a:rPr lang="en-US" altLang="zh-CN" sz="1400" dirty="0">
                <a:solidFill>
                  <a:srgbClr val="FF0000"/>
                </a:solidFill>
                <a:latin typeface="-apple-system"/>
              </a:rPr>
              <a:t>-SAM like these , in visualizations</a:t>
            </a:r>
            <a:endParaRPr lang="zh-CN" altLang="en-US" sz="1400" dirty="0">
              <a:solidFill>
                <a:srgbClr val="FF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3380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514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-apple-system</vt:lpstr>
      <vt:lpstr>Arial Unicode MS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宇辰 吴</dc:creator>
  <cp:lastModifiedBy>宇辰 吴</cp:lastModifiedBy>
  <cp:revision>8</cp:revision>
  <dcterms:created xsi:type="dcterms:W3CDTF">2025-07-28T07:49:20Z</dcterms:created>
  <dcterms:modified xsi:type="dcterms:W3CDTF">2025-07-28T10:01:53Z</dcterms:modified>
</cp:coreProperties>
</file>