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0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96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9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9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02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52E244-3633-43CA-90A0-7562AC89E4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8DAC-6DA4-4987-B4A6-4E582C1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E610-9AA4-66A7-AEA6-21CFF2280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US" altLang="ko-KR" sz="5000" dirty="0"/>
              <a:t>LSTM</a:t>
            </a:r>
            <a:r>
              <a:rPr lang="ko-KR" altLang="en-US" sz="5000" dirty="0"/>
              <a:t>과 </a:t>
            </a:r>
            <a:r>
              <a:rPr lang="en-US" altLang="ko-KR" sz="5000" b="0" i="0" dirty="0">
                <a:solidFill>
                  <a:schemeClr val="tx1"/>
                </a:solidFill>
                <a:effectLst/>
              </a:rPr>
              <a:t>Gesture Recognition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2167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-block 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</a:t>
                </a:r>
                <a:r>
                  <a:rPr lang="en-US" altLang="ko-KR" dirty="0"/>
                  <a:t>cell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와 </a:t>
                </a:r>
                <a:r>
                  <a:rPr lang="en-US" altLang="ko-KR" dirty="0"/>
                  <a:t>output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를 결합하여 </a:t>
                </a:r>
                <a:r>
                  <a:rPr lang="en-US" altLang="ko-KR" dirty="0"/>
                  <a:t>block output</a:t>
                </a:r>
                <a:r>
                  <a:rPr lang="ko-KR" altLang="en-US" dirty="0"/>
                  <a:t>을 </a:t>
                </a:r>
                <a:br>
                  <a:rPr lang="en-US" altLang="ko-KR" dirty="0"/>
                </a:br>
                <a:r>
                  <a:rPr lang="ko-KR" altLang="en-US" dirty="0"/>
                  <a:t>계산한다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실제 출력 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60AA5509-3407-71FC-8BF8-3C6A0F159199}"/>
              </a:ext>
            </a:extLst>
          </p:cNvPr>
          <p:cNvGrpSpPr/>
          <p:nvPr/>
        </p:nvGrpSpPr>
        <p:grpSpPr>
          <a:xfrm>
            <a:off x="2329794" y="3767387"/>
            <a:ext cx="6493575" cy="2752243"/>
            <a:chOff x="2329794" y="3767387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3767387"/>
              <a:ext cx="6493575" cy="27522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3101E6-720B-43B3-E4FE-00B05824E2AA}"/>
                </a:ext>
              </a:extLst>
            </p:cNvPr>
            <p:cNvSpPr/>
            <p:nvPr/>
          </p:nvSpPr>
          <p:spPr>
            <a:xfrm>
              <a:off x="5812402" y="5723954"/>
              <a:ext cx="341907" cy="341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79C5-2133-9937-513E-40AC3F5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학습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939E8FF-8A77-FE26-DCFD-6CF1744E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18849"/>
            <a:ext cx="8947150" cy="3663339"/>
          </a:xfrm>
        </p:spPr>
      </p:pic>
    </p:spTree>
    <p:extLst>
      <p:ext uri="{BB962C8B-B14F-4D97-AF65-F5344CB8AC3E}">
        <p14:creationId xmlns:p14="http://schemas.microsoft.com/office/powerpoint/2010/main" val="254889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19A8-9D38-3344-EF8C-87ECCA4E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76BCE-2669-4BF3-3085-50C38F54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sequence prediction: </a:t>
            </a:r>
            <a:r>
              <a:rPr lang="ko-KR" altLang="en-US" dirty="0"/>
              <a:t>시간의 흐름에 따라 기록된 시계열 데이터를 분석하여 인과관계를 알아낸다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Natural language processing: </a:t>
            </a:r>
            <a:r>
              <a:rPr lang="ko-KR" altLang="en-US" dirty="0"/>
              <a:t>일상적으로 사용하는 언어</a:t>
            </a:r>
            <a:r>
              <a:rPr lang="en-US" altLang="ko-KR" dirty="0"/>
              <a:t>(</a:t>
            </a:r>
            <a:r>
              <a:rPr lang="ko-KR" altLang="en-US" dirty="0"/>
              <a:t>자연어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이루어진 텍스트 또는 음성을 문맥에 맞게 이해하고 조작한다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Sentiment analysis: </a:t>
            </a:r>
            <a:r>
              <a:rPr lang="ko-KR" altLang="en-US" dirty="0"/>
              <a:t>생리학적 데이터</a:t>
            </a:r>
            <a:r>
              <a:rPr lang="en-US" altLang="ko-KR" dirty="0"/>
              <a:t>, </a:t>
            </a:r>
            <a:r>
              <a:rPr lang="ko-KR" altLang="en-US" dirty="0"/>
              <a:t>주변 환경</a:t>
            </a:r>
            <a:r>
              <a:rPr lang="en-US" altLang="ko-KR" dirty="0"/>
              <a:t>, </a:t>
            </a:r>
            <a:r>
              <a:rPr lang="ko-KR" altLang="en-US" dirty="0"/>
              <a:t>영상 등의 다양한 </a:t>
            </a:r>
            <a:br>
              <a:rPr lang="en-US" altLang="ko-KR" dirty="0"/>
            </a:br>
            <a:r>
              <a:rPr lang="ko-KR" altLang="en-US" dirty="0"/>
              <a:t>데이터를 사용하여 사용자의 감정을 감지한다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Image and video captioning: </a:t>
            </a:r>
            <a:r>
              <a:rPr lang="ko-KR" altLang="en-US" dirty="0"/>
              <a:t>이미지나 비디오에서 나타나는 시각적 </a:t>
            </a:r>
            <a:br>
              <a:rPr lang="en-US" altLang="ko-KR" dirty="0"/>
            </a:br>
            <a:r>
              <a:rPr lang="ko-KR" altLang="en-US" dirty="0"/>
              <a:t>정보를 음성 형식으로 설명한다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Computer vision: </a:t>
            </a:r>
            <a:r>
              <a:rPr lang="ko-KR" altLang="en-US" dirty="0"/>
              <a:t>시계열 데이터 분석 기능을 사용해 사람의 제스처나 </a:t>
            </a:r>
            <a:br>
              <a:rPr lang="en-US" altLang="ko-KR" dirty="0"/>
            </a:br>
            <a:r>
              <a:rPr lang="ko-KR" altLang="en-US" dirty="0"/>
              <a:t>동작을 식별한다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Text recognition: computer vision</a:t>
            </a:r>
            <a:r>
              <a:rPr lang="ko-KR" altLang="en-US" dirty="0"/>
              <a:t>의 하위 작업</a:t>
            </a:r>
            <a:r>
              <a:rPr lang="en-US" altLang="ko-KR" dirty="0"/>
              <a:t>. </a:t>
            </a:r>
            <a:r>
              <a:rPr lang="ko-KR" altLang="en-US" dirty="0"/>
              <a:t>필기체를 식별한다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56C6-B5F0-F2FA-1CE7-88F78E63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LSTM </a:t>
            </a:r>
            <a:r>
              <a:rPr lang="ko-KR" altLang="en-US" dirty="0"/>
              <a:t>활용 예시</a:t>
            </a:r>
            <a:br>
              <a:rPr lang="en-US" altLang="ko-KR" dirty="0"/>
            </a:br>
            <a:r>
              <a:rPr lang="en-US" altLang="ko-KR" sz="2500" dirty="0">
                <a:solidFill>
                  <a:schemeClr val="tx1"/>
                </a:solidFill>
              </a:rPr>
              <a:t>-</a:t>
            </a:r>
            <a:r>
              <a:rPr lang="en-US" altLang="ko-KR" sz="2500" b="0" i="0" dirty="0">
                <a:solidFill>
                  <a:schemeClr val="tx1"/>
                </a:solidFill>
                <a:effectLst/>
              </a:rPr>
              <a:t> Attention in Convolutional LSTM for Gesture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452D9-25EF-2DF1-AA27-8A9D0F2C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논문 명</a:t>
            </a:r>
            <a:r>
              <a:rPr lang="en-US" altLang="ko-KR" dirty="0"/>
              <a:t>: </a:t>
            </a:r>
            <a:r>
              <a:rPr lang="en-US" altLang="ko-KR" sz="2000" b="0" i="0" dirty="0">
                <a:solidFill>
                  <a:schemeClr val="tx1"/>
                </a:solidFill>
                <a:effectLst/>
              </a:rPr>
              <a:t>Attention in Convolutional LSTM for Gesture Recognition</a:t>
            </a:r>
            <a:endParaRPr lang="en-US" altLang="ko-KR" dirty="0"/>
          </a:p>
          <a:p>
            <a:pPr algn="l"/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en-US" altLang="ko-KR" b="0" i="1" dirty="0">
                <a:effectLst/>
                <a:latin typeface="-apple-system"/>
              </a:rPr>
              <a:t>Liang Zhang, </a:t>
            </a:r>
            <a:r>
              <a:rPr lang="en-US" altLang="ko-KR" b="0" i="1" dirty="0" err="1">
                <a:effectLst/>
                <a:latin typeface="-apple-system"/>
              </a:rPr>
              <a:t>Guangming</a:t>
            </a:r>
            <a:r>
              <a:rPr lang="en-US" altLang="ko-KR" b="0" i="1" dirty="0">
                <a:effectLst/>
                <a:latin typeface="-apple-system"/>
              </a:rPr>
              <a:t> Zhu, Lin Mei, </a:t>
            </a:r>
            <a:r>
              <a:rPr lang="en-US" altLang="ko-KR" b="0" i="1" dirty="0" err="1">
                <a:effectLst/>
                <a:latin typeface="-apple-system"/>
              </a:rPr>
              <a:t>Peiyi</a:t>
            </a:r>
            <a:r>
              <a:rPr lang="en-US" altLang="ko-KR" b="0" i="1" dirty="0">
                <a:effectLst/>
                <a:latin typeface="-apple-system"/>
              </a:rPr>
              <a:t> Shen, Syed </a:t>
            </a:r>
            <a:r>
              <a:rPr lang="en-US" altLang="ko-KR" b="0" i="1" dirty="0" err="1">
                <a:effectLst/>
                <a:latin typeface="-apple-system"/>
              </a:rPr>
              <a:t>Afaq</a:t>
            </a:r>
            <a:r>
              <a:rPr lang="en-US" altLang="ko-KR" b="0" i="1" dirty="0">
                <a:effectLst/>
                <a:latin typeface="-apple-system"/>
              </a:rPr>
              <a:t> Ali Shah, Mohammed </a:t>
            </a:r>
            <a:r>
              <a:rPr lang="en-US" altLang="ko-KR" b="0" i="1" dirty="0" err="1">
                <a:effectLst/>
                <a:latin typeface="-apple-system"/>
              </a:rPr>
              <a:t>Bennamoun</a:t>
            </a: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dirty="0"/>
              <a:t>목적</a:t>
            </a:r>
            <a:r>
              <a:rPr lang="en-US" altLang="ko-KR" dirty="0"/>
              <a:t>: Convolutional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의 성능 강화를 위해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메커니즘의 효과를 파악한다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93A6F-F585-D218-19F8-CCED20FD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92" y="3928047"/>
            <a:ext cx="3350998" cy="27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56C6-B5F0-F2FA-1CE7-88F78E63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LSTM </a:t>
            </a:r>
            <a:r>
              <a:rPr lang="ko-KR" altLang="en-US" dirty="0"/>
              <a:t>활용 예시</a:t>
            </a:r>
            <a:br>
              <a:rPr lang="en-US" altLang="ko-KR" dirty="0"/>
            </a:br>
            <a:r>
              <a:rPr lang="en-US" altLang="ko-KR" sz="2500" dirty="0">
                <a:solidFill>
                  <a:schemeClr val="tx1"/>
                </a:solidFill>
              </a:rPr>
              <a:t>-</a:t>
            </a:r>
            <a:r>
              <a:rPr lang="en-US" altLang="ko-KR" sz="2500" b="0" i="0" dirty="0">
                <a:solidFill>
                  <a:schemeClr val="tx1"/>
                </a:solidFill>
                <a:effectLst/>
              </a:rPr>
              <a:t> Attention in Convolutional LSTM for Gesture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452D9-25EF-2DF1-AA27-8A9D0F2C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세부 내용</a:t>
            </a:r>
            <a:endParaRPr lang="en-US" altLang="ko-KR" dirty="0"/>
          </a:p>
          <a:p>
            <a:pPr marL="457200" indent="-457200">
              <a:buAutoNum type="alphaLcParenR"/>
            </a:pPr>
            <a:r>
              <a:rPr lang="en-US" altLang="ko-KR" dirty="0"/>
              <a:t>gate</a:t>
            </a:r>
            <a:r>
              <a:rPr lang="ko-KR" altLang="en-US" dirty="0"/>
              <a:t>의 </a:t>
            </a:r>
            <a:r>
              <a:rPr lang="en-US" altLang="ko-KR" dirty="0"/>
              <a:t>convolutional </a:t>
            </a:r>
            <a:r>
              <a:rPr lang="ko-KR" altLang="en-US" dirty="0"/>
              <a:t>구조 제거</a:t>
            </a:r>
            <a:r>
              <a:rPr lang="en-US" altLang="ko-KR" dirty="0"/>
              <a:t>: 3DCNN block</a:t>
            </a:r>
            <a:r>
              <a:rPr lang="ko-KR" altLang="en-US" dirty="0"/>
              <a:t>은 특정한 공간 영역에 주목하므로</a:t>
            </a:r>
            <a:r>
              <a:rPr lang="en-US" altLang="ko-KR" dirty="0"/>
              <a:t>, </a:t>
            </a:r>
            <a:r>
              <a:rPr lang="ko-KR" altLang="en-US" dirty="0"/>
              <a:t>각각의 요소를 개별적으로 계산하는 대신 </a:t>
            </a:r>
            <a:r>
              <a:rPr lang="en-US" altLang="ko-KR" dirty="0"/>
              <a:t>feature map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단위로 </a:t>
            </a:r>
            <a:r>
              <a:rPr lang="en-US" altLang="ko-KR" dirty="0"/>
              <a:t>gate</a:t>
            </a:r>
            <a:r>
              <a:rPr lang="ko-KR" altLang="en-US" dirty="0"/>
              <a:t>를 계산할 수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global average pooling + fully connected </a:t>
            </a:r>
            <a:r>
              <a:rPr lang="en-US" altLang="ko-KR" dirty="0" err="1"/>
              <a:t>operatio</a:t>
            </a:r>
            <a:r>
              <a:rPr lang="ko-KR" altLang="en-US" dirty="0"/>
              <a:t>을 대신 사용한다</a:t>
            </a:r>
            <a:r>
              <a:rPr lang="en-US" altLang="ko-KR" dirty="0"/>
              <a:t>.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ko-KR" altLang="en-US" dirty="0"/>
              <a:t>입력에 </a:t>
            </a:r>
            <a:r>
              <a:rPr lang="en-US" altLang="ko-KR" dirty="0"/>
              <a:t>attention</a:t>
            </a:r>
            <a:r>
              <a:rPr lang="ko-KR" altLang="en-US" dirty="0"/>
              <a:t> 메커니즘 적용</a:t>
            </a:r>
            <a:r>
              <a:rPr lang="en-US" altLang="ko-KR" dirty="0"/>
              <a:t>: gate </a:t>
            </a:r>
            <a:r>
              <a:rPr lang="ko-KR" altLang="en-US" dirty="0"/>
              <a:t>연산 전</a:t>
            </a:r>
            <a:r>
              <a:rPr lang="en-US" altLang="ko-KR" dirty="0"/>
              <a:t>, input feature map</a:t>
            </a:r>
            <a:r>
              <a:rPr lang="ko-KR" altLang="en-US" dirty="0"/>
              <a:t>에 </a:t>
            </a:r>
            <a:r>
              <a:rPr lang="en-US" altLang="ko-KR" dirty="0"/>
              <a:t>attention </a:t>
            </a:r>
            <a:r>
              <a:rPr lang="ko-KR" altLang="en-US" dirty="0"/>
              <a:t>메커니즘을 적용한다</a:t>
            </a:r>
            <a:r>
              <a:rPr lang="en-US" altLang="ko-KR" dirty="0"/>
              <a:t>.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ko-KR" altLang="en-US" dirty="0"/>
              <a:t>입력 게이트 재구성</a:t>
            </a:r>
            <a:r>
              <a:rPr lang="en-US" altLang="ko-KR" dirty="0"/>
              <a:t>: candidate memory</a:t>
            </a:r>
            <a:r>
              <a:rPr lang="ko-KR" altLang="en-US" dirty="0"/>
              <a:t>에 </a:t>
            </a:r>
            <a:r>
              <a:rPr lang="en-US" altLang="ko-KR" dirty="0"/>
              <a:t>attention </a:t>
            </a:r>
            <a:r>
              <a:rPr lang="ko-KR" altLang="en-US" dirty="0"/>
              <a:t>메커니즘을 적용하여 입력 게이트를 재구성한다</a:t>
            </a:r>
            <a:r>
              <a:rPr lang="en-US" altLang="ko-KR" dirty="0"/>
              <a:t>.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ko-KR" altLang="en-US" dirty="0"/>
              <a:t>출력 게이트 재구성</a:t>
            </a:r>
            <a:r>
              <a:rPr lang="en-US" altLang="ko-KR" dirty="0"/>
              <a:t>: cell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에 </a:t>
            </a:r>
            <a:r>
              <a:rPr lang="en-US" altLang="ko-KR" dirty="0"/>
              <a:t>attention </a:t>
            </a:r>
            <a:r>
              <a:rPr lang="ko-KR" altLang="en-US" dirty="0"/>
              <a:t>메커니즘을 적용하여 출력 게이트를 재구성한다</a:t>
            </a:r>
            <a:r>
              <a:rPr lang="en-US" altLang="ko-KR" dirty="0"/>
              <a:t>.</a:t>
            </a:r>
          </a:p>
          <a:p>
            <a:pPr marL="457200" indent="-457200">
              <a:buAutoNum type="alphaLcParenR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0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56C6-B5F0-F2FA-1CE7-88F78E63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LSTM </a:t>
            </a:r>
            <a:r>
              <a:rPr lang="ko-KR" altLang="en-US" dirty="0"/>
              <a:t>활용 예시</a:t>
            </a:r>
            <a:br>
              <a:rPr lang="en-US" altLang="ko-KR" dirty="0"/>
            </a:br>
            <a:r>
              <a:rPr lang="en-US" altLang="ko-KR" sz="2500" dirty="0">
                <a:solidFill>
                  <a:schemeClr val="tx1"/>
                </a:solidFill>
              </a:rPr>
              <a:t>-</a:t>
            </a:r>
            <a:r>
              <a:rPr lang="en-US" altLang="ko-KR" sz="2500" b="0" i="0" dirty="0">
                <a:solidFill>
                  <a:schemeClr val="tx1"/>
                </a:solidFill>
                <a:effectLst/>
              </a:rPr>
              <a:t> Attention in Convolutional LSTM for Gesture Recognition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5B7D6A-DA1E-70D2-128A-5DFA32FF5FED}"/>
              </a:ext>
            </a:extLst>
          </p:cNvPr>
          <p:cNvGrpSpPr/>
          <p:nvPr/>
        </p:nvGrpSpPr>
        <p:grpSpPr>
          <a:xfrm>
            <a:off x="646111" y="1570992"/>
            <a:ext cx="4556675" cy="5159332"/>
            <a:chOff x="3070134" y="1570992"/>
            <a:chExt cx="4556675" cy="51593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EB9D64-91D0-CB4D-3B58-56A1922E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0134" y="1570992"/>
              <a:ext cx="4556675" cy="515933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33BDAE-B675-D860-B5EE-F219B0374B7E}"/>
                </a:ext>
              </a:extLst>
            </p:cNvPr>
            <p:cNvSpPr/>
            <p:nvPr/>
          </p:nvSpPr>
          <p:spPr>
            <a:xfrm>
              <a:off x="5693133" y="3514477"/>
              <a:ext cx="278297" cy="1053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5598AE-73C5-B8CD-FAD2-80A35C97A5F8}"/>
                </a:ext>
              </a:extLst>
            </p:cNvPr>
            <p:cNvSpPr/>
            <p:nvPr/>
          </p:nvSpPr>
          <p:spPr>
            <a:xfrm>
              <a:off x="3498574" y="3092246"/>
              <a:ext cx="294197" cy="12803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395D3F-3A06-3A56-010D-2FCAC60F925D}"/>
                </a:ext>
              </a:extLst>
            </p:cNvPr>
            <p:cNvSpPr/>
            <p:nvPr/>
          </p:nvSpPr>
          <p:spPr>
            <a:xfrm>
              <a:off x="3792771" y="3092247"/>
              <a:ext cx="294197" cy="12803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AFEE98-2D46-88AF-CD15-998BBBAA181E}"/>
                </a:ext>
              </a:extLst>
            </p:cNvPr>
            <p:cNvSpPr/>
            <p:nvPr/>
          </p:nvSpPr>
          <p:spPr>
            <a:xfrm>
              <a:off x="4368309" y="3092247"/>
              <a:ext cx="294198" cy="1280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C135D8-2728-A53F-B658-5BF42A9D0515}"/>
                </a:ext>
              </a:extLst>
            </p:cNvPr>
            <p:cNvSpPr/>
            <p:nvPr/>
          </p:nvSpPr>
          <p:spPr>
            <a:xfrm>
              <a:off x="3808671" y="5678556"/>
              <a:ext cx="278297" cy="128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B74CF5-599C-581C-1A40-8AFD7A644958}"/>
                </a:ext>
              </a:extLst>
            </p:cNvPr>
            <p:cNvSpPr/>
            <p:nvPr/>
          </p:nvSpPr>
          <p:spPr>
            <a:xfrm>
              <a:off x="3808671" y="5473367"/>
              <a:ext cx="278297" cy="1053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01B4E8-55EC-B9AD-5575-D5D437EF1979}"/>
                </a:ext>
              </a:extLst>
            </p:cNvPr>
            <p:cNvSpPr/>
            <p:nvPr/>
          </p:nvSpPr>
          <p:spPr>
            <a:xfrm>
              <a:off x="6664518" y="5689893"/>
              <a:ext cx="278297" cy="11669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4E24A-41A0-C148-ED14-2687E77DA562}"/>
                </a:ext>
              </a:extLst>
            </p:cNvPr>
            <p:cNvSpPr/>
            <p:nvPr/>
          </p:nvSpPr>
          <p:spPr>
            <a:xfrm>
              <a:off x="6664517" y="5484704"/>
              <a:ext cx="278297" cy="1053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604FB61-8112-E34C-38EA-D586719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27" y="3018695"/>
            <a:ext cx="6589248" cy="8206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196961-CD72-23B3-CE85-BB4CD137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02" y="4150658"/>
            <a:ext cx="6590480" cy="17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FC51-599B-2883-664C-7CBF82E7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95594-C4B9-C0FD-68CF-F3BA2040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데이터나 시계열 데이터와 같은 연속 데이터를 이용하는 인공 신경망</a:t>
            </a:r>
            <a:endParaRPr lang="en-US" altLang="ko-KR" dirty="0"/>
          </a:p>
          <a:p>
            <a:r>
              <a:rPr lang="ko-KR" altLang="en-US" dirty="0"/>
              <a:t>동일한 </a:t>
            </a:r>
            <a:r>
              <a:rPr lang="en-US" altLang="ko-KR" dirty="0"/>
              <a:t>hidden state </a:t>
            </a:r>
            <a:r>
              <a:rPr lang="ko-KR" altLang="en-US" dirty="0"/>
              <a:t>구조 반복</a:t>
            </a:r>
            <a:endParaRPr lang="en-US" altLang="ko-KR" dirty="0"/>
          </a:p>
          <a:p>
            <a:r>
              <a:rPr lang="ko-KR" altLang="en-US" dirty="0"/>
              <a:t>이전 시점의 결과값</a:t>
            </a:r>
            <a:r>
              <a:rPr lang="en-US" altLang="ko-KR" dirty="0"/>
              <a:t>=</a:t>
            </a:r>
            <a:r>
              <a:rPr lang="ko-KR" altLang="en-US" dirty="0"/>
              <a:t>현재 시점의 </a:t>
            </a:r>
            <a:r>
              <a:rPr lang="ko-KR" altLang="en-US" dirty="0" err="1"/>
              <a:t>입력값</a:t>
            </a:r>
            <a:r>
              <a:rPr lang="en-US" altLang="ko-KR" dirty="0"/>
              <a:t>-&gt;</a:t>
            </a:r>
            <a:r>
              <a:rPr lang="ko-KR" altLang="en-US" dirty="0"/>
              <a:t>이전 상태 반영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64E97C-C853-F3E0-F65D-F0C992ED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97" y="3466711"/>
            <a:ext cx="856417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E63E-31D4-8AFC-0D10-FA1BA930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한계</a:t>
            </a:r>
            <a:br>
              <a:rPr lang="en-US" altLang="ko-KR" dirty="0"/>
            </a:br>
            <a:r>
              <a:rPr lang="en-US" altLang="ko-KR" dirty="0"/>
              <a:t>-exploding/vanishing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671EF-834E-27E8-F19D-57652E25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Vanishing</a:t>
            </a:r>
            <a:r>
              <a:rPr lang="ko-KR" altLang="en-US" dirty="0"/>
              <a:t> </a:t>
            </a:r>
            <a:r>
              <a:rPr lang="en-US" altLang="ko-KR" dirty="0"/>
              <a:t>gradient: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활성 함수의 중첩으로 입력층에 </a:t>
            </a:r>
            <a:br>
              <a:rPr lang="en-US" altLang="ko-KR" dirty="0"/>
            </a:br>
            <a:r>
              <a:rPr lang="ko-KR" altLang="en-US" dirty="0"/>
              <a:t>가까워질수록 기울기가 점차 작아져 가중치 업데이트가 정상적으로 </a:t>
            </a:r>
            <a:br>
              <a:rPr lang="en-US" altLang="ko-KR" dirty="0"/>
            </a:br>
            <a:r>
              <a:rPr lang="ko-KR" altLang="en-US" dirty="0"/>
              <a:t>이루어지지 않는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Exploding gradient: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</a:t>
            </a:r>
            <a:r>
              <a:rPr lang="ko-KR" altLang="en-US" dirty="0" err="1"/>
              <a:t>행렬곱의</a:t>
            </a:r>
            <a:r>
              <a:rPr lang="ko-KR" altLang="en-US" dirty="0"/>
              <a:t> 중첩으로 기울기가 점차 커지며 발산하여 업데이트가 비정상적으로 크게 이루어지는 현상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모델이 깊어질수록 가중치 업데이트가 불안정해지므로 장기 기억에 취약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70F46-955F-29F0-F88B-16F299C4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23" y="4401327"/>
            <a:ext cx="6008317" cy="1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AFB2-3593-085A-574E-234517EB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 내에서 에러 신호를 유지하는 </a:t>
            </a:r>
            <a:r>
              <a:rPr lang="en-US" altLang="ko-KR" dirty="0"/>
              <a:t>CEC(constant error carousel)</a:t>
            </a:r>
            <a:r>
              <a:rPr lang="ko-KR" altLang="en-US" dirty="0"/>
              <a:t>의 개념을 </a:t>
            </a:r>
            <a:r>
              <a:rPr lang="en-US" altLang="ko-KR" dirty="0"/>
              <a:t>Input gate</a:t>
            </a:r>
            <a:r>
              <a:rPr lang="ko-KR" altLang="en-US" dirty="0"/>
              <a:t>와 </a:t>
            </a:r>
            <a:r>
              <a:rPr lang="en-US" altLang="ko-KR" dirty="0"/>
              <a:t>output gate</a:t>
            </a:r>
            <a:r>
              <a:rPr lang="ko-KR" altLang="en-US" dirty="0"/>
              <a:t>로 확장한 순환 네트워크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BD8D3-5E67-3DDB-C010-5659CFB8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94" y="3139672"/>
            <a:ext cx="6493575" cy="27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-block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현재 입력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와 직전 단계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 유닛 출력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결합해 </a:t>
                </a:r>
                <a:r>
                  <a:rPr lang="en-US" altLang="ko-KR" dirty="0"/>
                  <a:t>block input</a:t>
                </a:r>
                <a:r>
                  <a:rPr lang="ko-KR" altLang="en-US" dirty="0"/>
                  <a:t>을 업데이트한다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잠재적으로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 추가될 수 있는 후보 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CF2470C-564D-F0E5-206D-E2BBC947955C}"/>
              </a:ext>
            </a:extLst>
          </p:cNvPr>
          <p:cNvGrpSpPr/>
          <p:nvPr/>
        </p:nvGrpSpPr>
        <p:grpSpPr>
          <a:xfrm>
            <a:off x="2329794" y="3804114"/>
            <a:ext cx="6493575" cy="2752243"/>
            <a:chOff x="2329794" y="3804114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3804114"/>
              <a:ext cx="6493575" cy="27522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3D95CF-BD8B-DED6-50C5-F2DD18B05BE2}"/>
                </a:ext>
              </a:extLst>
            </p:cNvPr>
            <p:cNvSpPr/>
            <p:nvPr/>
          </p:nvSpPr>
          <p:spPr>
            <a:xfrm>
              <a:off x="4508391" y="5180235"/>
              <a:ext cx="357808" cy="44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83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-input gate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입력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와 직전 단계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 유닛 출력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직전 단계 </a:t>
                </a:r>
                <a:r>
                  <a:rPr lang="en-US" altLang="ko-KR" dirty="0"/>
                  <a:t>cell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결합해 후보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중에서 저장할 정보를 결정한다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의 활성화 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𝑑𝑒𝑛𝑜𝑡𝑒𝑠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𝑝𝑜𝑖𝑛𝑡𝑤𝑖𝑠𝑒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𝑚𝑢𝑙𝑡𝑖𝑝𝑙𝑖𝑐𝑎𝑡𝑖𝑜𝑛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743EDEA4-BCD2-61E0-B99A-88DC6F28C974}"/>
              </a:ext>
            </a:extLst>
          </p:cNvPr>
          <p:cNvGrpSpPr/>
          <p:nvPr/>
        </p:nvGrpSpPr>
        <p:grpSpPr>
          <a:xfrm>
            <a:off x="2329794" y="4022814"/>
            <a:ext cx="6493575" cy="2752243"/>
            <a:chOff x="2329794" y="4030765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4030765"/>
              <a:ext cx="6493575" cy="275224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E22760-DEEF-ECA1-19F7-E2B03EA6B4BA}"/>
                </a:ext>
              </a:extLst>
            </p:cNvPr>
            <p:cNvSpPr/>
            <p:nvPr/>
          </p:nvSpPr>
          <p:spPr>
            <a:xfrm>
              <a:off x="3912040" y="5406887"/>
              <a:ext cx="365759" cy="43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95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-forget gate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입력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와 직전 단계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 유닛 출력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직전 단계 </a:t>
                </a:r>
                <a:r>
                  <a:rPr lang="en-US" altLang="ko-KR" dirty="0"/>
                  <a:t>cell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ko-KR" altLang="en-US" dirty="0"/>
                  <a:t>를 결합하여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직전 단계 </a:t>
                </a:r>
                <a:r>
                  <a:rPr lang="en-US" altLang="ko-KR" dirty="0"/>
                  <a:t>cell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제거할 정보를 결정한다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Forget gate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활성화 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9431BA18-9F8B-934D-546D-23DBD74D19BC}"/>
              </a:ext>
            </a:extLst>
          </p:cNvPr>
          <p:cNvGrpSpPr/>
          <p:nvPr/>
        </p:nvGrpSpPr>
        <p:grpSpPr>
          <a:xfrm>
            <a:off x="2329794" y="3851315"/>
            <a:ext cx="6493575" cy="2752243"/>
            <a:chOff x="2329794" y="3851315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3851315"/>
              <a:ext cx="6493575" cy="27522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1FA90F-79C4-EEA3-446D-DB4E38757537}"/>
                </a:ext>
              </a:extLst>
            </p:cNvPr>
            <p:cNvSpPr/>
            <p:nvPr/>
          </p:nvSpPr>
          <p:spPr>
            <a:xfrm>
              <a:off x="3252083" y="5227436"/>
              <a:ext cx="397565" cy="437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35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block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, input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, forget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직전 </a:t>
                </a:r>
                <a:r>
                  <a:rPr lang="en-US" altLang="ko-KR" dirty="0"/>
                  <a:t>cell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결합하여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이전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 대한 정보를 저장한다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현재 </a:t>
                </a:r>
                <a:r>
                  <a:rPr lang="en-US" altLang="ko-KR" dirty="0"/>
                  <a:t>cell value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3F8C285-A91A-65BB-B98B-91B2ED1701F7}"/>
              </a:ext>
            </a:extLst>
          </p:cNvPr>
          <p:cNvGrpSpPr/>
          <p:nvPr/>
        </p:nvGrpSpPr>
        <p:grpSpPr>
          <a:xfrm>
            <a:off x="2329794" y="3796163"/>
            <a:ext cx="6493575" cy="2752243"/>
            <a:chOff x="2329794" y="3796163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3796163"/>
              <a:ext cx="6493575" cy="27522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E741FB-4FDD-9BF8-D7F7-49C7C315239E}"/>
                </a:ext>
              </a:extLst>
            </p:cNvPr>
            <p:cNvSpPr/>
            <p:nvPr/>
          </p:nvSpPr>
          <p:spPr>
            <a:xfrm>
              <a:off x="5807102" y="4222220"/>
              <a:ext cx="355159" cy="341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7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ED0A-EBCA-1442-FAED-A85867D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br>
              <a:rPr lang="en-US" altLang="ko-KR" dirty="0"/>
            </a:br>
            <a:r>
              <a:rPr lang="en-US" altLang="ko-KR" dirty="0"/>
              <a:t>-output gate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입력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와 직전 단계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 유닛 출력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직전 단계 </a:t>
                </a:r>
                <a:r>
                  <a:rPr lang="en-US" altLang="ko-KR" dirty="0"/>
                  <a:t>cell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ko-KR" altLang="en-US" dirty="0"/>
                  <a:t>를 결합하여 현재 </a:t>
                </a:r>
                <a:r>
                  <a:rPr lang="en-US" altLang="ko-KR" dirty="0"/>
                  <a:t>cell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출력할 정보를 결정한다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Output gate</a:t>
                </a:r>
                <a:r>
                  <a:rPr lang="ko-KR" altLang="en-US" dirty="0"/>
                  <a:t>의 활성화 값인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6FAFB2-3593-085A-574E-234517EBB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140E9839-A599-5C1D-F5B3-159DE84B0308}"/>
              </a:ext>
            </a:extLst>
          </p:cNvPr>
          <p:cNvGrpSpPr/>
          <p:nvPr/>
        </p:nvGrpSpPr>
        <p:grpSpPr>
          <a:xfrm>
            <a:off x="2329794" y="3838062"/>
            <a:ext cx="6493575" cy="2752243"/>
            <a:chOff x="2329794" y="3585491"/>
            <a:chExt cx="6493575" cy="2752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FBD8D3-5E67-3DDB-C010-5659CFB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794" y="3585491"/>
              <a:ext cx="6493575" cy="27522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5AF3E0-F692-3856-AA01-A8F64F7E7742}"/>
                </a:ext>
              </a:extLst>
            </p:cNvPr>
            <p:cNvSpPr/>
            <p:nvPr/>
          </p:nvSpPr>
          <p:spPr>
            <a:xfrm>
              <a:off x="5149689" y="4961612"/>
              <a:ext cx="397565" cy="445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9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4567</TotalTime>
  <Words>667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Cambria Math</vt:lpstr>
      <vt:lpstr>Century Gothic</vt:lpstr>
      <vt:lpstr>Symbol</vt:lpstr>
      <vt:lpstr>Wingdings 3</vt:lpstr>
      <vt:lpstr>이온</vt:lpstr>
      <vt:lpstr>LSTM과 Gesture Recognition</vt:lpstr>
      <vt:lpstr>RNN의 구조</vt:lpstr>
      <vt:lpstr>RNN의 한계 -exploding/vanishing gradient</vt:lpstr>
      <vt:lpstr>LSTM의 구조</vt:lpstr>
      <vt:lpstr>LSTM의 구조 -block input</vt:lpstr>
      <vt:lpstr>LSTM의 구조 -input gate</vt:lpstr>
      <vt:lpstr>LSTM의 구조 -forget gate</vt:lpstr>
      <vt:lpstr>LSTM의 구조 -cell</vt:lpstr>
      <vt:lpstr>LSTM의 구조 -output gate</vt:lpstr>
      <vt:lpstr>LSTM의 구조 -block output</vt:lpstr>
      <vt:lpstr>LSTM의 학습</vt:lpstr>
      <vt:lpstr>LSTM의 활용</vt:lpstr>
      <vt:lpstr>LSTM 활용 예시 - Attention in Convolutional LSTM for Gesture Recognition</vt:lpstr>
      <vt:lpstr>LSTM 활용 예시 - Attention in Convolutional LSTM for Gesture Recognition</vt:lpstr>
      <vt:lpstr>LSTM 활용 예시 - Attention in Convolutional LSTM for Gesture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LSTM과 </dc:title>
  <dc:creator>찬열 양</dc:creator>
  <cp:lastModifiedBy>찬열 양</cp:lastModifiedBy>
  <cp:revision>11</cp:revision>
  <dcterms:created xsi:type="dcterms:W3CDTF">2023-07-24T10:31:24Z</dcterms:created>
  <dcterms:modified xsi:type="dcterms:W3CDTF">2024-03-15T07:32:26Z</dcterms:modified>
</cp:coreProperties>
</file>