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78" r:id="rId15"/>
    <p:sldId id="281" r:id="rId16"/>
    <p:sldId id="282" r:id="rId17"/>
    <p:sldId id="279" r:id="rId18"/>
    <p:sldId id="270" r:id="rId19"/>
    <p:sldId id="268" r:id="rId20"/>
    <p:sldId id="271" r:id="rId21"/>
    <p:sldId id="269" r:id="rId22"/>
    <p:sldId id="272" r:id="rId23"/>
    <p:sldId id="274" r:id="rId24"/>
    <p:sldId id="276" r:id="rId25"/>
    <p:sldId id="275" r:id="rId26"/>
    <p:sldId id="277" r:id="rId27"/>
    <p:sldId id="273" r:id="rId28"/>
    <p:sldId id="287" r:id="rId29"/>
    <p:sldId id="288" r:id="rId30"/>
    <p:sldId id="283" r:id="rId31"/>
    <p:sldId id="285" r:id="rId32"/>
    <p:sldId id="28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1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9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4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1C73-C6E2-40CB-863F-92B9A68EFD80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93851B-2219-4379-945D-59069D6E77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75D65-352F-0A8F-8528-93F9F82B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9E57520-CB3F-15B4-BD34-D21B8361B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2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DC7DB-8C15-3DC9-2895-0F7AE7DD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-multi head self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42A9A-A99A-2A42-11F6-2C0DB8D2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데이터는 여러 수준의 상관 정보를 포함할 수 있으며</a:t>
            </a:r>
            <a:r>
              <a:rPr lang="en-US" altLang="ko-KR" dirty="0"/>
              <a:t>, </a:t>
            </a:r>
            <a:r>
              <a:rPr lang="ko-KR" altLang="en-US" dirty="0"/>
              <a:t>학습 프로세스는 입력 데이터를 다양한 방식으로 처리해 이점을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헤드는 별도의 </a:t>
            </a:r>
            <a:r>
              <a:rPr lang="en-US" altLang="ko-KR" dirty="0"/>
              <a:t>query, key, value weight matrix</a:t>
            </a:r>
            <a:r>
              <a:rPr lang="ko-KR" altLang="en-US" dirty="0"/>
              <a:t>를 사용하여 구축되며 다른 헤드와 병렬로 </a:t>
            </a:r>
            <a:r>
              <a:rPr lang="en-US" altLang="ko-KR" dirty="0"/>
              <a:t>self attention</a:t>
            </a:r>
            <a:r>
              <a:rPr lang="ko-KR" altLang="en-US" dirty="0"/>
              <a:t>을 계산하여 다양한 상관 관계를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헤드를 사용하여 상관 관계를 조합해 동음이의어 분류에 도움을 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신경망의 각 레이어에서 다수의 커널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</a:t>
            </a:r>
            <a:r>
              <a:rPr lang="ko-KR" altLang="en-US" dirty="0"/>
              <a:t>을 사용하는 것과 유사하며</a:t>
            </a:r>
            <a:r>
              <a:rPr lang="en-US" altLang="ko-KR" dirty="0"/>
              <a:t>, </a:t>
            </a:r>
            <a:r>
              <a:rPr lang="ko-KR" altLang="en-US" dirty="0"/>
              <a:t>각각의 커널이 서로 다른 특징을 학습하는 것처럼 서로 다른 상관 관계를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FC219-F0C9-6C88-AD32-BCCECF84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057030"/>
            <a:ext cx="9603275" cy="17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6D0C2-AE96-BBCF-AECB-4AECB952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-multi head self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808D0B-60B2-269B-184F-F1821D37F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별개의 </a:t>
                </a:r>
                <a:r>
                  <a:rPr lang="en-US" altLang="ko-KR" dirty="0"/>
                  <a:t>query, key, value</a:t>
                </a:r>
                <a:r>
                  <a:rPr lang="ko-KR" altLang="en-US" dirty="0"/>
                  <a:t>로 이루어진 다양한 </a:t>
                </a:r>
                <a:r>
                  <a:rPr lang="en-US" altLang="ko-KR" dirty="0"/>
                  <a:t>set</a:t>
                </a:r>
                <a:r>
                  <a:rPr lang="ko-KR" altLang="en-US" dirty="0"/>
                  <a:t>을 생성한다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총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개의 헤드가 있다고 가정할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총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개의 가중치 행렬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ko-KR" altLang="en-US" dirty="0"/>
                  <a:t>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총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개의 별개의 </a:t>
                </a:r>
                <a:r>
                  <a:rPr lang="en-US" altLang="ko-KR" dirty="0"/>
                  <a:t>query, key, value </a:t>
                </a:r>
                <a:r>
                  <a:rPr lang="ko-KR" altLang="en-US" dirty="0"/>
                  <a:t>행렬로 이루어진 </a:t>
                </a:r>
                <a:r>
                  <a:rPr lang="en-US" altLang="ko-KR" dirty="0"/>
                  <a:t>set</a:t>
                </a:r>
                <a:r>
                  <a:rPr lang="ko-KR" altLang="en-US" dirty="0"/>
                  <a:t>을 생성한다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병렬로 </a:t>
                </a:r>
                <a:r>
                  <a:rPr lang="en-US" altLang="ko-KR" dirty="0"/>
                  <a:t>scaled dot product</a:t>
                </a:r>
                <a:r>
                  <a:rPr lang="ko-KR" altLang="en-US" dirty="0"/>
                  <a:t>를 연산한다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모든 헤드에 대해 결과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연결하고 학습 가능한 가중치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𝑟𝑠</m:t>
                        </m:r>
                      </m:sup>
                    </m:sSup>
                  </m:oMath>
                </a14:m>
                <a:r>
                  <a:rPr lang="ko-KR" altLang="en-US" dirty="0"/>
                  <a:t>를 사용해 선형 결합한다</a:t>
                </a:r>
                <a:r>
                  <a:rPr lang="en-US" altLang="ko-KR" dirty="0"/>
                  <a:t>. </a:t>
                </a:r>
                <a:r>
                  <a:rPr lang="ko-KR" altLang="en-US" dirty="0" err="1"/>
                  <a:t>출력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은 입력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차원과 동일하다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808D0B-60B2-269B-184F-F1821D37F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2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5C5D-81A8-8D76-FDE7-48B9D9C0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-multi head self attention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123BA8-DF6B-334D-D189-7B2F5C10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944" y="1992271"/>
            <a:ext cx="6428112" cy="4710782"/>
          </a:xfrm>
        </p:spPr>
      </p:pic>
    </p:spTree>
    <p:extLst>
      <p:ext uri="{BB962C8B-B14F-4D97-AF65-F5344CB8AC3E}">
        <p14:creationId xmlns:p14="http://schemas.microsoft.com/office/powerpoint/2010/main" val="8000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376BA-691D-A788-A772-0B22E97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-Positional encoding(PE)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6322DD-A5DD-8BD6-93A1-177061CB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415448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순차 데이터 처리의 가장 중요한 쟁점은 시퀀스 순서를 통합하는 것이나</a:t>
                </a:r>
                <a:r>
                  <a:rPr lang="en-US" altLang="ko-KR" dirty="0"/>
                  <a:t>, self-attention</a:t>
                </a:r>
                <a:r>
                  <a:rPr lang="ko-KR" altLang="en-US" dirty="0"/>
                  <a:t>에는 시퀀스의 입력 데이터 순서에 대한 정보가 없어 문제가 발생한다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위의 문제를 해결하기 위해</a:t>
                </a:r>
                <a:r>
                  <a:rPr lang="en-US" altLang="ko-KR" dirty="0"/>
                  <a:t>, position encoding</a:t>
                </a:r>
                <a:r>
                  <a:rPr lang="ko-KR" altLang="en-US" dirty="0"/>
                  <a:t>의 개념을 사용하여 위치 정보를 입력에 추가하고 수정된 입력을 병렬 처리하여 문제를 방지한다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N 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PE </a:t>
                </a:r>
                <a:r>
                  <a:rPr lang="ko-KR" altLang="en-US" dirty="0"/>
                  <a:t>벡터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/>
                  <a:t>를 계산하고 이를 입력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추가한다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PE</a:t>
                </a:r>
                <a:r>
                  <a:rPr lang="ko-KR" altLang="en-US" dirty="0"/>
                  <a:t> 벡터는 매개 변수를 포함하지 않으며 단어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입력 벡터에 직접 추가된다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6322DD-A5DD-8BD6-93A1-177061CB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4154480"/>
              </a:xfrm>
              <a:blipFill>
                <a:blip r:embed="rId2"/>
                <a:stretch>
                  <a:fillRect l="-571" t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58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376BA-691D-A788-A772-0B22E97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-Positional encoding(PE)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6322DD-A5DD-8BD6-93A1-177061CB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3"/>
                <a:ext cx="9603275" cy="415448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err="1"/>
                  <a:t>정현파</a:t>
                </a:r>
                <a:r>
                  <a:rPr lang="ko-KR" altLang="en-US" dirty="0"/>
                  <a:t> 함수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삼각 함수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사용해 위치 정보를 </a:t>
                </a:r>
                <a:r>
                  <a:rPr lang="en-US" altLang="ko-KR" dirty="0"/>
                  <a:t>d-</a:t>
                </a:r>
                <a:r>
                  <a:rPr lang="ko-KR" altLang="en-US" dirty="0"/>
                  <a:t>차원 벡터로 표현한다</a:t>
                </a:r>
                <a:r>
                  <a:rPr lang="en-US" altLang="ko-KR" dirty="0"/>
                  <a:t>.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위 식에서 </a:t>
                </a:r>
                <a:r>
                  <a:rPr lang="en-US" altLang="ko-KR" dirty="0"/>
                  <a:t>pos</a:t>
                </a:r>
                <a:r>
                  <a:rPr lang="ko-KR" altLang="en-US" dirty="0"/>
                  <a:t>는 시퀀스의 시간 단위 위치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 사이의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벡터 차원에 따른 위치</a:t>
                </a:r>
                <a:r>
                  <a:rPr lang="en-US" altLang="ko-KR" dirty="0"/>
                  <a:t>, d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임베딩</a:t>
                </a:r>
                <a:r>
                  <a:rPr lang="ko-KR" altLang="en-US" dirty="0"/>
                  <a:t> 벡터의 차원을 의미한다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정현파</a:t>
                </a:r>
                <a:r>
                  <a:rPr lang="ko-KR" altLang="en-US" dirty="0"/>
                  <a:t> 함수에서의 진동수는 </a:t>
                </a:r>
                <a:r>
                  <a:rPr lang="en-US" altLang="ko-KR" dirty="0"/>
                  <a:t>d-bit </a:t>
                </a:r>
                <a:r>
                  <a:rPr lang="ko-KR" altLang="en-US" dirty="0"/>
                  <a:t>길이의 이진수에서의 </a:t>
                </a:r>
                <a:r>
                  <a:rPr lang="en-US" altLang="ko-KR" dirty="0"/>
                  <a:t>bit </a:t>
                </a:r>
                <a:r>
                  <a:rPr lang="ko-KR" altLang="en-US" dirty="0"/>
                  <a:t>변화 빈도와 유사하다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절대 위치가 아니라 현재 단어에 따른 상대 위치에 대해 학습한다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6322DD-A5DD-8BD6-93A1-177061CB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3"/>
                <a:ext cx="9603275" cy="4154480"/>
              </a:xfrm>
              <a:blipFill>
                <a:blip r:embed="rId2"/>
                <a:stretch>
                  <a:fillRect l="-571" t="-294" r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88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376BA-691D-A788-A772-0B22E97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-Positional encoding(PE)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14173-89D4-6C6F-424F-7B1929EB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687" y="2200754"/>
            <a:ext cx="4066626" cy="1573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EAEDE-487A-789A-0C70-36F1F941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54" y="4120763"/>
            <a:ext cx="6742924" cy="25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70031-E20B-66BF-BD21-9AFFCE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-Positional encoding(PE)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F900DE-6875-2861-5078-D0963E5A2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46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위치를 표현하는 고정 </a:t>
                </a:r>
                <a:r>
                  <a:rPr lang="en-US" altLang="ko-KR" dirty="0"/>
                  <a:t>offset k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PE</a:t>
                </a:r>
                <a:r>
                  <a:rPr lang="ko-KR" altLang="en-US" dirty="0"/>
                  <a:t>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대한 선형 변환으로 </a:t>
                </a:r>
                <a:br>
                  <a:rPr lang="en-US" altLang="ko-KR" dirty="0"/>
                </a:br>
                <a:r>
                  <a:rPr lang="ko-KR" altLang="en-US" dirty="0"/>
                  <a:t>표현할 수 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예를 들어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가 단어의 절대 위치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대한 선형 변환이라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선형 변환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회전 행렬이며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상대적 위치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에 따라 결정된다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F900DE-6875-2861-5078-D0963E5A2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46529"/>
              </a:xfrm>
              <a:blipFill>
                <a:blip r:embed="rId2"/>
                <a:stretch>
                  <a:fillRect l="-571" t="-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8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376BA-691D-A788-A772-0B22E97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-Positional encoding(PE)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DDB0BA-9151-A699-72D7-9A9484C88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56" y="2078550"/>
            <a:ext cx="9050013" cy="4029637"/>
          </a:xfrm>
        </p:spPr>
      </p:pic>
    </p:spTree>
    <p:extLst>
      <p:ext uri="{BB962C8B-B14F-4D97-AF65-F5344CB8AC3E}">
        <p14:creationId xmlns:p14="http://schemas.microsoft.com/office/powerpoint/2010/main" val="333365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2814-8238-3EF6-BFC8-F0F15E2F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-encoder &amp; DECODER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6E1468-2ADF-45FE-DE93-7F1A46B4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162" y="2294421"/>
            <a:ext cx="9040107" cy="3449638"/>
          </a:xfrm>
        </p:spPr>
      </p:pic>
    </p:spTree>
    <p:extLst>
      <p:ext uri="{BB962C8B-B14F-4D97-AF65-F5344CB8AC3E}">
        <p14:creationId xmlns:p14="http://schemas.microsoft.com/office/powerpoint/2010/main" val="202171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A94DA-D7DF-FFF9-FBEC-735F4829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-encoder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125FD-623F-3E04-94C9-1BE5193F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19423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Multi-head self-attention layer</a:t>
            </a:r>
            <a:r>
              <a:rPr lang="ko-KR" altLang="en-US" dirty="0"/>
              <a:t>와</a:t>
            </a:r>
            <a:r>
              <a:rPr lang="en-US" altLang="ko-KR" dirty="0"/>
              <a:t> feed-forward layer</a:t>
            </a:r>
            <a:r>
              <a:rPr lang="ko-KR" altLang="en-US" dirty="0"/>
              <a:t>로 구성되어 있으며</a:t>
            </a:r>
            <a:r>
              <a:rPr lang="en-US" altLang="ko-KR" dirty="0"/>
              <a:t>, residual connection</a:t>
            </a:r>
            <a:r>
              <a:rPr lang="ko-KR" altLang="en-US" dirty="0"/>
              <a:t> 및</a:t>
            </a:r>
            <a:r>
              <a:rPr lang="en-US" altLang="ko-KR" dirty="0"/>
              <a:t> layer normalization</a:t>
            </a:r>
            <a:r>
              <a:rPr lang="ko-KR" altLang="en-US" dirty="0"/>
              <a:t>이 적용된다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Residual connection</a:t>
            </a:r>
            <a:r>
              <a:rPr lang="ko-KR" altLang="en-US" dirty="0"/>
              <a:t>은 이전 단계의 결과를 현재 단계의 결과와 합산하여 다음 </a:t>
            </a:r>
            <a:br>
              <a:rPr lang="en-US" altLang="ko-KR" dirty="0"/>
            </a:br>
            <a:r>
              <a:rPr lang="ko-KR" altLang="en-US" dirty="0"/>
              <a:t>단계의 입력으로 사용하는 방식으로 훈련 안정화 및 학습에 도움이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 normalization</a:t>
            </a:r>
            <a:r>
              <a:rPr lang="ko-KR" altLang="en-US" dirty="0"/>
              <a:t>은 데이터 샘플 단위로 정규화를 실행하는 방식으로 순차적 </a:t>
            </a:r>
            <a:br>
              <a:rPr lang="en-US" altLang="ko-KR" dirty="0"/>
            </a:br>
            <a:r>
              <a:rPr lang="ko-KR" altLang="en-US" dirty="0"/>
              <a:t>데이터를 처리하기 위해 사용되며</a:t>
            </a:r>
            <a:r>
              <a:rPr lang="en-US" altLang="ko-KR" dirty="0"/>
              <a:t>, </a:t>
            </a:r>
            <a:r>
              <a:rPr lang="ko-KR" altLang="en-US" dirty="0"/>
              <a:t>훈련의 빠른 수렴에 도움이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feed-forward layer</a:t>
            </a:r>
            <a:r>
              <a:rPr lang="ko-KR" altLang="en-US" dirty="0"/>
              <a:t>는 </a:t>
            </a:r>
            <a:r>
              <a:rPr lang="en-US" altLang="ko-KR" dirty="0" err="1"/>
              <a:t>ReLU</a:t>
            </a:r>
            <a:r>
              <a:rPr lang="ko-KR" altLang="en-US" dirty="0"/>
              <a:t>를 활성화 함수로 사용하는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linear layer</a:t>
            </a:r>
            <a:r>
              <a:rPr lang="ko-KR" altLang="en-US" dirty="0"/>
              <a:t>로 구성된다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encoder </a:t>
            </a:r>
            <a:r>
              <a:rPr lang="ko-KR" altLang="en-US" dirty="0"/>
              <a:t>출력을 다음 </a:t>
            </a:r>
            <a:r>
              <a:rPr lang="en-US" altLang="ko-KR" dirty="0"/>
              <a:t>encoder </a:t>
            </a:r>
            <a:r>
              <a:rPr lang="ko-KR" altLang="en-US" dirty="0"/>
              <a:t>입력으로 사용하며</a:t>
            </a:r>
            <a:r>
              <a:rPr lang="en-US" altLang="ko-KR" dirty="0"/>
              <a:t>, </a:t>
            </a:r>
            <a:r>
              <a:rPr lang="ko-KR" altLang="en-US" dirty="0"/>
              <a:t>첫 번째 </a:t>
            </a:r>
            <a:r>
              <a:rPr lang="en-US" altLang="ko-KR" dirty="0"/>
              <a:t>encoder</a:t>
            </a:r>
            <a:r>
              <a:rPr lang="ko-KR" altLang="en-US" dirty="0"/>
              <a:t>의 입력은 </a:t>
            </a:r>
            <a:br>
              <a:rPr lang="en-US" altLang="ko-KR" dirty="0"/>
            </a:br>
            <a:r>
              <a:rPr lang="ko-KR" altLang="en-US" dirty="0"/>
              <a:t>단어 </a:t>
            </a:r>
            <a:r>
              <a:rPr lang="ko-KR" altLang="en-US" dirty="0" err="1"/>
              <a:t>임베딩과</a:t>
            </a:r>
            <a:r>
              <a:rPr lang="ko-KR" altLang="en-US" dirty="0"/>
              <a:t> 위치 인코딩</a:t>
            </a:r>
            <a:r>
              <a:rPr lang="en-US" altLang="ko-KR" dirty="0"/>
              <a:t>(PE)</a:t>
            </a:r>
            <a:r>
              <a:rPr lang="ko-KR" altLang="en-US" dirty="0"/>
              <a:t>의 합으로 결정된다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*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en-US" altLang="ko-KR" dirty="0"/>
              <a:t>: </a:t>
            </a:r>
            <a:r>
              <a:rPr lang="ko-KR" altLang="en-US" dirty="0"/>
              <a:t>말뭉치 내 각 단어에 일대일로 대응하는 실수 벡터의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4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8B09-65A8-73B5-E540-433019AC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메커니즘</a:t>
            </a:r>
            <a:r>
              <a:rPr lang="en-US" altLang="ko-KR" dirty="0"/>
              <a:t>(RNN, LSTM, GRU)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10C6A-430D-974E-C3BB-FC3AB23A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메커니즘은 경사 하강법을 사용해 매개변수를 최적화한다</a:t>
            </a:r>
            <a:r>
              <a:rPr lang="en-US" altLang="ko-KR" dirty="0"/>
              <a:t>.  </a:t>
            </a:r>
            <a:r>
              <a:rPr lang="ko-KR" altLang="en-US" dirty="0"/>
              <a:t>그러나 경사 하강법은 긴 시퀀스를 처리하는 과정에서 기울기 소멸이나 기울기 폭발이 일어나 정보가 소실되는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메커니즘은 일반적으로 계산이 연속적으로 진행되어 </a:t>
            </a:r>
            <a:r>
              <a:rPr lang="en-US" altLang="ko-KR" dirty="0"/>
              <a:t>GPU, TPU </a:t>
            </a:r>
            <a:r>
              <a:rPr lang="ko-KR" altLang="en-US" dirty="0"/>
              <a:t>등을 사용한 병렬 계산의 이점을 얻을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60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770-FC84-4EE0-142A-D3098D95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-encoder block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1FF91-1AF0-DCE7-3EE6-C19B9DAF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20" y="2556831"/>
            <a:ext cx="5439534" cy="3096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B1090-7DE5-C09E-3FC4-81808D06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990278"/>
            <a:ext cx="3610479" cy="22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AA7F5-7A18-09E2-8F13-904EC7E05C84}"/>
              </a:ext>
            </a:extLst>
          </p:cNvPr>
          <p:cNvSpPr txBox="1"/>
          <p:nvPr/>
        </p:nvSpPr>
        <p:spPr>
          <a:xfrm>
            <a:off x="1451578" y="5462945"/>
            <a:ext cx="36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Residual connection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A5F3-A4B4-572A-AAB6-09E6A524D635}"/>
              </a:ext>
            </a:extLst>
          </p:cNvPr>
          <p:cNvSpPr txBox="1"/>
          <p:nvPr/>
        </p:nvSpPr>
        <p:spPr>
          <a:xfrm>
            <a:off x="5615320" y="5684149"/>
            <a:ext cx="543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Layer 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3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4A052-A553-5FF8-7966-FB6C5925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-decoder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57CC-3437-4B6A-A00E-8DA44959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5698"/>
          </a:xfrm>
        </p:spPr>
        <p:txBody>
          <a:bodyPr>
            <a:normAutofit/>
          </a:bodyPr>
          <a:lstStyle/>
          <a:p>
            <a:r>
              <a:rPr lang="ko-KR" altLang="en-US" dirty="0"/>
              <a:t>이전 </a:t>
            </a:r>
            <a:r>
              <a:rPr lang="ko-KR" altLang="en-US" dirty="0" err="1"/>
              <a:t>디코더와</a:t>
            </a:r>
            <a:r>
              <a:rPr lang="ko-KR" altLang="en-US" dirty="0"/>
              <a:t> 마지막 인코더에서 각각 하나씩 두 개의 입력을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Multi head self attention layer, encoder-decoder attention layer, feed forward layer</a:t>
            </a:r>
            <a:r>
              <a:rPr lang="ko-KR" altLang="en-US" dirty="0"/>
              <a:t>로 </a:t>
            </a:r>
            <a:br>
              <a:rPr lang="en-US" altLang="ko-KR" dirty="0"/>
            </a:br>
            <a:r>
              <a:rPr lang="ko-KR" altLang="en-US" dirty="0"/>
              <a:t>구성되어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r>
              <a:rPr lang="ko-KR" altLang="en-US" dirty="0"/>
              <a:t> 및 </a:t>
            </a:r>
            <a:r>
              <a:rPr lang="en-US" altLang="ko-KR" dirty="0"/>
              <a:t>layer normalization</a:t>
            </a:r>
            <a:r>
              <a:rPr lang="ko-KR" altLang="en-US" dirty="0"/>
              <a:t>이 적용된다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집합은 </a:t>
            </a:r>
            <a:r>
              <a:rPr lang="en-US" altLang="ko-KR" dirty="0"/>
              <a:t>encoder-decoder attention layer </a:t>
            </a:r>
            <a:r>
              <a:rPr lang="ko-KR" altLang="en-US" dirty="0"/>
              <a:t>내의 마지막 인코더 출력에서 </a:t>
            </a:r>
            <a:br>
              <a:rPr lang="en-US" altLang="ko-KR" dirty="0"/>
            </a:br>
            <a:r>
              <a:rPr lang="ko-KR" altLang="en-US" dirty="0"/>
              <a:t>생성되며</a:t>
            </a:r>
            <a:r>
              <a:rPr lang="en-US" altLang="ko-KR" dirty="0"/>
              <a:t>, query </a:t>
            </a:r>
            <a:r>
              <a:rPr lang="ko-KR" altLang="en-US" dirty="0"/>
              <a:t>벡터는 선행하는 </a:t>
            </a:r>
            <a:r>
              <a:rPr lang="en-US" altLang="ko-KR" dirty="0"/>
              <a:t>multi head self attention layer</a:t>
            </a:r>
            <a:r>
              <a:rPr lang="ko-KR" altLang="en-US" dirty="0"/>
              <a:t>에서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</a:t>
            </a:r>
            <a:r>
              <a:rPr lang="ko-KR" altLang="en-US" dirty="0" err="1"/>
              <a:t>디코더의</a:t>
            </a:r>
            <a:r>
              <a:rPr lang="ko-KR" altLang="en-US" dirty="0"/>
              <a:t> 출력은 </a:t>
            </a:r>
            <a:r>
              <a:rPr lang="en-US" altLang="ko-KR" dirty="0"/>
              <a:t>linear layer</a:t>
            </a:r>
            <a:r>
              <a:rPr lang="ko-KR" altLang="en-US" dirty="0"/>
              <a:t>를 통과시켜 차원을 목표 언어의 어휘 크기로 </a:t>
            </a:r>
            <a:br>
              <a:rPr lang="en-US" altLang="ko-KR" dirty="0"/>
            </a:br>
            <a:r>
              <a:rPr lang="ko-KR" altLang="en-US" dirty="0"/>
              <a:t>변환한다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r>
              <a:rPr lang="ko-KR" altLang="en-US" dirty="0"/>
              <a:t>를 통과하여 출력 시퀀스에서 다음 단어의 확률을 </a:t>
            </a:r>
            <a:br>
              <a:rPr lang="en-US" altLang="ko-KR" dirty="0"/>
            </a:br>
            <a:r>
              <a:rPr lang="ko-KR" altLang="en-US" dirty="0"/>
              <a:t>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42D8-4AAC-99BF-79DD-D32B4841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-encoder-decoder attention layer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F29875-CECC-73D9-6690-8B1423F9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34177"/>
            <a:ext cx="516628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CA964-AB6F-832B-7FFA-3AE3AAB5F226}"/>
              </a:ext>
            </a:extLst>
          </p:cNvPr>
          <p:cNvSpPr txBox="1"/>
          <p:nvPr/>
        </p:nvSpPr>
        <p:spPr>
          <a:xfrm>
            <a:off x="3045349" y="3029447"/>
            <a:ext cx="1144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key, value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DD648-929F-0B04-6FC8-1A064EACE486}"/>
              </a:ext>
            </a:extLst>
          </p:cNvPr>
          <p:cNvSpPr txBox="1"/>
          <p:nvPr/>
        </p:nvSpPr>
        <p:spPr>
          <a:xfrm>
            <a:off x="4997769" y="4058995"/>
            <a:ext cx="62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query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566670-895E-8391-0A1C-1331A043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79" y="3359113"/>
            <a:ext cx="4095375" cy="13997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2F2EC0-9BB9-D53E-E78D-48C7D1E6A5AE}"/>
              </a:ext>
            </a:extLst>
          </p:cNvPr>
          <p:cNvSpPr/>
          <p:nvPr/>
        </p:nvSpPr>
        <p:spPr>
          <a:xfrm>
            <a:off x="4381169" y="3689404"/>
            <a:ext cx="897173" cy="397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1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FFF83-9617-0AE6-955D-398A402D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-masked multi head self attention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92A34-99C7-8B9B-57A3-5E461DCB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10677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encoder-decoder </a:t>
            </a:r>
            <a:r>
              <a:rPr lang="ko-KR" altLang="en-US" dirty="0"/>
              <a:t>구조 모델은 순차적으로 </a:t>
            </a:r>
            <a:r>
              <a:rPr lang="ko-KR" altLang="en-US" dirty="0" err="1"/>
              <a:t>입력값을</a:t>
            </a:r>
            <a:r>
              <a:rPr lang="ko-KR" altLang="en-US" dirty="0"/>
              <a:t> 받아 </a:t>
            </a:r>
            <a:r>
              <a:rPr lang="en-US" altLang="ko-KR" dirty="0"/>
              <a:t>t+1 </a:t>
            </a:r>
            <a:r>
              <a:rPr lang="ko-KR" altLang="en-US" dirty="0"/>
              <a:t>시점의 예측을 위해 </a:t>
            </a:r>
            <a:r>
              <a:rPr lang="en-US" altLang="ko-KR" dirty="0"/>
              <a:t>t </a:t>
            </a:r>
            <a:r>
              <a:rPr lang="ko-KR" altLang="en-US" dirty="0"/>
              <a:t>시점까지의 데이터만을 사용하나 </a:t>
            </a:r>
            <a:r>
              <a:rPr lang="en-US" altLang="ko-KR" dirty="0"/>
              <a:t>transformer</a:t>
            </a:r>
            <a:r>
              <a:rPr lang="ko-KR" altLang="en-US" dirty="0"/>
              <a:t>의 경우 전체 입력을 한 번에 받으므로 과거 시점의 입력을 예측할 때 미래 시점의 입력을 참고하는 오류가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디코더</a:t>
            </a:r>
            <a:r>
              <a:rPr lang="ko-KR" altLang="en-US" dirty="0"/>
              <a:t> 내부의 </a:t>
            </a:r>
            <a:r>
              <a:rPr lang="en-US" altLang="ko-KR" dirty="0"/>
              <a:t>multi-head self-attention layer</a:t>
            </a:r>
            <a:r>
              <a:rPr lang="ko-KR" altLang="en-US" dirty="0"/>
              <a:t>는 학습 단계에서 입력 일부를 </a:t>
            </a:r>
            <a:r>
              <a:rPr lang="ko-KR" altLang="en-US" dirty="0" err="1"/>
              <a:t>마스킹해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Self-attention</a:t>
            </a:r>
            <a:r>
              <a:rPr lang="ko-KR" altLang="en-US" dirty="0"/>
              <a:t>이 미래 시점의 입력을 포함하지 않도록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*</a:t>
            </a:r>
            <a:r>
              <a:rPr lang="ko-KR" altLang="en-US" dirty="0" err="1"/>
              <a:t>마스킹</a:t>
            </a:r>
            <a:r>
              <a:rPr lang="en-US" altLang="ko-KR" dirty="0"/>
              <a:t>: </a:t>
            </a:r>
            <a:r>
              <a:rPr lang="ko-KR" altLang="en-US" dirty="0"/>
              <a:t>유의미한 부분과 더미를 나누어 유의미한 부분만 처리하는 방법</a:t>
            </a:r>
            <a:endParaRPr lang="en-US" altLang="ko-KR" dirty="0"/>
          </a:p>
          <a:p>
            <a:r>
              <a:rPr lang="ko-KR" altLang="en-US" dirty="0"/>
              <a:t>학습 단계에서 모델의 예측 결과는 </a:t>
            </a:r>
            <a:r>
              <a:rPr lang="ko-KR" altLang="en-US" dirty="0" err="1"/>
              <a:t>디코더로</a:t>
            </a:r>
            <a:r>
              <a:rPr lang="ko-KR" altLang="en-US" dirty="0"/>
              <a:t> </a:t>
            </a:r>
            <a:r>
              <a:rPr lang="ko-KR" altLang="en-US" dirty="0" err="1"/>
              <a:t>피드백되지</a:t>
            </a:r>
            <a:r>
              <a:rPr lang="ko-KR" altLang="en-US" dirty="0"/>
              <a:t> 않으며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ko-KR" altLang="en-US" dirty="0" err="1"/>
              <a:t>실측값</a:t>
            </a:r>
            <a:r>
              <a:rPr lang="en-US" altLang="ko-KR" dirty="0"/>
              <a:t>(</a:t>
            </a:r>
            <a:r>
              <a:rPr lang="ko-KR" altLang="en-US" dirty="0"/>
              <a:t>단어 </a:t>
            </a:r>
            <a:br>
              <a:rPr lang="en-US" altLang="ko-KR" dirty="0"/>
            </a:br>
            <a:r>
              <a:rPr lang="ko-KR" altLang="en-US" dirty="0" err="1"/>
              <a:t>임베딩</a:t>
            </a:r>
            <a:r>
              <a:rPr lang="en-US" altLang="ko-KR" dirty="0"/>
              <a:t>)</a:t>
            </a:r>
            <a:r>
              <a:rPr lang="ko-KR" altLang="en-US" dirty="0"/>
              <a:t>이 학습을 위해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단계에서 시퀀스의 예측 결과는 단어 </a:t>
            </a:r>
            <a:r>
              <a:rPr lang="ko-KR" altLang="en-US" dirty="0" err="1"/>
              <a:t>임베딩</a:t>
            </a:r>
            <a:r>
              <a:rPr lang="ko-KR" altLang="en-US" dirty="0"/>
              <a:t> 레이어와 </a:t>
            </a:r>
            <a:r>
              <a:rPr lang="en-US" altLang="ko-KR" dirty="0"/>
              <a:t>PE </a:t>
            </a:r>
            <a:r>
              <a:rPr lang="ko-KR" altLang="en-US" dirty="0"/>
              <a:t>추가를 거친 후 </a:t>
            </a:r>
            <a:br>
              <a:rPr lang="en-US" altLang="ko-KR" dirty="0"/>
            </a:br>
            <a:r>
              <a:rPr lang="ko-KR" altLang="en-US" dirty="0" err="1"/>
              <a:t>디코더에</a:t>
            </a:r>
            <a:r>
              <a:rPr lang="ko-KR" altLang="en-US" dirty="0"/>
              <a:t> </a:t>
            </a:r>
            <a:r>
              <a:rPr lang="ko-KR" altLang="en-US" dirty="0" err="1"/>
              <a:t>피드백된다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3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E1AD-2949-4BC8-5A42-AF3F379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-masked multi head self attention layer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8A6BF5-0DDB-0719-0755-2D8931EE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289" y="2669232"/>
            <a:ext cx="7325747" cy="2143424"/>
          </a:xfrm>
        </p:spPr>
      </p:pic>
    </p:spTree>
    <p:extLst>
      <p:ext uri="{BB962C8B-B14F-4D97-AF65-F5344CB8AC3E}">
        <p14:creationId xmlns:p14="http://schemas.microsoft.com/office/powerpoint/2010/main" val="140092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E549F-7C07-CF38-FF82-5671DC71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-masked multi head self attention layer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9D53F8-3951-6748-BBC7-7EC98396B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66" y="2026204"/>
            <a:ext cx="8897592" cy="3429479"/>
          </a:xfrm>
        </p:spPr>
      </p:pic>
    </p:spTree>
    <p:extLst>
      <p:ext uri="{BB962C8B-B14F-4D97-AF65-F5344CB8AC3E}">
        <p14:creationId xmlns:p14="http://schemas.microsoft.com/office/powerpoint/2010/main" val="282619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0FE5-27C6-C7CB-24FC-34D86FE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AA81E-68A2-D493-7538-5FDF4332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앞선 그림처럼</a:t>
            </a:r>
            <a:r>
              <a:rPr lang="en-US" altLang="ko-KR" dirty="0"/>
              <a:t>, transformer</a:t>
            </a:r>
            <a:r>
              <a:rPr lang="ko-KR" altLang="en-US" dirty="0"/>
              <a:t>는 여러 개의 </a:t>
            </a:r>
            <a:r>
              <a:rPr lang="en-US" altLang="ko-KR" dirty="0"/>
              <a:t>encoder </a:t>
            </a:r>
            <a:r>
              <a:rPr lang="ko-KR" altLang="en-US" dirty="0"/>
              <a:t>및 </a:t>
            </a:r>
            <a:r>
              <a:rPr lang="en-US" altLang="ko-KR" dirty="0"/>
              <a:t>decoder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을 쌓아 만들 수 있다</a:t>
            </a:r>
            <a:r>
              <a:rPr lang="en-US" altLang="ko-KR" dirty="0"/>
              <a:t>.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각 블록은 기존 신경망의 </a:t>
            </a:r>
            <a:r>
              <a:rPr lang="en-US" altLang="ko-KR" dirty="0"/>
              <a:t>hidden layer</a:t>
            </a:r>
            <a:r>
              <a:rPr lang="ko-KR" altLang="en-US" dirty="0"/>
              <a:t>와 유사하다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인코더 및 </a:t>
            </a:r>
            <a:r>
              <a:rPr lang="ko-KR" altLang="en-US" dirty="0" err="1"/>
              <a:t>디코더에</a:t>
            </a:r>
            <a:r>
              <a:rPr lang="ko-KR" altLang="en-US" dirty="0"/>
              <a:t> 의해 처리된 후에도 표현 차원은 그대로 유지되며 감소하지 </a:t>
            </a:r>
            <a:br>
              <a:rPr lang="en-US" altLang="ko-KR" dirty="0"/>
            </a:br>
            <a:r>
              <a:rPr lang="ko-KR" altLang="en-US" dirty="0"/>
              <a:t>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733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DAED-F0D8-9DB3-029B-1D45B9A0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구조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E050C0-B4F1-B50E-EA6C-1E50F950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629" y="1934971"/>
            <a:ext cx="3220225" cy="476620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B78C75-9949-78D6-AB67-B0FCD40E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37643"/>
            <a:ext cx="6174649" cy="4584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5F20F-A562-786C-62C4-EB8FDAE7F35A}"/>
              </a:ext>
            </a:extLst>
          </p:cNvPr>
          <p:cNvSpPr txBox="1"/>
          <p:nvPr/>
        </p:nvSpPr>
        <p:spPr>
          <a:xfrm>
            <a:off x="7834629" y="1823937"/>
            <a:ext cx="322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encoder + one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0B5F7-D617-C0C9-1F45-46B9E007ED77}"/>
              </a:ext>
            </a:extLst>
          </p:cNvPr>
          <p:cNvSpPr txBox="1"/>
          <p:nvPr/>
        </p:nvSpPr>
        <p:spPr>
          <a:xfrm>
            <a:off x="1451579" y="1823937"/>
            <a:ext cx="61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9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C891-B7B2-26AD-9AFA-C578514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학습 전략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F6C6C6-887F-D4B2-861D-C5D494B91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Learning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rate:</a:t>
                </a:r>
                <a:r>
                  <a:rPr lang="ko-KR" altLang="en-US" dirty="0"/>
                  <a:t> 논문에서는 처음 </a:t>
                </a:r>
                <a:r>
                  <a:rPr lang="en-US" altLang="ko-KR" dirty="0"/>
                  <a:t>N </a:t>
                </a:r>
                <a:r>
                  <a:rPr lang="ko-KR" altLang="en-US" dirty="0"/>
                  <a:t>단계에 대해 선형적으로 증가하고 이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단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dirty="0"/>
                  <a:t>에 비례하여 감소시키는 </a:t>
                </a:r>
                <a:r>
                  <a:rPr lang="en-US" altLang="ko-KR" dirty="0"/>
                  <a:t>warming-up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learning rate</a:t>
                </a:r>
                <a:r>
                  <a:rPr lang="ko-KR" altLang="en-US" dirty="0"/>
                  <a:t> 전략을 사용했다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Hugging Face Transformers,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Lightning, TensorFlow </a:t>
                </a:r>
                <a:r>
                  <a:rPr lang="ko-KR" altLang="en-US" dirty="0"/>
                  <a:t>등 유명 라이브러리를 </a:t>
                </a:r>
                <a:br>
                  <a:rPr lang="en-US" altLang="ko-KR" dirty="0"/>
                </a:br>
                <a:r>
                  <a:rPr lang="ko-KR" altLang="en-US" dirty="0"/>
                  <a:t>사용하여 프레임워크를 지원받는다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깊은 </a:t>
                </a:r>
                <a:r>
                  <a:rPr lang="en-US" altLang="ko-KR" dirty="0"/>
                  <a:t>transformer </a:t>
                </a:r>
                <a:r>
                  <a:rPr lang="ko-KR" altLang="en-US" dirty="0"/>
                  <a:t>아키텍처를 안정시키기 위해 정규화 작업을 재배치하거나 가중치 초기화 기술을 적용한다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F6C6C6-887F-D4B2-861D-C5D494B91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E83076D-DFD7-BED5-1F7D-38B81752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54" y="4378176"/>
            <a:ext cx="3246923" cy="2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4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FC578-FE53-6965-ED27-E4A2C2E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학습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4B591-D5C5-61AA-3B12-0A78832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882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모델의 크기가 작을수록 학습이 빠르게 이루어지나 경우에 따라 큰 모델을 교육한 다음 결과를 압축하면 성능이 향상되기도 한다</a:t>
            </a:r>
            <a:r>
              <a:rPr lang="en-US" altLang="ko-KR" dirty="0"/>
              <a:t>. </a:t>
            </a:r>
            <a:r>
              <a:rPr lang="ko-KR" altLang="en-US" dirty="0"/>
              <a:t>일반적으로 작은 모델로 시작해 </a:t>
            </a:r>
            <a:r>
              <a:rPr lang="en-US" altLang="ko-KR" dirty="0"/>
              <a:t>layer</a:t>
            </a:r>
            <a:r>
              <a:rPr lang="ko-KR" altLang="en-US" dirty="0"/>
              <a:t>를 추가하는 기존 방식 </a:t>
            </a:r>
            <a:br>
              <a:rPr lang="en-US" altLang="ko-KR" dirty="0"/>
            </a:br>
            <a:r>
              <a:rPr lang="ko-KR" altLang="en-US" dirty="0"/>
              <a:t>대신 큰 모델을 사용하는 것이 추천된다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작은 데이터셋으로 훈련하는 경우 사전 훈련된 모델과 작은 배치 크기가 필요하다</a:t>
            </a:r>
            <a:r>
              <a:rPr lang="en-US" altLang="ko-KR" dirty="0"/>
              <a:t>. </a:t>
            </a:r>
            <a:r>
              <a:rPr lang="ko-KR" altLang="en-US" dirty="0"/>
              <a:t>그러나 배치 크기가 작으면 업데이트 시 분산이 커진다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Xavier </a:t>
            </a:r>
            <a:r>
              <a:rPr lang="ko-KR" altLang="en-US" dirty="0"/>
              <a:t>초기화 등 초기화 기술을 사용해 모델을 최적화하여 사용하는 것이 추천된다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배치 크기는 모델의 복잡성에 달려 있다</a:t>
            </a:r>
            <a:r>
              <a:rPr lang="en-US" altLang="ko-KR" dirty="0"/>
              <a:t>. </a:t>
            </a:r>
            <a:r>
              <a:rPr lang="ko-KR" altLang="en-US" dirty="0"/>
              <a:t>기본 모델의 경우 배치 크기가 클수록 성능이 </a:t>
            </a:r>
            <a:br>
              <a:rPr lang="en-US" altLang="ko-KR" dirty="0"/>
            </a:br>
            <a:r>
              <a:rPr lang="ko-KR" altLang="en-US" dirty="0"/>
              <a:t>높으나 큰 모델의 경우 최소 배치 크기에서 성능이 높았다</a:t>
            </a:r>
            <a:r>
              <a:rPr lang="en-US" altLang="ko-KR" dirty="0"/>
              <a:t>. Transformer </a:t>
            </a:r>
            <a:r>
              <a:rPr lang="ko-KR" altLang="en-US" dirty="0"/>
              <a:t>모델은 보통 </a:t>
            </a:r>
            <a:r>
              <a:rPr lang="en-US" altLang="ko-KR" dirty="0"/>
              <a:t>large </a:t>
            </a:r>
            <a:br>
              <a:rPr lang="en-US" altLang="ko-KR" dirty="0"/>
            </a:br>
            <a:r>
              <a:rPr lang="en-US" altLang="ko-KR" dirty="0"/>
              <a:t>minimum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rate</a:t>
            </a:r>
            <a:r>
              <a:rPr lang="ko-KR" altLang="en-US" dirty="0"/>
              <a:t>이 낮을수록 수렴이 늦어지나 너무 높은 경우 수렴이 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학습 중 </a:t>
            </a:r>
            <a:r>
              <a:rPr lang="en-US" altLang="ko-KR" dirty="0"/>
              <a:t>gradient </a:t>
            </a:r>
            <a:r>
              <a:rPr lang="ko-KR" altLang="en-US" dirty="0"/>
              <a:t>값이 </a:t>
            </a:r>
            <a:r>
              <a:rPr lang="en-US" altLang="ko-KR" dirty="0"/>
              <a:t>threshold</a:t>
            </a:r>
            <a:r>
              <a:rPr lang="ko-KR" altLang="en-US" dirty="0"/>
              <a:t>를 넘어가면 </a:t>
            </a:r>
            <a:r>
              <a:rPr lang="en-US" altLang="ko-KR" dirty="0"/>
              <a:t>norm</a:t>
            </a:r>
            <a:r>
              <a:rPr lang="ko-KR" altLang="en-US" dirty="0"/>
              <a:t>으로 나누어 기울기 소실 및 폭발을 </a:t>
            </a:r>
            <a:br>
              <a:rPr lang="en-US" altLang="ko-KR" dirty="0"/>
            </a:br>
            <a:r>
              <a:rPr lang="ko-KR" altLang="en-US" dirty="0"/>
              <a:t>방지한다</a:t>
            </a:r>
            <a:r>
              <a:rPr lang="en-US" altLang="ko-KR" dirty="0"/>
              <a:t>.  </a:t>
            </a:r>
            <a:r>
              <a:rPr lang="ko-KR" altLang="en-US" dirty="0"/>
              <a:t>배치</a:t>
            </a:r>
            <a:r>
              <a:rPr lang="en-US" altLang="ko-KR" dirty="0"/>
              <a:t> </a:t>
            </a:r>
            <a:r>
              <a:rPr lang="ko-KR" altLang="en-US" dirty="0"/>
              <a:t>크기에 비례하는 </a:t>
            </a:r>
            <a:r>
              <a:rPr lang="en-US" altLang="ko-KR" dirty="0"/>
              <a:t>step size</a:t>
            </a:r>
            <a:r>
              <a:rPr lang="ko-KR" altLang="en-US" dirty="0"/>
              <a:t>를 선택하는 등의 다른 </a:t>
            </a:r>
            <a:r>
              <a:rPr lang="en-US" altLang="ko-KR" dirty="0"/>
              <a:t>gradient clipping </a:t>
            </a:r>
            <a:r>
              <a:rPr lang="ko-KR" altLang="en-US" dirty="0"/>
              <a:t>방식은 수렴 </a:t>
            </a:r>
            <a:br>
              <a:rPr lang="en-US" altLang="ko-KR" dirty="0"/>
            </a:br>
            <a:r>
              <a:rPr lang="ko-KR" altLang="en-US" dirty="0"/>
              <a:t>속도를 느려지게 하므로 권장되지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8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AAFE1-B346-4F65-03D4-1EBBA7C8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CAFA1-251F-CE64-45CB-2C8B2B24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ko-KR" altLang="en-US" dirty="0"/>
              <a:t>기본 학습 메커니즘으로 </a:t>
            </a:r>
            <a:r>
              <a:rPr lang="en-US" altLang="ko-KR" dirty="0"/>
              <a:t>self-attention </a:t>
            </a:r>
            <a:r>
              <a:rPr lang="ko-KR" altLang="en-US" dirty="0"/>
              <a:t>또는 </a:t>
            </a:r>
            <a:r>
              <a:rPr lang="en-US" altLang="ko-KR" dirty="0"/>
              <a:t>scaled dot-product </a:t>
            </a:r>
            <a:r>
              <a:rPr lang="ko-KR" altLang="en-US" dirty="0"/>
              <a:t>연산을 사용하는 기계 학습 모델에 해당한다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학습 데이터로 인공 신경망을 생성해 </a:t>
            </a:r>
            <a:r>
              <a:rPr lang="en-US" altLang="ko-KR" dirty="0"/>
              <a:t>NPL </a:t>
            </a:r>
            <a:r>
              <a:rPr lang="ko-KR" altLang="en-US" dirty="0"/>
              <a:t>문제를 해결하는 신경망 기계 번역을 위해 고안되었다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감지 및 세분화</a:t>
            </a:r>
            <a:r>
              <a:rPr lang="en-US" altLang="ko-KR" dirty="0"/>
              <a:t>, </a:t>
            </a:r>
            <a:r>
              <a:rPr lang="ko-KR" altLang="en-US" dirty="0"/>
              <a:t>이미지 및 언어 생성</a:t>
            </a:r>
            <a:r>
              <a:rPr lang="en-US" altLang="ko-KR" dirty="0"/>
              <a:t>, </a:t>
            </a:r>
            <a:r>
              <a:rPr lang="ko-KR" altLang="en-US" dirty="0"/>
              <a:t>순차적 의사 결정</a:t>
            </a:r>
            <a:r>
              <a:rPr lang="en-US" altLang="ko-KR" dirty="0"/>
              <a:t>, multi-modal</a:t>
            </a:r>
            <a:r>
              <a:rPr lang="ko-KR" altLang="en-US" dirty="0"/>
              <a:t> 데이터 처리</a:t>
            </a:r>
            <a:r>
              <a:rPr lang="en-US" altLang="ko-KR" dirty="0"/>
              <a:t>, </a:t>
            </a:r>
            <a:r>
              <a:rPr lang="ko-KR" altLang="en-US" dirty="0"/>
              <a:t>시계열 데이터 분석 등 다양한 영역에서 활용된다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네트워크의 복잡성을 크게 증가시키지 않고 순차적 데이터의 병렬 계산을 가능케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계산 복잡성과 메모리 요구 사항이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167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FE53-7750-0E27-97EF-D69B84C0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3BE78-BFE6-A38C-D7B9-47EC2FEA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NLP </a:t>
            </a:r>
            <a:r>
              <a:rPr lang="ko-KR" altLang="en-US" dirty="0"/>
              <a:t>작업에 중점을 두었으나 현재에는 분류</a:t>
            </a:r>
            <a:r>
              <a:rPr lang="en-US" altLang="ko-KR" dirty="0"/>
              <a:t>, </a:t>
            </a:r>
            <a:r>
              <a:rPr lang="ko-KR" altLang="en-US" dirty="0"/>
              <a:t>시계열 분석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의미론적 분할 등을 위해 아키텍처가 확장되었다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</a:t>
            </a:r>
            <a:r>
              <a:rPr lang="en-US" altLang="ko-KR" dirty="0"/>
              <a:t>transformer</a:t>
            </a:r>
            <a:r>
              <a:rPr lang="ko-KR" altLang="en-US" dirty="0"/>
              <a:t>는 시계열 데이터를 처리할 수 없었기에 시계열 분석을 위해</a:t>
            </a:r>
            <a:br>
              <a:rPr lang="en-US" altLang="ko-KR" dirty="0"/>
            </a:br>
            <a:r>
              <a:rPr lang="ko-KR" altLang="en-US" dirty="0"/>
              <a:t>성능을 맞춤화하고 개선하는 과정이 전개되었다</a:t>
            </a:r>
            <a:r>
              <a:rPr lang="en-US" altLang="ko-KR" dirty="0"/>
              <a:t>. </a:t>
            </a:r>
            <a:r>
              <a:rPr lang="ko-KR" altLang="en-US" dirty="0"/>
              <a:t>공통적으로 입력 레이어가 </a:t>
            </a:r>
            <a:br>
              <a:rPr lang="en-US" altLang="ko-KR" dirty="0"/>
            </a:br>
            <a:r>
              <a:rPr lang="ko-KR" altLang="en-US" dirty="0"/>
              <a:t>시계열 데이터를 수용하도록 수정되었다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50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FE53-7750-0E27-97EF-D69B84C0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3BE78-BFE6-A38C-D7B9-47EC2FEA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26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학습 방법</a:t>
            </a:r>
            <a:r>
              <a:rPr lang="en-US" altLang="ko-KR" dirty="0"/>
              <a:t>: </a:t>
            </a:r>
            <a:r>
              <a:rPr lang="ko-KR" altLang="en-US" dirty="0"/>
              <a:t>주로 지도 학습이 사용되나 </a:t>
            </a:r>
            <a:r>
              <a:rPr lang="en-US" altLang="ko-KR" dirty="0"/>
              <a:t>SITS-BERT, </a:t>
            </a:r>
            <a:r>
              <a:rPr lang="en-US" altLang="ko-KR" dirty="0" err="1"/>
              <a:t>STraTS</a:t>
            </a:r>
            <a:r>
              <a:rPr lang="en-US" altLang="ko-KR" dirty="0"/>
              <a:t> </a:t>
            </a:r>
            <a:r>
              <a:rPr lang="ko-KR" altLang="en-US" dirty="0"/>
              <a:t>등 비지도 학습이 가능한 모델을 만들었다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전처리</a:t>
            </a:r>
            <a:r>
              <a:rPr lang="en-US" altLang="ko-KR" dirty="0"/>
              <a:t>: </a:t>
            </a:r>
            <a:r>
              <a:rPr lang="ko-KR" altLang="en-US" dirty="0" err="1"/>
              <a:t>마스킹을</a:t>
            </a:r>
            <a:r>
              <a:rPr lang="ko-KR" altLang="en-US" dirty="0"/>
              <a:t> 통해 입력에서 </a:t>
            </a:r>
            <a:r>
              <a:rPr lang="en-US" altLang="ko-KR" dirty="0"/>
              <a:t>feature</a:t>
            </a:r>
            <a:r>
              <a:rPr lang="ko-KR" altLang="en-US" dirty="0"/>
              <a:t>를 제거하거나 입력에 노이즈를 추가하여 모델의 견고성을 향상시킨다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PE:</a:t>
            </a:r>
            <a:r>
              <a:rPr lang="ko-KR" altLang="en-US" dirty="0"/>
              <a:t> 입력에 시간을 포함시켜 시계열 데이터를 더 잘 분석하도록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Gating operation: </a:t>
            </a:r>
            <a:r>
              <a:rPr lang="ko-KR" altLang="en-US" dirty="0"/>
              <a:t>표준 </a:t>
            </a:r>
            <a:r>
              <a:rPr lang="en-US" altLang="ko-KR" dirty="0"/>
              <a:t>transformer </a:t>
            </a:r>
            <a:r>
              <a:rPr lang="ko-KR" altLang="en-US" dirty="0"/>
              <a:t>모델의 두 인코더 타워의 출력을 병합한다</a:t>
            </a:r>
            <a:r>
              <a:rPr lang="en-US" altLang="ko-KR" dirty="0"/>
              <a:t>. </a:t>
            </a:r>
            <a:r>
              <a:rPr lang="ko-KR" altLang="en-US" dirty="0"/>
              <a:t>인코더 또는 </a:t>
            </a:r>
            <a:r>
              <a:rPr lang="ko-KR" altLang="en-US" dirty="0" err="1"/>
              <a:t>디코더</a:t>
            </a:r>
            <a:r>
              <a:rPr lang="ko-KR" altLang="en-US" dirty="0"/>
              <a:t> 블록에서 여러 출력을 결합 </a:t>
            </a:r>
            <a:br>
              <a:rPr lang="en-US" altLang="ko-KR" dirty="0"/>
            </a:br>
            <a:r>
              <a:rPr lang="ko-KR" altLang="en-US" dirty="0"/>
              <a:t>및 선택하여 비선형 데이터 처리에 이점을 얻는다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Attention:</a:t>
            </a:r>
            <a:r>
              <a:rPr lang="ko-KR" altLang="en-US" dirty="0"/>
              <a:t> 다른 네트워크와 </a:t>
            </a:r>
            <a:r>
              <a:rPr lang="en-US" altLang="ko-KR" dirty="0"/>
              <a:t>self-attention </a:t>
            </a:r>
            <a:r>
              <a:rPr lang="ko-KR" altLang="en-US" dirty="0"/>
              <a:t>메커니즘을 결합하거나 </a:t>
            </a:r>
            <a:r>
              <a:rPr lang="en-US" altLang="ko-KR" dirty="0"/>
              <a:t>self-attention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구조를 변형하거나 다수의 </a:t>
            </a:r>
            <a:r>
              <a:rPr lang="en-US" altLang="ko-KR" dirty="0"/>
              <a:t>self-attention </a:t>
            </a:r>
            <a:r>
              <a:rPr lang="ko-KR" altLang="en-US" dirty="0"/>
              <a:t>블록을 쌓는 등의 방식을 통해 </a:t>
            </a:r>
            <a:r>
              <a:rPr lang="en-US" altLang="ko-KR" dirty="0"/>
              <a:t>attention</a:t>
            </a:r>
            <a:r>
              <a:rPr lang="ko-KR" altLang="en-US" dirty="0"/>
              <a:t>의 성능을 향상시킨다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Convolution: </a:t>
            </a:r>
            <a:r>
              <a:rPr lang="en-US" altLang="ko-KR" dirty="0" err="1"/>
              <a:t>transforme</a:t>
            </a:r>
            <a:r>
              <a:rPr lang="ko-KR" altLang="en-US" dirty="0"/>
              <a:t>의 </a:t>
            </a:r>
            <a:r>
              <a:rPr lang="en-US" altLang="ko-KR" dirty="0"/>
              <a:t>attention </a:t>
            </a:r>
            <a:r>
              <a:rPr lang="ko-KR" altLang="en-US" dirty="0"/>
              <a:t>메커니즘 이전이나 메커니즘 자체에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레이어를 통합하여 성능을 향상시킨다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해석 가능성</a:t>
            </a:r>
            <a:r>
              <a:rPr lang="en-US" altLang="ko-KR" dirty="0"/>
              <a:t>: </a:t>
            </a:r>
            <a:r>
              <a:rPr lang="ko-KR" altLang="en-US" dirty="0"/>
              <a:t>블랙박스 문제를 해결하고 신뢰성을 높이기 위해 매개 변수 상호 작용에 대한 설명과 해석 가능성을 모델 자체에 통합한다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interpolation layer: </a:t>
            </a:r>
            <a:r>
              <a:rPr lang="ko-KR" altLang="en-US" dirty="0" err="1"/>
              <a:t>디코더</a:t>
            </a:r>
            <a:r>
              <a:rPr lang="ko-KR" altLang="en-US" dirty="0"/>
              <a:t> 블록을 중간 데이터를 예측하여 데이터의 밀도를 높여주는 </a:t>
            </a:r>
            <a:r>
              <a:rPr lang="en-US" altLang="ko-KR" dirty="0"/>
              <a:t>interpolation layer</a:t>
            </a:r>
            <a:r>
              <a:rPr lang="ko-KR" altLang="en-US" dirty="0"/>
              <a:t>로 대체하여 시간의 </a:t>
            </a:r>
            <a:br>
              <a:rPr lang="en-US" altLang="ko-KR" dirty="0"/>
            </a:br>
            <a:r>
              <a:rPr lang="ko-KR" altLang="en-US" dirty="0"/>
              <a:t>순서를 모델 처리 과정에 통합한다</a:t>
            </a:r>
            <a:r>
              <a:rPr lang="en-US" altLang="ko-KR" dirty="0"/>
              <a:t>. </a:t>
            </a:r>
            <a:r>
              <a:rPr lang="ko-KR" altLang="en-US" dirty="0"/>
              <a:t>출력 </a:t>
            </a:r>
            <a:r>
              <a:rPr lang="ko-KR" altLang="en-US" dirty="0" err="1"/>
              <a:t>임베딩을</a:t>
            </a:r>
            <a:r>
              <a:rPr lang="ko-KR" altLang="en-US" dirty="0"/>
              <a:t> 사용하지 않아 전체 레이어 수가 감소한다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BERT:</a:t>
            </a:r>
            <a:r>
              <a:rPr lang="ko-KR" altLang="en-US" dirty="0"/>
              <a:t> 인코더 블록을 작업과 독립적으로 사전 훈련시키고 </a:t>
            </a:r>
            <a:r>
              <a:rPr lang="ko-KR" altLang="en-US" dirty="0" err="1"/>
              <a:t>디코더</a:t>
            </a:r>
            <a:r>
              <a:rPr lang="ko-KR" altLang="en-US" dirty="0"/>
              <a:t> 블록은 작업에 맞게 미세 조정하여 나중에 추가한다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GANs:  </a:t>
            </a:r>
            <a:r>
              <a:rPr lang="ko-KR" altLang="en-US" dirty="0"/>
              <a:t>두 개의 심층 신경망인 </a:t>
            </a:r>
            <a:r>
              <a:rPr lang="en-US" altLang="ko-KR" dirty="0"/>
              <a:t>generator</a:t>
            </a:r>
            <a:r>
              <a:rPr lang="ko-KR" altLang="en-US" dirty="0"/>
              <a:t>와</a:t>
            </a:r>
            <a:r>
              <a:rPr lang="en-US" altLang="ko-KR" dirty="0"/>
              <a:t> discriminator</a:t>
            </a:r>
            <a:r>
              <a:rPr lang="ko-KR" altLang="en-US" dirty="0"/>
              <a:t>를 적대적으로 학습시켜 현실적인 예측 데이터를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96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0AFD7-3C86-4E8C-9B3B-7F8EE3C7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의 발전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77A8CF-7744-13C8-EE33-E32173214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674" y="2047929"/>
            <a:ext cx="5740652" cy="4569091"/>
          </a:xfrm>
        </p:spPr>
      </p:pic>
    </p:spTree>
    <p:extLst>
      <p:ext uri="{BB962C8B-B14F-4D97-AF65-F5344CB8AC3E}">
        <p14:creationId xmlns:p14="http://schemas.microsoft.com/office/powerpoint/2010/main" val="90545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FA2B7-6953-DB0E-BEAF-4CFA2DC1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의 현 주소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6313F8-79E3-5946-E343-3C70850CD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593" y="897441"/>
            <a:ext cx="4523404" cy="26512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F966B9-0FDA-671D-011B-FBDDFD94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0" y="2075884"/>
            <a:ext cx="5094938" cy="3854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0851DF-23F4-3DDA-852E-BF98252D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384" y="3771700"/>
            <a:ext cx="5495822" cy="2990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A31FA-6676-1AE8-2459-43CFBE9CD81B}"/>
              </a:ext>
            </a:extLst>
          </p:cNvPr>
          <p:cNvSpPr txBox="1"/>
          <p:nvPr/>
        </p:nvSpPr>
        <p:spPr>
          <a:xfrm>
            <a:off x="6531593" y="3402368"/>
            <a:ext cx="452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Self-attention</a:t>
            </a:r>
            <a:r>
              <a:rPr lang="ko-KR" altLang="en-US" dirty="0"/>
              <a:t> 증류</a:t>
            </a:r>
            <a:r>
              <a:rPr lang="en-US" altLang="ko-KR" dirty="0"/>
              <a:t>: </a:t>
            </a:r>
            <a:r>
              <a:rPr lang="ko-KR" altLang="en-US" dirty="0"/>
              <a:t>크기를 </a:t>
            </a:r>
            <a:r>
              <a:rPr lang="ko-KR" altLang="en-US" dirty="0" err="1"/>
              <a:t>반씩</a:t>
            </a:r>
            <a:r>
              <a:rPr lang="ko-KR" altLang="en-US" dirty="0"/>
              <a:t> 줄이며 누적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0E63A-84AB-AEA7-85AC-E2EE5E0D7377}"/>
              </a:ext>
            </a:extLst>
          </p:cNvPr>
          <p:cNvSpPr txBox="1"/>
          <p:nvPr/>
        </p:nvSpPr>
        <p:spPr>
          <a:xfrm>
            <a:off x="565470" y="6053481"/>
            <a:ext cx="509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LogSparse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self-attention: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참조하는 과거 데이터의 간격을 기하급수적으로 증가시킨다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ADF62-3D65-6A59-7779-65143BD16FC0}"/>
              </a:ext>
            </a:extLst>
          </p:cNvPr>
          <p:cNvSpPr txBox="1"/>
          <p:nvPr/>
        </p:nvSpPr>
        <p:spPr>
          <a:xfrm>
            <a:off x="6045384" y="6376646"/>
            <a:ext cx="33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Traffic data</a:t>
            </a:r>
            <a:r>
              <a:rPr lang="ko-KR" altLang="en-US" dirty="0"/>
              <a:t>의 시간 종속성 고려</a:t>
            </a:r>
          </a:p>
        </p:txBody>
      </p:sp>
    </p:spTree>
    <p:extLst>
      <p:ext uri="{BB962C8B-B14F-4D97-AF65-F5344CB8AC3E}">
        <p14:creationId xmlns:p14="http://schemas.microsoft.com/office/powerpoint/2010/main" val="17905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390D-BB5D-9E2D-B6C7-A05C0DD6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F1BA9-4D79-C37C-73CC-D30EEE0A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언어에서 일련의 단어를 입력 받아 대상 언어로 번역하는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유형으로 설계된 </a:t>
            </a:r>
            <a:r>
              <a:rPr lang="en-US" altLang="ko-KR" dirty="0"/>
              <a:t>sequence-to-sequence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/>
              <a:t>소스 시퀀스를 고정 길이 표현으로 인코딩하는 방법을 학습한 후 자동 회귀 방식을 사용해 디코딩하여 번역된 시퀀스 생성</a:t>
            </a:r>
            <a:endParaRPr lang="en-US" altLang="ko-KR" dirty="0"/>
          </a:p>
          <a:p>
            <a:r>
              <a:rPr lang="en-US" altLang="ko-KR" dirty="0"/>
              <a:t>Self-attention </a:t>
            </a:r>
            <a:r>
              <a:rPr lang="ko-KR" altLang="en-US" dirty="0"/>
              <a:t>및 위치 인코딩 기술을 사용해 정렬된 정보를 공동으로 처리하고 </a:t>
            </a:r>
            <a:br>
              <a:rPr lang="en-US" altLang="ko-KR" dirty="0"/>
            </a:br>
            <a:r>
              <a:rPr lang="ko-KR" altLang="en-US" dirty="0"/>
              <a:t>인코딩하여 과거 학습이 현재의 교육을 방해하는 문제를 해결하고 순차 정보 유지</a:t>
            </a:r>
            <a:endParaRPr lang="en-US" altLang="ko-KR" dirty="0"/>
          </a:p>
          <a:p>
            <a:r>
              <a:rPr lang="en-US" altLang="ko-KR" dirty="0"/>
              <a:t>GPU </a:t>
            </a:r>
            <a:r>
              <a:rPr lang="ko-KR" altLang="en-US" dirty="0"/>
              <a:t>및 </a:t>
            </a:r>
            <a:r>
              <a:rPr lang="en-US" altLang="ko-KR" dirty="0"/>
              <a:t>TPU</a:t>
            </a:r>
            <a:r>
              <a:rPr lang="ko-KR" altLang="en-US" dirty="0"/>
              <a:t>가 제공하는 병렬 처리 활용 가능</a:t>
            </a:r>
          </a:p>
        </p:txBody>
      </p:sp>
    </p:spTree>
    <p:extLst>
      <p:ext uri="{BB962C8B-B14F-4D97-AF65-F5344CB8AC3E}">
        <p14:creationId xmlns:p14="http://schemas.microsoft.com/office/powerpoint/2010/main" val="24294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635BD-DA35-6F51-C386-8D7EB502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en-US" altLang="ko-KR" dirty="0"/>
              <a:t>LSTM  VS  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2E08F-D37A-60B6-A76E-C15AEBED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140" y="2015732"/>
            <a:ext cx="4709713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TRANSFORMER</a:t>
            </a:r>
          </a:p>
          <a:p>
            <a:r>
              <a:rPr lang="ko-KR" altLang="en-US" dirty="0"/>
              <a:t>전체 입력 시퀀스가 한번에 모델에 </a:t>
            </a:r>
            <a:br>
              <a:rPr lang="en-US" altLang="ko-KR" dirty="0"/>
            </a:br>
            <a:r>
              <a:rPr lang="ko-KR" altLang="en-US" dirty="0"/>
              <a:t>입력되어 데이터의 순차적 처리가 </a:t>
            </a:r>
            <a:br>
              <a:rPr lang="en-US" altLang="ko-KR" dirty="0"/>
            </a:br>
            <a:r>
              <a:rPr lang="ko-KR" altLang="en-US" dirty="0"/>
              <a:t>필요하지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시퀀스의 순서는 위치 인코딩을 통해 추적된다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506CEAD-E52D-7346-E62F-2E9157C2E6A1}"/>
              </a:ext>
            </a:extLst>
          </p:cNvPr>
          <p:cNvSpPr txBox="1">
            <a:spLocks/>
          </p:cNvSpPr>
          <p:nvPr/>
        </p:nvSpPr>
        <p:spPr>
          <a:xfrm>
            <a:off x="1451578" y="2015731"/>
            <a:ext cx="439528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고전적 모델</a:t>
            </a:r>
            <a:endParaRPr lang="en-US" altLang="ko-KR" dirty="0"/>
          </a:p>
          <a:p>
            <a:r>
              <a:rPr lang="ko-KR" altLang="en-US" dirty="0"/>
              <a:t>입력 단어를 </a:t>
            </a:r>
            <a:r>
              <a:rPr lang="ko-KR" altLang="en-US" dirty="0" err="1"/>
              <a:t>임베딩</a:t>
            </a:r>
            <a:r>
              <a:rPr lang="ko-KR" altLang="en-US" dirty="0"/>
              <a:t> 레이어를 </a:t>
            </a:r>
            <a:br>
              <a:rPr lang="en-US" altLang="ko-KR" dirty="0"/>
            </a:br>
            <a:r>
              <a:rPr lang="ko-KR" altLang="en-US" dirty="0"/>
              <a:t>사용하여 벡터로 전환한다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문장에 포함된 각 단어가 하나의 </a:t>
            </a:r>
            <a:br>
              <a:rPr lang="en-US" altLang="ko-KR" dirty="0"/>
            </a:br>
            <a:r>
              <a:rPr lang="ko-KR" altLang="en-US" dirty="0"/>
              <a:t>셀을 이룬다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후속 셀의 작업은 이전 셀의 출력에 따라 결정되므로 각 단어가 </a:t>
            </a:r>
            <a:br>
              <a:rPr lang="en-US" altLang="ko-KR" dirty="0"/>
            </a:br>
            <a:r>
              <a:rPr lang="ko-KR" altLang="en-US" dirty="0"/>
              <a:t>순차적으로 처리된다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0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AB97700-FB07-E2F2-8729-F4654901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1"/>
            <a:ext cx="4368778" cy="34506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F635BD-DA35-6F51-C386-8D7EB502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en-US" altLang="ko-KR" dirty="0"/>
              <a:t>LSTM  VS  Transformer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DB654A-58A4-3E6E-B2AE-1899415B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6" y="2015730"/>
            <a:ext cx="470176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5B67-86C1-8B4C-75C1-69596728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-Self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620639-FE8B-633F-0AD4-74A1E9D70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226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입력 시퀀스에 </a:t>
                </a:r>
                <a:r>
                  <a:rPr lang="en-US" altLang="ko-KR" dirty="0"/>
                  <a:t>attention</a:t>
                </a:r>
                <a:r>
                  <a:rPr lang="ko-KR" altLang="en-US" dirty="0"/>
                  <a:t>을 취하여 문장을 이루는 단어 간 연관성을 파악한다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단일 시퀀스의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 단어의 집합이라 할 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 위치하는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서로에 대한 가중 내적으로 </a:t>
                </a:r>
                <a:r>
                  <a:rPr lang="en-US" altLang="ko-KR" dirty="0"/>
                  <a:t>self attention </a:t>
                </a:r>
                <a:r>
                  <a:rPr lang="ko-KR" altLang="en-US" dirty="0"/>
                  <a:t>연산을 정의한다</a:t>
                </a: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주어진 입력 </a:t>
                </a:r>
                <a:r>
                  <a:rPr lang="ko-KR" altLang="en-US" dirty="0" err="1"/>
                  <a:t>시퀸스의</a:t>
                </a:r>
                <a:r>
                  <a:rPr lang="ko-KR" altLang="en-US" dirty="0"/>
                  <a:t> 모든 입력 벡터 쌍의 </a:t>
                </a:r>
                <a:r>
                  <a:rPr lang="ko-KR" altLang="en-US" dirty="0" err="1"/>
                  <a:t>정규화된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내적을 계산한다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주어진 입력 세그먼트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대해 모든 입력 세그먼트의 가중 합인 새로운 표현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찾아낸다</a:t>
                </a:r>
                <a:r>
                  <a:rPr lang="en-US" altLang="ko-KR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가장 연관성이 높은 입력 세그먼트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와 유사한 값을 지닌다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620639-FE8B-633F-0AD4-74A1E9D70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22676"/>
              </a:xfrm>
              <a:blipFill>
                <a:blip r:embed="rId2"/>
                <a:stretch>
                  <a:fillRect l="-508" t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8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1127-6C84-4BC0-61B2-96F2AC28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-Self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FF9D32-58C0-3E3D-DE8C-9B67E4DDE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85" y="2016125"/>
            <a:ext cx="6590554" cy="3449638"/>
          </a:xfrm>
        </p:spPr>
      </p:pic>
    </p:spTree>
    <p:extLst>
      <p:ext uri="{BB962C8B-B14F-4D97-AF65-F5344CB8AC3E}">
        <p14:creationId xmlns:p14="http://schemas.microsoft.com/office/powerpoint/2010/main" val="32514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4ABB6-CCBC-4C00-F28A-3BE571F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개념</a:t>
            </a:r>
            <a:r>
              <a:rPr lang="en-US" altLang="ko-KR" dirty="0"/>
              <a:t>-Linearly weighting input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41186E-6714-4169-0FF5-7A75A4968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서로 다른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가지 선형 가중 벡터 </a:t>
                </a:r>
                <a:r>
                  <a:rPr lang="en-US" altLang="ko-KR" dirty="0"/>
                  <a:t>query, key, value</a:t>
                </a:r>
                <a:r>
                  <a:rPr lang="ko-KR" altLang="en-US" dirty="0"/>
                  <a:t>를 구축한다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b="0" dirty="0" err="1"/>
                  <a:t>Softmax</a:t>
                </a:r>
                <a:r>
                  <a:rPr lang="ko-KR" altLang="en-US" b="0" dirty="0"/>
                  <a:t>는 </a:t>
                </a:r>
                <a:r>
                  <a:rPr lang="ko-KR" altLang="en-US" dirty="0"/>
                  <a:t>큰 값에 민감하므로 </a:t>
                </a:r>
                <a:r>
                  <a:rPr lang="en-US" altLang="ko-KR" dirty="0"/>
                  <a:t>attention </a:t>
                </a:r>
                <a:r>
                  <a:rPr lang="ko-KR" altLang="en-US" dirty="0"/>
                  <a:t>가중치를 </a:t>
                </a:r>
                <a:r>
                  <a:rPr lang="en-US" altLang="ko-KR" dirty="0"/>
                  <a:t>query </a:t>
                </a:r>
                <a:r>
                  <a:rPr lang="ko-KR" altLang="en-US" dirty="0"/>
                  <a:t>및 </a:t>
                </a:r>
                <a:r>
                  <a:rPr lang="en-US" altLang="ko-KR" dirty="0"/>
                  <a:t>key </a:t>
                </a:r>
                <a:r>
                  <a:rPr lang="ko-KR" altLang="en-US" dirty="0"/>
                  <a:t>벡터의 크기의 </a:t>
                </a:r>
                <a:br>
                  <a:rPr lang="en-US" altLang="ko-KR" dirty="0"/>
                </a:br>
                <a:r>
                  <a:rPr lang="ko-KR" altLang="en-US" dirty="0"/>
                  <a:t>제곱근으로 나눈다</a:t>
                </a:r>
                <a:r>
                  <a:rPr lang="en-US" altLang="ko-KR" dirty="0"/>
                  <a:t>.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41186E-6714-4169-0FF5-7A75A4968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8252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4975</TotalTime>
  <Words>1857</Words>
  <Application>Microsoft Office PowerPoint</Application>
  <PresentationFormat>와이드스크린</PresentationFormat>
  <Paragraphs>121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Gill Sans MT</vt:lpstr>
      <vt:lpstr>갤러리</vt:lpstr>
      <vt:lpstr>Transformer architecture</vt:lpstr>
      <vt:lpstr>기존 메커니즘(RNN, LSTM, GRU)의 한계</vt:lpstr>
      <vt:lpstr>Transformer란?</vt:lpstr>
      <vt:lpstr>기본 구조</vt:lpstr>
      <vt:lpstr>LSTM  VS  Transformer</vt:lpstr>
      <vt:lpstr>LSTM  VS  Transformer</vt:lpstr>
      <vt:lpstr>세부 개념-Self attention</vt:lpstr>
      <vt:lpstr>세부 개념-Self attention</vt:lpstr>
      <vt:lpstr>세부 개념-Linearly weighting input</vt:lpstr>
      <vt:lpstr>세부 개념-multi head self attention</vt:lpstr>
      <vt:lpstr>세부 개념-multi head self attention</vt:lpstr>
      <vt:lpstr>세부 개념-multi head self attention</vt:lpstr>
      <vt:lpstr>세부 개념-Positional encoding(PE)</vt:lpstr>
      <vt:lpstr>세부 개념-Positional encoding(PE)</vt:lpstr>
      <vt:lpstr>세부 개념-Positional encoding(PE)</vt:lpstr>
      <vt:lpstr>세부 개념-Positional encoding(PE)</vt:lpstr>
      <vt:lpstr>세부 개념-Positional encoding(PE)</vt:lpstr>
      <vt:lpstr>세부 구조-encoder &amp; DECODER 개요</vt:lpstr>
      <vt:lpstr>세부 구조-encoder block</vt:lpstr>
      <vt:lpstr>세부 구조-encoder block</vt:lpstr>
      <vt:lpstr>세부 구조-decoder block</vt:lpstr>
      <vt:lpstr>세부 구조-encoder-decoder attention layer</vt:lpstr>
      <vt:lpstr>세부 구조-masked multi head self attention layer</vt:lpstr>
      <vt:lpstr>세부 구조-masked multi head self attention layer</vt:lpstr>
      <vt:lpstr>세부 구조-masked multi head self attention layer</vt:lpstr>
      <vt:lpstr>세부 구조-종합</vt:lpstr>
      <vt:lpstr>세부 구조-종합</vt:lpstr>
      <vt:lpstr>Transformer 학습 전략</vt:lpstr>
      <vt:lpstr>Transformer 학습 전략</vt:lpstr>
      <vt:lpstr>Transformer의 발전</vt:lpstr>
      <vt:lpstr>Transformer의 발전</vt:lpstr>
      <vt:lpstr>Transformer의 발전</vt:lpstr>
      <vt:lpstr>Transformer의 현 주소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architecture</dc:title>
  <dc:creator>찬열 양</dc:creator>
  <cp:lastModifiedBy>찬열 양</cp:lastModifiedBy>
  <cp:revision>7</cp:revision>
  <dcterms:created xsi:type="dcterms:W3CDTF">2023-08-07T05:47:50Z</dcterms:created>
  <dcterms:modified xsi:type="dcterms:W3CDTF">2024-03-15T07:32:48Z</dcterms:modified>
</cp:coreProperties>
</file>