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52" r:id="rId3"/>
  </p:sldMasterIdLst>
  <p:notesMasterIdLst>
    <p:notesMasterId r:id="rId94"/>
  </p:notesMasterIdLst>
  <p:sldIdLst>
    <p:sldId id="437" r:id="rId4"/>
    <p:sldId id="357" r:id="rId5"/>
    <p:sldId id="358" r:id="rId6"/>
    <p:sldId id="258" r:id="rId7"/>
    <p:sldId id="559" r:id="rId8"/>
    <p:sldId id="259" r:id="rId9"/>
    <p:sldId id="378" r:id="rId10"/>
    <p:sldId id="379" r:id="rId11"/>
    <p:sldId id="263" r:id="rId12"/>
    <p:sldId id="451" r:id="rId13"/>
    <p:sldId id="560" r:id="rId14"/>
    <p:sldId id="381" r:id="rId15"/>
    <p:sldId id="452" r:id="rId16"/>
    <p:sldId id="439" r:id="rId17"/>
    <p:sldId id="438" r:id="rId18"/>
    <p:sldId id="383" r:id="rId19"/>
    <p:sldId id="384" r:id="rId20"/>
    <p:sldId id="453" r:id="rId21"/>
    <p:sldId id="484" r:id="rId22"/>
    <p:sldId id="394" r:id="rId23"/>
    <p:sldId id="561" r:id="rId24"/>
    <p:sldId id="485" r:id="rId25"/>
    <p:sldId id="486" r:id="rId26"/>
    <p:sldId id="523" r:id="rId27"/>
    <p:sldId id="526" r:id="rId28"/>
    <p:sldId id="527" r:id="rId29"/>
    <p:sldId id="528" r:id="rId30"/>
    <p:sldId id="562" r:id="rId31"/>
    <p:sldId id="529" r:id="rId32"/>
    <p:sldId id="530" r:id="rId33"/>
    <p:sldId id="531" r:id="rId34"/>
    <p:sldId id="563" r:id="rId35"/>
    <p:sldId id="487" r:id="rId36"/>
    <p:sldId id="566" r:id="rId37"/>
    <p:sldId id="568"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64" r:id="rId51"/>
    <p:sldId id="489" r:id="rId52"/>
    <p:sldId id="490" r:id="rId53"/>
    <p:sldId id="491" r:id="rId54"/>
    <p:sldId id="492" r:id="rId55"/>
    <p:sldId id="493" r:id="rId56"/>
    <p:sldId id="557" r:id="rId57"/>
    <p:sldId id="494" r:id="rId58"/>
    <p:sldId id="581" r:id="rId59"/>
    <p:sldId id="582" r:id="rId60"/>
    <p:sldId id="495" r:id="rId61"/>
    <p:sldId id="497" r:id="rId62"/>
    <p:sldId id="521" r:id="rId63"/>
    <p:sldId id="583" r:id="rId64"/>
    <p:sldId id="520" r:id="rId65"/>
    <p:sldId id="519" r:id="rId66"/>
    <p:sldId id="516" r:id="rId67"/>
    <p:sldId id="518" r:id="rId68"/>
    <p:sldId id="517" r:id="rId69"/>
    <p:sldId id="515" r:id="rId70"/>
    <p:sldId id="524" r:id="rId71"/>
    <p:sldId id="532" r:id="rId72"/>
    <p:sldId id="533" r:id="rId73"/>
    <p:sldId id="534" r:id="rId74"/>
    <p:sldId id="558" r:id="rId75"/>
    <p:sldId id="535" r:id="rId76"/>
    <p:sldId id="536" r:id="rId77"/>
    <p:sldId id="537" r:id="rId78"/>
    <p:sldId id="525" r:id="rId79"/>
    <p:sldId id="538" r:id="rId80"/>
    <p:sldId id="539" r:id="rId81"/>
    <p:sldId id="540" r:id="rId82"/>
    <p:sldId id="541" r:id="rId83"/>
    <p:sldId id="542" r:id="rId84"/>
    <p:sldId id="543" r:id="rId85"/>
    <p:sldId id="544" r:id="rId86"/>
    <p:sldId id="545" r:id="rId87"/>
    <p:sldId id="546" r:id="rId88"/>
    <p:sldId id="548" r:id="rId89"/>
    <p:sldId id="549" r:id="rId90"/>
    <p:sldId id="547" r:id="rId91"/>
    <p:sldId id="550" r:id="rId92"/>
    <p:sldId id="522" r:id="rId9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黑体" pitchFamily="49" charset="-122"/>
        <a:cs typeface="+mn-cs"/>
      </a:defRPr>
    </a:lvl1pPr>
    <a:lvl2pPr marL="457200" algn="l" rtl="0" fontAlgn="base">
      <a:spcBef>
        <a:spcPct val="0"/>
      </a:spcBef>
      <a:spcAft>
        <a:spcPct val="0"/>
      </a:spcAft>
      <a:buFont typeface="Arial" charset="0"/>
      <a:defRPr kern="1200">
        <a:solidFill>
          <a:schemeClr val="tx1"/>
        </a:solidFill>
        <a:latin typeface="Arial" charset="0"/>
        <a:ea typeface="黑体" pitchFamily="49" charset="-122"/>
        <a:cs typeface="+mn-cs"/>
      </a:defRPr>
    </a:lvl2pPr>
    <a:lvl3pPr marL="914400" algn="l" rtl="0" fontAlgn="base">
      <a:spcBef>
        <a:spcPct val="0"/>
      </a:spcBef>
      <a:spcAft>
        <a:spcPct val="0"/>
      </a:spcAft>
      <a:buFont typeface="Arial" charset="0"/>
      <a:defRPr kern="1200">
        <a:solidFill>
          <a:schemeClr val="tx1"/>
        </a:solidFill>
        <a:latin typeface="Arial" charset="0"/>
        <a:ea typeface="黑体" pitchFamily="49" charset="-122"/>
        <a:cs typeface="+mn-cs"/>
      </a:defRPr>
    </a:lvl3pPr>
    <a:lvl4pPr marL="1371600" algn="l" rtl="0" fontAlgn="base">
      <a:spcBef>
        <a:spcPct val="0"/>
      </a:spcBef>
      <a:spcAft>
        <a:spcPct val="0"/>
      </a:spcAft>
      <a:buFont typeface="Arial" charset="0"/>
      <a:defRPr kern="1200">
        <a:solidFill>
          <a:schemeClr val="tx1"/>
        </a:solidFill>
        <a:latin typeface="Arial" charset="0"/>
        <a:ea typeface="黑体" pitchFamily="49" charset="-122"/>
        <a:cs typeface="+mn-cs"/>
      </a:defRPr>
    </a:lvl4pPr>
    <a:lvl5pPr marL="1828800" algn="l" rtl="0" fontAlgn="base">
      <a:spcBef>
        <a:spcPct val="0"/>
      </a:spcBef>
      <a:spcAft>
        <a:spcPct val="0"/>
      </a:spcAft>
      <a:buFont typeface="Arial" charset="0"/>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xmlns="">
        <p15:guide id="1" orient="horz" pos="2159">
          <p15:clr>
            <a:srgbClr val="A4A3A4"/>
          </p15:clr>
        </p15:guide>
        <p15:guide id="2" pos="29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CCECFF"/>
    <a:srgbClr val="FFFFCC"/>
    <a:srgbClr val="000066"/>
    <a:srgbClr val="FFCCCC"/>
    <a:srgbClr val="99CCFF"/>
    <a:srgbClr val="CC0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2"/>
      </p:cViewPr>
      <p:guideLst>
        <p:guide orient="horz" pos="2159"/>
        <p:guide pos="2917"/>
      </p:guideLst>
    </p:cSldViewPr>
  </p:slideViewPr>
  <p:notesTextViewPr>
    <p:cViewPr>
      <p:scale>
        <a:sx n="100" d="100"/>
        <a:sy n="100" d="100"/>
      </p:scale>
      <p:origin x="0" y="0"/>
    </p:cViewPr>
  </p:notesTextViewPr>
  <p:sorterViewPr>
    <p:cViewPr>
      <p:scale>
        <a:sx n="100" d="100"/>
        <a:sy n="100" d="100"/>
      </p:scale>
      <p:origin x="0" y="11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endParaRPr lang="zh-CN" altLang="zh-CN"/>
          </a:p>
        </p:txBody>
      </p:sp>
      <p:sp>
        <p:nvSpPr>
          <p:cNvPr id="7373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fld id="{9C8A3CCC-82C9-46B1-8D44-D5C95625D468}" type="slidenum">
              <a:rPr lang="zh-CN" altLang="zh-CN"/>
              <a:pPr>
                <a:defRPr/>
              </a:pPr>
              <a:t>‹#›</a:t>
            </a:fld>
            <a:endParaRPr lang="zh-CN" altLang="zh-CN"/>
          </a:p>
        </p:txBody>
      </p:sp>
    </p:spTree>
    <p:extLst>
      <p:ext uri="{BB962C8B-B14F-4D97-AF65-F5344CB8AC3E}">
        <p14:creationId xmlns:p14="http://schemas.microsoft.com/office/powerpoint/2010/main" val="4038729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sp>
          <p:nvSpPr>
            <p:cNvPr id="8" name="Rectangle 10"/>
            <p:cNvSpPr>
              <a:spLocks noChangeArrowheads="1"/>
            </p:cNvSpPr>
            <p:nvPr/>
          </p:nvSpPr>
          <p:spPr bwMode="auto">
            <a:xfrm>
              <a:off x="400" y="0"/>
              <a:ext cx="20" cy="663"/>
            </a:xfrm>
            <a:prstGeom prst="rect">
              <a:avLst/>
            </a:prstGeom>
            <a:solidFill>
              <a:schemeClr val="bg2"/>
            </a:soli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latin typeface="Arial"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r>
              <a:rPr lang="zh-CN"/>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zh-CN" altLang="zh-CN"/>
          </a:p>
        </p:txBody>
      </p:sp>
      <p:sp>
        <p:nvSpPr>
          <p:cNvPr id="16" name="Rectangle 15"/>
          <p:cNvSpPr>
            <a:spLocks noGrp="1" noChangeArrowheads="1"/>
          </p:cNvSpPr>
          <p:nvPr>
            <p:ph type="ftr" sz="quarter" idx="11"/>
          </p:nvPr>
        </p:nvSpPr>
        <p:spPr>
          <a:xfrm>
            <a:off x="3059832" y="6237312"/>
            <a:ext cx="5256584" cy="457200"/>
          </a:xfrm>
        </p:spPr>
        <p:txBody>
          <a:bodyPr/>
          <a:lstStyle>
            <a:lvl1pPr>
              <a:defRPr>
                <a:solidFill>
                  <a:schemeClr val="bg2"/>
                </a:solidFill>
              </a:defRPr>
            </a:lvl1pPr>
          </a:lstStyle>
          <a:p>
            <a:pPr>
              <a:defRPr/>
            </a:pPr>
            <a:endParaRPr lang="zh-CN" altLang="en-US" dirty="0"/>
          </a:p>
        </p:txBody>
      </p:sp>
      <p:sp>
        <p:nvSpPr>
          <p:cNvPr id="17" name="Rectangle 16"/>
          <p:cNvSpPr>
            <a:spLocks noGrp="1" noChangeArrowheads="1"/>
          </p:cNvSpPr>
          <p:nvPr>
            <p:ph type="sldNum" sz="quarter" idx="12"/>
          </p:nvPr>
        </p:nvSpPr>
        <p:spPr>
          <a:xfrm>
            <a:off x="8448194" y="6309320"/>
            <a:ext cx="609154" cy="457200"/>
          </a:xfrm>
        </p:spPr>
        <p:txBody>
          <a:bodyPr/>
          <a:lstStyle>
            <a:lvl1pPr>
              <a:defRPr>
                <a:solidFill>
                  <a:schemeClr val="bg2"/>
                </a:solidFill>
              </a:defRPr>
            </a:lvl1pPr>
          </a:lstStyle>
          <a:p>
            <a:pPr>
              <a:defRPr/>
            </a:pPr>
            <a:fld id="{0BDB9643-24AC-44D9-ADDF-ACC645E56701}" type="slidenum">
              <a:rPr lang="zh-CN" altLang="zh-CN"/>
              <a:pPr>
                <a:defRPr/>
              </a:pPr>
              <a:t>‹#›</a:t>
            </a:fld>
            <a:endParaRPr lang="zh-CN" altLang="zh-CN"/>
          </a:p>
        </p:txBody>
      </p:sp>
    </p:spTree>
    <p:extLst>
      <p:ext uri="{BB962C8B-B14F-4D97-AF65-F5344CB8AC3E}">
        <p14:creationId xmlns:p14="http://schemas.microsoft.com/office/powerpoint/2010/main" val="3874545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FC20553A-3DCE-4E94-B1A9-76BB9DA4B6CD}" type="slidenum">
              <a:rPr lang="zh-CN" altLang="zh-CN"/>
              <a:pPr>
                <a:defRPr/>
              </a:pPr>
              <a:t>‹#›</a:t>
            </a:fld>
            <a:endParaRPr lang="zh-CN" altLang="zh-CN"/>
          </a:p>
        </p:txBody>
      </p:sp>
    </p:spTree>
    <p:extLst>
      <p:ext uri="{BB962C8B-B14F-4D97-AF65-F5344CB8AC3E}">
        <p14:creationId xmlns:p14="http://schemas.microsoft.com/office/powerpoint/2010/main" val="46403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9B98DF4E-C57C-430B-ABB1-C838BE90DCE7}" type="slidenum">
              <a:rPr lang="zh-CN" altLang="zh-CN"/>
              <a:pPr>
                <a:defRPr/>
              </a:pPr>
              <a:t>‹#›</a:t>
            </a:fld>
            <a:endParaRPr lang="zh-CN" altLang="zh-CN"/>
          </a:p>
        </p:txBody>
      </p:sp>
    </p:spTree>
    <p:extLst>
      <p:ext uri="{BB962C8B-B14F-4D97-AF65-F5344CB8AC3E}">
        <p14:creationId xmlns:p14="http://schemas.microsoft.com/office/powerpoint/2010/main" val="1719957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BD093108-AA2E-44A6-9FBF-F252FFEFA2CC}" type="slidenum">
              <a:rPr lang="zh-CN" altLang="zh-CN"/>
              <a:pPr>
                <a:defRPr/>
              </a:pPr>
              <a:t>‹#›</a:t>
            </a:fld>
            <a:endParaRPr lang="zh-CN" altLang="zh-CN"/>
          </a:p>
        </p:txBody>
      </p:sp>
    </p:spTree>
    <p:extLst>
      <p:ext uri="{BB962C8B-B14F-4D97-AF65-F5344CB8AC3E}">
        <p14:creationId xmlns:p14="http://schemas.microsoft.com/office/powerpoint/2010/main" val="145990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7F686C0D-27A0-4970-8881-B29457A2FFCB}" type="slidenum">
              <a:rPr lang="zh-CN" altLang="zh-CN"/>
              <a:pPr>
                <a:defRPr/>
              </a:pPr>
              <a:t>‹#›</a:t>
            </a:fld>
            <a:endParaRPr lang="zh-CN" altLang="zh-CN"/>
          </a:p>
        </p:txBody>
      </p:sp>
    </p:spTree>
    <p:extLst>
      <p:ext uri="{BB962C8B-B14F-4D97-AF65-F5344CB8AC3E}">
        <p14:creationId xmlns:p14="http://schemas.microsoft.com/office/powerpoint/2010/main" val="63967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21E513-BD58-470C-BA59-4C011E9EB6D4}" type="slidenum">
              <a:rPr lang="zh-CN" altLang="zh-CN"/>
              <a:pPr>
                <a:defRPr/>
              </a:pPr>
              <a:t>‹#›</a:t>
            </a:fld>
            <a:endParaRPr lang="zh-CN" altLang="zh-CN"/>
          </a:p>
        </p:txBody>
      </p:sp>
    </p:spTree>
    <p:extLst>
      <p:ext uri="{BB962C8B-B14F-4D97-AF65-F5344CB8AC3E}">
        <p14:creationId xmlns:p14="http://schemas.microsoft.com/office/powerpoint/2010/main" val="103518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AA8AAC-B9AF-4499-8435-0517361C770E}" type="slidenum">
              <a:rPr lang="zh-CN" altLang="zh-CN"/>
              <a:pPr>
                <a:defRPr/>
              </a:pPr>
              <a:t>‹#›</a:t>
            </a:fld>
            <a:endParaRPr lang="zh-CN" altLang="zh-CN"/>
          </a:p>
        </p:txBody>
      </p:sp>
    </p:spTree>
    <p:extLst>
      <p:ext uri="{BB962C8B-B14F-4D97-AF65-F5344CB8AC3E}">
        <p14:creationId xmlns:p14="http://schemas.microsoft.com/office/powerpoint/2010/main" val="3195808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41B072-1B92-43CA-B222-FCC69E53C17A}" type="slidenum">
              <a:rPr lang="zh-CN" altLang="zh-CN"/>
              <a:pPr>
                <a:defRPr/>
              </a:pPr>
              <a:t>‹#›</a:t>
            </a:fld>
            <a:endParaRPr lang="zh-CN" altLang="zh-CN"/>
          </a:p>
        </p:txBody>
      </p:sp>
    </p:spTree>
    <p:extLst>
      <p:ext uri="{BB962C8B-B14F-4D97-AF65-F5344CB8AC3E}">
        <p14:creationId xmlns:p14="http://schemas.microsoft.com/office/powerpoint/2010/main" val="102320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4C0DF7-11EA-4533-8F98-5E460BFFD226}" type="slidenum">
              <a:rPr lang="zh-CN" altLang="zh-CN"/>
              <a:pPr>
                <a:defRPr/>
              </a:pPr>
              <a:t>‹#›</a:t>
            </a:fld>
            <a:endParaRPr lang="zh-CN" altLang="zh-CN"/>
          </a:p>
        </p:txBody>
      </p:sp>
    </p:spTree>
    <p:extLst>
      <p:ext uri="{BB962C8B-B14F-4D97-AF65-F5344CB8AC3E}">
        <p14:creationId xmlns:p14="http://schemas.microsoft.com/office/powerpoint/2010/main" val="400951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572ACF68-56F9-495C-8184-4A301A6229F9}" type="slidenum">
              <a:rPr lang="zh-CN" altLang="zh-CN"/>
              <a:pPr>
                <a:defRPr/>
              </a:pPr>
              <a:t>‹#›</a:t>
            </a:fld>
            <a:endParaRPr lang="zh-CN" altLang="zh-CN"/>
          </a:p>
        </p:txBody>
      </p:sp>
    </p:spTree>
    <p:extLst>
      <p:ext uri="{BB962C8B-B14F-4D97-AF65-F5344CB8AC3E}">
        <p14:creationId xmlns:p14="http://schemas.microsoft.com/office/powerpoint/2010/main" val="2855272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FE00DB-5E85-412E-8189-12ED54FBC1B5}" type="slidenum">
              <a:rPr lang="zh-CN" altLang="zh-CN"/>
              <a:pPr>
                <a:defRPr/>
              </a:pPr>
              <a:t>‹#›</a:t>
            </a:fld>
            <a:endParaRPr lang="zh-CN" altLang="zh-CN"/>
          </a:p>
        </p:txBody>
      </p:sp>
    </p:spTree>
    <p:extLst>
      <p:ext uri="{BB962C8B-B14F-4D97-AF65-F5344CB8AC3E}">
        <p14:creationId xmlns:p14="http://schemas.microsoft.com/office/powerpoint/2010/main" val="249227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FB893252-DE3C-4400-BA3F-115CB0697EC2}" type="slidenum">
              <a:rPr lang="zh-CN" altLang="zh-CN"/>
              <a:pPr>
                <a:defRPr/>
              </a:pPr>
              <a:t>‹#›</a:t>
            </a:fld>
            <a:endParaRPr lang="zh-CN" altLang="zh-CN"/>
          </a:p>
        </p:txBody>
      </p:sp>
    </p:spTree>
    <p:extLst>
      <p:ext uri="{BB962C8B-B14F-4D97-AF65-F5344CB8AC3E}">
        <p14:creationId xmlns:p14="http://schemas.microsoft.com/office/powerpoint/2010/main" val="37008107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54A4F32D-0C61-427D-8BFD-691B6AE61284}" type="slidenum">
              <a:rPr lang="zh-CN" altLang="zh-CN"/>
              <a:pPr>
                <a:defRPr/>
              </a:pPr>
              <a:t>‹#›</a:t>
            </a:fld>
            <a:endParaRPr lang="zh-CN" altLang="zh-CN"/>
          </a:p>
        </p:txBody>
      </p:sp>
    </p:spTree>
    <p:extLst>
      <p:ext uri="{BB962C8B-B14F-4D97-AF65-F5344CB8AC3E}">
        <p14:creationId xmlns:p14="http://schemas.microsoft.com/office/powerpoint/2010/main" val="3122417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2EFDD6-2173-4DD5-BAD0-768345669A87}" type="slidenum">
              <a:rPr lang="zh-CN" altLang="zh-CN"/>
              <a:pPr>
                <a:defRPr/>
              </a:pPr>
              <a:t>‹#›</a:t>
            </a:fld>
            <a:endParaRPr lang="zh-CN" altLang="zh-CN"/>
          </a:p>
        </p:txBody>
      </p:sp>
    </p:spTree>
    <p:extLst>
      <p:ext uri="{BB962C8B-B14F-4D97-AF65-F5344CB8AC3E}">
        <p14:creationId xmlns:p14="http://schemas.microsoft.com/office/powerpoint/2010/main" val="1863498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0430B9-26DB-4579-8494-8E0F2C7F12FF}" type="slidenum">
              <a:rPr lang="zh-CN" altLang="zh-CN"/>
              <a:pPr>
                <a:defRPr/>
              </a:pPr>
              <a:t>‹#›</a:t>
            </a:fld>
            <a:endParaRPr lang="zh-CN" altLang="zh-CN"/>
          </a:p>
        </p:txBody>
      </p:sp>
    </p:spTree>
    <p:extLst>
      <p:ext uri="{BB962C8B-B14F-4D97-AF65-F5344CB8AC3E}">
        <p14:creationId xmlns:p14="http://schemas.microsoft.com/office/powerpoint/2010/main" val="488748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38A07C-DD8C-4F25-A584-F847EFA1B0A9}" type="slidenum">
              <a:rPr lang="zh-CN" altLang="zh-CN"/>
              <a:pPr>
                <a:defRPr/>
              </a:pPr>
              <a:t>‹#›</a:t>
            </a:fld>
            <a:endParaRPr lang="zh-CN" altLang="zh-CN"/>
          </a:p>
        </p:txBody>
      </p:sp>
    </p:spTree>
    <p:extLst>
      <p:ext uri="{BB962C8B-B14F-4D97-AF65-F5344CB8AC3E}">
        <p14:creationId xmlns:p14="http://schemas.microsoft.com/office/powerpoint/2010/main" val="2936820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1AE460-D1B5-4C22-AFAF-89C728B5835B}" type="slidenum">
              <a:rPr lang="zh-CN" altLang="zh-CN"/>
              <a:pPr>
                <a:defRPr/>
              </a:pPr>
              <a:t>‹#›</a:t>
            </a:fld>
            <a:endParaRPr lang="zh-CN" altLang="zh-CN"/>
          </a:p>
        </p:txBody>
      </p:sp>
    </p:spTree>
    <p:extLst>
      <p:ext uri="{BB962C8B-B14F-4D97-AF65-F5344CB8AC3E}">
        <p14:creationId xmlns:p14="http://schemas.microsoft.com/office/powerpoint/2010/main" val="1925859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FF4787-C263-45C8-916D-94AFEEA6D67E}" type="slidenum">
              <a:rPr lang="zh-CN" altLang="zh-CN"/>
              <a:pPr>
                <a:defRPr/>
              </a:pPr>
              <a:t>‹#›</a:t>
            </a:fld>
            <a:endParaRPr lang="zh-CN" altLang="zh-CN"/>
          </a:p>
        </p:txBody>
      </p:sp>
    </p:spTree>
    <p:extLst>
      <p:ext uri="{BB962C8B-B14F-4D97-AF65-F5344CB8AC3E}">
        <p14:creationId xmlns:p14="http://schemas.microsoft.com/office/powerpoint/2010/main" val="2712049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3C2DA2-97EB-4D11-ACDF-F506D256395A}" type="slidenum">
              <a:rPr lang="zh-CN" altLang="zh-CN"/>
              <a:pPr>
                <a:defRPr/>
              </a:pPr>
              <a:t>‹#›</a:t>
            </a:fld>
            <a:endParaRPr lang="zh-CN" altLang="zh-CN"/>
          </a:p>
        </p:txBody>
      </p:sp>
    </p:spTree>
    <p:extLst>
      <p:ext uri="{BB962C8B-B14F-4D97-AF65-F5344CB8AC3E}">
        <p14:creationId xmlns:p14="http://schemas.microsoft.com/office/powerpoint/2010/main" val="831470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42A82D-B8A2-4650-B627-92333E3183E9}" type="slidenum">
              <a:rPr lang="zh-CN" altLang="zh-CN"/>
              <a:pPr>
                <a:defRPr/>
              </a:pPr>
              <a:t>‹#›</a:t>
            </a:fld>
            <a:endParaRPr lang="zh-CN" altLang="zh-CN"/>
          </a:p>
        </p:txBody>
      </p:sp>
    </p:spTree>
    <p:extLst>
      <p:ext uri="{BB962C8B-B14F-4D97-AF65-F5344CB8AC3E}">
        <p14:creationId xmlns:p14="http://schemas.microsoft.com/office/powerpoint/2010/main" val="1516518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AB948B-61F5-400A-98DE-78A8D507D6E4}" type="slidenum">
              <a:rPr lang="zh-CN" altLang="zh-CN"/>
              <a:pPr>
                <a:defRPr/>
              </a:pPr>
              <a:t>‹#›</a:t>
            </a:fld>
            <a:endParaRPr lang="zh-CN" altLang="zh-CN"/>
          </a:p>
        </p:txBody>
      </p:sp>
    </p:spTree>
    <p:extLst>
      <p:ext uri="{BB962C8B-B14F-4D97-AF65-F5344CB8AC3E}">
        <p14:creationId xmlns:p14="http://schemas.microsoft.com/office/powerpoint/2010/main" val="6444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C043AF5C-AB1F-4824-A08B-F7E7740C5458}" type="slidenum">
              <a:rPr lang="zh-CN" altLang="zh-CN"/>
              <a:pPr>
                <a:defRPr/>
              </a:pPr>
              <a:t>‹#›</a:t>
            </a:fld>
            <a:endParaRPr lang="zh-CN" altLang="zh-CN"/>
          </a:p>
        </p:txBody>
      </p:sp>
    </p:spTree>
    <p:extLst>
      <p:ext uri="{BB962C8B-B14F-4D97-AF65-F5344CB8AC3E}">
        <p14:creationId xmlns:p14="http://schemas.microsoft.com/office/powerpoint/2010/main" val="235296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D5F3808B-88E0-4CA8-8244-7C4DF0AEC785}" type="slidenum">
              <a:rPr lang="zh-CN" altLang="zh-CN"/>
              <a:pPr>
                <a:defRPr/>
              </a:pPr>
              <a:t>‹#›</a:t>
            </a:fld>
            <a:endParaRPr lang="zh-CN" altLang="zh-CN"/>
          </a:p>
        </p:txBody>
      </p:sp>
    </p:spTree>
    <p:extLst>
      <p:ext uri="{BB962C8B-B14F-4D97-AF65-F5344CB8AC3E}">
        <p14:creationId xmlns:p14="http://schemas.microsoft.com/office/powerpoint/2010/main" val="19888869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1BA7287-B293-43DE-A121-E72D1FE181D8}" type="slidenum">
              <a:rPr lang="zh-CN" altLang="zh-CN"/>
              <a:pPr>
                <a:defRPr/>
              </a:pPr>
              <a:t>‹#›</a:t>
            </a:fld>
            <a:endParaRPr lang="zh-CN" altLang="zh-CN"/>
          </a:p>
        </p:txBody>
      </p:sp>
    </p:spTree>
    <p:extLst>
      <p:ext uri="{BB962C8B-B14F-4D97-AF65-F5344CB8AC3E}">
        <p14:creationId xmlns:p14="http://schemas.microsoft.com/office/powerpoint/2010/main" val="40877452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78DBFB05-7245-44E5-BEE6-496663F47422}" type="slidenum">
              <a:rPr lang="zh-CN" altLang="zh-CN"/>
              <a:pPr>
                <a:defRPr/>
              </a:pPr>
              <a:t>‹#›</a:t>
            </a:fld>
            <a:endParaRPr lang="zh-CN" altLang="zh-CN"/>
          </a:p>
        </p:txBody>
      </p:sp>
    </p:spTree>
    <p:extLst>
      <p:ext uri="{BB962C8B-B14F-4D97-AF65-F5344CB8AC3E}">
        <p14:creationId xmlns:p14="http://schemas.microsoft.com/office/powerpoint/2010/main" val="3012155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63E1BA-BA24-4104-829B-1D97B017D2EF}" type="slidenum">
              <a:rPr lang="zh-CN" altLang="zh-CN"/>
              <a:pPr>
                <a:defRPr/>
              </a:pPr>
              <a:t>‹#›</a:t>
            </a:fld>
            <a:endParaRPr lang="zh-CN" altLang="zh-CN"/>
          </a:p>
        </p:txBody>
      </p:sp>
    </p:spTree>
    <p:extLst>
      <p:ext uri="{BB962C8B-B14F-4D97-AF65-F5344CB8AC3E}">
        <p14:creationId xmlns:p14="http://schemas.microsoft.com/office/powerpoint/2010/main" val="35119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7AC5BF-395D-48CB-8755-18CB8366A32E}" type="slidenum">
              <a:rPr lang="zh-CN" altLang="zh-CN"/>
              <a:pPr>
                <a:defRPr/>
              </a:pPr>
              <a:t>‹#›</a:t>
            </a:fld>
            <a:endParaRPr lang="zh-CN" altLang="zh-CN"/>
          </a:p>
        </p:txBody>
      </p:sp>
    </p:spTree>
    <p:extLst>
      <p:ext uri="{BB962C8B-B14F-4D97-AF65-F5344CB8AC3E}">
        <p14:creationId xmlns:p14="http://schemas.microsoft.com/office/powerpoint/2010/main" val="1917535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347687-7DD6-41DC-B157-AED01051C8F2}" type="slidenum">
              <a:rPr lang="zh-CN" altLang="zh-CN"/>
              <a:pPr>
                <a:defRPr/>
              </a:pPr>
              <a:t>‹#›</a:t>
            </a:fld>
            <a:endParaRPr lang="zh-CN" altLang="zh-CN"/>
          </a:p>
        </p:txBody>
      </p:sp>
    </p:spTree>
    <p:extLst>
      <p:ext uri="{BB962C8B-B14F-4D97-AF65-F5344CB8AC3E}">
        <p14:creationId xmlns:p14="http://schemas.microsoft.com/office/powerpoint/2010/main" val="10679127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698A90-B718-4B97-9459-D59D0D35B2C2}" type="slidenum">
              <a:rPr lang="zh-CN" altLang="zh-CN"/>
              <a:pPr>
                <a:defRPr/>
              </a:pPr>
              <a:t>‹#›</a:t>
            </a:fld>
            <a:endParaRPr lang="zh-CN" altLang="zh-CN"/>
          </a:p>
        </p:txBody>
      </p:sp>
    </p:spTree>
    <p:extLst>
      <p:ext uri="{BB962C8B-B14F-4D97-AF65-F5344CB8AC3E}">
        <p14:creationId xmlns:p14="http://schemas.microsoft.com/office/powerpoint/2010/main" val="13024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DBF1B417-7C9E-4537-8897-D0FC1504800B}" type="slidenum">
              <a:rPr lang="zh-CN" altLang="zh-CN"/>
              <a:pPr>
                <a:defRPr/>
              </a:pPr>
              <a:t>‹#›</a:t>
            </a:fld>
            <a:endParaRPr lang="zh-CN" altLang="zh-CN"/>
          </a:p>
        </p:txBody>
      </p:sp>
    </p:spTree>
    <p:extLst>
      <p:ext uri="{BB962C8B-B14F-4D97-AF65-F5344CB8AC3E}">
        <p14:creationId xmlns:p14="http://schemas.microsoft.com/office/powerpoint/2010/main" val="189278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9" name="Rectangle 13"/>
          <p:cNvSpPr>
            <a:spLocks noGrp="1" noChangeArrowheads="1"/>
          </p:cNvSpPr>
          <p:nvPr>
            <p:ph type="sldNum" sz="quarter" idx="12"/>
          </p:nvPr>
        </p:nvSpPr>
        <p:spPr>
          <a:ln/>
        </p:spPr>
        <p:txBody>
          <a:bodyPr/>
          <a:lstStyle>
            <a:lvl1pPr>
              <a:defRPr/>
            </a:lvl1pPr>
          </a:lstStyle>
          <a:p>
            <a:pPr>
              <a:defRPr/>
            </a:pPr>
            <a:fld id="{A817D1C9-E875-443C-A083-AAEC18E22ACE}" type="slidenum">
              <a:rPr lang="zh-CN" altLang="zh-CN"/>
              <a:pPr>
                <a:defRPr/>
              </a:pPr>
              <a:t>‹#›</a:t>
            </a:fld>
            <a:endParaRPr lang="zh-CN" altLang="zh-CN"/>
          </a:p>
        </p:txBody>
      </p:sp>
    </p:spTree>
    <p:extLst>
      <p:ext uri="{BB962C8B-B14F-4D97-AF65-F5344CB8AC3E}">
        <p14:creationId xmlns:p14="http://schemas.microsoft.com/office/powerpoint/2010/main" val="2212119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5" name="Rectangle 13"/>
          <p:cNvSpPr>
            <a:spLocks noGrp="1" noChangeArrowheads="1"/>
          </p:cNvSpPr>
          <p:nvPr>
            <p:ph type="sldNum" sz="quarter" idx="12"/>
          </p:nvPr>
        </p:nvSpPr>
        <p:spPr>
          <a:ln/>
        </p:spPr>
        <p:txBody>
          <a:bodyPr/>
          <a:lstStyle>
            <a:lvl1pPr>
              <a:defRPr/>
            </a:lvl1pPr>
          </a:lstStyle>
          <a:p>
            <a:pPr>
              <a:defRPr/>
            </a:pPr>
            <a:fld id="{60F421A6-F857-4AF0-8B63-528E3103492B}" type="slidenum">
              <a:rPr lang="zh-CN" altLang="zh-CN"/>
              <a:pPr>
                <a:defRPr/>
              </a:pPr>
              <a:t>‹#›</a:t>
            </a:fld>
            <a:endParaRPr lang="zh-CN" altLang="zh-CN"/>
          </a:p>
        </p:txBody>
      </p:sp>
    </p:spTree>
    <p:extLst>
      <p:ext uri="{BB962C8B-B14F-4D97-AF65-F5344CB8AC3E}">
        <p14:creationId xmlns:p14="http://schemas.microsoft.com/office/powerpoint/2010/main" val="108532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4" name="Rectangle 13"/>
          <p:cNvSpPr>
            <a:spLocks noGrp="1" noChangeArrowheads="1"/>
          </p:cNvSpPr>
          <p:nvPr>
            <p:ph type="sldNum" sz="quarter" idx="12"/>
          </p:nvPr>
        </p:nvSpPr>
        <p:spPr>
          <a:ln/>
        </p:spPr>
        <p:txBody>
          <a:bodyPr/>
          <a:lstStyle>
            <a:lvl1pPr>
              <a:defRPr/>
            </a:lvl1pPr>
          </a:lstStyle>
          <a:p>
            <a:pPr>
              <a:defRPr/>
            </a:pPr>
            <a:fld id="{E830E371-4689-441A-A908-6CDF2CEB51B9}" type="slidenum">
              <a:rPr lang="zh-CN" altLang="zh-CN"/>
              <a:pPr>
                <a:defRPr/>
              </a:pPr>
              <a:t>‹#›</a:t>
            </a:fld>
            <a:endParaRPr lang="zh-CN" altLang="zh-CN"/>
          </a:p>
        </p:txBody>
      </p:sp>
    </p:spTree>
    <p:extLst>
      <p:ext uri="{BB962C8B-B14F-4D97-AF65-F5344CB8AC3E}">
        <p14:creationId xmlns:p14="http://schemas.microsoft.com/office/powerpoint/2010/main" val="257466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C5FF4A07-8F15-4C3B-93E8-93BF823EBAE5}" type="slidenum">
              <a:rPr lang="zh-CN" altLang="zh-CN"/>
              <a:pPr>
                <a:defRPr/>
              </a:pPr>
              <a:t>‹#›</a:t>
            </a:fld>
            <a:endParaRPr lang="zh-CN" altLang="zh-CN"/>
          </a:p>
        </p:txBody>
      </p:sp>
    </p:spTree>
    <p:extLst>
      <p:ext uri="{BB962C8B-B14F-4D97-AF65-F5344CB8AC3E}">
        <p14:creationId xmlns:p14="http://schemas.microsoft.com/office/powerpoint/2010/main" val="302814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dirty="0"/>
          </a:p>
        </p:txBody>
      </p:sp>
      <p:sp>
        <p:nvSpPr>
          <p:cNvPr id="7" name="Rectangle 13"/>
          <p:cNvSpPr>
            <a:spLocks noGrp="1" noChangeArrowheads="1"/>
          </p:cNvSpPr>
          <p:nvPr>
            <p:ph type="sldNum" sz="quarter" idx="12"/>
          </p:nvPr>
        </p:nvSpPr>
        <p:spPr>
          <a:ln/>
        </p:spPr>
        <p:txBody>
          <a:bodyPr/>
          <a:lstStyle>
            <a:lvl1pPr>
              <a:defRPr/>
            </a:lvl1pPr>
          </a:lstStyle>
          <a:p>
            <a:pPr>
              <a:defRPr/>
            </a:pPr>
            <a:fld id="{862E2833-8575-4E35-ACCC-80EC960445F4}" type="slidenum">
              <a:rPr lang="zh-CN" altLang="zh-CN"/>
              <a:pPr>
                <a:defRPr/>
              </a:pPr>
              <a:t>‹#›</a:t>
            </a:fld>
            <a:endParaRPr lang="zh-CN" altLang="zh-CN"/>
          </a:p>
        </p:txBody>
      </p:sp>
    </p:spTree>
    <p:extLst>
      <p:ext uri="{BB962C8B-B14F-4D97-AF65-F5344CB8AC3E}">
        <p14:creationId xmlns:p14="http://schemas.microsoft.com/office/powerpoint/2010/main" val="424026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zh-CN" sz="2400">
              <a:latin typeface="Tahoma" pitchFamily="34" charset="0"/>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Arial" pitchFamily="34" charset="0"/>
              <a:buNone/>
              <a:defRPr sz="1400">
                <a:latin typeface="Tahoma" pitchFamily="34" charset="0"/>
                <a:ea typeface="宋体" pitchFamily="2" charset="-122"/>
              </a:defRPr>
            </a:lvl1pPr>
          </a:lstStyle>
          <a:p>
            <a:pPr>
              <a:defRPr/>
            </a:pPr>
            <a:endParaRPr lang="zh-CN" altLang="zh-CN"/>
          </a:p>
        </p:txBody>
      </p:sp>
      <p:sp>
        <p:nvSpPr>
          <p:cNvPr id="1036" name="Rectangle 12"/>
          <p:cNvSpPr>
            <a:spLocks noGrp="1" noChangeArrowheads="1"/>
          </p:cNvSpPr>
          <p:nvPr>
            <p:ph type="ftr" sz="quarter" idx="3"/>
          </p:nvPr>
        </p:nvSpPr>
        <p:spPr bwMode="auto">
          <a:xfrm>
            <a:off x="3491880" y="6237312"/>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buFont typeface="Arial" pitchFamily="34" charset="0"/>
              <a:buNone/>
              <a:defRPr sz="1400">
                <a:latin typeface="Tahoma" pitchFamily="34" charset="0"/>
                <a:ea typeface="宋体" pitchFamily="2" charset="-122"/>
              </a:defRPr>
            </a:lvl1pPr>
          </a:lstStyle>
          <a:p>
            <a:pPr>
              <a:defRPr/>
            </a:pPr>
            <a:endParaRPr lang="zh-CN" altLang="en-US" dirty="0"/>
          </a:p>
        </p:txBody>
      </p:sp>
      <p:sp>
        <p:nvSpPr>
          <p:cNvPr id="1037" name="Rectangle 13"/>
          <p:cNvSpPr>
            <a:spLocks noGrp="1" noChangeArrowheads="1"/>
          </p:cNvSpPr>
          <p:nvPr>
            <p:ph type="sldNum" sz="quarter" idx="4"/>
          </p:nvPr>
        </p:nvSpPr>
        <p:spPr bwMode="auto">
          <a:xfrm>
            <a:off x="8549778" y="6381328"/>
            <a:ext cx="63073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400">
                <a:latin typeface="Tahoma" pitchFamily="34" charset="0"/>
                <a:ea typeface="宋体" pitchFamily="2" charset="-122"/>
              </a:defRPr>
            </a:lvl1pPr>
          </a:lstStyle>
          <a:p>
            <a:pPr>
              <a:defRPr/>
            </a:pPr>
            <a:fld id="{33DC0E5B-DBD7-4232-9439-46EFEF8E01E6}"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58"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fontAlgn="base">
        <a:spcBef>
          <a:spcPct val="0"/>
        </a:spcBef>
        <a:spcAft>
          <a:spcPct val="0"/>
        </a:spcAft>
        <a:defRPr sz="4400">
          <a:solidFill>
            <a:srgbClr val="333399"/>
          </a:solidFill>
          <a:latin typeface="Arial" pitchFamily="34" charset="0"/>
          <a:ea typeface="黑体" pitchFamily="49" charset="-122"/>
        </a:defRPr>
      </a:lvl6pPr>
      <a:lvl7pPr marL="914400" algn="l" rtl="0" fontAlgn="base">
        <a:spcBef>
          <a:spcPct val="0"/>
        </a:spcBef>
        <a:spcAft>
          <a:spcPct val="0"/>
        </a:spcAft>
        <a:defRPr sz="4400">
          <a:solidFill>
            <a:srgbClr val="333399"/>
          </a:solidFill>
          <a:latin typeface="Arial" pitchFamily="34" charset="0"/>
          <a:ea typeface="黑体" pitchFamily="49" charset="-122"/>
        </a:defRPr>
      </a:lvl7pPr>
      <a:lvl8pPr marL="1371600" algn="l" rtl="0" fontAlgn="base">
        <a:spcBef>
          <a:spcPct val="0"/>
        </a:spcBef>
        <a:spcAft>
          <a:spcPct val="0"/>
        </a:spcAft>
        <a:defRPr sz="4400">
          <a:solidFill>
            <a:srgbClr val="333399"/>
          </a:solidFill>
          <a:latin typeface="Arial" pitchFamily="34" charset="0"/>
          <a:ea typeface="黑体" pitchFamily="49" charset="-122"/>
        </a:defRPr>
      </a:lvl8pPr>
      <a:lvl9pPr marL="1828800" algn="l" rtl="0" fontAlgn="base">
        <a:spcBef>
          <a:spcPct val="0"/>
        </a:spcBef>
        <a:spcAft>
          <a:spcPct val="0"/>
        </a:spcAft>
        <a:defRPr sz="4400">
          <a:solidFill>
            <a:srgbClr val="333399"/>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mn-ea"/>
              </a:defRPr>
            </a:lvl1pPr>
          </a:lstStyle>
          <a:p>
            <a:pPr>
              <a:defRPr/>
            </a:pPr>
            <a:endParaRPr lang="zh-CN"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mn-ea"/>
              </a:defRPr>
            </a:lvl1pPr>
          </a:lstStyle>
          <a:p>
            <a:pPr>
              <a:defRPr/>
            </a:pPr>
            <a:endParaRPr lang="zh-CN"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ea typeface="+mn-ea"/>
              </a:defRPr>
            </a:lvl1pPr>
          </a:lstStyle>
          <a:p>
            <a:pPr>
              <a:defRPr/>
            </a:pPr>
            <a:fld id="{38D8C6BF-583D-4A46-8FF1-E2301AC8CC7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mn-ea"/>
              </a:defRPr>
            </a:lvl1pPr>
          </a:lstStyle>
          <a:p>
            <a:pPr>
              <a:defRPr/>
            </a:pPr>
            <a:endParaRPr lang="zh-CN"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mn-ea"/>
              </a:defRPr>
            </a:lvl1pPr>
          </a:lstStyle>
          <a:p>
            <a:pPr>
              <a:defRPr/>
            </a:pPr>
            <a:endParaRPr lang="zh-CN" altLang="zh-CN"/>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ea typeface="+mn-ea"/>
              </a:defRPr>
            </a:lvl1pPr>
          </a:lstStyle>
          <a:p>
            <a:pPr>
              <a:defRPr/>
            </a:pPr>
            <a:fld id="{E61F61F7-B800-4B47-8F4A-13A42941C004}"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990600" y="1676400"/>
            <a:ext cx="7253288" cy="1462088"/>
          </a:xfrm>
        </p:spPr>
        <p:txBody>
          <a:bodyPr/>
          <a:lstStyle/>
          <a:p>
            <a:pPr algn="ctr" eaLnBrk="1" hangingPunct="1"/>
            <a:r>
              <a:rPr lang="zh-CN" altLang="zh-CN" dirty="0" smtClean="0"/>
              <a:t>Java</a:t>
            </a:r>
            <a:r>
              <a:rPr lang="zh-CN" altLang="en-US" dirty="0" smtClean="0"/>
              <a:t>程序设计</a:t>
            </a:r>
            <a:endParaRPr lang="zh-CN" dirty="0" smtClean="0"/>
          </a:p>
        </p:txBody>
      </p:sp>
      <p:sp>
        <p:nvSpPr>
          <p:cNvPr id="5124" name="Rectangle 3"/>
          <p:cNvSpPr>
            <a:spLocks noGrp="1" noChangeArrowheads="1"/>
          </p:cNvSpPr>
          <p:nvPr>
            <p:ph type="subTitle" idx="1"/>
          </p:nvPr>
        </p:nvSpPr>
        <p:spPr>
          <a:xfrm>
            <a:off x="1371600" y="3886200"/>
            <a:ext cx="6400800" cy="910952"/>
          </a:xfrm>
        </p:spPr>
        <p:txBody>
          <a:bodyPr/>
          <a:lstStyle/>
          <a:p>
            <a:pPr eaLnBrk="1" hangingPunct="1"/>
            <a:r>
              <a:rPr lang="zh-CN" altLang="en-US" dirty="0" smtClean="0">
                <a:solidFill>
                  <a:schemeClr val="tx1"/>
                </a:solidFill>
              </a:rPr>
              <a:t>第8章  常用的实用类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150938" y="214313"/>
            <a:ext cx="7021512" cy="1462087"/>
          </a:xfrm>
        </p:spPr>
        <p:txBody>
          <a:bodyPr/>
          <a:lstStyle/>
          <a:p>
            <a:pPr algn="ctr" eaLnBrk="1" hangingPunct="1"/>
            <a:r>
              <a:rPr lang="en-US" altLang="zh-CN" dirty="0" smtClean="0"/>
              <a:t>1.</a:t>
            </a:r>
            <a:r>
              <a:rPr lang="zh-CN" altLang="en-US" dirty="0" smtClean="0"/>
              <a:t>比较字符串</a:t>
            </a:r>
            <a:endParaRPr lang="zh-CN" altLang="zh-CN" dirty="0" smtClean="0"/>
          </a:p>
        </p:txBody>
      </p:sp>
      <p:sp>
        <p:nvSpPr>
          <p:cNvPr id="13316" name="Rectangle 3"/>
          <p:cNvSpPr>
            <a:spLocks noGrp="1" noChangeArrowheads="1"/>
          </p:cNvSpPr>
          <p:nvPr>
            <p:ph type="body" idx="1"/>
          </p:nvPr>
        </p:nvSpPr>
        <p:spPr>
          <a:xfrm>
            <a:off x="762000" y="2133600"/>
            <a:ext cx="7772400" cy="1902059"/>
          </a:xfrm>
        </p:spPr>
        <p:txBody>
          <a:bodyPr>
            <a:spAutoFit/>
          </a:bodyPr>
          <a:lstStyle/>
          <a:p>
            <a:pPr marL="0" indent="723900" eaLnBrk="1" hangingPunct="1">
              <a:buFont typeface="Wingdings" pitchFamily="2" charset="2"/>
              <a:buNone/>
            </a:pPr>
            <a:r>
              <a:rPr lang="zh-CN" sz="2800" smtClean="0"/>
              <a:t>（</a:t>
            </a:r>
            <a:r>
              <a:rPr lang="zh-CN" altLang="zh-CN" sz="2800" smtClean="0"/>
              <a:t>3</a:t>
            </a:r>
            <a:r>
              <a:rPr lang="zh-CN" sz="2800" smtClean="0"/>
              <a:t>）</a:t>
            </a:r>
            <a:r>
              <a:rPr lang="zh-CN" altLang="zh-CN" sz="2800" smtClean="0"/>
              <a:t>startsWith()</a:t>
            </a:r>
            <a:r>
              <a:rPr lang="zh-CN" sz="2800" smtClean="0"/>
              <a:t>方法和</a:t>
            </a:r>
            <a:r>
              <a:rPr lang="zh-CN" altLang="zh-CN" sz="2800" smtClean="0"/>
              <a:t>endsWith()</a:t>
            </a:r>
            <a:r>
              <a:rPr lang="zh-CN" sz="2800" smtClean="0"/>
              <a:t>方法。</a:t>
            </a:r>
          </a:p>
          <a:p>
            <a:pPr marL="0" indent="723900" eaLnBrk="1" hangingPunct="1">
              <a:buFont typeface="Wingdings" pitchFamily="2" charset="2"/>
              <a:buNone/>
            </a:pPr>
            <a:r>
              <a:rPr lang="zh-CN" altLang="zh-CN" sz="2800" smtClean="0"/>
              <a:t>startsWith()</a:t>
            </a:r>
            <a:r>
              <a:rPr lang="zh-CN" sz="2800" smtClean="0"/>
              <a:t>方法和</a:t>
            </a:r>
            <a:r>
              <a:rPr lang="zh-CN" altLang="zh-CN" sz="2800" smtClean="0"/>
              <a:t>endsWith()</a:t>
            </a:r>
            <a:r>
              <a:rPr lang="zh-CN" sz="2800" smtClean="0"/>
              <a:t>方法依次用来判断字符串是否以指定的字符串开始或结束，它们的定义如下：</a:t>
            </a:r>
          </a:p>
        </p:txBody>
      </p:sp>
      <p:sp>
        <p:nvSpPr>
          <p:cNvPr id="14340" name="Rectangle 4"/>
          <p:cNvSpPr>
            <a:spLocks noChangeArrowheads="1"/>
          </p:cNvSpPr>
          <p:nvPr/>
        </p:nvSpPr>
        <p:spPr bwMode="auto">
          <a:xfrm>
            <a:off x="611560" y="4077072"/>
            <a:ext cx="8424093" cy="2304256"/>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800" dirty="0"/>
              <a:t>public boolean startsWith(String prefix</a:t>
            </a:r>
            <a:r>
              <a:rPr lang="zh-CN" altLang="zh-CN" sz="2800" dirty="0" smtClean="0"/>
              <a:t>)</a:t>
            </a:r>
            <a:endParaRPr lang="en-US" altLang="zh-CN" sz="2800" dirty="0" smtClean="0"/>
          </a:p>
          <a:p>
            <a:pPr indent="88900">
              <a:spcBef>
                <a:spcPct val="20000"/>
              </a:spcBef>
              <a:buClr>
                <a:schemeClr val="folHlink"/>
              </a:buClr>
              <a:buSzPct val="60000"/>
              <a:buFont typeface="Wingdings" pitchFamily="2" charset="2"/>
              <a:buNone/>
            </a:pPr>
            <a:r>
              <a:rPr lang="zh-CN" altLang="zh-CN" sz="2800" dirty="0" smtClean="0"/>
              <a:t>public boolean </a:t>
            </a:r>
            <a:r>
              <a:rPr lang="en-US" altLang="zh-CN" sz="2800" dirty="0" smtClean="0"/>
              <a:t>startsWith(String prefix, </a:t>
            </a:r>
            <a:r>
              <a:rPr lang="en-US" altLang="zh-CN" sz="2800" dirty="0" err="1" smtClean="0"/>
              <a:t>int</a:t>
            </a:r>
            <a:r>
              <a:rPr lang="en-US" altLang="zh-CN" sz="2800" dirty="0" smtClean="0"/>
              <a:t> </a:t>
            </a:r>
            <a:r>
              <a:rPr lang="en-US" altLang="zh-CN" sz="2800" dirty="0" err="1" smtClean="0">
                <a:solidFill>
                  <a:srgbClr val="0000FF"/>
                </a:solidFill>
              </a:rPr>
              <a:t>toffset</a:t>
            </a:r>
            <a:r>
              <a:rPr lang="en-US" altLang="zh-CN" sz="2800" dirty="0" smtClean="0"/>
              <a:t>) </a:t>
            </a:r>
          </a:p>
          <a:p>
            <a:pPr indent="88900">
              <a:spcBef>
                <a:spcPct val="20000"/>
              </a:spcBef>
              <a:buClr>
                <a:schemeClr val="folHlink"/>
              </a:buClr>
              <a:buSzPct val="60000"/>
              <a:buFont typeface="Wingdings" pitchFamily="2" charset="2"/>
              <a:buNone/>
            </a:pPr>
            <a:endParaRPr lang="zh-CN" altLang="zh-CN" sz="2800" dirty="0"/>
          </a:p>
          <a:p>
            <a:pPr indent="88900">
              <a:spcBef>
                <a:spcPct val="20000"/>
              </a:spcBef>
              <a:buClr>
                <a:schemeClr val="folHlink"/>
              </a:buClr>
              <a:buSzPct val="60000"/>
              <a:buFont typeface="Wingdings" pitchFamily="2" charset="2"/>
              <a:buNone/>
            </a:pPr>
            <a:r>
              <a:rPr lang="zh-CN" altLang="zh-CN" sz="2800" dirty="0"/>
              <a:t>public boolean endsWith(String suffix)</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10</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fill="hold"/>
                                        <p:tgtEl>
                                          <p:spTgt spid="14340"/>
                                        </p:tgtEl>
                                        <p:attrNameLst>
                                          <p:attrName>ppt_w</p:attrName>
                                        </p:attrNameLst>
                                      </p:cBhvr>
                                      <p:tavLst>
                                        <p:tav tm="0">
                                          <p:val>
                                            <p:fltVal val="0"/>
                                          </p:val>
                                        </p:tav>
                                        <p:tav tm="100000">
                                          <p:val>
                                            <p:strVal val="#ppt_w"/>
                                          </p:val>
                                        </p:tav>
                                      </p:tavLst>
                                    </p:anim>
                                    <p:anim calcmode="lin" valueType="num">
                                      <p:cBhvr>
                                        <p:cTn id="8" dur="500" fill="hold"/>
                                        <p:tgtEl>
                                          <p:spTgt spid="143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150938" y="214313"/>
            <a:ext cx="7021512" cy="1462087"/>
          </a:xfrm>
        </p:spPr>
        <p:txBody>
          <a:bodyPr/>
          <a:lstStyle/>
          <a:p>
            <a:pPr algn="ctr" eaLnBrk="1" hangingPunct="1"/>
            <a:r>
              <a:rPr lang="en-US" altLang="zh-CN" dirty="0" smtClean="0"/>
              <a:t>1.</a:t>
            </a:r>
            <a:r>
              <a:rPr lang="zh-CN" altLang="en-US" dirty="0" smtClean="0"/>
              <a:t>比较字符串</a:t>
            </a:r>
            <a:endParaRPr lang="zh-CN" altLang="zh-CN" dirty="0" smtClean="0"/>
          </a:p>
        </p:txBody>
      </p:sp>
      <p:sp>
        <p:nvSpPr>
          <p:cNvPr id="13316" name="Rectangle 3"/>
          <p:cNvSpPr>
            <a:spLocks noGrp="1" noChangeArrowheads="1"/>
          </p:cNvSpPr>
          <p:nvPr>
            <p:ph type="body" idx="1"/>
          </p:nvPr>
        </p:nvSpPr>
        <p:spPr>
          <a:xfrm>
            <a:off x="762000" y="2133600"/>
            <a:ext cx="7772400" cy="523220"/>
          </a:xfrm>
        </p:spPr>
        <p:txBody>
          <a:bodyPr>
            <a:spAutoFit/>
          </a:bodyPr>
          <a:lstStyle/>
          <a:p>
            <a:pPr marL="0" indent="365125" eaLnBrk="1" hangingPunct="1">
              <a:buFont typeface="Wingdings" pitchFamily="2" charset="2"/>
              <a:buNone/>
            </a:pPr>
            <a:r>
              <a:rPr lang="zh-CN" sz="2800" dirty="0" smtClean="0"/>
              <a:t>（</a:t>
            </a:r>
            <a:r>
              <a:rPr lang="zh-CN" altLang="zh-CN" sz="2800" dirty="0" smtClean="0"/>
              <a:t>3</a:t>
            </a:r>
            <a:r>
              <a:rPr lang="zh-CN" sz="2800" dirty="0" smtClean="0"/>
              <a:t>）</a:t>
            </a:r>
            <a:r>
              <a:rPr lang="zh-CN" altLang="zh-CN" sz="2800" dirty="0" smtClean="0"/>
              <a:t>startsWith()</a:t>
            </a:r>
            <a:r>
              <a:rPr lang="zh-CN" sz="2800" dirty="0" smtClean="0"/>
              <a:t>方法和</a:t>
            </a:r>
            <a:r>
              <a:rPr lang="zh-CN" altLang="zh-CN" sz="2800" dirty="0" smtClean="0"/>
              <a:t>endsWith()</a:t>
            </a:r>
            <a:r>
              <a:rPr lang="zh-CN" sz="2800" dirty="0" smtClean="0"/>
              <a:t>方法。</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11</a:t>
            </a:fld>
            <a:endParaRPr lang="zh-CN" altLang="zh-CN"/>
          </a:p>
        </p:txBody>
      </p:sp>
      <p:sp>
        <p:nvSpPr>
          <p:cNvPr id="7" name="矩形 6"/>
          <p:cNvSpPr/>
          <p:nvPr/>
        </p:nvSpPr>
        <p:spPr>
          <a:xfrm>
            <a:off x="1043608" y="3212976"/>
            <a:ext cx="7776864" cy="2591479"/>
          </a:xfrm>
          <a:prstGeom prst="rect">
            <a:avLst/>
          </a:prstGeom>
        </p:spPr>
        <p:txBody>
          <a:bodyPr wrap="square">
            <a:spAutoFit/>
          </a:bodyPr>
          <a:lstStyle/>
          <a:p>
            <a:pPr indent="88900">
              <a:spcBef>
                <a:spcPct val="20000"/>
              </a:spcBef>
              <a:buClr>
                <a:schemeClr val="folHlink"/>
              </a:buClr>
              <a:buSzPct val="60000"/>
              <a:buFont typeface="Wingdings" pitchFamily="2" charset="2"/>
              <a:buNone/>
            </a:pPr>
            <a:r>
              <a:rPr lang="en-US" altLang="zh-CN" sz="2800" dirty="0" smtClean="0">
                <a:latin typeface="Tahoma" pitchFamily="34" charset="0"/>
                <a:ea typeface="Tahoma" pitchFamily="34" charset="0"/>
                <a:cs typeface="Tahoma" pitchFamily="34" charset="0"/>
              </a:rPr>
              <a:t>String s="</a:t>
            </a:r>
            <a:r>
              <a:rPr lang="en-US" altLang="zh-CN" sz="2800" dirty="0" err="1" smtClean="0">
                <a:latin typeface="Tahoma" pitchFamily="34" charset="0"/>
                <a:ea typeface="Tahoma" pitchFamily="34" charset="0"/>
                <a:cs typeface="Tahoma" pitchFamily="34" charset="0"/>
              </a:rPr>
              <a:t>Cqust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buFont typeface="Wingdings" pitchFamily="2" charset="2"/>
              <a:buNone/>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s.startsWith</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"C"</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s.startsWith</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"u", 2</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pPr>
            <a:endParaRPr lang="en-US" altLang="zh-CN" sz="2800" dirty="0" smtClean="0">
              <a:latin typeface="Tahoma" pitchFamily="34" charset="0"/>
              <a:ea typeface="Tahoma" pitchFamily="34" charset="0"/>
              <a:cs typeface="Tahoma" pitchFamily="34" charset="0"/>
            </a:endParaRPr>
          </a:p>
          <a:p>
            <a:pPr indent="88900">
              <a:spcBef>
                <a:spcPct val="20000"/>
              </a:spcBef>
              <a:buClr>
                <a:schemeClr val="folHlink"/>
              </a:buClr>
              <a:buSzPct val="60000"/>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s.endsWith</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ust</a:t>
            </a:r>
            <a:r>
              <a:rPr lang="en-US" altLang="zh-CN" sz="2800" dirty="0" smtClean="0">
                <a:latin typeface="Tahoma" pitchFamily="34" charset="0"/>
                <a:ea typeface="Tahoma" pitchFamily="34" charset="0"/>
                <a:cs typeface="Tahoma" pitchFamily="34" charset="0"/>
              </a:rPr>
              <a:t>"</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endParaRPr lang="zh-CN" altLang="zh-CN" sz="2800" dirty="0" smtClean="0">
              <a:latin typeface="Tahoma" pitchFamily="34" charset="0"/>
              <a:cs typeface="Tahoma" pitchFamily="34" charset="0"/>
            </a:endParaRPr>
          </a:p>
        </p:txBody>
      </p:sp>
    </p:spTree>
    <p:extLst>
      <p:ext uri="{BB962C8B-B14F-4D97-AF65-F5344CB8AC3E}">
        <p14:creationId xmlns:p14="http://schemas.microsoft.com/office/powerpoint/2010/main" val="3835035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algn="ctr" eaLnBrk="1" hangingPunct="1"/>
            <a:r>
              <a:rPr lang="en-US" altLang="zh-CN" sz="3600" dirty="0" smtClean="0"/>
              <a:t>1. </a:t>
            </a:r>
            <a:r>
              <a:rPr lang="zh-CN" altLang="en-US" sz="3600" b="1" dirty="0" smtClean="0"/>
              <a:t>比较字符串</a:t>
            </a:r>
            <a:endParaRPr lang="zh-CN" altLang="zh-CN" sz="3600" dirty="0" smtClean="0"/>
          </a:p>
        </p:txBody>
      </p:sp>
      <p:sp>
        <p:nvSpPr>
          <p:cNvPr id="14340" name="Rectangle 3"/>
          <p:cNvSpPr>
            <a:spLocks noGrp="1" noChangeArrowheads="1"/>
          </p:cNvSpPr>
          <p:nvPr>
            <p:ph type="body" idx="1"/>
          </p:nvPr>
        </p:nvSpPr>
        <p:spPr>
          <a:xfrm>
            <a:off x="590228" y="1988840"/>
            <a:ext cx="8204200" cy="1800200"/>
          </a:xfrm>
        </p:spPr>
        <p:txBody>
          <a:bodyPr/>
          <a:lstStyle/>
          <a:p>
            <a:pPr marL="0" indent="723900" eaLnBrk="1" hangingPunct="1">
              <a:buFont typeface="Wingdings" pitchFamily="2" charset="2"/>
              <a:buNone/>
            </a:pPr>
            <a:r>
              <a:rPr lang="zh-CN" sz="2400" dirty="0" smtClean="0"/>
              <a:t>（</a:t>
            </a:r>
            <a:r>
              <a:rPr lang="zh-CN" altLang="zh-CN" sz="2400" dirty="0" smtClean="0"/>
              <a:t>4</a:t>
            </a:r>
            <a:r>
              <a:rPr lang="zh-CN" sz="2400" dirty="0" smtClean="0"/>
              <a:t>）</a:t>
            </a:r>
            <a:r>
              <a:rPr lang="zh-CN" altLang="zh-CN" sz="2400" dirty="0" smtClean="0"/>
              <a:t>compareTo()</a:t>
            </a:r>
            <a:r>
              <a:rPr lang="zh-CN" sz="2400" dirty="0" smtClean="0"/>
              <a:t>方法。</a:t>
            </a:r>
          </a:p>
          <a:p>
            <a:pPr marL="0" indent="723900" eaLnBrk="1" hangingPunct="1">
              <a:buFont typeface="Wingdings" pitchFamily="2" charset="2"/>
              <a:buNone/>
            </a:pPr>
            <a:r>
              <a:rPr lang="zh-CN" sz="2400" dirty="0" smtClean="0"/>
              <a:t>该方法用于判断一个字符串是大于、等于还是小于另一个字符串，判断字符串大小的依据是根据它们在字典中的顺序决定的</a:t>
            </a:r>
            <a:r>
              <a:rPr lang="zh-CN" altLang="en-US" sz="2400" dirty="0" smtClean="0"/>
              <a:t>（</a:t>
            </a:r>
            <a:r>
              <a:rPr lang="en-US" altLang="zh-CN" sz="2400" dirty="0" smtClean="0"/>
              <a:t>Unicode</a:t>
            </a:r>
            <a:r>
              <a:rPr lang="zh-CN" altLang="en-US" sz="2400" dirty="0" smtClean="0"/>
              <a:t>）</a:t>
            </a:r>
            <a:r>
              <a:rPr lang="zh-CN" sz="2400" dirty="0" smtClean="0"/>
              <a:t>，</a:t>
            </a:r>
            <a:r>
              <a:rPr lang="zh-CN" altLang="zh-CN" sz="2400" dirty="0" smtClean="0"/>
              <a:t>compareTo()</a:t>
            </a:r>
            <a:r>
              <a:rPr lang="zh-CN" sz="2400" dirty="0" smtClean="0"/>
              <a:t>方法的定义如下：</a:t>
            </a:r>
          </a:p>
          <a:p>
            <a:pPr marL="0" indent="723900" eaLnBrk="1" hangingPunct="1">
              <a:buFont typeface="Wingdings" pitchFamily="2" charset="2"/>
              <a:buNone/>
            </a:pPr>
            <a:endParaRPr lang="zh-CN" altLang="zh-CN" sz="2400" dirty="0" smtClean="0"/>
          </a:p>
        </p:txBody>
      </p:sp>
      <p:sp>
        <p:nvSpPr>
          <p:cNvPr id="15364" name="Rectangle 4"/>
          <p:cNvSpPr>
            <a:spLocks noChangeArrowheads="1"/>
          </p:cNvSpPr>
          <p:nvPr/>
        </p:nvSpPr>
        <p:spPr bwMode="auto">
          <a:xfrm>
            <a:off x="755576" y="3789040"/>
            <a:ext cx="7920037" cy="7921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800"/>
              <a:t>public int compareTo(String str)</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12</a:t>
            </a:fld>
            <a:endParaRPr lang="zh-CN" altLang="zh-CN"/>
          </a:p>
        </p:txBody>
      </p:sp>
      <p:sp>
        <p:nvSpPr>
          <p:cNvPr id="7" name="矩形 6"/>
          <p:cNvSpPr/>
          <p:nvPr/>
        </p:nvSpPr>
        <p:spPr>
          <a:xfrm>
            <a:off x="938749" y="4653136"/>
            <a:ext cx="7776864" cy="2074414"/>
          </a:xfrm>
          <a:prstGeom prst="rect">
            <a:avLst/>
          </a:prstGeom>
        </p:spPr>
        <p:txBody>
          <a:bodyPr wrap="square">
            <a:spAutoFit/>
          </a:bodyPr>
          <a:lstStyle/>
          <a:p>
            <a:pPr indent="88900">
              <a:spcBef>
                <a:spcPct val="20000"/>
              </a:spcBef>
              <a:buClr>
                <a:schemeClr val="folHlink"/>
              </a:buClr>
              <a:buSzPct val="60000"/>
              <a:buFont typeface="Wingdings" pitchFamily="2" charset="2"/>
              <a:buNone/>
            </a:pPr>
            <a:r>
              <a:rPr lang="en-US" altLang="zh-CN" sz="2800" dirty="0" smtClean="0">
                <a:latin typeface="Tahoma" pitchFamily="34" charset="0"/>
                <a:ea typeface="Tahoma" pitchFamily="34" charset="0"/>
                <a:cs typeface="Tahoma" pitchFamily="34" charset="0"/>
              </a:rPr>
              <a:t>String s="CQUST";</a:t>
            </a:r>
          </a:p>
          <a:p>
            <a:pPr indent="88900">
              <a:spcBef>
                <a:spcPct val="20000"/>
              </a:spcBef>
              <a:buClr>
                <a:schemeClr val="folHlink"/>
              </a:buClr>
              <a:buSzPct val="60000"/>
              <a:buFont typeface="Wingdings" pitchFamily="2" charset="2"/>
              <a:buNone/>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s.compareTo</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"DQ"</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s.compareTo</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"CQUST"</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a:t>
            </a:r>
            <a:r>
              <a:rPr lang="zh-CN" altLang="en-US" sz="2800" dirty="0">
                <a:latin typeface="Tahoma" pitchFamily="34" charset="0"/>
                <a:ea typeface="Tahoma" pitchFamily="34" charset="0"/>
                <a:cs typeface="Tahoma" pitchFamily="34" charset="0"/>
              </a:rPr>
              <a:t>李</a:t>
            </a:r>
            <a:r>
              <a:rPr lang="zh-CN" altLang="en-US" sz="2800" dirty="0" smtClean="0">
                <a:latin typeface="Tahoma" pitchFamily="34" charset="0"/>
                <a:ea typeface="Tahoma" pitchFamily="34" charset="0"/>
                <a:cs typeface="Tahoma" pitchFamily="34" charset="0"/>
              </a:rPr>
              <a:t>四</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compareTo</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r>
              <a:rPr lang="zh-CN" altLang="en-US" sz="2800" dirty="0" smtClean="0">
                <a:latin typeface="Tahoma" pitchFamily="34" charset="0"/>
                <a:ea typeface="Tahoma" pitchFamily="34" charset="0"/>
                <a:cs typeface="Tahoma" pitchFamily="34" charset="0"/>
              </a:rPr>
              <a:t>张三</a:t>
            </a:r>
            <a:r>
              <a:rPr lang="en-US" altLang="zh-CN" sz="2800" dirty="0" smtClean="0">
                <a:latin typeface="Tahoma" pitchFamily="34" charset="0"/>
                <a:ea typeface="Tahoma" pitchFamily="34" charset="0"/>
                <a:cs typeface="Tahoma" pitchFamily="34" charset="0"/>
              </a:rPr>
              <a:t>"</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endParaRPr lang="zh-CN" altLang="zh-CN" sz="2800" dirty="0" smtClean="0">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lgn="ctr" eaLnBrk="1" hangingPunct="1"/>
            <a:r>
              <a:rPr lang="zh-CN" altLang="zh-CN" sz="3600" smtClean="0"/>
              <a:t>2</a:t>
            </a:r>
            <a:r>
              <a:rPr lang="zh-CN" sz="3600" smtClean="0"/>
              <a:t>．获取字符串的长度</a:t>
            </a:r>
          </a:p>
        </p:txBody>
      </p:sp>
      <p:sp>
        <p:nvSpPr>
          <p:cNvPr id="15364" name="Rectangle 3"/>
          <p:cNvSpPr>
            <a:spLocks noGrp="1" noChangeArrowheads="1"/>
          </p:cNvSpPr>
          <p:nvPr>
            <p:ph type="body" idx="1"/>
          </p:nvPr>
        </p:nvSpPr>
        <p:spPr>
          <a:xfrm>
            <a:off x="611188" y="1989138"/>
            <a:ext cx="8204200" cy="1944687"/>
          </a:xfrm>
        </p:spPr>
        <p:txBody>
          <a:bodyPr/>
          <a:lstStyle/>
          <a:p>
            <a:pPr marL="0" indent="723900" eaLnBrk="1" hangingPunct="1">
              <a:buFont typeface="Wingdings" pitchFamily="2" charset="2"/>
              <a:buNone/>
            </a:pPr>
            <a:r>
              <a:rPr lang="zh-CN" sz="2800" dirty="0" smtClean="0"/>
              <a:t>字符串是一个对象，在这个对象中包含</a:t>
            </a:r>
            <a:r>
              <a:rPr lang="zh-CN" altLang="zh-CN" sz="2800" dirty="0" smtClean="0"/>
              <a:t>length</a:t>
            </a:r>
            <a:r>
              <a:rPr lang="zh-CN" sz="2800" dirty="0" smtClean="0"/>
              <a:t>属性，它是该字符串的长度，使用</a:t>
            </a:r>
            <a:r>
              <a:rPr lang="zh-CN" altLang="zh-CN" sz="2800" dirty="0" smtClean="0"/>
              <a:t>String</a:t>
            </a:r>
            <a:r>
              <a:rPr lang="zh-CN" sz="2800" dirty="0" smtClean="0"/>
              <a:t>类中的</a:t>
            </a:r>
            <a:r>
              <a:rPr lang="zh-CN" altLang="zh-CN" sz="2800" dirty="0" smtClean="0">
                <a:solidFill>
                  <a:srgbClr val="FF0000"/>
                </a:solidFill>
                <a:latin typeface="Tahoma" pitchFamily="34" charset="0"/>
                <a:cs typeface="Tahoma" pitchFamily="34" charset="0"/>
              </a:rPr>
              <a:t>length()</a:t>
            </a:r>
            <a:r>
              <a:rPr lang="zh-CN" sz="2800" dirty="0" smtClean="0"/>
              <a:t>方法可以获取该属性值。例如，获取字符串“</a:t>
            </a:r>
            <a:r>
              <a:rPr lang="zh-CN" altLang="zh-CN" sz="2800" dirty="0" smtClean="0"/>
              <a:t>MingRiSoft”</a:t>
            </a:r>
            <a:r>
              <a:rPr lang="zh-CN" sz="2800" dirty="0" smtClean="0"/>
              <a:t>长度的代码如下：</a:t>
            </a:r>
            <a:endParaRPr lang="zh-CN" altLang="zh-CN" sz="2800" dirty="0" smtClean="0"/>
          </a:p>
        </p:txBody>
      </p:sp>
      <p:sp>
        <p:nvSpPr>
          <p:cNvPr id="16388" name="Rectangle 4"/>
          <p:cNvSpPr>
            <a:spLocks noChangeArrowheads="1"/>
          </p:cNvSpPr>
          <p:nvPr/>
        </p:nvSpPr>
        <p:spPr bwMode="auto">
          <a:xfrm>
            <a:off x="684213" y="3933825"/>
            <a:ext cx="8280275" cy="1079351"/>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800" dirty="0"/>
              <a:t>String nameStr = "MingRiSoft";</a:t>
            </a:r>
          </a:p>
          <a:p>
            <a:pPr indent="88900">
              <a:spcBef>
                <a:spcPct val="20000"/>
              </a:spcBef>
              <a:buClr>
                <a:schemeClr val="folHlink"/>
              </a:buClr>
              <a:buSzPct val="60000"/>
              <a:buFont typeface="Wingdings" pitchFamily="2" charset="2"/>
              <a:buNone/>
            </a:pPr>
            <a:r>
              <a:rPr lang="zh-CN" altLang="zh-CN" sz="2800" dirty="0"/>
              <a:t>int i = nameStr.length()</a:t>
            </a:r>
            <a:r>
              <a:rPr lang="zh-CN" altLang="zh-CN" sz="2800" dirty="0" smtClean="0"/>
              <a:t>;</a:t>
            </a:r>
            <a:r>
              <a:rPr lang="en-US" altLang="zh-CN" sz="2800" dirty="0" smtClean="0"/>
              <a:t> </a:t>
            </a:r>
            <a:r>
              <a:rPr lang="zh-CN" altLang="zh-CN" sz="2800" dirty="0" smtClean="0"/>
              <a:t>// </a:t>
            </a:r>
            <a:r>
              <a:rPr lang="zh-CN" sz="2800" dirty="0"/>
              <a:t>获得字符串的长度为</a:t>
            </a:r>
            <a:r>
              <a:rPr lang="zh-CN" altLang="zh-CN" sz="2800" dirty="0"/>
              <a:t>10</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13</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ppt_w</p:attrName>
                                        </p:attrNameLst>
                                      </p:cBhvr>
                                      <p:tavLst>
                                        <p:tav tm="0">
                                          <p:val>
                                            <p:fltVal val="0"/>
                                          </p:val>
                                        </p:tav>
                                        <p:tav tm="100000">
                                          <p:val>
                                            <p:strVal val="#ppt_w"/>
                                          </p:val>
                                        </p:tav>
                                      </p:tavLst>
                                    </p:anim>
                                    <p:anim calcmode="lin" valueType="num">
                                      <p:cBhvr>
                                        <p:cTn id="8" dur="500" fill="hold"/>
                                        <p:tgtEl>
                                          <p:spTgt spid="16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lgn="ctr" eaLnBrk="1" hangingPunct="1"/>
            <a:r>
              <a:rPr lang="zh-CN" altLang="zh-CN" sz="3600" smtClean="0"/>
              <a:t>3</a:t>
            </a:r>
            <a:r>
              <a:rPr lang="zh-CN" sz="3600" smtClean="0"/>
              <a:t>．字符串的大小写转换</a:t>
            </a:r>
          </a:p>
        </p:txBody>
      </p:sp>
      <p:sp>
        <p:nvSpPr>
          <p:cNvPr id="16388" name="Rectangle 3"/>
          <p:cNvSpPr>
            <a:spLocks noGrp="1" noChangeArrowheads="1"/>
          </p:cNvSpPr>
          <p:nvPr>
            <p:ph type="body" idx="1"/>
          </p:nvPr>
        </p:nvSpPr>
        <p:spPr>
          <a:xfrm>
            <a:off x="827584" y="1916832"/>
            <a:ext cx="7987804" cy="4320902"/>
          </a:xfrm>
        </p:spPr>
        <p:txBody>
          <a:bodyPr/>
          <a:lstStyle/>
          <a:p>
            <a:pPr marL="0" indent="723900" eaLnBrk="1" hangingPunct="1">
              <a:buFont typeface="Wingdings" pitchFamily="2" charset="2"/>
              <a:buNone/>
            </a:pPr>
            <a:r>
              <a:rPr lang="zh-CN" sz="2400" dirty="0" smtClean="0">
                <a:solidFill>
                  <a:schemeClr val="tx1"/>
                </a:solidFill>
              </a:rPr>
              <a:t>在</a:t>
            </a:r>
            <a:r>
              <a:rPr lang="zh-CN" altLang="zh-CN" sz="2400" dirty="0" smtClean="0">
                <a:solidFill>
                  <a:schemeClr val="tx1"/>
                </a:solidFill>
              </a:rPr>
              <a:t>String</a:t>
            </a:r>
            <a:r>
              <a:rPr lang="zh-CN" sz="2400" dirty="0" smtClean="0">
                <a:solidFill>
                  <a:schemeClr val="tx1"/>
                </a:solidFill>
              </a:rPr>
              <a:t>类中提供了两个用来实现字母大小写转换的方法，即</a:t>
            </a:r>
            <a:r>
              <a:rPr lang="zh-CN" altLang="zh-CN" sz="2400" dirty="0" smtClean="0">
                <a:solidFill>
                  <a:srgbClr val="0000FF"/>
                </a:solidFill>
              </a:rPr>
              <a:t>toLowerCase()</a:t>
            </a:r>
            <a:r>
              <a:rPr lang="zh-CN" sz="2400" dirty="0" smtClean="0">
                <a:solidFill>
                  <a:schemeClr val="tx1"/>
                </a:solidFill>
              </a:rPr>
              <a:t>和</a:t>
            </a:r>
            <a:r>
              <a:rPr lang="zh-CN" altLang="zh-CN" sz="2400" dirty="0" smtClean="0">
                <a:solidFill>
                  <a:srgbClr val="0000FF"/>
                </a:solidFill>
              </a:rPr>
              <a:t>toUpperCase()</a:t>
            </a:r>
            <a:r>
              <a:rPr lang="zh-CN" sz="2400" dirty="0" smtClean="0">
                <a:solidFill>
                  <a:schemeClr val="tx1"/>
                </a:solidFill>
              </a:rPr>
              <a:t>，它们的返回值均为转换后的字符串，其中方法</a:t>
            </a:r>
            <a:r>
              <a:rPr lang="zh-CN" altLang="zh-CN" sz="2400" dirty="0" smtClean="0">
                <a:solidFill>
                  <a:schemeClr val="tx1"/>
                </a:solidFill>
              </a:rPr>
              <a:t>toLowerCase()</a:t>
            </a:r>
            <a:r>
              <a:rPr lang="zh-CN" sz="2400" dirty="0" smtClean="0">
                <a:solidFill>
                  <a:schemeClr val="tx1"/>
                </a:solidFill>
              </a:rPr>
              <a:t>用来将字符串中的所有大写字母改为小写字母，方法</a:t>
            </a:r>
            <a:r>
              <a:rPr lang="zh-CN" altLang="zh-CN" sz="2400" dirty="0" smtClean="0">
                <a:solidFill>
                  <a:schemeClr val="tx1"/>
                </a:solidFill>
              </a:rPr>
              <a:t>toUpperCase()</a:t>
            </a:r>
            <a:r>
              <a:rPr lang="zh-CN" sz="2400" dirty="0" smtClean="0">
                <a:solidFill>
                  <a:schemeClr val="tx1"/>
                </a:solidFill>
              </a:rPr>
              <a:t>用来将字符串中的小写字母改为大写字母。</a:t>
            </a:r>
            <a:endParaRPr lang="en-US" altLang="zh-CN" sz="2400" dirty="0" smtClean="0">
              <a:solidFill>
                <a:schemeClr val="tx1"/>
              </a:solidFill>
            </a:endParaRPr>
          </a:p>
          <a:p>
            <a:pPr marL="0" indent="723900" eaLnBrk="1" hangingPunct="1">
              <a:buFont typeface="Wingdings" pitchFamily="2" charset="2"/>
              <a:buNone/>
            </a:pPr>
            <a:r>
              <a:rPr lang="zh-CN" sz="2400" dirty="0" smtClean="0">
                <a:solidFill>
                  <a:schemeClr val="tx1"/>
                </a:solidFill>
              </a:rPr>
              <a:t>例如，将字符串“</a:t>
            </a:r>
            <a:r>
              <a:rPr lang="zh-CN" altLang="zh-CN" sz="2400" dirty="0" smtClean="0">
                <a:solidFill>
                  <a:schemeClr val="tx1"/>
                </a:solidFill>
              </a:rPr>
              <a:t>AbCDefGh”</a:t>
            </a:r>
            <a:r>
              <a:rPr lang="zh-CN" sz="2400" dirty="0" smtClean="0">
                <a:solidFill>
                  <a:schemeClr val="tx1"/>
                </a:solidFill>
              </a:rPr>
              <a:t>分别转换为大写和小写，具体代码如下：</a:t>
            </a:r>
          </a:p>
        </p:txBody>
      </p:sp>
      <p:sp>
        <p:nvSpPr>
          <p:cNvPr id="17412" name="Rectangle 4"/>
          <p:cNvSpPr>
            <a:spLocks noChangeArrowheads="1"/>
          </p:cNvSpPr>
          <p:nvPr/>
        </p:nvSpPr>
        <p:spPr bwMode="auto">
          <a:xfrm>
            <a:off x="683568" y="4653136"/>
            <a:ext cx="9145512" cy="1368549"/>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dirty="0"/>
              <a:t>String str = "AbCDefGh";</a:t>
            </a:r>
          </a:p>
          <a:p>
            <a:pPr indent="88900">
              <a:spcBef>
                <a:spcPct val="20000"/>
              </a:spcBef>
              <a:buClr>
                <a:schemeClr val="folHlink"/>
              </a:buClr>
              <a:buSzPct val="60000"/>
              <a:buFont typeface="Wingdings" pitchFamily="2" charset="2"/>
              <a:buNone/>
            </a:pPr>
            <a:r>
              <a:rPr lang="zh-CN" altLang="zh-CN" sz="2400" dirty="0"/>
              <a:t>String lStr = str.toLowerCase(); 	// </a:t>
            </a:r>
            <a:r>
              <a:rPr lang="zh-CN" sz="2400" dirty="0" smtClean="0"/>
              <a:t>转换后为</a:t>
            </a:r>
            <a:r>
              <a:rPr lang="zh-CN" sz="2400" dirty="0"/>
              <a:t>“</a:t>
            </a:r>
            <a:r>
              <a:rPr lang="zh-CN" altLang="zh-CN" sz="2400" dirty="0"/>
              <a:t>abcdefgh”</a:t>
            </a:r>
          </a:p>
          <a:p>
            <a:pPr indent="88900">
              <a:spcBef>
                <a:spcPct val="20000"/>
              </a:spcBef>
              <a:buClr>
                <a:schemeClr val="folHlink"/>
              </a:buClr>
              <a:buSzPct val="60000"/>
              <a:buFont typeface="Wingdings" pitchFamily="2" charset="2"/>
              <a:buNone/>
            </a:pPr>
            <a:r>
              <a:rPr lang="zh-CN" altLang="zh-CN" sz="2400" dirty="0"/>
              <a:t>String uStr = str.toUpperCase();	// </a:t>
            </a:r>
            <a:r>
              <a:rPr lang="zh-CN" sz="2400" dirty="0" smtClean="0"/>
              <a:t>转换后为</a:t>
            </a:r>
            <a:r>
              <a:rPr lang="zh-CN" sz="2400" dirty="0"/>
              <a:t>“</a:t>
            </a:r>
            <a:r>
              <a:rPr lang="zh-CN" altLang="zh-CN" sz="2400" dirty="0"/>
              <a:t>ABCDEFGH”</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14</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500" fill="hold"/>
                                        <p:tgtEl>
                                          <p:spTgt spid="17412"/>
                                        </p:tgtEl>
                                        <p:attrNameLst>
                                          <p:attrName>ppt_w</p:attrName>
                                        </p:attrNameLst>
                                      </p:cBhvr>
                                      <p:tavLst>
                                        <p:tav tm="0">
                                          <p:val>
                                            <p:fltVal val="0"/>
                                          </p:val>
                                        </p:tav>
                                        <p:tav tm="100000">
                                          <p:val>
                                            <p:strVal val="#ppt_w"/>
                                          </p:val>
                                        </p:tav>
                                      </p:tavLst>
                                    </p:anim>
                                    <p:anim calcmode="lin" valueType="num">
                                      <p:cBhvr>
                                        <p:cTn id="8" dur="500" fill="hold"/>
                                        <p:tgtEl>
                                          <p:spTgt spid="174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algn="ctr" eaLnBrk="1" hangingPunct="1"/>
            <a:r>
              <a:rPr lang="zh-CN" altLang="zh-CN" smtClean="0"/>
              <a:t>4</a:t>
            </a:r>
            <a:r>
              <a:rPr lang="zh-CN" smtClean="0"/>
              <a:t>．查找字符串</a:t>
            </a:r>
          </a:p>
        </p:txBody>
      </p:sp>
      <p:sp>
        <p:nvSpPr>
          <p:cNvPr id="17412" name="Rectangle 3"/>
          <p:cNvSpPr>
            <a:spLocks noGrp="1" noChangeArrowheads="1"/>
          </p:cNvSpPr>
          <p:nvPr>
            <p:ph type="body" idx="1"/>
          </p:nvPr>
        </p:nvSpPr>
        <p:spPr>
          <a:xfrm>
            <a:off x="827088" y="1773238"/>
            <a:ext cx="7848600" cy="4608512"/>
          </a:xfrm>
        </p:spPr>
        <p:txBody>
          <a:bodyPr/>
          <a:lstStyle/>
          <a:p>
            <a:pPr marL="0" indent="723900" eaLnBrk="1" hangingPunct="1">
              <a:buFont typeface="Wingdings" pitchFamily="2" charset="2"/>
              <a:buNone/>
            </a:pPr>
            <a:r>
              <a:rPr lang="zh-CN" altLang="zh-CN" sz="2400" dirty="0" smtClean="0">
                <a:solidFill>
                  <a:schemeClr val="tx1"/>
                </a:solidFill>
                <a:latin typeface="Tahoma" pitchFamily="34" charset="0"/>
              </a:rPr>
              <a:t>String</a:t>
            </a:r>
            <a:r>
              <a:rPr lang="zh-CN" sz="2400" dirty="0" smtClean="0">
                <a:solidFill>
                  <a:schemeClr val="tx1"/>
                </a:solidFill>
                <a:latin typeface="Tahoma" pitchFamily="34" charset="0"/>
              </a:rPr>
              <a:t>类提供了两种查找字符串的方法，它们允许在字符串中搜索指定的字符或字符串</a:t>
            </a:r>
            <a:r>
              <a:rPr lang="zh-CN" altLang="en-US" sz="2400" dirty="0" smtClean="0">
                <a:solidFill>
                  <a:schemeClr val="tx1"/>
                </a:solidFill>
                <a:latin typeface="Tahoma" pitchFamily="34" charset="0"/>
              </a:rPr>
              <a:t>。</a:t>
            </a:r>
            <a:endParaRPr lang="en-US" altLang="zh-CN" sz="2400" dirty="0" smtClean="0">
              <a:solidFill>
                <a:schemeClr val="tx1"/>
              </a:solidFill>
              <a:latin typeface="Tahoma" pitchFamily="34" charset="0"/>
            </a:endParaRPr>
          </a:p>
          <a:p>
            <a:pPr eaLnBrk="1" hangingPunct="1">
              <a:buFont typeface="Wingdings" pitchFamily="2" charset="2"/>
              <a:buChar char="u"/>
            </a:pPr>
            <a:r>
              <a:rPr lang="zh-CN" altLang="zh-CN" sz="2400" dirty="0" smtClean="0">
                <a:solidFill>
                  <a:srgbClr val="0000FF"/>
                </a:solidFill>
                <a:latin typeface="Tahoma" pitchFamily="34" charset="0"/>
              </a:rPr>
              <a:t>indexOf</a:t>
            </a:r>
            <a:r>
              <a:rPr lang="zh-CN" altLang="zh-CN" sz="2400" dirty="0" smtClean="0">
                <a:solidFill>
                  <a:schemeClr val="tx1"/>
                </a:solidFill>
                <a:latin typeface="Tahoma" pitchFamily="34" charset="0"/>
              </a:rPr>
              <a:t>()</a:t>
            </a:r>
            <a:r>
              <a:rPr lang="zh-CN" altLang="en-US" sz="2400" dirty="0" smtClean="0">
                <a:solidFill>
                  <a:schemeClr val="tx1"/>
                </a:solidFill>
                <a:latin typeface="Tahoma" pitchFamily="34" charset="0"/>
              </a:rPr>
              <a:t>：</a:t>
            </a:r>
            <a:r>
              <a:rPr lang="zh-CN" sz="2400" dirty="0" smtClean="0">
                <a:solidFill>
                  <a:schemeClr val="tx1"/>
                </a:solidFill>
                <a:latin typeface="Tahoma" pitchFamily="34" charset="0"/>
              </a:rPr>
              <a:t>搜索字符或字符串首次出现的位置，</a:t>
            </a:r>
            <a:endParaRPr lang="en-US" altLang="zh-CN" sz="2400" dirty="0" smtClean="0">
              <a:solidFill>
                <a:schemeClr val="tx1"/>
              </a:solidFill>
              <a:latin typeface="Tahoma" pitchFamily="34" charset="0"/>
            </a:endParaRPr>
          </a:p>
          <a:p>
            <a:pPr eaLnBrk="1" hangingPunct="1">
              <a:buFont typeface="Wingdings" pitchFamily="2" charset="2"/>
              <a:buChar char="u"/>
            </a:pPr>
            <a:r>
              <a:rPr lang="zh-CN" altLang="zh-CN" sz="2400" dirty="0" smtClean="0">
                <a:solidFill>
                  <a:srgbClr val="0000FF"/>
                </a:solidFill>
                <a:latin typeface="Tahoma" pitchFamily="34" charset="0"/>
              </a:rPr>
              <a:t>lastIndexOf</a:t>
            </a:r>
            <a:r>
              <a:rPr lang="zh-CN" altLang="zh-CN" sz="2400" dirty="0" smtClean="0">
                <a:solidFill>
                  <a:schemeClr val="tx1"/>
                </a:solidFill>
                <a:latin typeface="Tahoma" pitchFamily="34" charset="0"/>
              </a:rPr>
              <a:t>()</a:t>
            </a:r>
            <a:r>
              <a:rPr lang="zh-CN" altLang="en-US" sz="2400" dirty="0" smtClean="0">
                <a:solidFill>
                  <a:schemeClr val="tx1"/>
                </a:solidFill>
                <a:latin typeface="Tahoma" pitchFamily="34" charset="0"/>
              </a:rPr>
              <a:t>：</a:t>
            </a:r>
            <a:r>
              <a:rPr lang="zh-CN" sz="2400" dirty="0" smtClean="0">
                <a:solidFill>
                  <a:schemeClr val="tx1"/>
                </a:solidFill>
                <a:latin typeface="Tahoma" pitchFamily="34" charset="0"/>
              </a:rPr>
              <a:t>搜索字符或字符串最后一次出现的位置。</a:t>
            </a:r>
            <a:endParaRPr lang="en-US" altLang="zh-CN" sz="2400" dirty="0" smtClean="0">
              <a:solidFill>
                <a:schemeClr val="tx1"/>
              </a:solidFill>
              <a:latin typeface="Tahoma" pitchFamily="34" charset="0"/>
            </a:endParaRPr>
          </a:p>
          <a:p>
            <a:pPr marL="0" indent="0" eaLnBrk="1" hangingPunct="1">
              <a:buFont typeface="Wingdings" pitchFamily="2" charset="2"/>
              <a:buNone/>
            </a:pPr>
            <a:r>
              <a:rPr lang="zh-CN" sz="2400" dirty="0" smtClean="0">
                <a:solidFill>
                  <a:schemeClr val="tx1"/>
                </a:solidFill>
                <a:latin typeface="Tahoma" pitchFamily="34" charset="0"/>
              </a:rPr>
              <a:t>这两种方法均有多个重载方法，它们的返回值均为字符或字符串被发现的索引位置，如果未搜索到则返回</a:t>
            </a:r>
            <a:r>
              <a:rPr lang="zh-CN" altLang="zh-CN" sz="2400" dirty="0" smtClean="0">
                <a:solidFill>
                  <a:schemeClr val="tx1"/>
                </a:solidFill>
                <a:latin typeface="Tahoma" pitchFamily="34" charset="0"/>
              </a:rPr>
              <a:t>-1</a:t>
            </a:r>
            <a:r>
              <a:rPr lang="zh-CN" sz="2400" dirty="0" smtClean="0">
                <a:solidFill>
                  <a:schemeClr val="tx1"/>
                </a:solidFill>
                <a:latin typeface="Tahoma" pitchFamily="34" charset="0"/>
              </a:rPr>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15</a:t>
            </a:fld>
            <a:endParaRPr lang="zh-CN"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150938" y="214313"/>
            <a:ext cx="7092950" cy="1462087"/>
          </a:xfrm>
        </p:spPr>
        <p:txBody>
          <a:bodyPr/>
          <a:lstStyle/>
          <a:p>
            <a:pPr algn="ctr" eaLnBrk="1" hangingPunct="1"/>
            <a:r>
              <a:rPr lang="zh-CN" smtClean="0"/>
              <a:t>查找字符串</a:t>
            </a:r>
          </a:p>
        </p:txBody>
      </p:sp>
      <p:sp>
        <p:nvSpPr>
          <p:cNvPr id="18436" name="Rectangle 3"/>
          <p:cNvSpPr>
            <a:spLocks noGrp="1" noChangeArrowheads="1"/>
          </p:cNvSpPr>
          <p:nvPr>
            <p:ph type="body" idx="1"/>
          </p:nvPr>
        </p:nvSpPr>
        <p:spPr>
          <a:xfrm>
            <a:off x="827584" y="2060848"/>
            <a:ext cx="7837488" cy="4471988"/>
          </a:xfrm>
          <a:noFill/>
        </p:spPr>
        <p:txBody>
          <a:bodyPr/>
          <a:lstStyle/>
          <a:p>
            <a:pPr marL="0" indent="0" eaLnBrk="1" hangingPunct="1">
              <a:lnSpc>
                <a:spcPct val="80000"/>
              </a:lnSpc>
              <a:buFont typeface="Wingdings" pitchFamily="2" charset="2"/>
              <a:buNone/>
            </a:pPr>
            <a:r>
              <a:rPr lang="zh-CN" sz="2000" dirty="0" smtClean="0">
                <a:solidFill>
                  <a:schemeClr val="tx1"/>
                </a:solidFill>
              </a:rPr>
              <a:t>（</a:t>
            </a:r>
            <a:r>
              <a:rPr lang="zh-CN" altLang="zh-CN" sz="2000" dirty="0" smtClean="0">
                <a:solidFill>
                  <a:schemeClr val="tx1"/>
                </a:solidFill>
              </a:rPr>
              <a:t>1</a:t>
            </a:r>
            <a:r>
              <a:rPr lang="zh-CN" sz="2000" dirty="0" smtClean="0">
                <a:solidFill>
                  <a:schemeClr val="tx1"/>
                </a:solidFill>
              </a:rPr>
              <a:t>）</a:t>
            </a:r>
            <a:r>
              <a:rPr lang="zh-CN" altLang="zh-CN" sz="2000" dirty="0" smtClean="0">
                <a:solidFill>
                  <a:schemeClr val="tx1"/>
                </a:solidFill>
              </a:rPr>
              <a:t>indexOf(int ch)</a:t>
            </a:r>
            <a:r>
              <a:rPr lang="zh-CN" sz="2000" dirty="0" smtClean="0">
                <a:solidFill>
                  <a:schemeClr val="tx1"/>
                </a:solidFill>
              </a:rPr>
              <a:t>：用于获取指定字符在原字符串中第一次出现的索引。</a:t>
            </a:r>
          </a:p>
          <a:p>
            <a:pPr marL="0" indent="0" eaLnBrk="1" hangingPunct="1">
              <a:lnSpc>
                <a:spcPct val="80000"/>
              </a:lnSpc>
              <a:buFont typeface="Wingdings" pitchFamily="2" charset="2"/>
              <a:buNone/>
            </a:pPr>
            <a:r>
              <a:rPr lang="zh-CN" sz="2000" dirty="0" smtClean="0">
                <a:solidFill>
                  <a:schemeClr val="tx1"/>
                </a:solidFill>
              </a:rPr>
              <a:t>（</a:t>
            </a:r>
            <a:r>
              <a:rPr lang="zh-CN" altLang="zh-CN" sz="2000" dirty="0" smtClean="0">
                <a:solidFill>
                  <a:schemeClr val="tx1"/>
                </a:solidFill>
              </a:rPr>
              <a:t>2</a:t>
            </a:r>
            <a:r>
              <a:rPr lang="zh-CN" sz="2000" dirty="0" smtClean="0">
                <a:solidFill>
                  <a:schemeClr val="tx1"/>
                </a:solidFill>
              </a:rPr>
              <a:t>）</a:t>
            </a:r>
            <a:r>
              <a:rPr lang="zh-CN" altLang="zh-CN" sz="2000" dirty="0" smtClean="0">
                <a:solidFill>
                  <a:schemeClr val="tx1"/>
                </a:solidFill>
              </a:rPr>
              <a:t>lastIndexOf (int ch)</a:t>
            </a:r>
            <a:r>
              <a:rPr lang="zh-CN" sz="2000" dirty="0" smtClean="0">
                <a:solidFill>
                  <a:schemeClr val="tx1"/>
                </a:solidFill>
              </a:rPr>
              <a:t>：用于获取指定字符在原字符串中最后一次出现的索引。</a:t>
            </a:r>
          </a:p>
          <a:p>
            <a:pPr marL="0" indent="0" eaLnBrk="1" hangingPunct="1">
              <a:lnSpc>
                <a:spcPct val="80000"/>
              </a:lnSpc>
              <a:buFont typeface="Wingdings" pitchFamily="2" charset="2"/>
              <a:buNone/>
            </a:pPr>
            <a:r>
              <a:rPr lang="zh-CN" sz="2000" dirty="0" smtClean="0">
                <a:solidFill>
                  <a:srgbClr val="0000FF"/>
                </a:solidFill>
              </a:rPr>
              <a:t>（</a:t>
            </a:r>
            <a:r>
              <a:rPr lang="zh-CN" altLang="zh-CN" sz="2000" dirty="0" smtClean="0">
                <a:solidFill>
                  <a:srgbClr val="0000FF"/>
                </a:solidFill>
              </a:rPr>
              <a:t>3</a:t>
            </a:r>
            <a:r>
              <a:rPr lang="zh-CN" sz="2000" dirty="0" smtClean="0">
                <a:solidFill>
                  <a:srgbClr val="0000FF"/>
                </a:solidFill>
              </a:rPr>
              <a:t>）</a:t>
            </a:r>
            <a:r>
              <a:rPr lang="zh-CN" altLang="zh-CN" sz="2000" dirty="0" smtClean="0">
                <a:solidFill>
                  <a:srgbClr val="0000FF"/>
                </a:solidFill>
              </a:rPr>
              <a:t>indexOf(String str)</a:t>
            </a:r>
            <a:r>
              <a:rPr lang="zh-CN" sz="2000" dirty="0" smtClean="0">
                <a:solidFill>
                  <a:srgbClr val="0000FF"/>
                </a:solidFill>
              </a:rPr>
              <a:t>：用于获取指定字符串在原字符串中第一次出现的索引。</a:t>
            </a:r>
          </a:p>
          <a:p>
            <a:pPr marL="0" indent="0" eaLnBrk="1" hangingPunct="1">
              <a:lnSpc>
                <a:spcPct val="80000"/>
              </a:lnSpc>
              <a:buFont typeface="Wingdings" pitchFamily="2" charset="2"/>
              <a:buNone/>
            </a:pPr>
            <a:r>
              <a:rPr lang="zh-CN" sz="2000" dirty="0" smtClean="0">
                <a:solidFill>
                  <a:srgbClr val="0000FF"/>
                </a:solidFill>
              </a:rPr>
              <a:t>（</a:t>
            </a:r>
            <a:r>
              <a:rPr lang="zh-CN" altLang="zh-CN" sz="2000" dirty="0" smtClean="0">
                <a:solidFill>
                  <a:srgbClr val="0000FF"/>
                </a:solidFill>
              </a:rPr>
              <a:t>4</a:t>
            </a:r>
            <a:r>
              <a:rPr lang="zh-CN" sz="2000" dirty="0" smtClean="0">
                <a:solidFill>
                  <a:srgbClr val="0000FF"/>
                </a:solidFill>
              </a:rPr>
              <a:t>）</a:t>
            </a:r>
            <a:r>
              <a:rPr lang="zh-CN" altLang="zh-CN" sz="2000" dirty="0" smtClean="0">
                <a:solidFill>
                  <a:srgbClr val="0000FF"/>
                </a:solidFill>
              </a:rPr>
              <a:t>lastIndexOf(String str)</a:t>
            </a:r>
            <a:r>
              <a:rPr lang="zh-CN" sz="2000" dirty="0" smtClean="0">
                <a:solidFill>
                  <a:srgbClr val="0000FF"/>
                </a:solidFill>
              </a:rPr>
              <a:t>：用于获取指定字符在原字符串中最后一次出现的索引。</a:t>
            </a:r>
          </a:p>
          <a:p>
            <a:pPr marL="0" indent="0" eaLnBrk="1" hangingPunct="1">
              <a:lnSpc>
                <a:spcPct val="80000"/>
              </a:lnSpc>
              <a:buFont typeface="Wingdings" pitchFamily="2" charset="2"/>
              <a:buNone/>
            </a:pPr>
            <a:r>
              <a:rPr lang="zh-CN" sz="2000" dirty="0" smtClean="0">
                <a:solidFill>
                  <a:schemeClr val="tx1"/>
                </a:solidFill>
              </a:rPr>
              <a:t>（</a:t>
            </a:r>
            <a:r>
              <a:rPr lang="zh-CN" altLang="zh-CN" sz="2000" dirty="0" smtClean="0">
                <a:solidFill>
                  <a:schemeClr val="tx1"/>
                </a:solidFill>
              </a:rPr>
              <a:t>5</a:t>
            </a:r>
            <a:r>
              <a:rPr lang="zh-CN" sz="2000" dirty="0" smtClean="0">
                <a:solidFill>
                  <a:schemeClr val="tx1"/>
                </a:solidFill>
              </a:rPr>
              <a:t>）</a:t>
            </a:r>
            <a:r>
              <a:rPr lang="zh-CN" altLang="zh-CN" sz="2000" dirty="0" smtClean="0">
                <a:solidFill>
                  <a:schemeClr val="tx1"/>
                </a:solidFill>
              </a:rPr>
              <a:t>indexOf(int ch, int startIndex)</a:t>
            </a:r>
            <a:r>
              <a:rPr lang="zh-CN" sz="2000" dirty="0" smtClean="0">
                <a:solidFill>
                  <a:schemeClr val="tx1"/>
                </a:solidFill>
              </a:rPr>
              <a:t>：用于获取指定字符在原字符串中指定索引位置开始第一次出现的索引。</a:t>
            </a:r>
          </a:p>
          <a:p>
            <a:pPr marL="0" indent="0" eaLnBrk="1" hangingPunct="1">
              <a:lnSpc>
                <a:spcPct val="80000"/>
              </a:lnSpc>
              <a:buFont typeface="Wingdings" pitchFamily="2" charset="2"/>
              <a:buNone/>
            </a:pPr>
            <a:r>
              <a:rPr lang="zh-CN" sz="2000" dirty="0" smtClean="0">
                <a:solidFill>
                  <a:schemeClr val="tx1"/>
                </a:solidFill>
              </a:rPr>
              <a:t>（</a:t>
            </a:r>
            <a:r>
              <a:rPr lang="zh-CN" altLang="zh-CN" sz="2000" dirty="0" smtClean="0">
                <a:solidFill>
                  <a:schemeClr val="tx1"/>
                </a:solidFill>
              </a:rPr>
              <a:t>6</a:t>
            </a:r>
            <a:r>
              <a:rPr lang="zh-CN" sz="2000" dirty="0" smtClean="0">
                <a:solidFill>
                  <a:schemeClr val="tx1"/>
                </a:solidFill>
              </a:rPr>
              <a:t>）</a:t>
            </a:r>
            <a:r>
              <a:rPr lang="zh-CN" altLang="zh-CN" sz="2000" dirty="0" smtClean="0">
                <a:solidFill>
                  <a:schemeClr val="tx1"/>
                </a:solidFill>
              </a:rPr>
              <a:t>lastIndexOf (int ch, int startIndex)</a:t>
            </a:r>
            <a:r>
              <a:rPr lang="zh-CN" sz="2000" dirty="0" smtClean="0">
                <a:solidFill>
                  <a:schemeClr val="tx1"/>
                </a:solidFill>
              </a:rPr>
              <a:t>：用于获取指定字符在原字符串中指定索引位置开始最后一次出现的索引。</a:t>
            </a:r>
          </a:p>
          <a:p>
            <a:pPr marL="0" indent="0" eaLnBrk="1" hangingPunct="1">
              <a:lnSpc>
                <a:spcPct val="80000"/>
              </a:lnSpc>
              <a:buFont typeface="Wingdings" pitchFamily="2" charset="2"/>
              <a:buNone/>
            </a:pPr>
            <a:r>
              <a:rPr lang="zh-CN" sz="2000" dirty="0" smtClean="0">
                <a:solidFill>
                  <a:srgbClr val="0000FF"/>
                </a:solidFill>
              </a:rPr>
              <a:t>（</a:t>
            </a:r>
            <a:r>
              <a:rPr lang="zh-CN" altLang="zh-CN" sz="2000" dirty="0" smtClean="0">
                <a:solidFill>
                  <a:srgbClr val="0000FF"/>
                </a:solidFill>
              </a:rPr>
              <a:t>7</a:t>
            </a:r>
            <a:r>
              <a:rPr lang="zh-CN" sz="2000" dirty="0" smtClean="0">
                <a:solidFill>
                  <a:srgbClr val="0000FF"/>
                </a:solidFill>
              </a:rPr>
              <a:t>）</a:t>
            </a:r>
            <a:r>
              <a:rPr lang="zh-CN" altLang="zh-CN" sz="2000" dirty="0" smtClean="0">
                <a:solidFill>
                  <a:srgbClr val="0000FF"/>
                </a:solidFill>
              </a:rPr>
              <a:t>indexOf(String str, int startIndex)</a:t>
            </a:r>
            <a:r>
              <a:rPr lang="zh-CN" sz="2000" dirty="0" smtClean="0">
                <a:solidFill>
                  <a:srgbClr val="0000FF"/>
                </a:solidFill>
              </a:rPr>
              <a:t>：用于获取指定字符串在原字符串中指定索引位置开始第一次出现的索引。</a:t>
            </a:r>
          </a:p>
          <a:p>
            <a:pPr marL="0" indent="0" eaLnBrk="1" hangingPunct="1">
              <a:lnSpc>
                <a:spcPct val="80000"/>
              </a:lnSpc>
              <a:buFont typeface="Wingdings" pitchFamily="2" charset="2"/>
              <a:buNone/>
            </a:pPr>
            <a:r>
              <a:rPr lang="zh-CN" sz="2000" dirty="0" smtClean="0">
                <a:solidFill>
                  <a:srgbClr val="0000FF"/>
                </a:solidFill>
              </a:rPr>
              <a:t>（</a:t>
            </a:r>
            <a:r>
              <a:rPr lang="zh-CN" altLang="zh-CN" sz="2000" dirty="0" smtClean="0">
                <a:solidFill>
                  <a:srgbClr val="0000FF"/>
                </a:solidFill>
              </a:rPr>
              <a:t>8</a:t>
            </a:r>
            <a:r>
              <a:rPr lang="zh-CN" sz="2000" dirty="0" smtClean="0">
                <a:solidFill>
                  <a:srgbClr val="0000FF"/>
                </a:solidFill>
              </a:rPr>
              <a:t>）</a:t>
            </a:r>
            <a:r>
              <a:rPr lang="zh-CN" altLang="zh-CN" sz="2000" dirty="0" smtClean="0">
                <a:solidFill>
                  <a:srgbClr val="0000FF"/>
                </a:solidFill>
              </a:rPr>
              <a:t>lastIndexOf(String str, int startIndex)</a:t>
            </a:r>
            <a:r>
              <a:rPr lang="zh-CN" sz="2000" dirty="0" smtClean="0">
                <a:solidFill>
                  <a:srgbClr val="0000FF"/>
                </a:solidFill>
              </a:rPr>
              <a:t>：用于获取指定字符在原字符串中指定索引位置开始最后一次出现的索引。</a:t>
            </a:r>
          </a:p>
        </p:txBody>
      </p:sp>
      <p:sp>
        <p:nvSpPr>
          <p:cNvPr id="18437" name="Rectangle 4"/>
          <p:cNvSpPr>
            <a:spLocks noChangeArrowheads="1"/>
          </p:cNvSpPr>
          <p:nvPr/>
        </p:nvSpPr>
        <p:spPr bwMode="auto">
          <a:xfrm>
            <a:off x="0"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500"/>
                                        <p:tgtEl>
                                          <p:spTgt spid="1843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animEffect transition="in" filter="fade">
                                      <p:cBhvr>
                                        <p:cTn id="11" dur="500"/>
                                        <p:tgtEl>
                                          <p:spTgt spid="1843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436">
                                            <p:txEl>
                                              <p:pRg st="2" end="2"/>
                                            </p:txEl>
                                          </p:spTgt>
                                        </p:tgtEl>
                                        <p:attrNameLst>
                                          <p:attrName>style.visibility</p:attrName>
                                        </p:attrNameLst>
                                      </p:cBhvr>
                                      <p:to>
                                        <p:strVal val="visible"/>
                                      </p:to>
                                    </p:set>
                                    <p:animEffect transition="in" filter="fade">
                                      <p:cBhvr>
                                        <p:cTn id="16" dur="500"/>
                                        <p:tgtEl>
                                          <p:spTgt spid="18436">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436">
                                            <p:txEl>
                                              <p:pRg st="3" end="3"/>
                                            </p:txEl>
                                          </p:spTgt>
                                        </p:tgtEl>
                                        <p:attrNameLst>
                                          <p:attrName>style.visibility</p:attrName>
                                        </p:attrNameLst>
                                      </p:cBhvr>
                                      <p:to>
                                        <p:strVal val="visible"/>
                                      </p:to>
                                    </p:set>
                                    <p:animEffect transition="in" filter="fade">
                                      <p:cBhvr>
                                        <p:cTn id="20" dur="500"/>
                                        <p:tgtEl>
                                          <p:spTgt spid="184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436">
                                            <p:txEl>
                                              <p:pRg st="4" end="4"/>
                                            </p:txEl>
                                          </p:spTgt>
                                        </p:tgtEl>
                                        <p:attrNameLst>
                                          <p:attrName>style.visibility</p:attrName>
                                        </p:attrNameLst>
                                      </p:cBhvr>
                                      <p:to>
                                        <p:strVal val="visible"/>
                                      </p:to>
                                    </p:set>
                                    <p:animEffect transition="in" filter="fade">
                                      <p:cBhvr>
                                        <p:cTn id="25" dur="500"/>
                                        <p:tgtEl>
                                          <p:spTgt spid="18436">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436">
                                            <p:txEl>
                                              <p:pRg st="5" end="5"/>
                                            </p:txEl>
                                          </p:spTgt>
                                        </p:tgtEl>
                                        <p:attrNameLst>
                                          <p:attrName>style.visibility</p:attrName>
                                        </p:attrNameLst>
                                      </p:cBhvr>
                                      <p:to>
                                        <p:strVal val="visible"/>
                                      </p:to>
                                    </p:set>
                                    <p:animEffect transition="in" filter="fade">
                                      <p:cBhvr>
                                        <p:cTn id="29" dur="500"/>
                                        <p:tgtEl>
                                          <p:spTgt spid="1843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436">
                                            <p:txEl>
                                              <p:pRg st="6" end="6"/>
                                            </p:txEl>
                                          </p:spTgt>
                                        </p:tgtEl>
                                        <p:attrNameLst>
                                          <p:attrName>style.visibility</p:attrName>
                                        </p:attrNameLst>
                                      </p:cBhvr>
                                      <p:to>
                                        <p:strVal val="visible"/>
                                      </p:to>
                                    </p:set>
                                    <p:animEffect transition="in" filter="fade">
                                      <p:cBhvr>
                                        <p:cTn id="34" dur="500"/>
                                        <p:tgtEl>
                                          <p:spTgt spid="18436">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8436">
                                            <p:txEl>
                                              <p:pRg st="7" end="7"/>
                                            </p:txEl>
                                          </p:spTgt>
                                        </p:tgtEl>
                                        <p:attrNameLst>
                                          <p:attrName>style.visibility</p:attrName>
                                        </p:attrNameLst>
                                      </p:cBhvr>
                                      <p:to>
                                        <p:strVal val="visible"/>
                                      </p:to>
                                    </p:set>
                                    <p:animEffect transition="in" filter="fade">
                                      <p:cBhvr>
                                        <p:cTn id="38" dur="500"/>
                                        <p:tgtEl>
                                          <p:spTgt spid="18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50938" y="214313"/>
            <a:ext cx="7237412" cy="1462087"/>
          </a:xfrm>
        </p:spPr>
        <p:txBody>
          <a:bodyPr/>
          <a:lstStyle/>
          <a:p>
            <a:pPr algn="ctr" eaLnBrk="1" hangingPunct="1"/>
            <a:r>
              <a:rPr lang="zh-CN" altLang="zh-CN" smtClean="0"/>
              <a:t>5</a:t>
            </a:r>
            <a:r>
              <a:rPr lang="zh-CN" smtClean="0"/>
              <a:t>．从现有字符串中截取子字符串</a:t>
            </a:r>
          </a:p>
        </p:txBody>
      </p:sp>
      <p:sp>
        <p:nvSpPr>
          <p:cNvPr id="19460" name="Rectangle 3"/>
          <p:cNvSpPr>
            <a:spLocks noGrp="1" noChangeArrowheads="1"/>
          </p:cNvSpPr>
          <p:nvPr>
            <p:ph type="body" idx="1"/>
          </p:nvPr>
        </p:nvSpPr>
        <p:spPr>
          <a:xfrm>
            <a:off x="791672" y="1988840"/>
            <a:ext cx="7766050" cy="2592387"/>
          </a:xfrm>
        </p:spPr>
        <p:txBody>
          <a:bodyPr/>
          <a:lstStyle/>
          <a:p>
            <a:pPr marL="0" indent="723900" eaLnBrk="1" hangingPunct="1">
              <a:buFont typeface="Wingdings" pitchFamily="2" charset="2"/>
              <a:buNone/>
            </a:pPr>
            <a:r>
              <a:rPr lang="zh-CN" sz="2800" dirty="0" smtClean="0"/>
              <a:t>通过</a:t>
            </a:r>
            <a:r>
              <a:rPr lang="zh-CN" altLang="zh-CN" sz="2800" dirty="0" smtClean="0"/>
              <a:t>String</a:t>
            </a:r>
            <a:r>
              <a:rPr lang="zh-CN" sz="2800" dirty="0" smtClean="0"/>
              <a:t>类的</a:t>
            </a:r>
            <a:r>
              <a:rPr lang="zh-CN" altLang="zh-CN" sz="2800" dirty="0" smtClean="0"/>
              <a:t>substring()</a:t>
            </a:r>
            <a:r>
              <a:rPr lang="zh-CN" sz="2800" dirty="0" smtClean="0"/>
              <a:t>方法，可以从现有字符串中截取子字符串，有两个重载方法，具体定义如下：</a:t>
            </a:r>
          </a:p>
        </p:txBody>
      </p:sp>
      <p:sp>
        <p:nvSpPr>
          <p:cNvPr id="20484" name="Rectangle 4"/>
          <p:cNvSpPr>
            <a:spLocks noChangeArrowheads="1"/>
          </p:cNvSpPr>
          <p:nvPr/>
        </p:nvSpPr>
        <p:spPr bwMode="auto">
          <a:xfrm>
            <a:off x="827088" y="3429000"/>
            <a:ext cx="7920037"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a:t>public String substring(int beginIndex)</a:t>
            </a:r>
          </a:p>
          <a:p>
            <a:pPr indent="88900">
              <a:spcBef>
                <a:spcPct val="20000"/>
              </a:spcBef>
              <a:buClr>
                <a:schemeClr val="folHlink"/>
              </a:buClr>
              <a:buSzPct val="60000"/>
              <a:buFont typeface="Wingdings" pitchFamily="2" charset="2"/>
              <a:buNone/>
            </a:pPr>
            <a:r>
              <a:rPr lang="zh-CN" altLang="zh-CN" sz="2400"/>
              <a:t>public String substring(int beginIndex, int endIndex)</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17</a:t>
            </a:fld>
            <a:endParaRPr lang="zh-CN" altLang="zh-CN"/>
          </a:p>
        </p:txBody>
      </p:sp>
      <p:sp>
        <p:nvSpPr>
          <p:cNvPr id="7" name="Rectangle 4"/>
          <p:cNvSpPr>
            <a:spLocks noChangeArrowheads="1"/>
          </p:cNvSpPr>
          <p:nvPr/>
        </p:nvSpPr>
        <p:spPr bwMode="auto">
          <a:xfrm>
            <a:off x="693872" y="4941168"/>
            <a:ext cx="8270616" cy="1368549"/>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dirty="0"/>
              <a:t>String str = "AbCDefGh";</a:t>
            </a:r>
          </a:p>
          <a:p>
            <a:pPr indent="88900">
              <a:spcBef>
                <a:spcPct val="20000"/>
              </a:spcBef>
              <a:buClr>
                <a:schemeClr val="folHlink"/>
              </a:buClr>
              <a:buSzPct val="60000"/>
              <a:buFont typeface="Wingdings" pitchFamily="2" charset="2"/>
              <a:buNone/>
            </a:pPr>
            <a:r>
              <a:rPr lang="zh-CN" altLang="zh-CN" sz="2400" dirty="0"/>
              <a:t>String </a:t>
            </a:r>
            <a:r>
              <a:rPr lang="en-US" altLang="zh-CN" sz="2400" dirty="0" smtClean="0"/>
              <a:t>s1</a:t>
            </a:r>
            <a:r>
              <a:rPr lang="zh-CN" altLang="zh-CN" sz="2400" dirty="0" smtClean="0"/>
              <a:t> </a:t>
            </a:r>
            <a:r>
              <a:rPr lang="zh-CN" altLang="zh-CN" sz="2400" dirty="0"/>
              <a:t>= str</a:t>
            </a:r>
            <a:r>
              <a:rPr lang="zh-CN" altLang="zh-CN" sz="2400" dirty="0" smtClean="0"/>
              <a:t>.</a:t>
            </a:r>
            <a:r>
              <a:rPr lang="en-US" altLang="zh-CN" sz="2400" dirty="0" smtClean="0"/>
              <a:t>substring</a:t>
            </a:r>
            <a:r>
              <a:rPr lang="zh-CN" altLang="zh-CN" sz="2400" dirty="0" smtClean="0"/>
              <a:t>(</a:t>
            </a:r>
            <a:r>
              <a:rPr lang="en-US" altLang="zh-CN" sz="2400" dirty="0" smtClean="0"/>
              <a:t>3</a:t>
            </a:r>
            <a:r>
              <a:rPr lang="zh-CN" altLang="zh-CN" sz="2400" dirty="0" smtClean="0"/>
              <a:t>)</a:t>
            </a:r>
            <a:r>
              <a:rPr lang="zh-CN" altLang="zh-CN" sz="2400" dirty="0"/>
              <a:t>; 	// </a:t>
            </a:r>
            <a:r>
              <a:rPr lang="zh-CN" sz="2400" dirty="0" smtClean="0"/>
              <a:t>转换后为“</a:t>
            </a:r>
            <a:r>
              <a:rPr lang="en-US" altLang="zh-CN" sz="2400" dirty="0" err="1" smtClean="0"/>
              <a:t>DefGh</a:t>
            </a:r>
            <a:r>
              <a:rPr lang="zh-CN" altLang="zh-CN" sz="2400" dirty="0" smtClean="0"/>
              <a:t>”</a:t>
            </a:r>
            <a:endParaRPr lang="zh-CN" altLang="zh-CN" sz="2400" dirty="0"/>
          </a:p>
          <a:p>
            <a:pPr indent="88900">
              <a:spcBef>
                <a:spcPct val="20000"/>
              </a:spcBef>
              <a:buClr>
                <a:schemeClr val="folHlink"/>
              </a:buClr>
              <a:buSzPct val="60000"/>
              <a:buFont typeface="Wingdings" pitchFamily="2" charset="2"/>
              <a:buNone/>
            </a:pPr>
            <a:r>
              <a:rPr lang="zh-CN" altLang="zh-CN" sz="2400" dirty="0"/>
              <a:t>String </a:t>
            </a:r>
            <a:r>
              <a:rPr lang="en-US" altLang="zh-CN" sz="2400" dirty="0" smtClean="0"/>
              <a:t>s2</a:t>
            </a:r>
            <a:r>
              <a:rPr lang="zh-CN" altLang="zh-CN" sz="2400" dirty="0" smtClean="0"/>
              <a:t> </a:t>
            </a:r>
            <a:r>
              <a:rPr lang="zh-CN" altLang="zh-CN" sz="2400" dirty="0"/>
              <a:t>= str</a:t>
            </a:r>
            <a:r>
              <a:rPr lang="zh-CN" altLang="zh-CN" sz="2400" dirty="0" smtClean="0"/>
              <a:t>.</a:t>
            </a:r>
            <a:r>
              <a:rPr lang="en-US" altLang="zh-CN" sz="2400" dirty="0" smtClean="0"/>
              <a:t>substring</a:t>
            </a:r>
            <a:r>
              <a:rPr lang="zh-CN" altLang="zh-CN" sz="2400" dirty="0" smtClean="0"/>
              <a:t>(</a:t>
            </a:r>
            <a:r>
              <a:rPr lang="en-US" altLang="zh-CN" sz="2400" dirty="0" smtClean="0"/>
              <a:t>3,6</a:t>
            </a:r>
            <a:r>
              <a:rPr lang="zh-CN" altLang="zh-CN" sz="2400" dirty="0" smtClean="0"/>
              <a:t>)</a:t>
            </a:r>
            <a:r>
              <a:rPr lang="zh-CN" altLang="zh-CN" sz="2400" dirty="0"/>
              <a:t>;	// </a:t>
            </a:r>
            <a:r>
              <a:rPr lang="zh-CN" sz="2400" dirty="0" smtClean="0"/>
              <a:t>转换后为“</a:t>
            </a:r>
            <a:r>
              <a:rPr lang="en-US" altLang="zh-CN" sz="2400" dirty="0" err="1" smtClean="0"/>
              <a:t>Def</a:t>
            </a:r>
            <a:r>
              <a:rPr lang="zh-CN" altLang="zh-CN" sz="2400" dirty="0" smtClean="0"/>
              <a:t>”</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ppt_w</p:attrName>
                                        </p:attrNameLst>
                                      </p:cBhvr>
                                      <p:tavLst>
                                        <p:tav tm="0">
                                          <p:val>
                                            <p:fltVal val="0"/>
                                          </p:val>
                                        </p:tav>
                                        <p:tav tm="100000">
                                          <p:val>
                                            <p:strVal val="#ppt_w"/>
                                          </p:val>
                                        </p:tav>
                                      </p:tavLst>
                                    </p:anim>
                                    <p:anim calcmode="lin" valueType="num">
                                      <p:cBhvr>
                                        <p:cTn id="8" dur="500" fill="hold"/>
                                        <p:tgtEl>
                                          <p:spTgt spid="2048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animBg="1" autoUpdateAnimBg="0"/>
      <p:bldP spid="7"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150938" y="214313"/>
            <a:ext cx="7237412" cy="1462087"/>
          </a:xfrm>
        </p:spPr>
        <p:txBody>
          <a:bodyPr/>
          <a:lstStyle/>
          <a:p>
            <a:pPr algn="ctr" eaLnBrk="1" hangingPunct="1"/>
            <a:r>
              <a:rPr lang="zh-CN" altLang="zh-CN" smtClean="0"/>
              <a:t>6</a:t>
            </a:r>
            <a:r>
              <a:rPr lang="zh-CN" smtClean="0"/>
              <a:t>．去掉字符串的首尾空格</a:t>
            </a:r>
          </a:p>
        </p:txBody>
      </p:sp>
      <p:sp>
        <p:nvSpPr>
          <p:cNvPr id="20484" name="Rectangle 3"/>
          <p:cNvSpPr>
            <a:spLocks noGrp="1" noChangeArrowheads="1"/>
          </p:cNvSpPr>
          <p:nvPr>
            <p:ph type="body" idx="1"/>
          </p:nvPr>
        </p:nvSpPr>
        <p:spPr>
          <a:xfrm>
            <a:off x="838200" y="1773238"/>
            <a:ext cx="7766050" cy="1384995"/>
          </a:xfrm>
        </p:spPr>
        <p:txBody>
          <a:bodyPr>
            <a:spAutoFit/>
          </a:bodyPr>
          <a:lstStyle/>
          <a:p>
            <a:pPr marL="0" indent="723900" eaLnBrk="1" hangingPunct="1">
              <a:buFont typeface="Wingdings" pitchFamily="2" charset="2"/>
              <a:buNone/>
            </a:pPr>
            <a:r>
              <a:rPr lang="zh-CN" sz="2800" smtClean="0"/>
              <a:t>通过</a:t>
            </a:r>
            <a:r>
              <a:rPr lang="zh-CN" altLang="zh-CN" sz="2800" smtClean="0"/>
              <a:t>String</a:t>
            </a:r>
            <a:r>
              <a:rPr lang="zh-CN" sz="2800" smtClean="0"/>
              <a:t>类的</a:t>
            </a:r>
            <a:r>
              <a:rPr lang="zh-CN" altLang="zh-CN" sz="2800" smtClean="0"/>
              <a:t>trim()</a:t>
            </a:r>
            <a:r>
              <a:rPr lang="zh-CN" sz="2800" smtClean="0"/>
              <a:t>方法，可以通过去掉字符串的首尾空格得到一个新的字符串，该方法的具体定义如下：</a:t>
            </a:r>
          </a:p>
        </p:txBody>
      </p:sp>
      <p:sp>
        <p:nvSpPr>
          <p:cNvPr id="21508" name="Rectangle 4"/>
          <p:cNvSpPr>
            <a:spLocks noChangeArrowheads="1"/>
          </p:cNvSpPr>
          <p:nvPr/>
        </p:nvSpPr>
        <p:spPr bwMode="auto">
          <a:xfrm>
            <a:off x="1475656" y="3284984"/>
            <a:ext cx="7271965"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3200"/>
              <a:t>public String trim()</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18</a:t>
            </a:fld>
            <a:endParaRPr lang="zh-CN" altLang="zh-CN"/>
          </a:p>
        </p:txBody>
      </p:sp>
      <p:sp>
        <p:nvSpPr>
          <p:cNvPr id="3" name="矩形 2"/>
          <p:cNvSpPr/>
          <p:nvPr/>
        </p:nvSpPr>
        <p:spPr>
          <a:xfrm>
            <a:off x="1442903" y="4797152"/>
            <a:ext cx="7271965" cy="1384995"/>
          </a:xfrm>
          <a:prstGeom prst="rect">
            <a:avLst/>
          </a:prstGeom>
        </p:spPr>
        <p:txBody>
          <a:bodyPr wrap="square">
            <a:spAutoFit/>
          </a:bodyPr>
          <a:lstStyle/>
          <a:p>
            <a:r>
              <a:rPr lang="en-US" altLang="zh-CN" sz="2800" dirty="0">
                <a:latin typeface="Tahoma" pitchFamily="34" charset="0"/>
                <a:ea typeface="Tahoma" pitchFamily="34" charset="0"/>
                <a:cs typeface="Tahoma" pitchFamily="34" charset="0"/>
              </a:rPr>
              <a:t>String s1="  leap year ";</a:t>
            </a:r>
          </a:p>
          <a:p>
            <a:r>
              <a:rPr lang="en-US" altLang="zh-CN" sz="2800" dirty="0" err="1">
                <a:latin typeface="Tahoma" pitchFamily="34" charset="0"/>
                <a:ea typeface="Tahoma" pitchFamily="34" charset="0"/>
                <a:cs typeface="Tahoma" pitchFamily="34" charset="0"/>
              </a:rPr>
              <a:t>System.out.println</a:t>
            </a:r>
            <a:r>
              <a:rPr lang="en-US" altLang="zh-CN" sz="2800" dirty="0">
                <a:latin typeface="Tahoma" pitchFamily="34" charset="0"/>
                <a:ea typeface="Tahoma" pitchFamily="34" charset="0"/>
                <a:cs typeface="Tahoma" pitchFamily="34" charset="0"/>
              </a:rPr>
              <a:t>(s1.trim());</a:t>
            </a:r>
          </a:p>
          <a:p>
            <a:r>
              <a:rPr lang="en-US" altLang="zh-CN" sz="2800" dirty="0" err="1">
                <a:latin typeface="Tahoma" pitchFamily="34" charset="0"/>
                <a:ea typeface="Tahoma" pitchFamily="34" charset="0"/>
                <a:cs typeface="Tahoma" pitchFamily="34" charset="0"/>
              </a:rPr>
              <a:t>System.out.println</a:t>
            </a:r>
            <a:r>
              <a:rPr lang="en-US" altLang="zh-CN" sz="2800" dirty="0">
                <a:latin typeface="Tahoma" pitchFamily="34" charset="0"/>
                <a:ea typeface="Tahoma" pitchFamily="34" charset="0"/>
                <a:cs typeface="Tahoma" pitchFamily="34" charset="0"/>
              </a:rPr>
              <a:t>(s1.trim().length());</a:t>
            </a:r>
            <a:endParaRPr lang="zh-CN" altLang="en-US" sz="2800" dirty="0">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zh-CN" altLang="zh-CN" smtClean="0"/>
              <a:t>7</a:t>
            </a:r>
            <a:r>
              <a:rPr lang="zh-CN" smtClean="0"/>
              <a:t>．替换字符串中的字符或子串</a:t>
            </a:r>
          </a:p>
        </p:txBody>
      </p:sp>
      <p:sp>
        <p:nvSpPr>
          <p:cNvPr id="21508" name="Rectangle 3"/>
          <p:cNvSpPr>
            <a:spLocks noGrp="1" noChangeArrowheads="1"/>
          </p:cNvSpPr>
          <p:nvPr>
            <p:ph type="body" sz="half" idx="1"/>
          </p:nvPr>
        </p:nvSpPr>
        <p:spPr>
          <a:xfrm>
            <a:off x="900113" y="1773238"/>
            <a:ext cx="7561262" cy="1384995"/>
          </a:xfrm>
        </p:spPr>
        <p:txBody>
          <a:bodyPr>
            <a:spAutoFit/>
          </a:bodyPr>
          <a:lstStyle/>
          <a:p>
            <a:pPr marL="0" indent="723900" eaLnBrk="1" hangingPunct="1">
              <a:buFont typeface="Wingdings" pitchFamily="2" charset="2"/>
              <a:buNone/>
            </a:pPr>
            <a:r>
              <a:rPr lang="zh-CN" sz="2800" dirty="0" smtClean="0"/>
              <a:t>通过</a:t>
            </a:r>
            <a:r>
              <a:rPr lang="zh-CN" altLang="zh-CN" sz="2800" dirty="0" smtClean="0"/>
              <a:t>String</a:t>
            </a:r>
            <a:r>
              <a:rPr lang="zh-CN" sz="2800" dirty="0" smtClean="0"/>
              <a:t>类的</a:t>
            </a:r>
            <a:r>
              <a:rPr lang="zh-CN" altLang="zh-CN" sz="2800" dirty="0" smtClean="0"/>
              <a:t>replace()</a:t>
            </a:r>
            <a:r>
              <a:rPr lang="zh-CN" sz="2800" dirty="0" smtClean="0"/>
              <a:t>方法，可以将原字符串中的某个字符替换为指定的字符，并得到一个新的字符串，该方法的具体定义如下：</a:t>
            </a:r>
          </a:p>
        </p:txBody>
      </p:sp>
      <p:sp>
        <p:nvSpPr>
          <p:cNvPr id="22532" name="Rectangle 4"/>
          <p:cNvSpPr>
            <a:spLocks noChangeArrowheads="1"/>
          </p:cNvSpPr>
          <p:nvPr/>
        </p:nvSpPr>
        <p:spPr bwMode="auto">
          <a:xfrm>
            <a:off x="683568" y="3140968"/>
            <a:ext cx="8388424" cy="1348061"/>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88900">
              <a:spcBef>
                <a:spcPct val="20000"/>
              </a:spcBef>
              <a:buClr>
                <a:schemeClr val="folHlink"/>
              </a:buClr>
              <a:buSzPct val="60000"/>
              <a:buFont typeface="Wingdings" pitchFamily="2" charset="2"/>
              <a:buNone/>
            </a:pPr>
            <a:r>
              <a:rPr lang="zh-CN" altLang="zh-CN" sz="2400" dirty="0"/>
              <a:t>public String </a:t>
            </a:r>
            <a:r>
              <a:rPr lang="zh-CN" altLang="zh-CN" sz="2400" dirty="0">
                <a:solidFill>
                  <a:srgbClr val="0000FF"/>
                </a:solidFill>
              </a:rPr>
              <a:t>replace</a:t>
            </a:r>
            <a:r>
              <a:rPr lang="zh-CN" altLang="zh-CN" sz="2400" dirty="0"/>
              <a:t>(char oldChar, char newChar</a:t>
            </a:r>
            <a:r>
              <a:rPr lang="zh-CN" altLang="zh-CN" sz="2400" dirty="0" smtClean="0"/>
              <a:t>)</a:t>
            </a:r>
            <a:endParaRPr lang="en-US" altLang="zh-CN" sz="2400" dirty="0" smtClean="0"/>
          </a:p>
          <a:p>
            <a:pPr indent="88900">
              <a:spcBef>
                <a:spcPct val="20000"/>
              </a:spcBef>
              <a:buClr>
                <a:schemeClr val="folHlink"/>
              </a:buClr>
              <a:buSzPct val="60000"/>
            </a:pPr>
            <a:r>
              <a:rPr lang="zh-CN" altLang="zh-CN" sz="2400" dirty="0" smtClean="0"/>
              <a:t>public String </a:t>
            </a:r>
            <a:r>
              <a:rPr lang="zh-CN" altLang="zh-CN" sz="2400" dirty="0" smtClean="0">
                <a:solidFill>
                  <a:srgbClr val="0000FF"/>
                </a:solidFill>
              </a:rPr>
              <a:t>replace</a:t>
            </a:r>
            <a:r>
              <a:rPr lang="en-US" altLang="zh-CN" sz="2400" dirty="0" smtClean="0">
                <a:solidFill>
                  <a:srgbClr val="0000FF"/>
                </a:solidFill>
              </a:rPr>
              <a:t>All</a:t>
            </a:r>
            <a:r>
              <a:rPr lang="zh-CN" altLang="zh-CN" sz="2400" dirty="0" smtClean="0"/>
              <a:t>(</a:t>
            </a:r>
            <a:r>
              <a:rPr lang="en-US" altLang="zh-CN" sz="2400" dirty="0" smtClean="0"/>
              <a:t>String</a:t>
            </a:r>
            <a:r>
              <a:rPr lang="zh-CN" altLang="zh-CN" sz="2400" dirty="0" smtClean="0"/>
              <a:t> </a:t>
            </a:r>
            <a:r>
              <a:rPr lang="en-US" altLang="zh-CN" sz="2400" dirty="0" smtClean="0"/>
              <a:t>regex</a:t>
            </a:r>
            <a:r>
              <a:rPr lang="zh-CN" altLang="zh-CN" sz="2400" dirty="0" smtClean="0"/>
              <a:t>, </a:t>
            </a:r>
            <a:r>
              <a:rPr lang="en-US" altLang="zh-CN" sz="2400" dirty="0" smtClean="0"/>
              <a:t>String</a:t>
            </a:r>
            <a:r>
              <a:rPr lang="zh-CN" altLang="zh-CN" sz="2400" dirty="0" smtClean="0"/>
              <a:t> </a:t>
            </a:r>
            <a:r>
              <a:rPr lang="en-US" altLang="zh-CN" sz="2400" dirty="0" smtClean="0"/>
              <a:t>replacement</a:t>
            </a:r>
            <a:r>
              <a:rPr lang="zh-CN" altLang="zh-CN" sz="2400" dirty="0" smtClean="0"/>
              <a:t>)</a:t>
            </a:r>
          </a:p>
          <a:p>
            <a:pPr indent="88900">
              <a:spcBef>
                <a:spcPct val="20000"/>
              </a:spcBef>
              <a:buClr>
                <a:schemeClr val="folHlink"/>
              </a:buClr>
              <a:buSzPct val="60000"/>
            </a:pPr>
            <a:r>
              <a:rPr lang="zh-CN" altLang="zh-CN" sz="2400" dirty="0" smtClean="0"/>
              <a:t>public String </a:t>
            </a:r>
            <a:r>
              <a:rPr lang="zh-CN" altLang="zh-CN" sz="2400" dirty="0" smtClean="0">
                <a:solidFill>
                  <a:srgbClr val="0000FF"/>
                </a:solidFill>
              </a:rPr>
              <a:t>replace</a:t>
            </a:r>
            <a:r>
              <a:rPr lang="en-US" altLang="zh-CN" sz="2400" dirty="0" smtClean="0">
                <a:solidFill>
                  <a:srgbClr val="0000FF"/>
                </a:solidFill>
              </a:rPr>
              <a:t>First</a:t>
            </a:r>
            <a:r>
              <a:rPr lang="zh-CN" altLang="zh-CN" sz="2400" dirty="0" smtClean="0"/>
              <a:t>(</a:t>
            </a:r>
            <a:r>
              <a:rPr lang="en-US" altLang="zh-CN" sz="2400" dirty="0" smtClean="0"/>
              <a:t>String</a:t>
            </a:r>
            <a:r>
              <a:rPr lang="zh-CN" altLang="zh-CN" sz="2400" dirty="0" smtClean="0"/>
              <a:t> </a:t>
            </a:r>
            <a:r>
              <a:rPr lang="en-US" altLang="zh-CN" sz="2400" dirty="0" smtClean="0"/>
              <a:t>regex</a:t>
            </a:r>
            <a:r>
              <a:rPr lang="zh-CN" altLang="zh-CN" sz="2400" dirty="0" smtClean="0"/>
              <a:t>, </a:t>
            </a:r>
            <a:r>
              <a:rPr lang="en-US" altLang="zh-CN" sz="2400" dirty="0" smtClean="0"/>
              <a:t>String</a:t>
            </a:r>
            <a:r>
              <a:rPr lang="zh-CN" altLang="zh-CN" sz="2400" dirty="0" smtClean="0"/>
              <a:t> </a:t>
            </a:r>
            <a:r>
              <a:rPr lang="en-US" altLang="zh-CN" sz="2400" dirty="0" smtClean="0"/>
              <a:t>replacement</a:t>
            </a:r>
            <a:r>
              <a:rPr lang="zh-CN" altLang="zh-CN" sz="2400" dirty="0" smtClean="0"/>
              <a:t>)</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19</a:t>
            </a:fld>
            <a:endParaRPr lang="zh-CN" altLang="zh-CN"/>
          </a:p>
        </p:txBody>
      </p:sp>
      <p:sp>
        <p:nvSpPr>
          <p:cNvPr id="3" name="矩形 2"/>
          <p:cNvSpPr/>
          <p:nvPr/>
        </p:nvSpPr>
        <p:spPr>
          <a:xfrm>
            <a:off x="521296" y="4598804"/>
            <a:ext cx="8550696" cy="2308324"/>
          </a:xfrm>
          <a:prstGeom prst="rect">
            <a:avLst/>
          </a:prstGeom>
        </p:spPr>
        <p:txBody>
          <a:bodyPr wrap="square">
            <a:spAutoFit/>
          </a:bodyPr>
          <a:lstStyle/>
          <a:p>
            <a:r>
              <a:rPr lang="en-US" altLang="zh-CN" sz="2400" dirty="0"/>
              <a:t>String s1="leap year";</a:t>
            </a:r>
          </a:p>
          <a:p>
            <a:r>
              <a:rPr lang="en-US" altLang="zh-CN" sz="2400" dirty="0" err="1"/>
              <a:t>System.</a:t>
            </a:r>
            <a:r>
              <a:rPr lang="en-US" altLang="zh-CN" sz="2400" b="1" i="1" dirty="0" err="1"/>
              <a:t>out.println</a:t>
            </a:r>
            <a:r>
              <a:rPr lang="en-US" altLang="zh-CN" sz="2400" b="1" i="1" dirty="0"/>
              <a:t>(s1.replace('</a:t>
            </a:r>
            <a:r>
              <a:rPr lang="en-US" altLang="zh-CN" sz="2400" b="1" i="1" dirty="0" err="1"/>
              <a:t>e','E</a:t>
            </a:r>
            <a:r>
              <a:rPr lang="en-US" altLang="zh-CN" sz="2400" b="1" i="1" dirty="0"/>
              <a:t>'));</a:t>
            </a:r>
          </a:p>
          <a:p>
            <a:r>
              <a:rPr lang="en-US" altLang="zh-CN" sz="2400" dirty="0" err="1"/>
              <a:t>System.</a:t>
            </a:r>
            <a:r>
              <a:rPr lang="en-US" altLang="zh-CN" sz="2400" b="1" i="1" dirty="0" err="1"/>
              <a:t>out.println</a:t>
            </a:r>
            <a:r>
              <a:rPr lang="en-US" altLang="zh-CN" sz="2400" b="1" i="1" dirty="0"/>
              <a:t>(s1.replaceAll("</a:t>
            </a:r>
            <a:r>
              <a:rPr lang="en-US" altLang="zh-CN" sz="2400" b="1" i="1" dirty="0" err="1"/>
              <a:t>ea</a:t>
            </a:r>
            <a:r>
              <a:rPr lang="en-US" altLang="zh-CN" sz="2400" b="1" i="1" dirty="0"/>
              <a:t>","EA"));</a:t>
            </a:r>
          </a:p>
          <a:p>
            <a:r>
              <a:rPr lang="en-US" altLang="zh-CN" sz="2400" dirty="0"/>
              <a:t>String s2=s1.replaceAll("</a:t>
            </a:r>
            <a:r>
              <a:rPr lang="en-US" altLang="zh-CN" sz="2400" dirty="0" err="1"/>
              <a:t>eae</a:t>
            </a:r>
            <a:r>
              <a:rPr lang="en-US" altLang="zh-CN" sz="2400" dirty="0"/>
              <a:t>","EA");</a:t>
            </a:r>
          </a:p>
          <a:p>
            <a:r>
              <a:rPr lang="en-US" altLang="zh-CN" sz="2400" dirty="0" err="1"/>
              <a:t>System.</a:t>
            </a:r>
            <a:r>
              <a:rPr lang="en-US" altLang="zh-CN" sz="2400" b="1" i="1" dirty="0" err="1"/>
              <a:t>out.println</a:t>
            </a:r>
            <a:r>
              <a:rPr lang="en-US" altLang="zh-CN" sz="2400" b="1" i="1" dirty="0"/>
              <a:t>(s1==s2);</a:t>
            </a:r>
          </a:p>
          <a:p>
            <a:r>
              <a:rPr lang="en-US" altLang="zh-CN" sz="2400" dirty="0" err="1"/>
              <a:t>System.</a:t>
            </a:r>
            <a:r>
              <a:rPr lang="en-US" altLang="zh-CN" sz="2400" b="1" i="1" dirty="0" err="1"/>
              <a:t>out.println</a:t>
            </a:r>
            <a:r>
              <a:rPr lang="en-US" altLang="zh-CN" sz="2400" b="1" i="1" dirty="0"/>
              <a:t>(s1.replaceFirst("</a:t>
            </a:r>
            <a:r>
              <a:rPr lang="en-US" altLang="zh-CN" sz="2400" b="1" i="1" dirty="0" err="1"/>
              <a:t>ea</a:t>
            </a:r>
            <a:r>
              <a:rPr lang="en-US" altLang="zh-CN" sz="2400" b="1" i="1" dirty="0"/>
              <a:t>","EA"));</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p:cTn id="7" dur="500" fill="hold"/>
                                        <p:tgtEl>
                                          <p:spTgt spid="22532"/>
                                        </p:tgtEl>
                                        <p:attrNameLst>
                                          <p:attrName>ppt_w</p:attrName>
                                        </p:attrNameLst>
                                      </p:cBhvr>
                                      <p:tavLst>
                                        <p:tav tm="0">
                                          <p:val>
                                            <p:fltVal val="0"/>
                                          </p:val>
                                        </p:tav>
                                        <p:tav tm="100000">
                                          <p:val>
                                            <p:strVal val="#ppt_w"/>
                                          </p:val>
                                        </p:tav>
                                      </p:tavLst>
                                    </p:anim>
                                    <p:anim calcmode="lin" valueType="num">
                                      <p:cBhvr>
                                        <p:cTn id="8" dur="500" fill="hold"/>
                                        <p:tgtEl>
                                          <p:spTgt spid="2253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ldLvl="0" animBg="1" autoUpdateAnimBg="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ctr" eaLnBrk="1" hangingPunct="1"/>
            <a:r>
              <a:rPr lang="zh-CN" altLang="en-US" sz="4000" smtClean="0"/>
              <a:t>第</a:t>
            </a:r>
            <a:r>
              <a:rPr lang="zh-CN" altLang="en-US" sz="2800" smtClean="0"/>
              <a:t> </a:t>
            </a:r>
            <a:r>
              <a:rPr lang="zh-CN" altLang="en-US" sz="4000" smtClean="0"/>
              <a:t>8</a:t>
            </a:r>
            <a:r>
              <a:rPr lang="zh-CN" altLang="en-US" sz="2800" smtClean="0"/>
              <a:t> </a:t>
            </a:r>
            <a:r>
              <a:rPr lang="zh-CN" altLang="en-US" sz="4000" smtClean="0"/>
              <a:t>章  常用实用类</a:t>
            </a:r>
          </a:p>
        </p:txBody>
      </p:sp>
      <p:sp>
        <p:nvSpPr>
          <p:cNvPr id="6148" name="Rectangle 3"/>
          <p:cNvSpPr>
            <a:spLocks noGrp="1" noChangeArrowheads="1"/>
          </p:cNvSpPr>
          <p:nvPr>
            <p:ph type="body" idx="1"/>
          </p:nvPr>
        </p:nvSpPr>
        <p:spPr>
          <a:xfrm>
            <a:off x="2987824" y="2286000"/>
            <a:ext cx="4694089" cy="3733800"/>
          </a:xfrm>
        </p:spPr>
        <p:txBody>
          <a:bodyPr/>
          <a:lstStyle/>
          <a:p>
            <a:pPr eaLnBrk="1" hangingPunct="1">
              <a:buFont typeface="Wingdings" pitchFamily="2" charset="2"/>
              <a:buNone/>
            </a:pPr>
            <a:r>
              <a:rPr lang="zh-CN" altLang="en-US" sz="2800" dirty="0" smtClean="0"/>
              <a:t>8</a:t>
            </a:r>
            <a:r>
              <a:rPr lang="en-US" altLang="zh-CN" sz="2800" dirty="0" smtClean="0"/>
              <a:t>.1  </a:t>
            </a:r>
            <a:r>
              <a:rPr lang="zh-CN" altLang="en-US" sz="2800" dirty="0" smtClean="0"/>
              <a:t>String 类</a:t>
            </a:r>
            <a:endParaRPr lang="en-US" altLang="zh-CN" sz="2800" dirty="0" smtClean="0"/>
          </a:p>
          <a:p>
            <a:pPr eaLnBrk="1" hangingPunct="1">
              <a:buNone/>
            </a:pPr>
            <a:r>
              <a:rPr lang="zh-CN" altLang="en-US" sz="2800" dirty="0" smtClean="0"/>
              <a:t>8.6  StringBuffer类</a:t>
            </a:r>
          </a:p>
          <a:p>
            <a:pPr eaLnBrk="1" hangingPunct="1">
              <a:buFont typeface="Wingdings" pitchFamily="2" charset="2"/>
              <a:buNone/>
            </a:pPr>
            <a:r>
              <a:rPr lang="zh-CN" altLang="en-US" sz="2800" dirty="0" smtClean="0"/>
              <a:t>8</a:t>
            </a:r>
            <a:r>
              <a:rPr lang="en-US" altLang="zh-CN" sz="2800" dirty="0" smtClean="0"/>
              <a:t>.2  </a:t>
            </a:r>
            <a:r>
              <a:rPr lang="zh-CN" altLang="en-US" sz="2800" dirty="0" smtClean="0"/>
              <a:t>日期的格式化</a:t>
            </a:r>
          </a:p>
          <a:p>
            <a:pPr eaLnBrk="1" hangingPunct="1">
              <a:buFont typeface="Wingdings" pitchFamily="2" charset="2"/>
              <a:buNone/>
            </a:pPr>
            <a:r>
              <a:rPr lang="zh-CN" altLang="en-US" sz="2800" dirty="0" smtClean="0"/>
              <a:t>8</a:t>
            </a:r>
            <a:r>
              <a:rPr lang="en-US" altLang="zh-CN" sz="2800" dirty="0" smtClean="0"/>
              <a:t>.3  </a:t>
            </a:r>
            <a:r>
              <a:rPr lang="zh-CN" altLang="en-US" sz="2800" dirty="0" smtClean="0"/>
              <a:t>Scanner类</a:t>
            </a:r>
          </a:p>
          <a:p>
            <a:pPr eaLnBrk="1" hangingPunct="1">
              <a:buFont typeface="Wingdings" pitchFamily="2" charset="2"/>
              <a:buNone/>
            </a:pPr>
            <a:r>
              <a:rPr lang="zh-CN" altLang="en-US" sz="2800" dirty="0" smtClean="0"/>
              <a:t>8</a:t>
            </a:r>
            <a:r>
              <a:rPr lang="en-US" altLang="zh-CN" sz="2800" dirty="0" smtClean="0"/>
              <a:t>.4  </a:t>
            </a:r>
            <a:r>
              <a:rPr lang="zh-CN" altLang="en-US" sz="2800" dirty="0" smtClean="0"/>
              <a:t>Math和Random类</a:t>
            </a:r>
          </a:p>
          <a:p>
            <a:pPr eaLnBrk="1" hangingPunct="1">
              <a:buFont typeface="Wingdings" pitchFamily="2" charset="2"/>
              <a:buNone/>
            </a:pPr>
            <a:r>
              <a:rPr lang="zh-CN" altLang="en-US" sz="2800" dirty="0" smtClean="0"/>
              <a:t>8</a:t>
            </a:r>
            <a:r>
              <a:rPr lang="en-US" altLang="zh-CN" sz="2800" dirty="0" smtClean="0"/>
              <a:t>.5  </a:t>
            </a:r>
            <a:r>
              <a:rPr lang="zh-CN" altLang="en-US" sz="2800" dirty="0" smtClean="0"/>
              <a:t>数字格式化</a:t>
            </a:r>
          </a:p>
          <a:p>
            <a:pPr eaLnBrk="1" hangingPunct="1">
              <a:buFont typeface="Wingdings" pitchFamily="2" charset="2"/>
              <a:buNone/>
            </a:pPr>
            <a:r>
              <a:rPr lang="zh-CN" altLang="en-US" sz="2800" dirty="0" smtClean="0"/>
              <a:t>8.7  包装类</a:t>
            </a:r>
          </a:p>
          <a:p>
            <a:pPr eaLnBrk="1" hangingPunct="1">
              <a:buFont typeface="Wingdings" pitchFamily="2" charset="2"/>
              <a:buNone/>
            </a:pPr>
            <a:endParaRPr lang="zh-CN" altLang="en-US" sz="2800" dirty="0" smtClean="0"/>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a:t>
            </a:fld>
            <a:endParaRPr lang="zh-CN"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150938" y="692150"/>
            <a:ext cx="6950075" cy="984250"/>
          </a:xfrm>
        </p:spPr>
        <p:txBody>
          <a:bodyPr/>
          <a:lstStyle/>
          <a:p>
            <a:pPr algn="ctr" eaLnBrk="1" hangingPunct="1"/>
            <a:r>
              <a:rPr lang="zh-CN" altLang="zh-CN" sz="4000" smtClean="0"/>
              <a:t>8</a:t>
            </a:r>
            <a:r>
              <a:rPr lang="zh-CN" sz="4000" smtClean="0"/>
              <a:t>．分割字符串</a:t>
            </a:r>
          </a:p>
        </p:txBody>
      </p:sp>
      <p:sp>
        <p:nvSpPr>
          <p:cNvPr id="22532" name="Rectangle 3"/>
          <p:cNvSpPr>
            <a:spLocks noGrp="1" noChangeArrowheads="1"/>
          </p:cNvSpPr>
          <p:nvPr>
            <p:ph type="body" idx="1"/>
          </p:nvPr>
        </p:nvSpPr>
        <p:spPr>
          <a:xfrm>
            <a:off x="539552" y="1916832"/>
            <a:ext cx="8135937" cy="2246769"/>
          </a:xfrm>
        </p:spPr>
        <p:txBody>
          <a:bodyPr>
            <a:spAutoFit/>
          </a:bodyPr>
          <a:lstStyle/>
          <a:p>
            <a:pPr marL="0" indent="723900" eaLnBrk="1" hangingPunct="1">
              <a:buFont typeface="Wingdings" pitchFamily="2" charset="2"/>
              <a:buNone/>
            </a:pPr>
            <a:r>
              <a:rPr lang="zh-CN" sz="2800" dirty="0" smtClean="0"/>
              <a:t>在</a:t>
            </a:r>
            <a:r>
              <a:rPr lang="zh-CN" altLang="zh-CN" sz="2800" dirty="0" smtClean="0"/>
              <a:t>String</a:t>
            </a:r>
            <a:r>
              <a:rPr lang="zh-CN" sz="2800" dirty="0" smtClean="0"/>
              <a:t>类中提供了两个重载的</a:t>
            </a:r>
            <a:r>
              <a:rPr lang="zh-CN" altLang="zh-CN" sz="2800" dirty="0" smtClean="0"/>
              <a:t>split()</a:t>
            </a:r>
            <a:r>
              <a:rPr lang="zh-CN" sz="2800" dirty="0" smtClean="0"/>
              <a:t>方法，用来将字符串按照指定的规则进行分割，并以</a:t>
            </a:r>
            <a:r>
              <a:rPr lang="zh-CN" altLang="zh-CN" sz="2800" dirty="0" smtClean="0"/>
              <a:t>String</a:t>
            </a:r>
            <a:r>
              <a:rPr lang="zh-CN" sz="2800" dirty="0" smtClean="0"/>
              <a:t>型数组的方式返回，分割得到的子串在数组中的顺序按照它们在字符串中的顺序排列。重载方法</a:t>
            </a:r>
            <a:r>
              <a:rPr lang="zh-CN" altLang="zh-CN" sz="2800" dirty="0" smtClean="0"/>
              <a:t>split(String regex, int limit)</a:t>
            </a:r>
            <a:r>
              <a:rPr lang="zh-CN" sz="2800" dirty="0" smtClean="0"/>
              <a:t>的具体定义如下：</a:t>
            </a:r>
          </a:p>
        </p:txBody>
      </p:sp>
      <p:sp>
        <p:nvSpPr>
          <p:cNvPr id="23556" name="Rectangle 4"/>
          <p:cNvSpPr>
            <a:spLocks noChangeArrowheads="1"/>
          </p:cNvSpPr>
          <p:nvPr/>
        </p:nvSpPr>
        <p:spPr bwMode="auto">
          <a:xfrm>
            <a:off x="683568" y="4149080"/>
            <a:ext cx="7920037"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dirty="0"/>
              <a:t>public String[] split(String regex, int limit</a:t>
            </a:r>
            <a:r>
              <a:rPr lang="zh-CN" altLang="zh-CN" sz="2400" dirty="0" smtClean="0"/>
              <a:t>)</a:t>
            </a:r>
            <a:endParaRPr lang="en-US" altLang="zh-CN" sz="2400" dirty="0" smtClean="0"/>
          </a:p>
          <a:p>
            <a:pPr indent="88900">
              <a:spcBef>
                <a:spcPct val="20000"/>
              </a:spcBef>
              <a:buClr>
                <a:schemeClr val="folHlink"/>
              </a:buClr>
              <a:buSzPct val="60000"/>
            </a:pPr>
            <a:r>
              <a:rPr lang="zh-CN" altLang="zh-CN" sz="2400" dirty="0" smtClean="0"/>
              <a:t>public String[] split(String regex)</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20</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500" fill="hold"/>
                                        <p:tgtEl>
                                          <p:spTgt spid="23556"/>
                                        </p:tgtEl>
                                        <p:attrNameLst>
                                          <p:attrName>ppt_w</p:attrName>
                                        </p:attrNameLst>
                                      </p:cBhvr>
                                      <p:tavLst>
                                        <p:tav tm="0">
                                          <p:val>
                                            <p:fltVal val="0"/>
                                          </p:val>
                                        </p:tav>
                                        <p:tav tm="100000">
                                          <p:val>
                                            <p:strVal val="#ppt_w"/>
                                          </p:val>
                                        </p:tav>
                                      </p:tavLst>
                                    </p:anim>
                                    <p:anim calcmode="lin" valueType="num">
                                      <p:cBhvr>
                                        <p:cTn id="8" dur="500" fill="hold"/>
                                        <p:tgtEl>
                                          <p:spTgt spid="235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a:t>
            </a:r>
            <a:r>
              <a:rPr lang="zh-CN" sz="4000" dirty="0" smtClean="0"/>
              <a:t>．分割字符串</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21</a:t>
            </a:fld>
            <a:endParaRPr lang="zh-CN" altLang="zh-CN"/>
          </a:p>
        </p:txBody>
      </p:sp>
      <p:sp>
        <p:nvSpPr>
          <p:cNvPr id="9" name="矩形 8"/>
          <p:cNvSpPr/>
          <p:nvPr/>
        </p:nvSpPr>
        <p:spPr>
          <a:xfrm>
            <a:off x="683568" y="1916832"/>
            <a:ext cx="8460432" cy="4955203"/>
          </a:xfrm>
          <a:prstGeom prst="rect">
            <a:avLst/>
          </a:prstGeom>
        </p:spPr>
        <p:txBody>
          <a:bodyPr wrap="square">
            <a:spAutoFit/>
          </a:bodyPr>
          <a:lstStyle/>
          <a:p>
            <a:r>
              <a:rPr lang="en-US" altLang="zh-CN" sz="2400" dirty="0"/>
              <a:t>String s</a:t>
            </a:r>
            <a:r>
              <a:rPr lang="en-US" altLang="zh-CN" sz="2800" dirty="0"/>
              <a:t>="</a:t>
            </a:r>
            <a:r>
              <a:rPr lang="en-US" altLang="zh-CN" sz="2800" b="1" dirty="0" err="1">
                <a:solidFill>
                  <a:srgbClr val="0000FF"/>
                </a:solidFill>
                <a:latin typeface="Tahoma" pitchFamily="34" charset="0"/>
                <a:ea typeface="Tahoma" pitchFamily="34" charset="0"/>
                <a:cs typeface="Tahoma" pitchFamily="34" charset="0"/>
              </a:rPr>
              <a:t>boo:and:foo</a:t>
            </a:r>
            <a:r>
              <a:rPr lang="en-US" altLang="zh-CN" sz="2800" dirty="0"/>
              <a:t>";</a:t>
            </a:r>
          </a:p>
          <a:p>
            <a:r>
              <a:rPr lang="en-US" altLang="zh-CN" sz="2400" dirty="0"/>
              <a:t>String t[]=</a:t>
            </a:r>
            <a:r>
              <a:rPr lang="en-US" altLang="zh-CN" sz="2400" dirty="0" err="1"/>
              <a:t>s.split</a:t>
            </a:r>
            <a:r>
              <a:rPr lang="en-US" altLang="zh-CN" sz="2400" dirty="0"/>
              <a:t>(":",2);</a:t>
            </a:r>
          </a:p>
          <a:p>
            <a:r>
              <a:rPr lang="en-US" altLang="zh-CN" sz="2400" dirty="0" err="1" smtClean="0"/>
              <a:t>System.out.println</a:t>
            </a:r>
            <a:r>
              <a:rPr lang="en-US" altLang="zh-CN" sz="2400" dirty="0" smtClean="0"/>
              <a:t>(</a:t>
            </a:r>
            <a:r>
              <a:rPr lang="en-US" altLang="zh-CN" sz="2400" dirty="0" err="1" smtClean="0"/>
              <a:t>Arrays.toString</a:t>
            </a:r>
            <a:r>
              <a:rPr lang="en-US" altLang="zh-CN" sz="2400" dirty="0" smtClean="0"/>
              <a:t>(t</a:t>
            </a:r>
            <a:r>
              <a:rPr lang="en-US" altLang="zh-CN" sz="2400" dirty="0"/>
              <a:t>));</a:t>
            </a:r>
          </a:p>
          <a:p>
            <a:r>
              <a:rPr lang="en-US" altLang="zh-CN" sz="2400" dirty="0" smtClean="0">
                <a:solidFill>
                  <a:srgbClr val="FF0000"/>
                </a:solidFill>
              </a:rPr>
              <a:t>t=</a:t>
            </a:r>
            <a:r>
              <a:rPr lang="en-US" altLang="zh-CN" sz="2400" dirty="0" err="1" smtClean="0">
                <a:solidFill>
                  <a:srgbClr val="FF0000"/>
                </a:solidFill>
              </a:rPr>
              <a:t>s.split</a:t>
            </a:r>
            <a:r>
              <a:rPr lang="en-US" altLang="zh-CN" sz="2400" dirty="0">
                <a:solidFill>
                  <a:srgbClr val="FF0000"/>
                </a:solidFill>
              </a:rPr>
              <a:t>(":",5);</a:t>
            </a:r>
          </a:p>
          <a:p>
            <a:r>
              <a:rPr lang="en-US" altLang="zh-CN" sz="2400" dirty="0" err="1" smtClean="0">
                <a:solidFill>
                  <a:srgbClr val="FF0000"/>
                </a:solidFill>
              </a:rPr>
              <a:t>System.out.println</a:t>
            </a:r>
            <a:r>
              <a:rPr lang="en-US" altLang="zh-CN" sz="2400" dirty="0" smtClean="0">
                <a:solidFill>
                  <a:srgbClr val="FF0000"/>
                </a:solidFill>
              </a:rPr>
              <a:t>(</a:t>
            </a:r>
            <a:r>
              <a:rPr lang="en-US" altLang="zh-CN" sz="2400" dirty="0" err="1" smtClean="0">
                <a:solidFill>
                  <a:srgbClr val="FF0000"/>
                </a:solidFill>
              </a:rPr>
              <a:t>Arrays.toString</a:t>
            </a:r>
            <a:r>
              <a:rPr lang="en-US" altLang="zh-CN" sz="2400" dirty="0" smtClean="0">
                <a:solidFill>
                  <a:srgbClr val="FF0000"/>
                </a:solidFill>
              </a:rPr>
              <a:t>(t</a:t>
            </a:r>
            <a:r>
              <a:rPr lang="en-US" altLang="zh-CN" sz="2400" dirty="0">
                <a:solidFill>
                  <a:srgbClr val="FF0000"/>
                </a:solidFill>
              </a:rPr>
              <a:t>));</a:t>
            </a:r>
          </a:p>
          <a:p>
            <a:r>
              <a:rPr lang="en-US" altLang="zh-CN" sz="2400" dirty="0" smtClean="0"/>
              <a:t>t=</a:t>
            </a:r>
            <a:r>
              <a:rPr lang="en-US" altLang="zh-CN" sz="2400" dirty="0" err="1" smtClean="0"/>
              <a:t>s.split</a:t>
            </a:r>
            <a:r>
              <a:rPr lang="en-US" altLang="zh-CN" sz="2400" dirty="0"/>
              <a:t>(":",-2);</a:t>
            </a:r>
          </a:p>
          <a:p>
            <a:r>
              <a:rPr lang="en-US" altLang="zh-CN" sz="2400" dirty="0" err="1" smtClean="0"/>
              <a:t>System.out.println</a:t>
            </a:r>
            <a:r>
              <a:rPr lang="en-US" altLang="zh-CN" sz="2400" dirty="0" smtClean="0"/>
              <a:t>(</a:t>
            </a:r>
            <a:r>
              <a:rPr lang="en-US" altLang="zh-CN" sz="2400" dirty="0" err="1" smtClean="0"/>
              <a:t>Arrays.toString</a:t>
            </a:r>
            <a:r>
              <a:rPr lang="en-US" altLang="zh-CN" sz="2400" dirty="0" smtClean="0"/>
              <a:t>(t</a:t>
            </a:r>
            <a:r>
              <a:rPr lang="en-US" altLang="zh-CN" sz="2400" dirty="0"/>
              <a:t>));</a:t>
            </a:r>
          </a:p>
          <a:p>
            <a:r>
              <a:rPr lang="en-US" altLang="zh-CN" sz="2400" dirty="0" smtClean="0">
                <a:solidFill>
                  <a:srgbClr val="FF0000"/>
                </a:solidFill>
              </a:rPr>
              <a:t>t=</a:t>
            </a:r>
            <a:r>
              <a:rPr lang="en-US" altLang="zh-CN" sz="2400" dirty="0" err="1" smtClean="0">
                <a:solidFill>
                  <a:srgbClr val="FF0000"/>
                </a:solidFill>
              </a:rPr>
              <a:t>s.split</a:t>
            </a:r>
            <a:r>
              <a:rPr lang="en-US" altLang="zh-CN" sz="2400" dirty="0">
                <a:solidFill>
                  <a:srgbClr val="FF0000"/>
                </a:solidFill>
              </a:rPr>
              <a:t>("o",5);</a:t>
            </a:r>
          </a:p>
          <a:p>
            <a:r>
              <a:rPr lang="en-US" altLang="zh-CN" sz="2400" dirty="0" err="1" smtClean="0">
                <a:solidFill>
                  <a:srgbClr val="FF0000"/>
                </a:solidFill>
              </a:rPr>
              <a:t>System.out.println</a:t>
            </a:r>
            <a:r>
              <a:rPr lang="en-US" altLang="zh-CN" sz="2400" dirty="0" smtClean="0">
                <a:solidFill>
                  <a:srgbClr val="FF0000"/>
                </a:solidFill>
              </a:rPr>
              <a:t>(</a:t>
            </a:r>
            <a:r>
              <a:rPr lang="en-US" altLang="zh-CN" sz="2400" dirty="0" err="1" smtClean="0">
                <a:solidFill>
                  <a:srgbClr val="FF0000"/>
                </a:solidFill>
              </a:rPr>
              <a:t>Arrays.toString</a:t>
            </a:r>
            <a:r>
              <a:rPr lang="en-US" altLang="zh-CN" sz="2400" dirty="0" smtClean="0">
                <a:solidFill>
                  <a:srgbClr val="FF0000"/>
                </a:solidFill>
              </a:rPr>
              <a:t>(t</a:t>
            </a:r>
            <a:r>
              <a:rPr lang="en-US" altLang="zh-CN" sz="2400" dirty="0">
                <a:solidFill>
                  <a:srgbClr val="FF0000"/>
                </a:solidFill>
              </a:rPr>
              <a:t>));</a:t>
            </a:r>
          </a:p>
          <a:p>
            <a:r>
              <a:rPr lang="en-US" altLang="zh-CN" sz="2400" dirty="0" smtClean="0"/>
              <a:t>t=</a:t>
            </a:r>
            <a:r>
              <a:rPr lang="en-US" altLang="zh-CN" sz="2400" dirty="0" err="1" smtClean="0"/>
              <a:t>s.split</a:t>
            </a:r>
            <a:r>
              <a:rPr lang="en-US" altLang="zh-CN" sz="2400" dirty="0"/>
              <a:t>("o",0);</a:t>
            </a:r>
          </a:p>
          <a:p>
            <a:r>
              <a:rPr lang="en-US" altLang="zh-CN" sz="2400" dirty="0" err="1" smtClean="0"/>
              <a:t>System.out.println</a:t>
            </a:r>
            <a:r>
              <a:rPr lang="en-US" altLang="zh-CN" sz="2400" dirty="0" smtClean="0"/>
              <a:t>(</a:t>
            </a:r>
            <a:r>
              <a:rPr lang="en-US" altLang="zh-CN" sz="2400" dirty="0" err="1" smtClean="0"/>
              <a:t>Arrays.toString</a:t>
            </a:r>
            <a:r>
              <a:rPr lang="en-US" altLang="zh-CN" sz="2400" dirty="0" smtClean="0"/>
              <a:t>(t</a:t>
            </a:r>
            <a:r>
              <a:rPr lang="en-US" altLang="zh-CN" sz="2400" dirty="0"/>
              <a:t>));</a:t>
            </a:r>
          </a:p>
          <a:p>
            <a:r>
              <a:rPr lang="en-US" altLang="zh-CN" sz="2400" dirty="0" smtClean="0">
                <a:solidFill>
                  <a:srgbClr val="FF0000"/>
                </a:solidFill>
              </a:rPr>
              <a:t>t=</a:t>
            </a:r>
            <a:r>
              <a:rPr lang="en-US" altLang="zh-CN" sz="2400" dirty="0" err="1" smtClean="0">
                <a:solidFill>
                  <a:srgbClr val="FF0000"/>
                </a:solidFill>
              </a:rPr>
              <a:t>s.split</a:t>
            </a:r>
            <a:r>
              <a:rPr lang="en-US" altLang="zh-CN" sz="2400" dirty="0">
                <a:solidFill>
                  <a:srgbClr val="FF0000"/>
                </a:solidFill>
              </a:rPr>
              <a:t>("o");</a:t>
            </a:r>
          </a:p>
          <a:p>
            <a:r>
              <a:rPr lang="en-US" altLang="zh-CN" sz="2400" dirty="0" err="1" smtClean="0">
                <a:solidFill>
                  <a:srgbClr val="FF0000"/>
                </a:solidFill>
              </a:rPr>
              <a:t>System.out.println</a:t>
            </a:r>
            <a:r>
              <a:rPr lang="en-US" altLang="zh-CN" sz="2400" dirty="0" smtClean="0">
                <a:solidFill>
                  <a:srgbClr val="FF0000"/>
                </a:solidFill>
              </a:rPr>
              <a:t>(</a:t>
            </a:r>
            <a:r>
              <a:rPr lang="en-US" altLang="zh-CN" sz="2400" dirty="0" err="1" smtClean="0">
                <a:solidFill>
                  <a:srgbClr val="FF0000"/>
                </a:solidFill>
              </a:rPr>
              <a:t>Arrays.toString</a:t>
            </a:r>
            <a:r>
              <a:rPr lang="en-US" altLang="zh-CN" sz="2400" dirty="0" smtClean="0">
                <a:solidFill>
                  <a:srgbClr val="FF0000"/>
                </a:solidFill>
              </a:rPr>
              <a:t>(t</a:t>
            </a:r>
            <a:r>
              <a:rPr lang="en-US" altLang="zh-CN" sz="2400" dirty="0">
                <a:solidFill>
                  <a:srgbClr val="FF0000"/>
                </a:solidFill>
              </a:rPr>
              <a:t>));</a:t>
            </a:r>
            <a:endParaRPr lang="en-US" altLang="zh-CN" sz="2400" b="1" i="1" dirty="0">
              <a:solidFill>
                <a:srgbClr val="FF0000"/>
              </a:solidFill>
            </a:endParaRPr>
          </a:p>
        </p:txBody>
      </p:sp>
      <p:sp>
        <p:nvSpPr>
          <p:cNvPr id="10" name="矩形 9"/>
          <p:cNvSpPr/>
          <p:nvPr/>
        </p:nvSpPr>
        <p:spPr>
          <a:xfrm>
            <a:off x="6372200" y="3356992"/>
            <a:ext cx="2736304" cy="2677656"/>
          </a:xfrm>
          <a:prstGeom prst="rect">
            <a:avLst/>
          </a:prstGeom>
          <a:solidFill>
            <a:schemeClr val="accent2"/>
          </a:solidFill>
        </p:spPr>
        <p:txBody>
          <a:bodyPr wrap="square">
            <a:spAutoFit/>
          </a:bodyPr>
          <a:lstStyle/>
          <a:p>
            <a:r>
              <a:rPr lang="en-US" altLang="zh-CN" sz="2800" dirty="0"/>
              <a:t>[boo, </a:t>
            </a:r>
            <a:r>
              <a:rPr lang="en-US" altLang="zh-CN" sz="2800" dirty="0" err="1"/>
              <a:t>and:foo</a:t>
            </a:r>
            <a:r>
              <a:rPr lang="en-US" altLang="zh-CN" sz="2800" dirty="0"/>
              <a:t>]</a:t>
            </a:r>
          </a:p>
          <a:p>
            <a:r>
              <a:rPr lang="en-US" altLang="zh-CN" sz="2800" dirty="0"/>
              <a:t>[boo, and, foo]</a:t>
            </a:r>
          </a:p>
          <a:p>
            <a:r>
              <a:rPr lang="en-US" altLang="zh-CN" sz="2800" dirty="0"/>
              <a:t>[boo, and, foo]</a:t>
            </a:r>
          </a:p>
          <a:p>
            <a:r>
              <a:rPr lang="en-US" altLang="zh-CN" sz="2800" dirty="0"/>
              <a:t>[b, , :</a:t>
            </a:r>
            <a:r>
              <a:rPr lang="en-US" altLang="zh-CN" sz="2800" dirty="0" err="1"/>
              <a:t>and:f</a:t>
            </a:r>
            <a:r>
              <a:rPr lang="en-US" altLang="zh-CN" sz="2800" dirty="0"/>
              <a:t>, , ]</a:t>
            </a:r>
          </a:p>
          <a:p>
            <a:r>
              <a:rPr lang="en-US" altLang="zh-CN" sz="2800" dirty="0"/>
              <a:t>[b, , :</a:t>
            </a:r>
            <a:r>
              <a:rPr lang="en-US" altLang="zh-CN" sz="2800" dirty="0" err="1"/>
              <a:t>and:f</a:t>
            </a:r>
            <a:r>
              <a:rPr lang="en-US" altLang="zh-CN" sz="2800" dirty="0"/>
              <a:t>]</a:t>
            </a:r>
          </a:p>
          <a:p>
            <a:r>
              <a:rPr lang="en-US" altLang="zh-CN" sz="2800" dirty="0"/>
              <a:t>[b, , :</a:t>
            </a:r>
            <a:r>
              <a:rPr lang="en-US" altLang="zh-CN" sz="2800" dirty="0" err="1"/>
              <a:t>and:f</a:t>
            </a:r>
            <a:r>
              <a:rPr lang="en-US" altLang="zh-CN" sz="2800" dirty="0"/>
              <a:t>]</a:t>
            </a:r>
          </a:p>
        </p:txBody>
      </p:sp>
      <p:sp>
        <p:nvSpPr>
          <p:cNvPr id="3" name="矩形 2"/>
          <p:cNvSpPr/>
          <p:nvPr/>
        </p:nvSpPr>
        <p:spPr>
          <a:xfrm>
            <a:off x="971600" y="202602"/>
            <a:ext cx="3960440" cy="523220"/>
          </a:xfrm>
          <a:prstGeom prst="rect">
            <a:avLst/>
          </a:prstGeom>
          <a:solidFill>
            <a:srgbClr val="FFFF00"/>
          </a:solidFill>
        </p:spPr>
        <p:txBody>
          <a:bodyPr wrap="square">
            <a:spAutoFit/>
          </a:bodyPr>
          <a:lstStyle/>
          <a:p>
            <a:r>
              <a:rPr lang="en-US" altLang="zh-CN" sz="2800" dirty="0"/>
              <a:t>import  </a:t>
            </a:r>
            <a:r>
              <a:rPr lang="en-US" altLang="zh-CN" sz="2800" dirty="0" err="1"/>
              <a:t>java.util.Arrays</a:t>
            </a:r>
            <a:r>
              <a:rPr lang="en-US" altLang="zh-CN" sz="2800" dirty="0"/>
              <a:t>;</a:t>
            </a:r>
            <a:endParaRPr lang="zh-CN" altLang="en-US" sz="2800" dirty="0"/>
          </a:p>
        </p:txBody>
      </p:sp>
    </p:spTree>
    <p:extLst>
      <p:ext uri="{BB962C8B-B14F-4D97-AF65-F5344CB8AC3E}">
        <p14:creationId xmlns:p14="http://schemas.microsoft.com/office/powerpoint/2010/main" val="391366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500"/>
                                        <p:tgtEl>
                                          <p:spTgt spid="9">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fade">
                                      <p:cBhvr>
                                        <p:cTn id="34" dur="500"/>
                                        <p:tgtEl>
                                          <p:spTgt spid="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fade">
                                      <p:cBhvr>
                                        <p:cTn id="46" dur="500"/>
                                        <p:tgtEl>
                                          <p:spTgt spid="9">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Effect transition="in" filter="fade">
                                      <p:cBhvr>
                                        <p:cTn id="55" dur="500"/>
                                        <p:tgtEl>
                                          <p:spTgt spid="9">
                                            <p:txEl>
                                              <p:pRg st="9" end="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animEffect transition="in" filter="fade">
                                      <p:cBhvr>
                                        <p:cTn id="58" dur="500"/>
                                        <p:tgtEl>
                                          <p:spTgt spid="9">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Effect transition="in" filter="fade">
                                      <p:cBhvr>
                                        <p:cTn id="67" dur="500"/>
                                        <p:tgtEl>
                                          <p:spTgt spid="9">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9">
                                            <p:txEl>
                                              <p:pRg st="12" end="12"/>
                                            </p:txEl>
                                          </p:spTgt>
                                        </p:tgtEl>
                                        <p:attrNameLst>
                                          <p:attrName>style.visibility</p:attrName>
                                        </p:attrNameLst>
                                      </p:cBhvr>
                                      <p:to>
                                        <p:strVal val="visible"/>
                                      </p:to>
                                    </p:set>
                                    <p:animEffect transition="in" filter="fade">
                                      <p:cBhvr>
                                        <p:cTn id="70" dur="500"/>
                                        <p:tgtEl>
                                          <p:spTgt spid="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50938" y="692150"/>
            <a:ext cx="6950075" cy="984250"/>
          </a:xfrm>
        </p:spPr>
        <p:txBody>
          <a:bodyPr/>
          <a:lstStyle/>
          <a:p>
            <a:pPr algn="ctr" eaLnBrk="1" hangingPunct="1"/>
            <a:r>
              <a:rPr lang="zh-CN" altLang="zh-CN" sz="4000" smtClean="0"/>
              <a:t>8.1.4  </a:t>
            </a:r>
            <a:r>
              <a:rPr lang="zh-CN" sz="4000" smtClean="0"/>
              <a:t>格式化字符串</a:t>
            </a:r>
          </a:p>
        </p:txBody>
      </p:sp>
      <p:sp>
        <p:nvSpPr>
          <p:cNvPr id="24579" name="Rectangle 3"/>
          <p:cNvSpPr>
            <a:spLocks noGrp="1" noChangeArrowheads="1"/>
          </p:cNvSpPr>
          <p:nvPr>
            <p:ph type="body" idx="1"/>
          </p:nvPr>
        </p:nvSpPr>
        <p:spPr>
          <a:xfrm>
            <a:off x="684213" y="1773238"/>
            <a:ext cx="8135937" cy="1200329"/>
          </a:xfrm>
        </p:spPr>
        <p:txBody>
          <a:bodyPr>
            <a:spAutoFit/>
          </a:bodyPr>
          <a:lstStyle/>
          <a:p>
            <a:pPr marL="0" indent="0" eaLnBrk="1" hangingPunct="1">
              <a:spcBef>
                <a:spcPts val="0"/>
              </a:spcBef>
              <a:buFont typeface="Wingdings" pitchFamily="2" charset="2"/>
              <a:buNone/>
            </a:pPr>
            <a:r>
              <a:rPr lang="en-US" altLang="zh-CN" sz="2400" dirty="0" smtClean="0"/>
              <a:t>       </a:t>
            </a:r>
            <a:r>
              <a:rPr lang="zh-CN" sz="2400" dirty="0" smtClean="0"/>
              <a:t>通过</a:t>
            </a:r>
            <a:r>
              <a:rPr lang="zh-CN" altLang="zh-CN" sz="2400" dirty="0" smtClean="0"/>
              <a:t>String</a:t>
            </a:r>
            <a:r>
              <a:rPr lang="zh-CN" sz="2400" dirty="0" smtClean="0"/>
              <a:t>类的</a:t>
            </a:r>
            <a:r>
              <a:rPr lang="zh-CN" altLang="zh-CN" sz="2400" dirty="0" smtClean="0"/>
              <a:t>format()</a:t>
            </a:r>
            <a:r>
              <a:rPr lang="zh-CN" sz="2400" dirty="0" smtClean="0"/>
              <a:t>方法，可以得到经过格式化的字符串对象，最常用的是对日期和时间的格式化。</a:t>
            </a:r>
            <a:r>
              <a:rPr lang="zh-CN" altLang="zh-CN" sz="2400" dirty="0" smtClean="0"/>
              <a:t>String</a:t>
            </a:r>
            <a:r>
              <a:rPr lang="zh-CN" sz="2400" dirty="0" smtClean="0"/>
              <a:t>类中的</a:t>
            </a:r>
            <a:r>
              <a:rPr lang="zh-CN" altLang="zh-CN" sz="2400" dirty="0" smtClean="0"/>
              <a:t>format()</a:t>
            </a:r>
            <a:r>
              <a:rPr lang="zh-CN" sz="2400" dirty="0" smtClean="0"/>
              <a:t>方法有两种重载形式，它们的具体定义如下：</a:t>
            </a:r>
          </a:p>
        </p:txBody>
      </p:sp>
      <p:sp>
        <p:nvSpPr>
          <p:cNvPr id="24580" name="Rectangle 4"/>
          <p:cNvSpPr>
            <a:spLocks noChangeArrowheads="1"/>
          </p:cNvSpPr>
          <p:nvPr/>
        </p:nvSpPr>
        <p:spPr bwMode="auto">
          <a:xfrm>
            <a:off x="0" y="2996952"/>
            <a:ext cx="9252520"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u="sng" dirty="0">
                <a:latin typeface="Tahoma" pitchFamily="34" charset="0"/>
                <a:cs typeface="Tahoma" pitchFamily="34" charset="0"/>
              </a:rPr>
              <a:t>public </a:t>
            </a:r>
            <a:r>
              <a:rPr lang="zh-CN" altLang="zh-CN" sz="2400" u="sng" dirty="0">
                <a:solidFill>
                  <a:srgbClr val="FF0000"/>
                </a:solidFill>
                <a:latin typeface="Tahoma" pitchFamily="34" charset="0"/>
                <a:cs typeface="Tahoma" pitchFamily="34" charset="0"/>
              </a:rPr>
              <a:t>static</a:t>
            </a:r>
            <a:r>
              <a:rPr lang="zh-CN" altLang="zh-CN" sz="2400" u="sng" dirty="0">
                <a:latin typeface="Tahoma" pitchFamily="34" charset="0"/>
                <a:cs typeface="Tahoma" pitchFamily="34" charset="0"/>
              </a:rPr>
              <a:t> String </a:t>
            </a:r>
            <a:r>
              <a:rPr lang="zh-CN" altLang="zh-CN" sz="2400" u="sng" dirty="0">
                <a:solidFill>
                  <a:srgbClr val="0000FF"/>
                </a:solidFill>
                <a:latin typeface="Tahoma" pitchFamily="34" charset="0"/>
                <a:cs typeface="Tahoma" pitchFamily="34" charset="0"/>
              </a:rPr>
              <a:t>format</a:t>
            </a:r>
            <a:r>
              <a:rPr lang="zh-CN" altLang="zh-CN" sz="2400" u="sng" dirty="0">
                <a:latin typeface="Tahoma" pitchFamily="34" charset="0"/>
                <a:cs typeface="Tahoma" pitchFamily="34" charset="0"/>
              </a:rPr>
              <a:t>(String format, Object obj)</a:t>
            </a:r>
          </a:p>
          <a:p>
            <a:pPr indent="88900">
              <a:spcBef>
                <a:spcPct val="20000"/>
              </a:spcBef>
              <a:buClr>
                <a:schemeClr val="folHlink"/>
              </a:buClr>
              <a:buSzPct val="60000"/>
              <a:buFont typeface="Wingdings" pitchFamily="2" charset="2"/>
              <a:buNone/>
            </a:pPr>
            <a:r>
              <a:rPr lang="zh-CN" altLang="zh-CN" sz="2400" dirty="0">
                <a:latin typeface="Tahoma" pitchFamily="34" charset="0"/>
                <a:cs typeface="Tahoma" pitchFamily="34" charset="0"/>
              </a:rPr>
              <a:t>public </a:t>
            </a:r>
            <a:r>
              <a:rPr lang="zh-CN" altLang="zh-CN" sz="2400" dirty="0">
                <a:solidFill>
                  <a:srgbClr val="FF0000"/>
                </a:solidFill>
                <a:latin typeface="Tahoma" pitchFamily="34" charset="0"/>
                <a:cs typeface="Tahoma" pitchFamily="34" charset="0"/>
              </a:rPr>
              <a:t>static</a:t>
            </a:r>
            <a:r>
              <a:rPr lang="zh-CN" altLang="zh-CN" sz="2400" dirty="0">
                <a:latin typeface="Tahoma" pitchFamily="34" charset="0"/>
                <a:cs typeface="Tahoma" pitchFamily="34" charset="0"/>
              </a:rPr>
              <a:t> String </a:t>
            </a:r>
            <a:r>
              <a:rPr lang="zh-CN" altLang="zh-CN" sz="2400" dirty="0">
                <a:solidFill>
                  <a:srgbClr val="0000FF"/>
                </a:solidFill>
                <a:latin typeface="Tahoma" pitchFamily="34" charset="0"/>
                <a:cs typeface="Tahoma" pitchFamily="34" charset="0"/>
              </a:rPr>
              <a:t>format</a:t>
            </a:r>
            <a:r>
              <a:rPr lang="zh-CN" altLang="zh-CN" sz="2400" dirty="0">
                <a:latin typeface="Tahoma" pitchFamily="34" charset="0"/>
                <a:cs typeface="Tahoma" pitchFamily="34" charset="0"/>
              </a:rPr>
              <a:t>(Locale locale, String format, Object obj)</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22</a:t>
            </a:fld>
            <a:endParaRPr lang="zh-CN" altLang="zh-CN"/>
          </a:p>
        </p:txBody>
      </p:sp>
      <p:sp>
        <p:nvSpPr>
          <p:cNvPr id="3" name="矩形 2"/>
          <p:cNvSpPr/>
          <p:nvPr/>
        </p:nvSpPr>
        <p:spPr>
          <a:xfrm>
            <a:off x="467544" y="4293096"/>
            <a:ext cx="8352928" cy="1938992"/>
          </a:xfrm>
          <a:prstGeom prst="rect">
            <a:avLst/>
          </a:prstGeom>
        </p:spPr>
        <p:txBody>
          <a:bodyPr wrap="square">
            <a:spAutoFit/>
          </a:bodyPr>
          <a:lstStyle/>
          <a:p>
            <a:r>
              <a:rPr lang="en-US" altLang="zh-CN" sz="2400" dirty="0"/>
              <a:t>String s=</a:t>
            </a:r>
            <a:r>
              <a:rPr lang="en-US" altLang="zh-CN" sz="2400" dirty="0" err="1"/>
              <a:t>String.</a:t>
            </a:r>
            <a:r>
              <a:rPr lang="en-US" altLang="zh-CN" sz="2400" i="1" dirty="0" err="1"/>
              <a:t>format</a:t>
            </a:r>
            <a:r>
              <a:rPr lang="en-US" altLang="zh-CN" sz="2400" i="1" dirty="0"/>
              <a:t>("%X", (</a:t>
            </a:r>
            <a:r>
              <a:rPr lang="en-US" altLang="zh-CN" sz="2400" b="1" i="1" dirty="0"/>
              <a:t>long)'</a:t>
            </a:r>
            <a:r>
              <a:rPr lang="zh-CN" altLang="en-US" sz="2400" b="1" i="1" dirty="0"/>
              <a:t>中</a:t>
            </a:r>
            <a:r>
              <a:rPr lang="en-US" altLang="zh-CN" sz="2400" b="1" i="1" dirty="0"/>
              <a:t>');</a:t>
            </a:r>
          </a:p>
          <a:p>
            <a:r>
              <a:rPr lang="en-US" altLang="zh-CN" sz="2400" dirty="0" err="1"/>
              <a:t>System.</a:t>
            </a:r>
            <a:r>
              <a:rPr lang="en-US" altLang="zh-CN" sz="2400" b="1" i="1" dirty="0" err="1"/>
              <a:t>out.println</a:t>
            </a:r>
            <a:r>
              <a:rPr lang="en-US" altLang="zh-CN" sz="2400" b="1" i="1" dirty="0"/>
              <a:t>(s);</a:t>
            </a:r>
          </a:p>
          <a:p>
            <a:r>
              <a:rPr lang="en-US" altLang="zh-CN" sz="2400" dirty="0" err="1"/>
              <a:t>System.</a:t>
            </a:r>
            <a:r>
              <a:rPr lang="en-US" altLang="zh-CN" sz="2400" b="1" i="1" dirty="0" err="1"/>
              <a:t>out.println</a:t>
            </a:r>
            <a:r>
              <a:rPr lang="en-US" altLang="zh-CN" sz="2400" b="1" i="1" dirty="0"/>
              <a:t>(</a:t>
            </a:r>
            <a:r>
              <a:rPr lang="en-US" altLang="zh-CN" sz="2400" b="1" i="1" dirty="0" err="1"/>
              <a:t>String.format</a:t>
            </a:r>
            <a:r>
              <a:rPr lang="en-US" altLang="zh-CN" sz="2400" b="1" i="1" dirty="0"/>
              <a:t>("%H", (long)'</a:t>
            </a:r>
            <a:r>
              <a:rPr lang="zh-CN" altLang="en-US" sz="2400" b="1" i="1" dirty="0"/>
              <a:t>中</a:t>
            </a:r>
            <a:r>
              <a:rPr lang="en-US" altLang="zh-CN" sz="2400" b="1" i="1" dirty="0"/>
              <a:t>'));</a:t>
            </a:r>
          </a:p>
          <a:p>
            <a:r>
              <a:rPr lang="en-US" altLang="zh-CN" sz="2400" dirty="0" err="1"/>
              <a:t>System.</a:t>
            </a:r>
            <a:r>
              <a:rPr lang="en-US" altLang="zh-CN" sz="2400" b="1" i="1" dirty="0" err="1"/>
              <a:t>out.println</a:t>
            </a:r>
            <a:r>
              <a:rPr lang="en-US" altLang="zh-CN" sz="2400" b="1" i="1" dirty="0"/>
              <a:t>(</a:t>
            </a:r>
            <a:r>
              <a:rPr lang="en-US" altLang="zh-CN" sz="2400" b="1" i="1" dirty="0" err="1"/>
              <a:t>String.format</a:t>
            </a:r>
            <a:r>
              <a:rPr lang="en-US" altLang="zh-CN" sz="2400" b="1" i="1" dirty="0"/>
              <a:t>("%d%%", 68));</a:t>
            </a:r>
          </a:p>
          <a:p>
            <a:r>
              <a:rPr lang="en-US" altLang="zh-CN" sz="2400" dirty="0" err="1"/>
              <a:t>System.</a:t>
            </a:r>
            <a:r>
              <a:rPr lang="en-US" altLang="zh-CN" sz="2400" b="1" i="1" dirty="0" err="1"/>
              <a:t>out.println</a:t>
            </a:r>
            <a:r>
              <a:rPr lang="en-US" altLang="zh-CN" sz="2400" b="1" i="1" dirty="0"/>
              <a:t>(</a:t>
            </a:r>
            <a:r>
              <a:rPr lang="en-US" altLang="zh-CN" sz="2400" b="1" i="1" dirty="0" err="1"/>
              <a:t>String.format</a:t>
            </a:r>
            <a:r>
              <a:rPr lang="en-US" altLang="zh-CN" sz="2400" b="1" i="1" dirty="0"/>
              <a:t>("%5.2f", 1234.567));</a:t>
            </a:r>
            <a:endParaRPr lang="zh-CN" altLang="en-US" sz="2400" dirty="0"/>
          </a:p>
        </p:txBody>
      </p:sp>
      <p:sp>
        <p:nvSpPr>
          <p:cNvPr id="4" name="矩形 3"/>
          <p:cNvSpPr/>
          <p:nvPr/>
        </p:nvSpPr>
        <p:spPr>
          <a:xfrm>
            <a:off x="7487816" y="3212976"/>
            <a:ext cx="1656184" cy="1569660"/>
          </a:xfrm>
          <a:prstGeom prst="rect">
            <a:avLst/>
          </a:prstGeom>
          <a:solidFill>
            <a:schemeClr val="accent2"/>
          </a:solidFill>
        </p:spPr>
        <p:txBody>
          <a:bodyPr wrap="square">
            <a:spAutoFit/>
          </a:bodyPr>
          <a:lstStyle/>
          <a:p>
            <a:r>
              <a:rPr lang="en-US" altLang="zh-CN" sz="2400" dirty="0">
                <a:latin typeface="Tahoma" pitchFamily="34" charset="0"/>
                <a:ea typeface="Tahoma" pitchFamily="34" charset="0"/>
                <a:cs typeface="Tahoma" pitchFamily="34" charset="0"/>
              </a:rPr>
              <a:t>4E2D</a:t>
            </a:r>
          </a:p>
          <a:p>
            <a:r>
              <a:rPr lang="en-US" altLang="zh-CN" sz="2400" dirty="0">
                <a:latin typeface="Tahoma" pitchFamily="34" charset="0"/>
                <a:ea typeface="Tahoma" pitchFamily="34" charset="0"/>
                <a:cs typeface="Tahoma" pitchFamily="34" charset="0"/>
              </a:rPr>
              <a:t>4E2D</a:t>
            </a:r>
          </a:p>
          <a:p>
            <a:r>
              <a:rPr lang="en-US" altLang="zh-CN" sz="2400" dirty="0">
                <a:latin typeface="Tahoma" pitchFamily="34" charset="0"/>
                <a:ea typeface="Tahoma" pitchFamily="34" charset="0"/>
                <a:cs typeface="Tahoma" pitchFamily="34" charset="0"/>
              </a:rPr>
              <a:t>68%</a:t>
            </a:r>
          </a:p>
          <a:p>
            <a:r>
              <a:rPr lang="en-US" altLang="zh-CN" sz="2400" dirty="0">
                <a:latin typeface="Tahoma" pitchFamily="34" charset="0"/>
                <a:ea typeface="Tahoma" pitchFamily="34" charset="0"/>
                <a:cs typeface="Tahoma" pitchFamily="34" charset="0"/>
              </a:rPr>
              <a:t>1234.57</a:t>
            </a:r>
            <a:endParaRPr lang="zh-CN" altLang="en-US" sz="2400" dirty="0">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p:cTn id="7" dur="500" fill="hold"/>
                                        <p:tgtEl>
                                          <p:spTgt spid="24580"/>
                                        </p:tgtEl>
                                        <p:attrNameLst>
                                          <p:attrName>ppt_w</p:attrName>
                                        </p:attrNameLst>
                                      </p:cBhvr>
                                      <p:tavLst>
                                        <p:tav tm="0">
                                          <p:val>
                                            <p:fltVal val="0"/>
                                          </p:val>
                                        </p:tav>
                                        <p:tav tm="100000">
                                          <p:val>
                                            <p:strVal val="#ppt_w"/>
                                          </p:val>
                                        </p:tav>
                                      </p:tavLst>
                                    </p:anim>
                                    <p:anim calcmode="lin" valueType="num">
                                      <p:cBhvr>
                                        <p:cTn id="8" dur="500" fill="hold"/>
                                        <p:tgtEl>
                                          <p:spTgt spid="2458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P spid="3"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8.1.5  </a:t>
            </a:r>
            <a:r>
              <a:rPr lang="zh-CN" sz="4000" dirty="0" smtClean="0"/>
              <a:t>对象的字符串表示</a:t>
            </a:r>
            <a:r>
              <a:rPr lang="zh-CN" altLang="en-US" sz="4000" dirty="0" smtClean="0"/>
              <a:t>（略）</a:t>
            </a:r>
            <a:endParaRPr lang="zh-CN" sz="4000" dirty="0" smtClean="0"/>
          </a:p>
        </p:txBody>
      </p:sp>
      <p:sp>
        <p:nvSpPr>
          <p:cNvPr id="24580" name="Rectangle 3"/>
          <p:cNvSpPr>
            <a:spLocks noGrp="1" noChangeArrowheads="1"/>
          </p:cNvSpPr>
          <p:nvPr>
            <p:ph type="body" idx="1"/>
          </p:nvPr>
        </p:nvSpPr>
        <p:spPr>
          <a:xfrm>
            <a:off x="684213" y="2060575"/>
            <a:ext cx="8135937" cy="2012859"/>
          </a:xfrm>
        </p:spPr>
        <p:txBody>
          <a:bodyPr>
            <a:spAutoFit/>
          </a:bodyPr>
          <a:lstStyle/>
          <a:p>
            <a:pPr marL="0" indent="723900" eaLnBrk="1" hangingPunct="1">
              <a:buFont typeface="Wingdings" pitchFamily="2" charset="2"/>
              <a:buNone/>
            </a:pPr>
            <a:r>
              <a:rPr lang="zh-CN" sz="2400" dirty="0" smtClean="0"/>
              <a:t>我们知道所有的类都默认继承自</a:t>
            </a:r>
            <a:r>
              <a:rPr lang="zh-CN" altLang="zh-CN" sz="2400" dirty="0" smtClean="0"/>
              <a:t>Object</a:t>
            </a:r>
            <a:r>
              <a:rPr lang="zh-CN" sz="2400" dirty="0" smtClean="0"/>
              <a:t>类，</a:t>
            </a:r>
            <a:r>
              <a:rPr lang="zh-CN" altLang="zh-CN" sz="2400" dirty="0" smtClean="0"/>
              <a:t>Object</a:t>
            </a:r>
            <a:r>
              <a:rPr lang="zh-CN" sz="2400" dirty="0" smtClean="0"/>
              <a:t>类在</a:t>
            </a:r>
            <a:r>
              <a:rPr lang="zh-CN" altLang="zh-CN" sz="2400" dirty="0" smtClean="0"/>
              <a:t>java.lang</a:t>
            </a:r>
            <a:r>
              <a:rPr lang="zh-CN" sz="2400" dirty="0" smtClean="0"/>
              <a:t>包中。在</a:t>
            </a:r>
            <a:r>
              <a:rPr lang="zh-CN" altLang="zh-CN" sz="2400" dirty="0" smtClean="0"/>
              <a:t>Object</a:t>
            </a:r>
            <a:r>
              <a:rPr lang="zh-CN" sz="2400" dirty="0" smtClean="0"/>
              <a:t>类中有一个</a:t>
            </a:r>
            <a:r>
              <a:rPr lang="zh-CN" altLang="zh-CN" sz="2400" dirty="0" smtClean="0"/>
              <a:t>public String toString()</a:t>
            </a:r>
            <a:r>
              <a:rPr lang="zh-CN" sz="2400" dirty="0" smtClean="0"/>
              <a:t>方法，这个方法用于获得该对象的字符串表示。</a:t>
            </a:r>
          </a:p>
          <a:p>
            <a:pPr marL="0" indent="723900" eaLnBrk="1" hangingPunct="1">
              <a:buFont typeface="Wingdings" pitchFamily="2" charset="2"/>
              <a:buNone/>
            </a:pPr>
            <a:r>
              <a:rPr lang="zh-CN" sz="2400" dirty="0" smtClean="0"/>
              <a:t>一个对象调用</a:t>
            </a:r>
            <a:r>
              <a:rPr lang="zh-CN" altLang="zh-CN" sz="2400" dirty="0" smtClean="0"/>
              <a:t>toString()</a:t>
            </a:r>
            <a:r>
              <a:rPr lang="zh-CN" sz="2400" dirty="0" smtClean="0"/>
              <a:t>方法返回的字符串的一般形式为：</a:t>
            </a:r>
          </a:p>
        </p:txBody>
      </p:sp>
      <p:sp>
        <p:nvSpPr>
          <p:cNvPr id="25604" name="Rectangle 4"/>
          <p:cNvSpPr>
            <a:spLocks noChangeArrowheads="1"/>
          </p:cNvSpPr>
          <p:nvPr/>
        </p:nvSpPr>
        <p:spPr bwMode="auto">
          <a:xfrm>
            <a:off x="1763687" y="4149080"/>
            <a:ext cx="5543971"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sz="2400" dirty="0"/>
              <a:t>包名</a:t>
            </a:r>
            <a:r>
              <a:rPr lang="zh-CN" altLang="zh-CN" sz="2400" dirty="0"/>
              <a:t>.</a:t>
            </a:r>
            <a:r>
              <a:rPr lang="zh-CN" sz="2400" dirty="0"/>
              <a:t>类名</a:t>
            </a:r>
            <a:r>
              <a:rPr lang="zh-CN" altLang="zh-CN" sz="2400" dirty="0"/>
              <a:t>@</a:t>
            </a:r>
            <a:r>
              <a:rPr lang="zh-CN" sz="2400" dirty="0"/>
              <a:t>内存的引用地址</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23</a:t>
            </a:fld>
            <a:endParaRPr lang="zh-CN"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zh-CN" smtClean="0"/>
              <a:t>8.6  StringBuffer</a:t>
            </a:r>
            <a:r>
              <a:rPr lang="zh-CN" smtClean="0"/>
              <a:t>类</a:t>
            </a:r>
          </a:p>
        </p:txBody>
      </p:sp>
      <p:sp>
        <p:nvSpPr>
          <p:cNvPr id="44036" name="Rectangle 3"/>
          <p:cNvSpPr>
            <a:spLocks noGrp="1" noChangeArrowheads="1"/>
          </p:cNvSpPr>
          <p:nvPr>
            <p:ph type="body" idx="1"/>
          </p:nvPr>
        </p:nvSpPr>
        <p:spPr>
          <a:xfrm>
            <a:off x="570389" y="2132856"/>
            <a:ext cx="8388424" cy="4114800"/>
          </a:xfrm>
        </p:spPr>
        <p:txBody>
          <a:bodyPr/>
          <a:lstStyle/>
          <a:p>
            <a:pPr marL="0" indent="0" eaLnBrk="1" hangingPunct="1">
              <a:buNone/>
            </a:pPr>
            <a:r>
              <a:rPr lang="zh-CN" altLang="zh-CN" dirty="0" smtClean="0"/>
              <a:t>8.6.1  StringBuffer</a:t>
            </a:r>
            <a:r>
              <a:rPr lang="zh-CN" dirty="0" smtClean="0"/>
              <a:t>对象的创建</a:t>
            </a:r>
          </a:p>
          <a:p>
            <a:pPr marL="0" indent="0" eaLnBrk="1" hangingPunct="1">
              <a:buNone/>
            </a:pPr>
            <a:r>
              <a:rPr lang="en-US" altLang="zh-CN" dirty="0" smtClean="0">
                <a:solidFill>
                  <a:schemeClr val="tx1"/>
                </a:solidFill>
              </a:rPr>
              <a:t>1. </a:t>
            </a:r>
            <a:r>
              <a:rPr lang="en-US" altLang="zh-CN" dirty="0" err="1" smtClean="0">
                <a:solidFill>
                  <a:schemeClr val="tx1"/>
                </a:solidFill>
              </a:rPr>
              <a:t>StringBuffer</a:t>
            </a:r>
            <a:r>
              <a:rPr lang="zh-CN" altLang="en-US" dirty="0" smtClean="0">
                <a:solidFill>
                  <a:schemeClr val="tx1"/>
                </a:solidFill>
              </a:rPr>
              <a:t>类的用途</a:t>
            </a:r>
            <a:endParaRPr lang="en-US" altLang="zh-CN" dirty="0" smtClean="0">
              <a:solidFill>
                <a:schemeClr val="tx1"/>
              </a:solidFill>
            </a:endParaRPr>
          </a:p>
          <a:p>
            <a:pPr eaLnBrk="1" hangingPunct="1"/>
            <a:r>
              <a:rPr lang="zh-CN" altLang="zh-CN" dirty="0" smtClean="0"/>
              <a:t>StringBuffer</a:t>
            </a:r>
            <a:r>
              <a:rPr lang="zh-CN" dirty="0" smtClean="0"/>
              <a:t>类和</a:t>
            </a:r>
            <a:r>
              <a:rPr lang="zh-CN" altLang="zh-CN" dirty="0" smtClean="0"/>
              <a:t>String</a:t>
            </a:r>
            <a:r>
              <a:rPr lang="zh-CN" dirty="0" smtClean="0"/>
              <a:t>类都是用来代表字符串的，但是它们的内部实现方式不同。</a:t>
            </a:r>
            <a:r>
              <a:rPr lang="zh-CN" altLang="zh-CN" dirty="0" smtClean="0">
                <a:solidFill>
                  <a:srgbClr val="FF0000"/>
                </a:solidFill>
              </a:rPr>
              <a:t>String</a:t>
            </a:r>
            <a:r>
              <a:rPr lang="zh-CN" dirty="0" smtClean="0">
                <a:solidFill>
                  <a:srgbClr val="FF0000"/>
                </a:solidFill>
              </a:rPr>
              <a:t>类创建的字符串对象是不可修改的</a:t>
            </a:r>
            <a:r>
              <a:rPr lang="zh-CN" dirty="0" smtClean="0"/>
              <a:t>，也就是说，</a:t>
            </a:r>
            <a:r>
              <a:rPr lang="zh-CN" altLang="zh-CN" dirty="0" smtClean="0"/>
              <a:t>String</a:t>
            </a:r>
            <a:r>
              <a:rPr lang="zh-CN" dirty="0" smtClean="0"/>
              <a:t>字符串不能修改、删除或替换字符串中的某个字符。而</a:t>
            </a:r>
            <a:r>
              <a:rPr lang="zh-CN" altLang="zh-CN" dirty="0" smtClean="0"/>
              <a:t>StringBuffer</a:t>
            </a:r>
            <a:r>
              <a:rPr lang="zh-CN" dirty="0" smtClean="0"/>
              <a:t>类创建的字符串对象是可以修改的。</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24</a:t>
            </a:fld>
            <a:endParaRPr lang="zh-CN"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979712" y="214313"/>
            <a:ext cx="6964263" cy="1462087"/>
          </a:xfrm>
        </p:spPr>
        <p:txBody>
          <a:bodyPr/>
          <a:lstStyle/>
          <a:p>
            <a:pPr eaLnBrk="1" hangingPunct="1"/>
            <a:r>
              <a:rPr lang="zh-CN" altLang="zh-CN" dirty="0" smtClean="0"/>
              <a:t>StringBuffer</a:t>
            </a:r>
            <a:r>
              <a:rPr lang="zh-CN" altLang="en-US" dirty="0" smtClean="0"/>
              <a:t>类</a:t>
            </a:r>
            <a:endParaRPr lang="zh-CN" altLang="zh-CN" dirty="0" smtClean="0"/>
          </a:p>
        </p:txBody>
      </p:sp>
      <p:sp>
        <p:nvSpPr>
          <p:cNvPr id="45060" name="Rectangle 3"/>
          <p:cNvSpPr>
            <a:spLocks noGrp="1" noChangeArrowheads="1"/>
          </p:cNvSpPr>
          <p:nvPr>
            <p:ph type="body" idx="1"/>
          </p:nvPr>
        </p:nvSpPr>
        <p:spPr>
          <a:xfrm>
            <a:off x="539552" y="2492896"/>
            <a:ext cx="8424936" cy="2160591"/>
          </a:xfrm>
        </p:spPr>
        <p:txBody>
          <a:bodyPr>
            <a:spAutoFit/>
          </a:bodyPr>
          <a:lstStyle/>
          <a:p>
            <a:pPr eaLnBrk="1" hangingPunct="1"/>
            <a:r>
              <a:rPr lang="en-US" altLang="zh-CN" dirty="0" err="1" smtClean="0"/>
              <a:t>StringBuffer</a:t>
            </a:r>
            <a:r>
              <a:rPr lang="zh-CN" altLang="en-US" dirty="0" smtClean="0"/>
              <a:t>类对象保存可修改的</a:t>
            </a:r>
            <a:r>
              <a:rPr lang="en-US" altLang="zh-CN" dirty="0" smtClean="0"/>
              <a:t>Unicode</a:t>
            </a:r>
            <a:r>
              <a:rPr lang="zh-CN" altLang="en-US" dirty="0" smtClean="0"/>
              <a:t>字符序列</a:t>
            </a:r>
            <a:endParaRPr lang="en-US" altLang="zh-CN" dirty="0" smtClean="0"/>
          </a:p>
          <a:p>
            <a:pPr eaLnBrk="1" hangingPunct="1"/>
            <a:r>
              <a:rPr lang="en-US" altLang="zh-CN" dirty="0" err="1" smtClean="0">
                <a:solidFill>
                  <a:srgbClr val="FF0000"/>
                </a:solidFill>
              </a:rPr>
              <a:t>StringBuilder</a:t>
            </a:r>
            <a:r>
              <a:rPr lang="zh-CN" altLang="en-US" dirty="0"/>
              <a:t>与之</a:t>
            </a:r>
            <a:r>
              <a:rPr lang="zh-CN" altLang="en-US" dirty="0" smtClean="0"/>
              <a:t>类似，它效率更高，不考虑线程安全性</a:t>
            </a:r>
            <a:endParaRPr lang="zh-CN" altLang="zh-CN" dirty="0" smtClean="0"/>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25</a:t>
            </a:fld>
            <a:endParaRPr lang="zh-CN" altLang="zh-CN"/>
          </a:p>
        </p:txBody>
      </p:sp>
      <p:sp>
        <p:nvSpPr>
          <p:cNvPr id="3" name="矩形 2"/>
          <p:cNvSpPr/>
          <p:nvPr/>
        </p:nvSpPr>
        <p:spPr>
          <a:xfrm>
            <a:off x="1547664" y="5850850"/>
            <a:ext cx="5472332" cy="523220"/>
          </a:xfrm>
          <a:prstGeom prst="rect">
            <a:avLst/>
          </a:prstGeom>
        </p:spPr>
        <p:txBody>
          <a:bodyPr wrap="none">
            <a:spAutoFit/>
          </a:bodyPr>
          <a:lstStyle/>
          <a:p>
            <a:r>
              <a:rPr lang="zh-CN" altLang="en-US" sz="2800" dirty="0" smtClean="0"/>
              <a:t>示例：</a:t>
            </a:r>
            <a:r>
              <a:rPr lang="en-US" altLang="zh-CN" sz="2800" dirty="0" smtClean="0"/>
              <a:t>StringAndStringBuffer.java</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zh-CN" smtClean="0"/>
              <a:t>2. StringBuffer</a:t>
            </a:r>
            <a:r>
              <a:rPr lang="zh-CN" smtClean="0"/>
              <a:t>的构造方法</a:t>
            </a:r>
          </a:p>
        </p:txBody>
      </p:sp>
      <p:sp>
        <p:nvSpPr>
          <p:cNvPr id="46084" name="Rectangle 3"/>
          <p:cNvSpPr>
            <a:spLocks noGrp="1" noChangeArrowheads="1"/>
          </p:cNvSpPr>
          <p:nvPr>
            <p:ph type="body" idx="1"/>
          </p:nvPr>
        </p:nvSpPr>
        <p:spPr>
          <a:xfrm>
            <a:off x="251520" y="2060848"/>
            <a:ext cx="8784976" cy="4672048"/>
          </a:xfrm>
        </p:spPr>
        <p:txBody>
          <a:bodyPr wrap="square">
            <a:spAutoFit/>
          </a:bodyPr>
          <a:lstStyle/>
          <a:p>
            <a:pPr eaLnBrk="1" hangingPunct="1">
              <a:lnSpc>
                <a:spcPct val="80000"/>
              </a:lnSpc>
            </a:pPr>
            <a:r>
              <a:rPr lang="zh-CN" altLang="zh-CN" sz="2400" dirty="0" smtClean="0">
                <a:latin typeface="Tahoma" pitchFamily="34" charset="0"/>
              </a:rPr>
              <a:t>StringBuffer</a:t>
            </a:r>
            <a:r>
              <a:rPr lang="zh-CN" sz="2400" dirty="0" smtClean="0">
                <a:latin typeface="Tahoma" pitchFamily="34" charset="0"/>
              </a:rPr>
              <a:t>类中有三个构造方法，分别如下：</a:t>
            </a:r>
          </a:p>
          <a:p>
            <a:pPr marL="0" indent="1706563" eaLnBrk="1" hangingPunct="1">
              <a:lnSpc>
                <a:spcPct val="80000"/>
              </a:lnSpc>
              <a:buNone/>
            </a:pPr>
            <a:r>
              <a:rPr lang="zh-CN" altLang="zh-CN" sz="2400" dirty="0" smtClean="0">
                <a:latin typeface="Tahoma" pitchFamily="34" charset="0"/>
              </a:rPr>
              <a:t>StringBuffer()</a:t>
            </a:r>
          </a:p>
          <a:p>
            <a:pPr marL="0" indent="1706563" eaLnBrk="1" hangingPunct="1">
              <a:lnSpc>
                <a:spcPct val="80000"/>
              </a:lnSpc>
              <a:buNone/>
            </a:pPr>
            <a:r>
              <a:rPr lang="zh-CN" altLang="zh-CN" sz="2400" dirty="0" smtClean="0">
                <a:latin typeface="Tahoma" pitchFamily="34" charset="0"/>
              </a:rPr>
              <a:t>StringBuffer(int size)</a:t>
            </a:r>
          </a:p>
          <a:p>
            <a:pPr marL="0" indent="1706563" eaLnBrk="1" hangingPunct="1">
              <a:lnSpc>
                <a:spcPct val="80000"/>
              </a:lnSpc>
              <a:buNone/>
            </a:pPr>
            <a:r>
              <a:rPr lang="zh-CN" altLang="zh-CN" sz="2400" dirty="0" smtClean="0">
                <a:latin typeface="Tahoma" pitchFamily="34" charset="0"/>
              </a:rPr>
              <a:t>StringBuffer(String s)</a:t>
            </a:r>
          </a:p>
          <a:p>
            <a:pPr eaLnBrk="1" hangingPunct="1">
              <a:lnSpc>
                <a:spcPct val="80000"/>
              </a:lnSpc>
            </a:pPr>
            <a:r>
              <a:rPr lang="zh-CN" altLang="zh-CN" sz="2400" b="1" dirty="0" smtClean="0">
                <a:latin typeface="Tahoma" pitchFamily="34" charset="0"/>
                <a:ea typeface="宋体" pitchFamily="2" charset="-122"/>
              </a:rPr>
              <a:t>StringBuffer</a:t>
            </a:r>
            <a:r>
              <a:rPr lang="zh-CN" sz="2400" b="1" dirty="0" smtClean="0">
                <a:latin typeface="Tahoma" pitchFamily="34" charset="0"/>
                <a:ea typeface="宋体" pitchFamily="2" charset="-122"/>
              </a:rPr>
              <a:t>对象可以通过</a:t>
            </a:r>
            <a:r>
              <a:rPr lang="zh-CN" altLang="zh-CN" sz="2400" b="1" dirty="0" smtClean="0">
                <a:latin typeface="Tahoma" pitchFamily="34" charset="0"/>
                <a:ea typeface="宋体" pitchFamily="2" charset="-122"/>
              </a:rPr>
              <a:t>length()</a:t>
            </a:r>
            <a:r>
              <a:rPr lang="zh-CN" sz="2400" b="1" dirty="0" smtClean="0">
                <a:latin typeface="Tahoma" pitchFamily="34" charset="0"/>
                <a:ea typeface="宋体" pitchFamily="2" charset="-122"/>
              </a:rPr>
              <a:t>方法获取实体中存放的字符序列的长度，通过</a:t>
            </a:r>
            <a:r>
              <a:rPr lang="zh-CN" altLang="zh-CN" sz="2400" b="1" dirty="0" smtClean="0">
                <a:latin typeface="Tahoma" pitchFamily="34" charset="0"/>
                <a:ea typeface="宋体" pitchFamily="2" charset="-122"/>
              </a:rPr>
              <a:t>capacity()</a:t>
            </a:r>
            <a:r>
              <a:rPr lang="zh-CN" sz="2400" b="1" dirty="0" smtClean="0">
                <a:latin typeface="Tahoma" pitchFamily="34" charset="0"/>
                <a:ea typeface="宋体" pitchFamily="2" charset="-122"/>
              </a:rPr>
              <a:t>方法获取当前实体的实际容量。</a:t>
            </a:r>
          </a:p>
          <a:p>
            <a:pPr eaLnBrk="1" hangingPunct="1">
              <a:lnSpc>
                <a:spcPct val="80000"/>
              </a:lnSpc>
              <a:buFont typeface="Wingdings" pitchFamily="2" charset="2"/>
              <a:buChar char="p"/>
            </a:pPr>
            <a:r>
              <a:rPr lang="zh-CN" sz="2400" b="1" dirty="0" smtClean="0">
                <a:solidFill>
                  <a:schemeClr val="tx1"/>
                </a:solidFill>
                <a:latin typeface="Tahoma" pitchFamily="34" charset="0"/>
                <a:ea typeface="宋体" pitchFamily="2" charset="-122"/>
              </a:rPr>
              <a:t>带有</a:t>
            </a:r>
            <a:r>
              <a:rPr lang="zh-CN" altLang="zh-CN" sz="2400" b="1" dirty="0" smtClean="0">
                <a:solidFill>
                  <a:schemeClr val="tx1"/>
                </a:solidFill>
                <a:latin typeface="Tahoma" pitchFamily="34" charset="0"/>
                <a:ea typeface="宋体" pitchFamily="2" charset="-122"/>
              </a:rPr>
              <a:t>int</a:t>
            </a:r>
            <a:r>
              <a:rPr lang="zh-CN" sz="2400" b="1" dirty="0" smtClean="0">
                <a:solidFill>
                  <a:schemeClr val="tx1"/>
                </a:solidFill>
                <a:latin typeface="Tahoma" pitchFamily="34" charset="0"/>
                <a:ea typeface="宋体" pitchFamily="2" charset="-122"/>
              </a:rPr>
              <a:t>参数的构造方法创建</a:t>
            </a:r>
            <a:r>
              <a:rPr lang="zh-CN" altLang="zh-CN" sz="2400" b="1" dirty="0" smtClean="0">
                <a:solidFill>
                  <a:schemeClr val="tx1"/>
                </a:solidFill>
                <a:latin typeface="Tahoma" pitchFamily="34" charset="0"/>
                <a:ea typeface="宋体" pitchFamily="2" charset="-122"/>
              </a:rPr>
              <a:t>StringBuffer</a:t>
            </a:r>
            <a:r>
              <a:rPr lang="zh-CN" sz="2400" b="1" dirty="0" smtClean="0">
                <a:solidFill>
                  <a:schemeClr val="tx1"/>
                </a:solidFill>
                <a:latin typeface="Tahoma" pitchFamily="34" charset="0"/>
                <a:ea typeface="宋体" pitchFamily="2" charset="-122"/>
              </a:rPr>
              <a:t>对象后，分配给该对象的初始容量是由参数</a:t>
            </a:r>
            <a:r>
              <a:rPr lang="zh-CN" altLang="zh-CN" sz="2400" b="1" dirty="0" smtClean="0">
                <a:solidFill>
                  <a:schemeClr val="tx1"/>
                </a:solidFill>
                <a:latin typeface="Tahoma" pitchFamily="34" charset="0"/>
                <a:ea typeface="宋体" pitchFamily="2" charset="-122"/>
              </a:rPr>
              <a:t>size</a:t>
            </a:r>
            <a:r>
              <a:rPr lang="zh-CN" sz="2400" b="1" dirty="0" smtClean="0">
                <a:solidFill>
                  <a:schemeClr val="tx1"/>
                </a:solidFill>
                <a:latin typeface="Tahoma" pitchFamily="34" charset="0"/>
                <a:ea typeface="宋体" pitchFamily="2" charset="-122"/>
              </a:rPr>
              <a:t>指定。当该对象的实体存放的字符序列的长度大于</a:t>
            </a:r>
            <a:r>
              <a:rPr lang="zh-CN" altLang="zh-CN" sz="2400" b="1" dirty="0" smtClean="0">
                <a:solidFill>
                  <a:schemeClr val="tx1"/>
                </a:solidFill>
                <a:latin typeface="Tahoma" pitchFamily="34" charset="0"/>
                <a:ea typeface="宋体" pitchFamily="2" charset="-122"/>
              </a:rPr>
              <a:t>size</a:t>
            </a:r>
            <a:r>
              <a:rPr lang="zh-CN" sz="2400" b="1" dirty="0" smtClean="0">
                <a:solidFill>
                  <a:schemeClr val="tx1"/>
                </a:solidFill>
                <a:latin typeface="Tahoma" pitchFamily="34" charset="0"/>
                <a:ea typeface="宋体" pitchFamily="2" charset="-122"/>
              </a:rPr>
              <a:t>时，实体的容量自动增加，以便存放所有增加的字符。</a:t>
            </a:r>
          </a:p>
          <a:p>
            <a:pPr eaLnBrk="1" hangingPunct="1">
              <a:lnSpc>
                <a:spcPct val="80000"/>
              </a:lnSpc>
              <a:buFont typeface="Wingdings" pitchFamily="2" charset="2"/>
              <a:buChar char="p"/>
            </a:pPr>
            <a:r>
              <a:rPr lang="zh-CN" sz="2400" b="1" dirty="0" smtClean="0">
                <a:solidFill>
                  <a:schemeClr val="tx1"/>
                </a:solidFill>
                <a:latin typeface="Tahoma" pitchFamily="34" charset="0"/>
                <a:ea typeface="宋体" pitchFamily="2" charset="-122"/>
              </a:rPr>
              <a:t>带有</a:t>
            </a:r>
            <a:r>
              <a:rPr lang="zh-CN" altLang="zh-CN" sz="2400" b="1" dirty="0" smtClean="0">
                <a:solidFill>
                  <a:schemeClr val="tx1"/>
                </a:solidFill>
                <a:latin typeface="Tahoma" pitchFamily="34" charset="0"/>
                <a:ea typeface="宋体" pitchFamily="2" charset="-122"/>
              </a:rPr>
              <a:t>String</a:t>
            </a:r>
            <a:r>
              <a:rPr lang="zh-CN" sz="2400" b="1" dirty="0" smtClean="0">
                <a:solidFill>
                  <a:schemeClr val="tx1"/>
                </a:solidFill>
                <a:latin typeface="Tahoma" pitchFamily="34" charset="0"/>
                <a:ea typeface="宋体" pitchFamily="2" charset="-122"/>
              </a:rPr>
              <a:t>参数的构造方法创建</a:t>
            </a:r>
            <a:r>
              <a:rPr lang="zh-CN" altLang="zh-CN" sz="2400" b="1" dirty="0" smtClean="0">
                <a:solidFill>
                  <a:schemeClr val="tx1"/>
                </a:solidFill>
                <a:latin typeface="Tahoma" pitchFamily="34" charset="0"/>
                <a:ea typeface="宋体" pitchFamily="2" charset="-122"/>
              </a:rPr>
              <a:t>StringBuffer</a:t>
            </a:r>
            <a:r>
              <a:rPr lang="zh-CN" sz="2400" b="1" dirty="0" smtClean="0">
                <a:solidFill>
                  <a:schemeClr val="tx1"/>
                </a:solidFill>
                <a:latin typeface="Tahoma" pitchFamily="34" charset="0"/>
                <a:ea typeface="宋体" pitchFamily="2" charset="-122"/>
              </a:rPr>
              <a:t>对象后，分配给该对象的初始容量为参数字符串</a:t>
            </a:r>
            <a:r>
              <a:rPr lang="zh-CN" altLang="zh-CN" sz="2400" b="1" dirty="0" smtClean="0">
                <a:solidFill>
                  <a:schemeClr val="tx1"/>
                </a:solidFill>
                <a:latin typeface="Tahoma" pitchFamily="34" charset="0"/>
                <a:ea typeface="宋体" pitchFamily="2" charset="-122"/>
              </a:rPr>
              <a:t>s</a:t>
            </a:r>
            <a:r>
              <a:rPr lang="zh-CN" sz="2400" b="1" dirty="0" smtClean="0">
                <a:solidFill>
                  <a:schemeClr val="tx1"/>
                </a:solidFill>
                <a:latin typeface="Tahoma" pitchFamily="34" charset="0"/>
                <a:ea typeface="宋体" pitchFamily="2" charset="-122"/>
              </a:rPr>
              <a:t>的长度额外</a:t>
            </a:r>
            <a:r>
              <a:rPr lang="zh-CN" altLang="en-US" sz="2400" b="1" dirty="0" smtClean="0">
                <a:solidFill>
                  <a:schemeClr val="tx1"/>
                </a:solidFill>
                <a:latin typeface="Tahoma" pitchFamily="34" charset="0"/>
                <a:ea typeface="宋体" pitchFamily="2" charset="-122"/>
              </a:rPr>
              <a:t>再</a:t>
            </a:r>
            <a:r>
              <a:rPr lang="zh-CN" sz="2400" b="1" dirty="0" smtClean="0">
                <a:solidFill>
                  <a:schemeClr val="tx1"/>
                </a:solidFill>
                <a:latin typeface="Tahoma" pitchFamily="34" charset="0"/>
                <a:ea typeface="宋体" pitchFamily="2" charset="-122"/>
              </a:rPr>
              <a:t>增加</a:t>
            </a:r>
            <a:r>
              <a:rPr lang="zh-CN" altLang="zh-CN" sz="2400" b="1" dirty="0" smtClean="0">
                <a:solidFill>
                  <a:schemeClr val="tx1"/>
                </a:solidFill>
                <a:latin typeface="Tahoma" pitchFamily="34" charset="0"/>
                <a:ea typeface="宋体" pitchFamily="2" charset="-122"/>
              </a:rPr>
              <a:t>16</a:t>
            </a:r>
            <a:r>
              <a:rPr lang="zh-CN" sz="2400" b="1" dirty="0" smtClean="0">
                <a:solidFill>
                  <a:schemeClr val="tx1"/>
                </a:solidFill>
                <a:latin typeface="Tahoma" pitchFamily="34" charset="0"/>
                <a:ea typeface="宋体" pitchFamily="2" charset="-122"/>
              </a:rPr>
              <a:t>个字符。</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5" end="5"/>
                                            </p:txEl>
                                          </p:spTgt>
                                        </p:tgtEl>
                                        <p:attrNameLst>
                                          <p:attrName>style.visibility</p:attrName>
                                        </p:attrNameLst>
                                      </p:cBhvr>
                                      <p:to>
                                        <p:strVal val="visible"/>
                                      </p:to>
                                    </p:set>
                                    <p:animEffect transition="in" filter="fade">
                                      <p:cBhvr>
                                        <p:cTn id="7" dur="500"/>
                                        <p:tgtEl>
                                          <p:spTgt spid="4608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4">
                                            <p:txEl>
                                              <p:pRg st="6" end="6"/>
                                            </p:txEl>
                                          </p:spTgt>
                                        </p:tgtEl>
                                        <p:attrNameLst>
                                          <p:attrName>style.visibility</p:attrName>
                                        </p:attrNameLst>
                                      </p:cBhvr>
                                      <p:to>
                                        <p:strVal val="visible"/>
                                      </p:to>
                                    </p:set>
                                    <p:animEffect transition="in" filter="fade">
                                      <p:cBhvr>
                                        <p:cTn id="10" dur="500"/>
                                        <p:tgtEl>
                                          <p:spTgt spid="460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zh-CN" sz="4000" dirty="0" smtClean="0"/>
              <a:t> 8.6.2  StringBuffer</a:t>
            </a:r>
            <a:r>
              <a:rPr lang="zh-CN" sz="4000" dirty="0" smtClean="0"/>
              <a:t>类的常用方法</a:t>
            </a:r>
          </a:p>
        </p:txBody>
      </p:sp>
      <p:sp>
        <p:nvSpPr>
          <p:cNvPr id="47108" name="Rectangle 3"/>
          <p:cNvSpPr>
            <a:spLocks noGrp="1" noChangeArrowheads="1"/>
          </p:cNvSpPr>
          <p:nvPr>
            <p:ph type="body" idx="1"/>
          </p:nvPr>
        </p:nvSpPr>
        <p:spPr>
          <a:xfrm>
            <a:off x="827584" y="2060848"/>
            <a:ext cx="7772400" cy="4114800"/>
          </a:xfrm>
        </p:spPr>
        <p:txBody>
          <a:bodyPr/>
          <a:lstStyle/>
          <a:p>
            <a:pPr marL="0" indent="0" eaLnBrk="1" hangingPunct="1">
              <a:lnSpc>
                <a:spcPct val="80000"/>
              </a:lnSpc>
              <a:buNone/>
            </a:pPr>
            <a:r>
              <a:rPr lang="zh-CN" altLang="zh-CN" dirty="0" smtClean="0"/>
              <a:t>1. append</a:t>
            </a:r>
            <a:r>
              <a:rPr lang="zh-CN" dirty="0" smtClean="0"/>
              <a:t>方法</a:t>
            </a:r>
          </a:p>
          <a:p>
            <a:pPr marL="0" indent="0" eaLnBrk="1" hangingPunct="1">
              <a:lnSpc>
                <a:spcPct val="80000"/>
              </a:lnSpc>
              <a:buNone/>
            </a:pPr>
            <a:r>
              <a:rPr lang="en-US" altLang="zh-CN" sz="2800" dirty="0" smtClean="0"/>
              <a:t>        </a:t>
            </a:r>
            <a:r>
              <a:rPr lang="zh-CN" sz="2800" dirty="0" smtClean="0"/>
              <a:t>使用</a:t>
            </a:r>
            <a:r>
              <a:rPr lang="zh-CN" altLang="zh-CN" sz="2800" dirty="0" smtClean="0"/>
              <a:t>append</a:t>
            </a:r>
            <a:r>
              <a:rPr lang="zh-CN" sz="2800" dirty="0" smtClean="0"/>
              <a:t>方法可以将其他</a:t>
            </a:r>
            <a:r>
              <a:rPr lang="zh-CN" altLang="zh-CN" sz="2800" dirty="0" smtClean="0"/>
              <a:t>Java</a:t>
            </a:r>
            <a:r>
              <a:rPr lang="zh-CN" sz="2800" dirty="0" smtClean="0"/>
              <a:t>类型数据转化为字符串后，再追加到</a:t>
            </a:r>
            <a:r>
              <a:rPr lang="zh-CN" altLang="zh-CN" sz="2800" dirty="0" smtClean="0"/>
              <a:t>StringBuffer</a:t>
            </a:r>
            <a:r>
              <a:rPr lang="zh-CN" sz="2800" dirty="0" smtClean="0"/>
              <a:t>对象中。</a:t>
            </a:r>
          </a:p>
          <a:p>
            <a:pPr eaLnBrk="1" hangingPunct="1">
              <a:lnSpc>
                <a:spcPct val="80000"/>
              </a:lnSpc>
            </a:pPr>
            <a:r>
              <a:rPr lang="zh-CN" altLang="zh-CN" sz="2800" dirty="0" smtClean="0">
                <a:solidFill>
                  <a:schemeClr val="tx1"/>
                </a:solidFill>
              </a:rPr>
              <a:t>StringBuffer append(String s)</a:t>
            </a:r>
            <a:r>
              <a:rPr lang="zh-CN" sz="2800" dirty="0" smtClean="0">
                <a:solidFill>
                  <a:schemeClr val="tx1"/>
                </a:solidFill>
              </a:rPr>
              <a:t>：将一个字符串对象</a:t>
            </a:r>
            <a:r>
              <a:rPr lang="zh-CN" sz="2800" dirty="0" smtClean="0">
                <a:solidFill>
                  <a:srgbClr val="0000FF"/>
                </a:solidFill>
              </a:rPr>
              <a:t>追加</a:t>
            </a:r>
            <a:r>
              <a:rPr lang="zh-CN" sz="2800" dirty="0" smtClean="0">
                <a:solidFill>
                  <a:schemeClr val="tx1"/>
                </a:solidFill>
              </a:rPr>
              <a:t>到当前</a:t>
            </a:r>
            <a:r>
              <a:rPr lang="zh-CN" altLang="zh-CN" sz="2800" dirty="0" smtClean="0">
                <a:solidFill>
                  <a:schemeClr val="tx1"/>
                </a:solidFill>
              </a:rPr>
              <a:t>StringBuffer</a:t>
            </a:r>
            <a:r>
              <a:rPr lang="zh-CN" sz="2800" dirty="0" smtClean="0">
                <a:solidFill>
                  <a:schemeClr val="tx1"/>
                </a:solidFill>
              </a:rPr>
              <a:t>对象中，并返回当前</a:t>
            </a:r>
            <a:r>
              <a:rPr lang="zh-CN" altLang="zh-CN" sz="2800" dirty="0" smtClean="0">
                <a:solidFill>
                  <a:schemeClr val="tx1"/>
                </a:solidFill>
              </a:rPr>
              <a:t>StringBuffer</a:t>
            </a:r>
            <a:r>
              <a:rPr lang="zh-CN" sz="2800" dirty="0" smtClean="0">
                <a:solidFill>
                  <a:schemeClr val="tx1"/>
                </a:solidFill>
              </a:rPr>
              <a:t>对象的引用。</a:t>
            </a:r>
          </a:p>
          <a:p>
            <a:pPr eaLnBrk="1" hangingPunct="1">
              <a:lnSpc>
                <a:spcPct val="80000"/>
              </a:lnSpc>
            </a:pPr>
            <a:r>
              <a:rPr lang="zh-CN" altLang="zh-CN" sz="2800" dirty="0" smtClean="0">
                <a:solidFill>
                  <a:schemeClr val="tx1"/>
                </a:solidFill>
              </a:rPr>
              <a:t>StringBuffer append(int n)</a:t>
            </a:r>
            <a:r>
              <a:rPr lang="zh-CN" sz="2800" dirty="0" smtClean="0">
                <a:solidFill>
                  <a:schemeClr val="tx1"/>
                </a:solidFill>
              </a:rPr>
              <a:t>：将一个</a:t>
            </a:r>
            <a:r>
              <a:rPr lang="zh-CN" altLang="zh-CN" sz="2800" dirty="0" smtClean="0">
                <a:solidFill>
                  <a:schemeClr val="tx1"/>
                </a:solidFill>
              </a:rPr>
              <a:t>int</a:t>
            </a:r>
            <a:r>
              <a:rPr lang="zh-CN" sz="2800" dirty="0" smtClean="0">
                <a:solidFill>
                  <a:schemeClr val="tx1"/>
                </a:solidFill>
              </a:rPr>
              <a:t>型数据转化为字符串对象后再</a:t>
            </a:r>
            <a:r>
              <a:rPr lang="zh-CN" sz="2800" dirty="0" smtClean="0">
                <a:solidFill>
                  <a:srgbClr val="0000FF"/>
                </a:solidFill>
              </a:rPr>
              <a:t>追加</a:t>
            </a:r>
            <a:r>
              <a:rPr lang="zh-CN" sz="2800" dirty="0" smtClean="0">
                <a:solidFill>
                  <a:schemeClr val="tx1"/>
                </a:solidFill>
              </a:rPr>
              <a:t>到当前</a:t>
            </a:r>
            <a:r>
              <a:rPr lang="zh-CN" altLang="zh-CN" sz="2800" dirty="0" smtClean="0">
                <a:solidFill>
                  <a:schemeClr val="tx1"/>
                </a:solidFill>
              </a:rPr>
              <a:t>StringBuffer</a:t>
            </a:r>
            <a:r>
              <a:rPr lang="zh-CN" sz="2800" dirty="0" smtClean="0">
                <a:solidFill>
                  <a:schemeClr val="tx1"/>
                </a:solidFill>
              </a:rPr>
              <a:t>对象中，并返回当前</a:t>
            </a:r>
            <a:r>
              <a:rPr lang="zh-CN" altLang="zh-CN" sz="2800" dirty="0" smtClean="0">
                <a:solidFill>
                  <a:schemeClr val="tx1"/>
                </a:solidFill>
              </a:rPr>
              <a:t>StringBuffer</a:t>
            </a:r>
            <a:r>
              <a:rPr lang="zh-CN" sz="2800" dirty="0" smtClean="0">
                <a:solidFill>
                  <a:schemeClr val="tx1"/>
                </a:solidFill>
              </a:rPr>
              <a:t>对象的引用。</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27</a:t>
            </a:fld>
            <a:endParaRPr lang="zh-CN"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zh-CN" sz="4000" dirty="0" smtClean="0"/>
              <a:t> 8.6.2  StringBuffer</a:t>
            </a:r>
            <a:r>
              <a:rPr lang="zh-CN" sz="4000" dirty="0" smtClean="0"/>
              <a:t>类的常用方法</a:t>
            </a:r>
          </a:p>
        </p:txBody>
      </p:sp>
      <p:sp>
        <p:nvSpPr>
          <p:cNvPr id="47108" name="Rectangle 3"/>
          <p:cNvSpPr>
            <a:spLocks noGrp="1" noChangeArrowheads="1"/>
          </p:cNvSpPr>
          <p:nvPr>
            <p:ph type="body" idx="1"/>
          </p:nvPr>
        </p:nvSpPr>
        <p:spPr>
          <a:xfrm>
            <a:off x="827584" y="2060848"/>
            <a:ext cx="7772400" cy="4114800"/>
          </a:xfrm>
        </p:spPr>
        <p:txBody>
          <a:bodyPr/>
          <a:lstStyle/>
          <a:p>
            <a:pPr marL="0" indent="0" eaLnBrk="1" hangingPunct="1">
              <a:lnSpc>
                <a:spcPct val="80000"/>
              </a:lnSpc>
              <a:buNone/>
            </a:pPr>
            <a:r>
              <a:rPr lang="zh-CN" altLang="zh-CN" dirty="0" smtClean="0"/>
              <a:t>1. append</a:t>
            </a:r>
            <a:r>
              <a:rPr lang="zh-CN" dirty="0" smtClean="0"/>
              <a:t>方法</a:t>
            </a:r>
          </a:p>
          <a:p>
            <a:pPr marL="0" indent="0" eaLnBrk="1" hangingPunct="1">
              <a:lnSpc>
                <a:spcPct val="80000"/>
              </a:lnSpc>
              <a:buNone/>
            </a:pPr>
            <a:r>
              <a:rPr lang="en-US" altLang="zh-CN" sz="2800" dirty="0" smtClean="0"/>
              <a:t>      </a:t>
            </a:r>
            <a:r>
              <a:rPr lang="zh-CN" sz="2800" dirty="0" smtClean="0"/>
              <a:t>使用</a:t>
            </a:r>
            <a:r>
              <a:rPr lang="zh-CN" altLang="zh-CN" sz="2800" dirty="0" smtClean="0"/>
              <a:t>append</a:t>
            </a:r>
            <a:r>
              <a:rPr lang="zh-CN" sz="2800" dirty="0" smtClean="0"/>
              <a:t>方法可以将其他</a:t>
            </a:r>
            <a:r>
              <a:rPr lang="zh-CN" altLang="zh-CN" sz="2800" dirty="0" smtClean="0"/>
              <a:t>Java</a:t>
            </a:r>
            <a:r>
              <a:rPr lang="zh-CN" sz="2800" dirty="0" smtClean="0"/>
              <a:t>类型数据转化为字符串后，再追加到</a:t>
            </a:r>
            <a:r>
              <a:rPr lang="zh-CN" altLang="zh-CN" sz="2800" dirty="0" smtClean="0"/>
              <a:t>StringBuffer</a:t>
            </a:r>
            <a:r>
              <a:rPr lang="zh-CN" sz="2800" dirty="0" smtClean="0"/>
              <a:t>对象中。</a:t>
            </a:r>
            <a:endParaRPr lang="en-US" altLang="zh-CN" sz="2800" dirty="0" smtClean="0"/>
          </a:p>
          <a:p>
            <a:pPr eaLnBrk="1" hangingPunct="1">
              <a:lnSpc>
                <a:spcPct val="80000"/>
              </a:lnSpc>
            </a:pPr>
            <a:r>
              <a:rPr lang="zh-CN" altLang="zh-CN" sz="2800" dirty="0" smtClean="0">
                <a:solidFill>
                  <a:schemeClr val="tx1"/>
                </a:solidFill>
              </a:rPr>
              <a:t>StringBuffer append(Object o)</a:t>
            </a:r>
            <a:r>
              <a:rPr lang="zh-CN" sz="2800" dirty="0" smtClean="0">
                <a:solidFill>
                  <a:schemeClr val="tx1"/>
                </a:solidFill>
              </a:rPr>
              <a:t>：将一个</a:t>
            </a:r>
            <a:r>
              <a:rPr lang="zh-CN" altLang="zh-CN" sz="2800" dirty="0" smtClean="0">
                <a:solidFill>
                  <a:schemeClr val="tx1"/>
                </a:solidFill>
              </a:rPr>
              <a:t>Object</a:t>
            </a:r>
            <a:r>
              <a:rPr lang="zh-CN" sz="2800" dirty="0" smtClean="0">
                <a:solidFill>
                  <a:schemeClr val="tx1"/>
                </a:solidFill>
              </a:rPr>
              <a:t>对象</a:t>
            </a:r>
            <a:r>
              <a:rPr lang="zh-CN" altLang="zh-CN" sz="2800" dirty="0" smtClean="0">
                <a:solidFill>
                  <a:schemeClr val="tx1"/>
                </a:solidFill>
              </a:rPr>
              <a:t>o</a:t>
            </a:r>
            <a:r>
              <a:rPr lang="zh-CN" sz="2800" dirty="0" smtClean="0">
                <a:solidFill>
                  <a:schemeClr val="tx1"/>
                </a:solidFill>
              </a:rPr>
              <a:t>的字符串表示</a:t>
            </a:r>
            <a:r>
              <a:rPr lang="zh-CN" sz="2800" dirty="0" smtClean="0">
                <a:solidFill>
                  <a:srgbClr val="0000FF"/>
                </a:solidFill>
              </a:rPr>
              <a:t>追加</a:t>
            </a:r>
            <a:r>
              <a:rPr lang="zh-CN" sz="2800" dirty="0" smtClean="0">
                <a:solidFill>
                  <a:schemeClr val="tx1"/>
                </a:solidFill>
              </a:rPr>
              <a:t>到当前</a:t>
            </a:r>
            <a:r>
              <a:rPr lang="zh-CN" altLang="zh-CN" sz="2800" dirty="0" smtClean="0">
                <a:solidFill>
                  <a:schemeClr val="tx1"/>
                </a:solidFill>
              </a:rPr>
              <a:t>StringBuffer</a:t>
            </a:r>
            <a:r>
              <a:rPr lang="zh-CN" sz="2800" dirty="0" smtClean="0">
                <a:solidFill>
                  <a:schemeClr val="tx1"/>
                </a:solidFill>
              </a:rPr>
              <a:t>对象中，并返回当前</a:t>
            </a:r>
            <a:r>
              <a:rPr lang="zh-CN" altLang="zh-CN" sz="2800" dirty="0" smtClean="0">
                <a:solidFill>
                  <a:schemeClr val="tx1"/>
                </a:solidFill>
              </a:rPr>
              <a:t>StringBuffer</a:t>
            </a:r>
            <a:r>
              <a:rPr lang="zh-CN" sz="2800" dirty="0" smtClean="0">
                <a:solidFill>
                  <a:schemeClr val="tx1"/>
                </a:solidFill>
              </a:rPr>
              <a:t>对象的引用。</a:t>
            </a:r>
          </a:p>
          <a:p>
            <a:pPr eaLnBrk="1" hangingPunct="1">
              <a:lnSpc>
                <a:spcPct val="80000"/>
              </a:lnSpc>
            </a:pPr>
            <a:r>
              <a:rPr lang="zh-CN" sz="2800" dirty="0" smtClean="0">
                <a:solidFill>
                  <a:schemeClr val="tx1"/>
                </a:solidFill>
              </a:rPr>
              <a:t>类似的方法还有：</a:t>
            </a:r>
          </a:p>
          <a:p>
            <a:pPr marL="0" indent="0" eaLnBrk="1" hangingPunct="1">
              <a:lnSpc>
                <a:spcPct val="80000"/>
              </a:lnSpc>
              <a:buNone/>
            </a:pPr>
            <a:r>
              <a:rPr lang="en-US" altLang="zh-CN" sz="2800" dirty="0" smtClean="0">
                <a:solidFill>
                  <a:schemeClr val="tx1"/>
                </a:solidFill>
              </a:rPr>
              <a:t>    </a:t>
            </a:r>
            <a:r>
              <a:rPr lang="zh-CN" altLang="zh-CN" sz="2800" dirty="0" smtClean="0">
                <a:solidFill>
                  <a:schemeClr val="tx1"/>
                </a:solidFill>
              </a:rPr>
              <a:t>StringBuffer append(boolean b)</a:t>
            </a:r>
            <a:r>
              <a:rPr lang="zh-CN" sz="2800" dirty="0" smtClean="0">
                <a:solidFill>
                  <a:schemeClr val="tx1"/>
                </a:solidFill>
              </a:rPr>
              <a:t>、</a:t>
            </a:r>
            <a:r>
              <a:rPr lang="zh-CN" altLang="zh-CN" sz="2800" dirty="0" smtClean="0">
                <a:solidFill>
                  <a:schemeClr val="tx1"/>
                </a:solidFill>
              </a:rPr>
              <a:t>StringBuffer append(char c)</a:t>
            </a:r>
            <a:r>
              <a:rPr lang="zh-CN" sz="2800" dirty="0" smtClean="0">
                <a:solidFill>
                  <a:schemeClr val="tx1"/>
                </a:solidFill>
              </a:rPr>
              <a:t>、</a:t>
            </a:r>
            <a:r>
              <a:rPr lang="zh-CN" altLang="zh-CN" sz="2800" dirty="0" smtClean="0">
                <a:solidFill>
                  <a:schemeClr val="tx1"/>
                </a:solidFill>
              </a:rPr>
              <a:t>StringBuffer append(long n)</a:t>
            </a:r>
            <a:r>
              <a:rPr lang="zh-CN" sz="2800" dirty="0" smtClean="0">
                <a:solidFill>
                  <a:schemeClr val="tx1"/>
                </a:solidFill>
              </a:rPr>
              <a:t>、</a:t>
            </a:r>
            <a:r>
              <a:rPr lang="zh-CN" altLang="zh-CN" sz="2800" dirty="0" smtClean="0">
                <a:solidFill>
                  <a:schemeClr val="tx1"/>
                </a:solidFill>
              </a:rPr>
              <a:t>StringBuffer append(float f)</a:t>
            </a:r>
            <a:r>
              <a:rPr lang="zh-CN" sz="2800" dirty="0" smtClean="0">
                <a:solidFill>
                  <a:schemeClr val="tx1"/>
                </a:solidFill>
              </a:rPr>
              <a:t>、</a:t>
            </a:r>
            <a:r>
              <a:rPr lang="zh-CN" altLang="zh-CN" sz="2800" dirty="0" smtClean="0">
                <a:solidFill>
                  <a:schemeClr val="tx1"/>
                </a:solidFill>
              </a:rPr>
              <a:t>StringBuffer append(double d)</a:t>
            </a:r>
            <a:r>
              <a:rPr lang="zh-CN" sz="2800" dirty="0" smtClean="0">
                <a:solidFill>
                  <a:schemeClr val="tx1"/>
                </a:solidFill>
              </a:rPr>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28</a:t>
            </a:fld>
            <a:endParaRPr lang="zh-CN" altLang="zh-CN"/>
          </a:p>
        </p:txBody>
      </p:sp>
    </p:spTree>
    <p:extLst>
      <p:ext uri="{BB962C8B-B14F-4D97-AF65-F5344CB8AC3E}">
        <p14:creationId xmlns:p14="http://schemas.microsoft.com/office/powerpoint/2010/main" val="2162752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611560" y="1988840"/>
            <a:ext cx="8132440" cy="4320480"/>
          </a:xfrm>
        </p:spPr>
        <p:txBody>
          <a:bodyPr/>
          <a:lstStyle/>
          <a:p>
            <a:pPr marL="0" indent="0" eaLnBrk="1" hangingPunct="1">
              <a:lnSpc>
                <a:spcPct val="80000"/>
              </a:lnSpc>
              <a:buNone/>
            </a:pPr>
            <a:r>
              <a:rPr lang="zh-CN" altLang="zh-CN" dirty="0" smtClean="0"/>
              <a:t>2.  char charAt(int n)</a:t>
            </a:r>
            <a:r>
              <a:rPr lang="zh-CN" dirty="0" smtClean="0"/>
              <a:t>和</a:t>
            </a:r>
            <a:endParaRPr lang="en-US" altLang="zh-CN" dirty="0" smtClean="0"/>
          </a:p>
          <a:p>
            <a:pPr marL="0" indent="0" eaLnBrk="1" hangingPunct="1">
              <a:lnSpc>
                <a:spcPct val="80000"/>
              </a:lnSpc>
              <a:buNone/>
            </a:pPr>
            <a:r>
              <a:rPr lang="en-US" altLang="zh-CN" dirty="0"/>
              <a:t> </a:t>
            </a:r>
            <a:r>
              <a:rPr lang="en-US" altLang="zh-CN" dirty="0" smtClean="0"/>
              <a:t>                      </a:t>
            </a:r>
            <a:r>
              <a:rPr lang="zh-CN" altLang="zh-CN" dirty="0" smtClean="0"/>
              <a:t>void setCharAt(int n,char ch)</a:t>
            </a:r>
            <a:endParaRPr lang="en-US" altLang="zh-CN" dirty="0" smtClean="0"/>
          </a:p>
          <a:p>
            <a:pPr marL="0" indent="0" eaLnBrk="1" hangingPunct="1">
              <a:lnSpc>
                <a:spcPct val="80000"/>
              </a:lnSpc>
              <a:buNone/>
            </a:pPr>
            <a:endParaRPr lang="zh-CN" altLang="zh-CN" sz="2800" dirty="0" smtClean="0"/>
          </a:p>
          <a:p>
            <a:pPr eaLnBrk="1" hangingPunct="1">
              <a:lnSpc>
                <a:spcPct val="80000"/>
              </a:lnSpc>
            </a:pPr>
            <a:r>
              <a:rPr lang="zh-CN" altLang="zh-CN" sz="2800" dirty="0" smtClean="0">
                <a:solidFill>
                  <a:schemeClr val="tx1"/>
                </a:solidFill>
              </a:rPr>
              <a:t>charAt(int n)</a:t>
            </a:r>
            <a:r>
              <a:rPr lang="zh-CN" sz="2800" dirty="0" smtClean="0">
                <a:solidFill>
                  <a:schemeClr val="tx1"/>
                </a:solidFill>
              </a:rPr>
              <a:t>方法用来获取参数</a:t>
            </a:r>
            <a:r>
              <a:rPr lang="zh-CN" altLang="zh-CN" sz="2800" dirty="0" smtClean="0">
                <a:solidFill>
                  <a:schemeClr val="tx1"/>
                </a:solidFill>
              </a:rPr>
              <a:t>n</a:t>
            </a:r>
            <a:r>
              <a:rPr lang="zh-CN" sz="2800" dirty="0" smtClean="0">
                <a:solidFill>
                  <a:schemeClr val="tx1"/>
                </a:solidFill>
              </a:rPr>
              <a:t>指定位置上的单个字符。字符串序列从</a:t>
            </a:r>
            <a:r>
              <a:rPr lang="zh-CN" altLang="zh-CN" sz="2800" dirty="0" smtClean="0">
                <a:solidFill>
                  <a:schemeClr val="tx1"/>
                </a:solidFill>
              </a:rPr>
              <a:t>0</a:t>
            </a:r>
            <a:r>
              <a:rPr lang="zh-CN" sz="2800" dirty="0" smtClean="0">
                <a:solidFill>
                  <a:schemeClr val="tx1"/>
                </a:solidFill>
              </a:rPr>
              <a:t>开始，即当前对象实体中</a:t>
            </a:r>
            <a:r>
              <a:rPr lang="zh-CN" altLang="zh-CN" sz="2800" dirty="0" smtClean="0">
                <a:solidFill>
                  <a:schemeClr val="tx1"/>
                </a:solidFill>
              </a:rPr>
              <a:t>n</a:t>
            </a:r>
            <a:r>
              <a:rPr lang="zh-CN" sz="2800" dirty="0" smtClean="0">
                <a:solidFill>
                  <a:schemeClr val="tx1"/>
                </a:solidFill>
              </a:rPr>
              <a:t>的值必须是非负的，并且小于当前对象实体中字符串的序列长度。</a:t>
            </a:r>
          </a:p>
          <a:p>
            <a:pPr eaLnBrk="1" hangingPunct="1">
              <a:lnSpc>
                <a:spcPct val="80000"/>
              </a:lnSpc>
            </a:pPr>
            <a:r>
              <a:rPr lang="zh-CN" altLang="zh-CN" sz="2800" dirty="0" smtClean="0">
                <a:solidFill>
                  <a:schemeClr val="tx1"/>
                </a:solidFill>
              </a:rPr>
              <a:t>setCharAt(int n,char ch)</a:t>
            </a:r>
            <a:r>
              <a:rPr lang="zh-CN" sz="2800" dirty="0" smtClean="0">
                <a:solidFill>
                  <a:schemeClr val="tx1"/>
                </a:solidFill>
              </a:rPr>
              <a:t>方法用来将当前</a:t>
            </a:r>
            <a:r>
              <a:rPr lang="zh-CN" altLang="zh-CN" sz="2800" dirty="0" smtClean="0">
                <a:solidFill>
                  <a:schemeClr val="tx1"/>
                </a:solidFill>
              </a:rPr>
              <a:t>StringBuffer</a:t>
            </a:r>
            <a:r>
              <a:rPr lang="zh-CN" sz="2800" dirty="0" smtClean="0">
                <a:solidFill>
                  <a:schemeClr val="tx1"/>
                </a:solidFill>
              </a:rPr>
              <a:t>对象实体中的字符对象位置</a:t>
            </a:r>
            <a:r>
              <a:rPr lang="zh-CN" altLang="zh-CN" sz="2800" dirty="0" smtClean="0">
                <a:solidFill>
                  <a:schemeClr val="tx1"/>
                </a:solidFill>
              </a:rPr>
              <a:t>n</a:t>
            </a:r>
            <a:r>
              <a:rPr lang="zh-CN" sz="2800" dirty="0" smtClean="0">
                <a:solidFill>
                  <a:schemeClr val="tx1"/>
                </a:solidFill>
              </a:rPr>
              <a:t>处的字符用参数</a:t>
            </a:r>
            <a:r>
              <a:rPr lang="zh-CN" altLang="zh-CN" sz="2800" dirty="0" smtClean="0">
                <a:solidFill>
                  <a:schemeClr val="tx1"/>
                </a:solidFill>
              </a:rPr>
              <a:t>ch</a:t>
            </a:r>
            <a:r>
              <a:rPr lang="zh-CN" sz="2800" dirty="0" smtClean="0">
                <a:solidFill>
                  <a:schemeClr val="tx1"/>
                </a:solidFill>
              </a:rPr>
              <a:t>指定的字符替换。</a:t>
            </a:r>
            <a:r>
              <a:rPr lang="zh-CN" altLang="zh-CN" sz="2800" dirty="0" smtClean="0">
                <a:solidFill>
                  <a:schemeClr val="tx1"/>
                </a:solidFill>
              </a:rPr>
              <a:t>n</a:t>
            </a:r>
            <a:r>
              <a:rPr lang="zh-CN" sz="2800" dirty="0" smtClean="0">
                <a:solidFill>
                  <a:schemeClr val="tx1"/>
                </a:solidFill>
              </a:rPr>
              <a:t>的值必须是非负的，并且小于当前对象实体中字符串序列的长度。</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29</a:t>
            </a:fld>
            <a:endParaRPr lang="zh-CN" altLang="zh-CN"/>
          </a:p>
        </p:txBody>
      </p:sp>
      <p:sp>
        <p:nvSpPr>
          <p:cNvPr id="6" name="Rectangle 2"/>
          <p:cNvSpPr txBox="1">
            <a:spLocks noChangeArrowheads="1"/>
          </p:cNvSpPr>
          <p:nvPr/>
        </p:nvSpPr>
        <p:spPr bwMode="auto">
          <a:xfrm>
            <a:off x="1187624" y="620688"/>
            <a:ext cx="7793037" cy="103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fontAlgn="base">
              <a:spcBef>
                <a:spcPct val="0"/>
              </a:spcBef>
              <a:spcAft>
                <a:spcPct val="0"/>
              </a:spcAft>
              <a:defRPr sz="4400">
                <a:solidFill>
                  <a:srgbClr val="333399"/>
                </a:solidFill>
                <a:latin typeface="Arial" pitchFamily="34" charset="0"/>
                <a:ea typeface="黑体" pitchFamily="49" charset="-122"/>
              </a:defRPr>
            </a:lvl6pPr>
            <a:lvl7pPr marL="914400" algn="l" rtl="0" fontAlgn="base">
              <a:spcBef>
                <a:spcPct val="0"/>
              </a:spcBef>
              <a:spcAft>
                <a:spcPct val="0"/>
              </a:spcAft>
              <a:defRPr sz="4400">
                <a:solidFill>
                  <a:srgbClr val="333399"/>
                </a:solidFill>
                <a:latin typeface="Arial" pitchFamily="34" charset="0"/>
                <a:ea typeface="黑体" pitchFamily="49" charset="-122"/>
              </a:defRPr>
            </a:lvl7pPr>
            <a:lvl8pPr marL="1371600" algn="l" rtl="0" fontAlgn="base">
              <a:spcBef>
                <a:spcPct val="0"/>
              </a:spcBef>
              <a:spcAft>
                <a:spcPct val="0"/>
              </a:spcAft>
              <a:defRPr sz="4400">
                <a:solidFill>
                  <a:srgbClr val="333399"/>
                </a:solidFill>
                <a:latin typeface="Arial" pitchFamily="34" charset="0"/>
                <a:ea typeface="黑体" pitchFamily="49" charset="-122"/>
              </a:defRPr>
            </a:lvl8pPr>
            <a:lvl9pPr marL="1828800" algn="l" rtl="0" fontAlgn="base">
              <a:spcBef>
                <a:spcPct val="0"/>
              </a:spcBef>
              <a:spcAft>
                <a:spcPct val="0"/>
              </a:spcAft>
              <a:defRPr sz="4400">
                <a:solidFill>
                  <a:srgbClr val="333399"/>
                </a:solidFill>
                <a:latin typeface="Arial" pitchFamily="34" charset="0"/>
                <a:ea typeface="黑体" pitchFamily="49" charset="-122"/>
              </a:defRPr>
            </a:lvl9pPr>
          </a:lstStyle>
          <a:p>
            <a:pPr eaLnBrk="1" hangingPunct="1"/>
            <a:r>
              <a:rPr lang="zh-CN" altLang="zh-CN" sz="4000" smtClean="0"/>
              <a:t> 8.6.2  StringBuffer</a:t>
            </a:r>
            <a:r>
              <a:rPr lang="zh-CN" sz="4000" smtClean="0"/>
              <a:t>类的常用方法</a:t>
            </a:r>
            <a:endParaRPr lang="zh-CN" sz="4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lgn="ctr" eaLnBrk="1" hangingPunct="1"/>
            <a:r>
              <a:rPr lang="zh-CN" altLang="en-US" smtClean="0"/>
              <a:t>8</a:t>
            </a:r>
            <a:r>
              <a:rPr lang="en-US" altLang="zh-CN" smtClean="0"/>
              <a:t>.</a:t>
            </a:r>
            <a:r>
              <a:rPr lang="zh-CN" altLang="en-US" smtClean="0"/>
              <a:t>1</a:t>
            </a:r>
            <a:r>
              <a:rPr lang="en-US" altLang="zh-CN" smtClean="0"/>
              <a:t>  </a:t>
            </a:r>
            <a:r>
              <a:rPr lang="zh-CN" altLang="en-US" smtClean="0"/>
              <a:t>String类</a:t>
            </a:r>
          </a:p>
        </p:txBody>
      </p:sp>
      <p:sp>
        <p:nvSpPr>
          <p:cNvPr id="7172" name="Rectangle 3"/>
          <p:cNvSpPr>
            <a:spLocks noGrp="1" noChangeArrowheads="1"/>
          </p:cNvSpPr>
          <p:nvPr>
            <p:ph type="body" idx="1"/>
          </p:nvPr>
        </p:nvSpPr>
        <p:spPr>
          <a:xfrm>
            <a:off x="684213" y="1917700"/>
            <a:ext cx="8131175" cy="1151260"/>
          </a:xfrm>
        </p:spPr>
        <p:txBody>
          <a:bodyPr/>
          <a:lstStyle/>
          <a:p>
            <a:pPr marL="0" indent="762000" eaLnBrk="1" hangingPunct="1">
              <a:buFont typeface="Wingdings" pitchFamily="2" charset="2"/>
              <a:buNone/>
              <a:tabLst>
                <a:tab pos="952500" algn="l"/>
              </a:tabLst>
            </a:pPr>
            <a:r>
              <a:rPr lang="zh-CN" dirty="0" smtClean="0"/>
              <a:t>在</a:t>
            </a:r>
            <a:r>
              <a:rPr lang="zh-CN" altLang="zh-CN" dirty="0" smtClean="0"/>
              <a:t>Java</a:t>
            </a:r>
            <a:r>
              <a:rPr lang="zh-CN" dirty="0" smtClean="0"/>
              <a:t>语言中，提供了一个专门用来操作字符串的类</a:t>
            </a:r>
            <a:r>
              <a:rPr lang="zh-CN" altLang="zh-CN" dirty="0" smtClean="0"/>
              <a:t>java.lang.String</a:t>
            </a:r>
            <a:r>
              <a:rPr lang="zh-CN" dirty="0" smtClean="0"/>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a:t>
            </a:fld>
            <a:endParaRPr lang="zh-CN" altLang="zh-CN"/>
          </a:p>
        </p:txBody>
      </p:sp>
      <p:sp>
        <p:nvSpPr>
          <p:cNvPr id="6" name="Rectangle 3"/>
          <p:cNvSpPr txBox="1">
            <a:spLocks noChangeArrowheads="1"/>
          </p:cNvSpPr>
          <p:nvPr/>
        </p:nvSpPr>
        <p:spPr bwMode="auto">
          <a:xfrm>
            <a:off x="1835696" y="3140968"/>
            <a:ext cx="6120680" cy="294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9pPr>
          </a:lstStyle>
          <a:p>
            <a:pPr marL="0" indent="762000" eaLnBrk="1" hangingPunct="1">
              <a:buFont typeface="Wingdings" pitchFamily="2" charset="2"/>
              <a:buNone/>
              <a:tabLst>
                <a:tab pos="952500" algn="l"/>
              </a:tabLst>
            </a:pPr>
            <a:r>
              <a:rPr lang="en-US" altLang="zh-CN" dirty="0" smtClean="0">
                <a:solidFill>
                  <a:schemeClr val="tx1"/>
                </a:solidFill>
              </a:rPr>
              <a:t>8.1.1 </a:t>
            </a:r>
            <a:r>
              <a:rPr lang="zh-CN" altLang="en-US" dirty="0" smtClean="0">
                <a:solidFill>
                  <a:schemeClr val="tx1"/>
                </a:solidFill>
              </a:rPr>
              <a:t>创建字符串对象</a:t>
            </a:r>
            <a:endParaRPr lang="en-US" altLang="zh-CN" dirty="0" smtClean="0">
              <a:solidFill>
                <a:schemeClr val="tx1"/>
              </a:solidFill>
            </a:endParaRPr>
          </a:p>
          <a:p>
            <a:pPr marL="0" indent="762000" eaLnBrk="1" hangingPunct="1">
              <a:buFont typeface="Wingdings" pitchFamily="2" charset="2"/>
              <a:buNone/>
              <a:tabLst>
                <a:tab pos="952500" algn="l"/>
              </a:tabLst>
            </a:pPr>
            <a:r>
              <a:rPr lang="en-US" altLang="zh-CN" dirty="0" smtClean="0">
                <a:solidFill>
                  <a:schemeClr val="tx1"/>
                </a:solidFill>
              </a:rPr>
              <a:t>8.1.2 </a:t>
            </a:r>
            <a:r>
              <a:rPr lang="zh-CN" altLang="en-US" dirty="0" smtClean="0">
                <a:solidFill>
                  <a:schemeClr val="tx1"/>
                </a:solidFill>
              </a:rPr>
              <a:t>连接字符串</a:t>
            </a:r>
            <a:endParaRPr lang="en-US" altLang="zh-CN" dirty="0" smtClean="0">
              <a:solidFill>
                <a:schemeClr val="tx1"/>
              </a:solidFill>
            </a:endParaRPr>
          </a:p>
          <a:p>
            <a:pPr marL="0" indent="762000" eaLnBrk="1" hangingPunct="1">
              <a:buFont typeface="Wingdings" pitchFamily="2" charset="2"/>
              <a:buNone/>
              <a:tabLst>
                <a:tab pos="952500" algn="l"/>
              </a:tabLst>
            </a:pPr>
            <a:r>
              <a:rPr lang="en-US" altLang="zh-CN" dirty="0" smtClean="0">
                <a:solidFill>
                  <a:schemeClr val="tx1"/>
                </a:solidFill>
              </a:rPr>
              <a:t>8.1.3 </a:t>
            </a:r>
            <a:r>
              <a:rPr lang="zh-CN" altLang="en-US" dirty="0" smtClean="0">
                <a:solidFill>
                  <a:schemeClr val="tx1"/>
                </a:solidFill>
              </a:rPr>
              <a:t>字符串操作</a:t>
            </a:r>
            <a:endParaRPr lang="en-US" altLang="zh-CN" dirty="0" smtClean="0">
              <a:solidFill>
                <a:schemeClr val="tx1"/>
              </a:solidFill>
            </a:endParaRPr>
          </a:p>
          <a:p>
            <a:pPr marL="0" indent="762000" eaLnBrk="1" hangingPunct="1">
              <a:buFont typeface="Wingdings" pitchFamily="2" charset="2"/>
              <a:buNone/>
              <a:tabLst>
                <a:tab pos="952500" algn="l"/>
              </a:tabLst>
            </a:pPr>
            <a:r>
              <a:rPr lang="en-US" altLang="zh-CN" dirty="0" smtClean="0">
                <a:solidFill>
                  <a:schemeClr val="tx1"/>
                </a:solidFill>
              </a:rPr>
              <a:t>8.1.4 </a:t>
            </a:r>
            <a:r>
              <a:rPr lang="zh-CN" altLang="en-US" dirty="0" smtClean="0">
                <a:solidFill>
                  <a:schemeClr val="tx1"/>
                </a:solidFill>
              </a:rPr>
              <a:t>格式化字符串</a:t>
            </a:r>
            <a:endParaRPr lang="en-US" altLang="zh-CN" dirty="0" smtClean="0">
              <a:solidFill>
                <a:schemeClr val="tx1"/>
              </a:solidFill>
            </a:endParaRPr>
          </a:p>
          <a:p>
            <a:pPr marL="0" indent="762000" eaLnBrk="1" hangingPunct="1">
              <a:buFont typeface="Wingdings" pitchFamily="2" charset="2"/>
              <a:buNone/>
              <a:tabLst>
                <a:tab pos="952500" algn="l"/>
              </a:tabLst>
            </a:pPr>
            <a:r>
              <a:rPr lang="en-US" altLang="zh-CN" dirty="0" smtClean="0">
                <a:solidFill>
                  <a:schemeClr val="tx1"/>
                </a:solidFill>
              </a:rPr>
              <a:t>8.1.5 </a:t>
            </a:r>
            <a:r>
              <a:rPr lang="zh-CN" altLang="en-US" dirty="0" smtClean="0">
                <a:solidFill>
                  <a:schemeClr val="tx1"/>
                </a:solidFill>
              </a:rPr>
              <a:t>对象的字符串表示</a:t>
            </a:r>
            <a:endParaRPr lang="zh-CN"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body" idx="1"/>
          </p:nvPr>
        </p:nvSpPr>
        <p:spPr>
          <a:xfrm>
            <a:off x="755576" y="1988840"/>
            <a:ext cx="7772400" cy="4114800"/>
          </a:xfrm>
        </p:spPr>
        <p:txBody>
          <a:bodyPr/>
          <a:lstStyle/>
          <a:p>
            <a:pPr marL="0" indent="0" eaLnBrk="1" hangingPunct="1">
              <a:buNone/>
            </a:pPr>
            <a:r>
              <a:rPr lang="zh-CN" altLang="zh-CN" dirty="0" smtClean="0"/>
              <a:t>3. </a:t>
            </a:r>
            <a:r>
              <a:rPr lang="zh-CN" altLang="zh-CN" dirty="0" smtClean="0">
                <a:solidFill>
                  <a:schemeClr val="tx1"/>
                </a:solidFill>
              </a:rPr>
              <a:t>StringBuffer</a:t>
            </a:r>
            <a:r>
              <a:rPr lang="zh-CN" altLang="zh-CN" dirty="0" smtClean="0"/>
              <a:t> insert(int index,String str)</a:t>
            </a:r>
          </a:p>
          <a:p>
            <a:pPr eaLnBrk="1" hangingPunct="1"/>
            <a:r>
              <a:rPr lang="zh-CN" dirty="0" smtClean="0">
                <a:solidFill>
                  <a:schemeClr val="tx1"/>
                </a:solidFill>
              </a:rPr>
              <a:t>使用</a:t>
            </a:r>
            <a:r>
              <a:rPr lang="zh-CN" altLang="zh-CN" dirty="0" smtClean="0">
                <a:solidFill>
                  <a:schemeClr val="tx1"/>
                </a:solidFill>
              </a:rPr>
              <a:t>insert(int index,String str)</a:t>
            </a:r>
            <a:r>
              <a:rPr lang="zh-CN" dirty="0" smtClean="0">
                <a:solidFill>
                  <a:schemeClr val="tx1"/>
                </a:solidFill>
              </a:rPr>
              <a:t>方法将参数</a:t>
            </a:r>
            <a:r>
              <a:rPr lang="zh-CN" altLang="zh-CN" dirty="0" smtClean="0">
                <a:solidFill>
                  <a:schemeClr val="tx1"/>
                </a:solidFill>
              </a:rPr>
              <a:t>str</a:t>
            </a:r>
            <a:r>
              <a:rPr lang="zh-CN" dirty="0" smtClean="0">
                <a:solidFill>
                  <a:schemeClr val="tx1"/>
                </a:solidFill>
              </a:rPr>
              <a:t>指定的字符串插入到参数</a:t>
            </a:r>
            <a:r>
              <a:rPr lang="zh-CN" altLang="zh-CN" dirty="0" smtClean="0">
                <a:solidFill>
                  <a:schemeClr val="tx1"/>
                </a:solidFill>
              </a:rPr>
              <a:t>index</a:t>
            </a:r>
            <a:r>
              <a:rPr lang="zh-CN" dirty="0" smtClean="0">
                <a:solidFill>
                  <a:schemeClr val="tx1"/>
                </a:solidFill>
              </a:rPr>
              <a:t>的位置，并返回当前对象的引用。</a:t>
            </a:r>
          </a:p>
          <a:p>
            <a:pPr marL="0" indent="0" eaLnBrk="1" hangingPunct="1">
              <a:spcBef>
                <a:spcPts val="1800"/>
              </a:spcBef>
              <a:buNone/>
            </a:pPr>
            <a:r>
              <a:rPr lang="zh-CN" altLang="zh-CN" dirty="0" smtClean="0">
                <a:solidFill>
                  <a:srgbClr val="0000FF"/>
                </a:solidFill>
              </a:rPr>
              <a:t>4</a:t>
            </a:r>
            <a:r>
              <a:rPr lang="zh-CN" altLang="zh-CN" dirty="0" smtClean="0">
                <a:solidFill>
                  <a:schemeClr val="tx1"/>
                </a:solidFill>
              </a:rPr>
              <a:t>. StringBuffer </a:t>
            </a:r>
            <a:r>
              <a:rPr lang="zh-CN" altLang="zh-CN" dirty="0" smtClean="0">
                <a:solidFill>
                  <a:srgbClr val="0000FF"/>
                </a:solidFill>
              </a:rPr>
              <a:t>reverse()</a:t>
            </a:r>
          </a:p>
          <a:p>
            <a:pPr eaLnBrk="1" hangingPunct="1"/>
            <a:r>
              <a:rPr lang="zh-CN" dirty="0" smtClean="0">
                <a:solidFill>
                  <a:schemeClr val="tx1"/>
                </a:solidFill>
              </a:rPr>
              <a:t>使用</a:t>
            </a:r>
            <a:r>
              <a:rPr lang="zh-CN" altLang="zh-CN" dirty="0" smtClean="0">
                <a:solidFill>
                  <a:schemeClr val="tx1"/>
                </a:solidFill>
              </a:rPr>
              <a:t>reverse()</a:t>
            </a:r>
            <a:r>
              <a:rPr lang="zh-CN" dirty="0" smtClean="0">
                <a:solidFill>
                  <a:schemeClr val="tx1"/>
                </a:solidFill>
              </a:rPr>
              <a:t>方法将该对象实体中的字符翻转，并返回当前对象的引用。</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30</a:t>
            </a:fld>
            <a:endParaRPr lang="zh-CN" altLang="zh-CN"/>
          </a:p>
        </p:txBody>
      </p:sp>
      <p:sp>
        <p:nvSpPr>
          <p:cNvPr id="6" name="Rectangle 2"/>
          <p:cNvSpPr txBox="1">
            <a:spLocks noChangeArrowheads="1"/>
          </p:cNvSpPr>
          <p:nvPr/>
        </p:nvSpPr>
        <p:spPr bwMode="auto">
          <a:xfrm>
            <a:off x="1115616" y="188640"/>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fontAlgn="base">
              <a:spcBef>
                <a:spcPct val="0"/>
              </a:spcBef>
              <a:spcAft>
                <a:spcPct val="0"/>
              </a:spcAft>
              <a:defRPr sz="4400">
                <a:solidFill>
                  <a:srgbClr val="333399"/>
                </a:solidFill>
                <a:latin typeface="Arial" pitchFamily="34" charset="0"/>
                <a:ea typeface="黑体" pitchFamily="49" charset="-122"/>
              </a:defRPr>
            </a:lvl6pPr>
            <a:lvl7pPr marL="914400" algn="l" rtl="0" fontAlgn="base">
              <a:spcBef>
                <a:spcPct val="0"/>
              </a:spcBef>
              <a:spcAft>
                <a:spcPct val="0"/>
              </a:spcAft>
              <a:defRPr sz="4400">
                <a:solidFill>
                  <a:srgbClr val="333399"/>
                </a:solidFill>
                <a:latin typeface="Arial" pitchFamily="34" charset="0"/>
                <a:ea typeface="黑体" pitchFamily="49" charset="-122"/>
              </a:defRPr>
            </a:lvl7pPr>
            <a:lvl8pPr marL="1371600" algn="l" rtl="0" fontAlgn="base">
              <a:spcBef>
                <a:spcPct val="0"/>
              </a:spcBef>
              <a:spcAft>
                <a:spcPct val="0"/>
              </a:spcAft>
              <a:defRPr sz="4400">
                <a:solidFill>
                  <a:srgbClr val="333399"/>
                </a:solidFill>
                <a:latin typeface="Arial" pitchFamily="34" charset="0"/>
                <a:ea typeface="黑体" pitchFamily="49" charset="-122"/>
              </a:defRPr>
            </a:lvl8pPr>
            <a:lvl9pPr marL="1828800" algn="l" rtl="0" fontAlgn="base">
              <a:spcBef>
                <a:spcPct val="0"/>
              </a:spcBef>
              <a:spcAft>
                <a:spcPct val="0"/>
              </a:spcAft>
              <a:defRPr sz="4400">
                <a:solidFill>
                  <a:srgbClr val="333399"/>
                </a:solidFill>
                <a:latin typeface="Arial" pitchFamily="34" charset="0"/>
                <a:ea typeface="黑体" pitchFamily="49" charset="-122"/>
              </a:defRPr>
            </a:lvl9pPr>
          </a:lstStyle>
          <a:p>
            <a:pPr eaLnBrk="1" hangingPunct="1"/>
            <a:r>
              <a:rPr lang="zh-CN" altLang="zh-CN" sz="4000" smtClean="0"/>
              <a:t> 8.6.2  StringBuffer</a:t>
            </a:r>
            <a:r>
              <a:rPr lang="zh-CN" sz="4000" smtClean="0"/>
              <a:t>类的常用方法</a:t>
            </a:r>
            <a:endParaRPr lang="zh-CN" sz="4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fade">
                                      <p:cBhvr>
                                        <p:cTn id="7" dur="500"/>
                                        <p:tgtEl>
                                          <p:spTgt spid="491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6">
                                            <p:txEl>
                                              <p:pRg st="3" end="3"/>
                                            </p:txEl>
                                          </p:spTgt>
                                        </p:tgtEl>
                                        <p:attrNameLst>
                                          <p:attrName>style.visibility</p:attrName>
                                        </p:attrNameLst>
                                      </p:cBhvr>
                                      <p:to>
                                        <p:strVal val="visible"/>
                                      </p:to>
                                    </p:set>
                                    <p:animEffect transition="in" filter="fade">
                                      <p:cBhvr>
                                        <p:cTn id="12" dur="500"/>
                                        <p:tgtEl>
                                          <p:spTgt spid="491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520229" y="2060848"/>
            <a:ext cx="8388424" cy="4536504"/>
          </a:xfrm>
        </p:spPr>
        <p:txBody>
          <a:bodyPr/>
          <a:lstStyle/>
          <a:p>
            <a:pPr marL="0" indent="0" eaLnBrk="1" hangingPunct="1">
              <a:buNone/>
            </a:pPr>
            <a:r>
              <a:rPr lang="zh-CN" altLang="zh-CN" sz="2800" dirty="0" smtClean="0">
                <a:latin typeface="Tahoma" pitchFamily="34" charset="0"/>
              </a:rPr>
              <a:t>5</a:t>
            </a:r>
            <a:r>
              <a:rPr lang="zh-CN" sz="2800" dirty="0" smtClean="0">
                <a:latin typeface="Tahoma" pitchFamily="34" charset="0"/>
              </a:rPr>
              <a:t>．</a:t>
            </a:r>
            <a:r>
              <a:rPr lang="zh-CN" altLang="zh-CN" sz="2800" dirty="0" smtClean="0">
                <a:latin typeface="Tahoma" pitchFamily="34" charset="0"/>
              </a:rPr>
              <a:t>StringBuffer delete(int startIndex,int endIndex)</a:t>
            </a:r>
          </a:p>
          <a:p>
            <a:pPr eaLnBrk="1" hangingPunct="1"/>
            <a:r>
              <a:rPr lang="zh-CN" sz="2800" dirty="0" smtClean="0">
                <a:solidFill>
                  <a:schemeClr val="tx1"/>
                </a:solidFill>
                <a:latin typeface="Tahoma" pitchFamily="34" charset="0"/>
              </a:rPr>
              <a:t>该方法用于删除子字符串。</a:t>
            </a:r>
            <a:endParaRPr lang="en-US" altLang="zh-CN" sz="2800" dirty="0" smtClean="0">
              <a:solidFill>
                <a:schemeClr val="tx1"/>
              </a:solidFill>
              <a:latin typeface="Tahoma" pitchFamily="34" charset="0"/>
            </a:endParaRPr>
          </a:p>
          <a:p>
            <a:pPr eaLnBrk="1" hangingPunct="1"/>
            <a:r>
              <a:rPr lang="zh-CN" sz="2800" dirty="0" smtClean="0">
                <a:solidFill>
                  <a:schemeClr val="tx1"/>
                </a:solidFill>
                <a:latin typeface="Tahoma" pitchFamily="34" charset="0"/>
              </a:rPr>
              <a:t>参数</a:t>
            </a:r>
            <a:r>
              <a:rPr lang="zh-CN" altLang="zh-CN" sz="2800" dirty="0" smtClean="0">
                <a:solidFill>
                  <a:schemeClr val="tx1"/>
                </a:solidFill>
                <a:latin typeface="Tahoma" pitchFamily="34" charset="0"/>
              </a:rPr>
              <a:t>startIndex</a:t>
            </a:r>
            <a:r>
              <a:rPr lang="zh-CN" sz="2800" dirty="0" smtClean="0">
                <a:solidFill>
                  <a:schemeClr val="tx1"/>
                </a:solidFill>
                <a:latin typeface="Tahoma" pitchFamily="34" charset="0"/>
              </a:rPr>
              <a:t>指定需删除的第一个字符的下标，而</a:t>
            </a:r>
            <a:r>
              <a:rPr lang="zh-CN" altLang="zh-CN" sz="2800" dirty="0" smtClean="0">
                <a:solidFill>
                  <a:schemeClr val="tx1"/>
                </a:solidFill>
                <a:latin typeface="Tahoma" pitchFamily="34" charset="0"/>
              </a:rPr>
              <a:t>endIndex</a:t>
            </a:r>
            <a:r>
              <a:rPr lang="zh-CN" sz="2800" dirty="0" smtClean="0">
                <a:solidFill>
                  <a:schemeClr val="tx1"/>
                </a:solidFill>
                <a:latin typeface="Tahoma" pitchFamily="34" charset="0"/>
              </a:rPr>
              <a:t>指定了需删除的最后一个字符的下一个字符的下标。</a:t>
            </a:r>
            <a:endParaRPr lang="en-US" altLang="zh-CN" sz="2800" dirty="0" smtClean="0">
              <a:solidFill>
                <a:schemeClr val="tx1"/>
              </a:solidFill>
              <a:latin typeface="Tahoma" pitchFamily="34" charset="0"/>
            </a:endParaRPr>
          </a:p>
          <a:p>
            <a:pPr eaLnBrk="1" hangingPunct="1"/>
            <a:r>
              <a:rPr lang="zh-CN" sz="2800" dirty="0" smtClean="0">
                <a:solidFill>
                  <a:schemeClr val="tx1"/>
                </a:solidFill>
                <a:latin typeface="Tahoma" pitchFamily="34" charset="0"/>
              </a:rPr>
              <a:t>因此要删除的子字符串是从</a:t>
            </a:r>
            <a:r>
              <a:rPr lang="zh-CN" altLang="zh-CN" sz="2800" dirty="0" smtClean="0">
                <a:solidFill>
                  <a:schemeClr val="tx1"/>
                </a:solidFill>
                <a:latin typeface="Tahoma" pitchFamily="34" charset="0"/>
              </a:rPr>
              <a:t>startIndex</a:t>
            </a:r>
            <a:r>
              <a:rPr lang="en-US" altLang="zh-CN" sz="2800" dirty="0" smtClean="0">
                <a:solidFill>
                  <a:schemeClr val="tx1"/>
                </a:solidFill>
                <a:latin typeface="Tahoma" pitchFamily="34" charset="0"/>
              </a:rPr>
              <a:t> …… </a:t>
            </a:r>
            <a:r>
              <a:rPr lang="zh-CN" altLang="zh-CN" sz="2800" dirty="0" smtClean="0">
                <a:solidFill>
                  <a:schemeClr val="tx1"/>
                </a:solidFill>
                <a:latin typeface="Tahoma" pitchFamily="34" charset="0"/>
              </a:rPr>
              <a:t>endIndex-1</a:t>
            </a:r>
            <a:r>
              <a:rPr lang="zh-CN" sz="2800" dirty="0" smtClean="0">
                <a:solidFill>
                  <a:schemeClr val="tx1"/>
                </a:solidFill>
                <a:latin typeface="Tahoma" pitchFamily="34" charset="0"/>
              </a:rPr>
              <a:t>的位置结束。</a:t>
            </a:r>
            <a:endParaRPr lang="en-US" altLang="zh-CN" sz="2800" dirty="0" smtClean="0">
              <a:solidFill>
                <a:schemeClr val="tx1"/>
              </a:solidFill>
              <a:latin typeface="Tahoma" pitchFamily="34" charset="0"/>
            </a:endParaRPr>
          </a:p>
          <a:p>
            <a:pPr eaLnBrk="1" hangingPunct="1"/>
            <a:r>
              <a:rPr lang="zh-CN" altLang="zh-CN" sz="2800" dirty="0" smtClean="0">
                <a:solidFill>
                  <a:srgbClr val="0000FF"/>
                </a:solidFill>
                <a:latin typeface="Tahoma" pitchFamily="34" charset="0"/>
              </a:rPr>
              <a:t>deleteCharAt</a:t>
            </a:r>
            <a:r>
              <a:rPr lang="zh-CN" altLang="zh-CN" sz="2800" dirty="0" smtClean="0">
                <a:solidFill>
                  <a:schemeClr val="tx1"/>
                </a:solidFill>
                <a:latin typeface="Tahoma" pitchFamily="34" charset="0"/>
              </a:rPr>
              <a:t>(int index)</a:t>
            </a:r>
            <a:r>
              <a:rPr lang="zh-CN" sz="2800" dirty="0" smtClean="0">
                <a:solidFill>
                  <a:schemeClr val="tx1"/>
                </a:solidFill>
                <a:latin typeface="Tahoma" pitchFamily="34" charset="0"/>
              </a:rPr>
              <a:t>方法删除当前</a:t>
            </a:r>
            <a:r>
              <a:rPr lang="zh-CN" altLang="zh-CN" sz="2800" dirty="0" smtClean="0">
                <a:solidFill>
                  <a:schemeClr val="tx1"/>
                </a:solidFill>
                <a:latin typeface="Tahoma" pitchFamily="34" charset="0"/>
              </a:rPr>
              <a:t>StringBuffer</a:t>
            </a:r>
            <a:r>
              <a:rPr lang="zh-CN" sz="2800" dirty="0" smtClean="0">
                <a:solidFill>
                  <a:schemeClr val="tx1"/>
                </a:solidFill>
                <a:latin typeface="Tahoma" pitchFamily="34" charset="0"/>
              </a:rPr>
              <a:t>对象实体的字符串中在</a:t>
            </a:r>
            <a:r>
              <a:rPr lang="zh-CN" altLang="zh-CN" sz="2800" dirty="0" smtClean="0">
                <a:solidFill>
                  <a:schemeClr val="tx1"/>
                </a:solidFill>
                <a:latin typeface="Tahoma" pitchFamily="34" charset="0"/>
              </a:rPr>
              <a:t>index</a:t>
            </a:r>
            <a:r>
              <a:rPr lang="zh-CN" sz="2800" dirty="0" smtClean="0">
                <a:solidFill>
                  <a:schemeClr val="tx1"/>
                </a:solidFill>
                <a:latin typeface="Tahoma" pitchFamily="34" charset="0"/>
              </a:rPr>
              <a:t>位置的字符。</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31</a:t>
            </a:fld>
            <a:endParaRPr lang="zh-CN" altLang="zh-CN"/>
          </a:p>
        </p:txBody>
      </p:sp>
      <p:sp>
        <p:nvSpPr>
          <p:cNvPr id="6" name="Rectangle 2"/>
          <p:cNvSpPr txBox="1">
            <a:spLocks noChangeArrowheads="1"/>
          </p:cNvSpPr>
          <p:nvPr/>
        </p:nvSpPr>
        <p:spPr bwMode="auto">
          <a:xfrm>
            <a:off x="1115616" y="476672"/>
            <a:ext cx="7793037" cy="117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fontAlgn="base">
              <a:spcBef>
                <a:spcPct val="0"/>
              </a:spcBef>
              <a:spcAft>
                <a:spcPct val="0"/>
              </a:spcAft>
              <a:defRPr sz="4400">
                <a:solidFill>
                  <a:srgbClr val="333399"/>
                </a:solidFill>
                <a:latin typeface="Arial" pitchFamily="34" charset="0"/>
                <a:ea typeface="黑体" pitchFamily="49" charset="-122"/>
              </a:defRPr>
            </a:lvl6pPr>
            <a:lvl7pPr marL="914400" algn="l" rtl="0" fontAlgn="base">
              <a:spcBef>
                <a:spcPct val="0"/>
              </a:spcBef>
              <a:spcAft>
                <a:spcPct val="0"/>
              </a:spcAft>
              <a:defRPr sz="4400">
                <a:solidFill>
                  <a:srgbClr val="333399"/>
                </a:solidFill>
                <a:latin typeface="Arial" pitchFamily="34" charset="0"/>
                <a:ea typeface="黑体" pitchFamily="49" charset="-122"/>
              </a:defRPr>
            </a:lvl7pPr>
            <a:lvl8pPr marL="1371600" algn="l" rtl="0" fontAlgn="base">
              <a:spcBef>
                <a:spcPct val="0"/>
              </a:spcBef>
              <a:spcAft>
                <a:spcPct val="0"/>
              </a:spcAft>
              <a:defRPr sz="4400">
                <a:solidFill>
                  <a:srgbClr val="333399"/>
                </a:solidFill>
                <a:latin typeface="Arial" pitchFamily="34" charset="0"/>
                <a:ea typeface="黑体" pitchFamily="49" charset="-122"/>
              </a:defRPr>
            </a:lvl8pPr>
            <a:lvl9pPr marL="1828800" algn="l" rtl="0" fontAlgn="base">
              <a:spcBef>
                <a:spcPct val="0"/>
              </a:spcBef>
              <a:spcAft>
                <a:spcPct val="0"/>
              </a:spcAft>
              <a:defRPr sz="4400">
                <a:solidFill>
                  <a:srgbClr val="333399"/>
                </a:solidFill>
                <a:latin typeface="Arial" pitchFamily="34" charset="0"/>
                <a:ea typeface="黑体" pitchFamily="49" charset="-122"/>
              </a:defRPr>
            </a:lvl9pPr>
          </a:lstStyle>
          <a:p>
            <a:pPr eaLnBrk="1" hangingPunct="1"/>
            <a:r>
              <a:rPr lang="zh-CN" altLang="zh-CN" sz="4000" smtClean="0"/>
              <a:t> 8.6.2  StringBuffer</a:t>
            </a:r>
            <a:r>
              <a:rPr lang="zh-CN" sz="4000" smtClean="0"/>
              <a:t>类的常用方法</a:t>
            </a:r>
            <a:endParaRPr lang="zh-CN" sz="4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755576" y="2060848"/>
            <a:ext cx="7772400" cy="4114800"/>
          </a:xfrm>
        </p:spPr>
        <p:txBody>
          <a:bodyPr/>
          <a:lstStyle/>
          <a:p>
            <a:pPr marL="0" indent="0" algn="ctr" eaLnBrk="1" hangingPunct="1">
              <a:buNone/>
            </a:pPr>
            <a:r>
              <a:rPr lang="zh-CN" altLang="zh-CN" dirty="0" smtClean="0"/>
              <a:t>6. StringBuffer replace(int startIndex,int endIndex,String str)</a:t>
            </a:r>
          </a:p>
          <a:p>
            <a:pPr eaLnBrk="1" hangingPunct="1"/>
            <a:r>
              <a:rPr lang="zh-CN" dirty="0" smtClean="0">
                <a:solidFill>
                  <a:schemeClr val="tx1"/>
                </a:solidFill>
              </a:rPr>
              <a:t>将当前</a:t>
            </a:r>
            <a:r>
              <a:rPr lang="zh-CN" altLang="zh-CN" dirty="0" smtClean="0">
                <a:solidFill>
                  <a:schemeClr val="tx1"/>
                </a:solidFill>
              </a:rPr>
              <a:t>StringBuffer</a:t>
            </a:r>
            <a:r>
              <a:rPr lang="zh-CN" dirty="0" smtClean="0">
                <a:solidFill>
                  <a:schemeClr val="tx1"/>
                </a:solidFill>
              </a:rPr>
              <a:t>对象实体中的字符串的一个子字符串用参数</a:t>
            </a:r>
            <a:r>
              <a:rPr lang="zh-CN" altLang="zh-CN" dirty="0" smtClean="0">
                <a:solidFill>
                  <a:schemeClr val="tx1"/>
                </a:solidFill>
              </a:rPr>
              <a:t>str</a:t>
            </a:r>
            <a:r>
              <a:rPr lang="zh-CN" dirty="0" smtClean="0">
                <a:solidFill>
                  <a:schemeClr val="tx1"/>
                </a:solidFill>
              </a:rPr>
              <a:t>指定的字符串替换。被替换的子字符串由下标</a:t>
            </a:r>
            <a:r>
              <a:rPr lang="zh-CN" altLang="zh-CN" dirty="0" smtClean="0">
                <a:solidFill>
                  <a:schemeClr val="tx1"/>
                </a:solidFill>
              </a:rPr>
              <a:t>startIndex</a:t>
            </a:r>
            <a:r>
              <a:rPr lang="zh-CN" dirty="0" smtClean="0">
                <a:solidFill>
                  <a:schemeClr val="tx1"/>
                </a:solidFill>
              </a:rPr>
              <a:t>和</a:t>
            </a:r>
            <a:r>
              <a:rPr lang="zh-CN" altLang="zh-CN" dirty="0" smtClean="0">
                <a:solidFill>
                  <a:schemeClr val="tx1"/>
                </a:solidFill>
              </a:rPr>
              <a:t>endIndex</a:t>
            </a:r>
            <a:r>
              <a:rPr lang="zh-CN" dirty="0" smtClean="0">
                <a:solidFill>
                  <a:schemeClr val="tx1"/>
                </a:solidFill>
              </a:rPr>
              <a:t>指定，即从</a:t>
            </a:r>
            <a:r>
              <a:rPr lang="zh-CN" altLang="zh-CN" dirty="0" smtClean="0">
                <a:solidFill>
                  <a:schemeClr val="tx1"/>
                </a:solidFill>
              </a:rPr>
              <a:t>starIndex</a:t>
            </a:r>
            <a:r>
              <a:rPr lang="zh-CN" dirty="0" smtClean="0">
                <a:solidFill>
                  <a:schemeClr val="tx1"/>
                </a:solidFill>
              </a:rPr>
              <a:t>到</a:t>
            </a:r>
            <a:r>
              <a:rPr lang="zh-CN" altLang="zh-CN" dirty="0" smtClean="0">
                <a:solidFill>
                  <a:schemeClr val="tx1"/>
                </a:solidFill>
              </a:rPr>
              <a:t>endIndex-1</a:t>
            </a:r>
            <a:r>
              <a:rPr lang="zh-CN" dirty="0" smtClean="0">
                <a:solidFill>
                  <a:schemeClr val="tx1"/>
                </a:solidFill>
              </a:rPr>
              <a:t>的字符串被替换。该方法返回当前</a:t>
            </a:r>
            <a:r>
              <a:rPr lang="zh-CN" altLang="zh-CN" dirty="0" smtClean="0">
                <a:solidFill>
                  <a:schemeClr val="tx1"/>
                </a:solidFill>
              </a:rPr>
              <a:t>StringBuffer</a:t>
            </a:r>
            <a:r>
              <a:rPr lang="zh-CN" dirty="0" smtClean="0">
                <a:solidFill>
                  <a:schemeClr val="tx1"/>
                </a:solidFill>
              </a:rPr>
              <a:t>对象的引用。</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32</a:t>
            </a:fld>
            <a:endParaRPr lang="zh-CN" altLang="zh-CN"/>
          </a:p>
        </p:txBody>
      </p:sp>
      <p:sp>
        <p:nvSpPr>
          <p:cNvPr id="6" name="Rectangle 2"/>
          <p:cNvSpPr txBox="1">
            <a:spLocks noChangeArrowheads="1"/>
          </p:cNvSpPr>
          <p:nvPr/>
        </p:nvSpPr>
        <p:spPr bwMode="auto">
          <a:xfrm>
            <a:off x="1115616" y="476672"/>
            <a:ext cx="7793037" cy="117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49" charset="-122"/>
              </a:defRPr>
            </a:lvl2pPr>
            <a:lvl3pPr algn="l" rtl="0" eaLnBrk="0" fontAlgn="base" hangingPunct="0">
              <a:spcBef>
                <a:spcPct val="0"/>
              </a:spcBef>
              <a:spcAft>
                <a:spcPct val="0"/>
              </a:spcAft>
              <a:defRPr sz="4400">
                <a:solidFill>
                  <a:srgbClr val="333399"/>
                </a:solidFill>
                <a:latin typeface="Arial" pitchFamily="34" charset="0"/>
                <a:ea typeface="黑体" pitchFamily="49" charset="-122"/>
              </a:defRPr>
            </a:lvl3pPr>
            <a:lvl4pPr algn="l" rtl="0" eaLnBrk="0" fontAlgn="base" hangingPunct="0">
              <a:spcBef>
                <a:spcPct val="0"/>
              </a:spcBef>
              <a:spcAft>
                <a:spcPct val="0"/>
              </a:spcAft>
              <a:defRPr sz="4400">
                <a:solidFill>
                  <a:srgbClr val="333399"/>
                </a:solidFill>
                <a:latin typeface="Arial" pitchFamily="34" charset="0"/>
                <a:ea typeface="黑体" pitchFamily="49" charset="-122"/>
              </a:defRPr>
            </a:lvl4pPr>
            <a:lvl5pPr algn="l" rtl="0" eaLnBrk="0" fontAlgn="base" hangingPunct="0">
              <a:spcBef>
                <a:spcPct val="0"/>
              </a:spcBef>
              <a:spcAft>
                <a:spcPct val="0"/>
              </a:spcAft>
              <a:defRPr sz="4400">
                <a:solidFill>
                  <a:srgbClr val="333399"/>
                </a:solidFill>
                <a:latin typeface="Arial" pitchFamily="34" charset="0"/>
                <a:ea typeface="黑体" pitchFamily="49" charset="-122"/>
              </a:defRPr>
            </a:lvl5pPr>
            <a:lvl6pPr marL="457200" algn="l" rtl="0" fontAlgn="base">
              <a:spcBef>
                <a:spcPct val="0"/>
              </a:spcBef>
              <a:spcAft>
                <a:spcPct val="0"/>
              </a:spcAft>
              <a:defRPr sz="4400">
                <a:solidFill>
                  <a:srgbClr val="333399"/>
                </a:solidFill>
                <a:latin typeface="Arial" pitchFamily="34" charset="0"/>
                <a:ea typeface="黑体" pitchFamily="49" charset="-122"/>
              </a:defRPr>
            </a:lvl6pPr>
            <a:lvl7pPr marL="914400" algn="l" rtl="0" fontAlgn="base">
              <a:spcBef>
                <a:spcPct val="0"/>
              </a:spcBef>
              <a:spcAft>
                <a:spcPct val="0"/>
              </a:spcAft>
              <a:defRPr sz="4400">
                <a:solidFill>
                  <a:srgbClr val="333399"/>
                </a:solidFill>
                <a:latin typeface="Arial" pitchFamily="34" charset="0"/>
                <a:ea typeface="黑体" pitchFamily="49" charset="-122"/>
              </a:defRPr>
            </a:lvl7pPr>
            <a:lvl8pPr marL="1371600" algn="l" rtl="0" fontAlgn="base">
              <a:spcBef>
                <a:spcPct val="0"/>
              </a:spcBef>
              <a:spcAft>
                <a:spcPct val="0"/>
              </a:spcAft>
              <a:defRPr sz="4400">
                <a:solidFill>
                  <a:srgbClr val="333399"/>
                </a:solidFill>
                <a:latin typeface="Arial" pitchFamily="34" charset="0"/>
                <a:ea typeface="黑体" pitchFamily="49" charset="-122"/>
              </a:defRPr>
            </a:lvl8pPr>
            <a:lvl9pPr marL="1828800" algn="l" rtl="0" fontAlgn="base">
              <a:spcBef>
                <a:spcPct val="0"/>
              </a:spcBef>
              <a:spcAft>
                <a:spcPct val="0"/>
              </a:spcAft>
              <a:defRPr sz="4400">
                <a:solidFill>
                  <a:srgbClr val="333399"/>
                </a:solidFill>
                <a:latin typeface="Arial" pitchFamily="34" charset="0"/>
                <a:ea typeface="黑体" pitchFamily="49" charset="-122"/>
              </a:defRPr>
            </a:lvl9pPr>
          </a:lstStyle>
          <a:p>
            <a:pPr eaLnBrk="1" hangingPunct="1"/>
            <a:r>
              <a:rPr lang="zh-CN" altLang="zh-CN" sz="4000" smtClean="0"/>
              <a:t> 8.6.2  StringBuffer</a:t>
            </a:r>
            <a:r>
              <a:rPr lang="zh-CN" sz="4000" smtClean="0"/>
              <a:t>类的常用方法</a:t>
            </a:r>
            <a:endParaRPr lang="zh-CN" sz="4000" dirty="0" smtClean="0"/>
          </a:p>
        </p:txBody>
      </p:sp>
      <p:sp>
        <p:nvSpPr>
          <p:cNvPr id="3" name="矩形 2"/>
          <p:cNvSpPr/>
          <p:nvPr/>
        </p:nvSpPr>
        <p:spPr>
          <a:xfrm>
            <a:off x="2041320" y="6233080"/>
            <a:ext cx="5941627" cy="584775"/>
          </a:xfrm>
          <a:prstGeom prst="rect">
            <a:avLst/>
          </a:prstGeom>
        </p:spPr>
        <p:txBody>
          <a:bodyPr wrap="none">
            <a:spAutoFit/>
          </a:bodyPr>
          <a:lstStyle/>
          <a:p>
            <a:r>
              <a:rPr lang="zh-CN" altLang="en-US" sz="3200" dirty="0" smtClean="0"/>
              <a:t>示例：</a:t>
            </a:r>
            <a:r>
              <a:rPr lang="en-US" altLang="zh-CN" sz="3200" dirty="0" smtClean="0"/>
              <a:t>StringBufferReplace.java</a:t>
            </a:r>
            <a:endParaRPr lang="zh-CN" altLang="en-US" sz="3200" dirty="0"/>
          </a:p>
        </p:txBody>
      </p:sp>
    </p:spTree>
    <p:extLst>
      <p:ext uri="{BB962C8B-B14F-4D97-AF65-F5344CB8AC3E}">
        <p14:creationId xmlns:p14="http://schemas.microsoft.com/office/powerpoint/2010/main" val="2644343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1772816"/>
            <a:ext cx="8135937" cy="4598182"/>
          </a:xfrm>
        </p:spPr>
        <p:txBody>
          <a:bodyPr>
            <a:spAutoFit/>
          </a:bodyPr>
          <a:lstStyle/>
          <a:p>
            <a:pPr marL="0" indent="723900" eaLnBrk="1" hangingPunct="1">
              <a:buNone/>
            </a:pPr>
            <a:r>
              <a:rPr lang="en-US" altLang="zh-CN" sz="2400" dirty="0" smtClean="0">
                <a:solidFill>
                  <a:schemeClr val="tx1"/>
                </a:solidFill>
                <a:latin typeface="Tahoma" panose="020B0604030504040204" pitchFamily="34" charset="0"/>
              </a:rPr>
              <a:t>Java8</a:t>
            </a:r>
            <a:r>
              <a:rPr lang="zh-CN" altLang="en-US" sz="2400" dirty="0">
                <a:solidFill>
                  <a:schemeClr val="tx1"/>
                </a:solidFill>
                <a:latin typeface="Tahoma" panose="020B0604030504040204" pitchFamily="34" charset="0"/>
              </a:rPr>
              <a:t>引入了一套全新的时间日期</a:t>
            </a:r>
            <a:r>
              <a:rPr lang="en-US" altLang="zh-CN" sz="2400" dirty="0" smtClean="0">
                <a:solidFill>
                  <a:schemeClr val="tx1"/>
                </a:solidFill>
                <a:latin typeface="Tahoma" panose="020B0604030504040204" pitchFamily="34" charset="0"/>
              </a:rPr>
              <a:t>API</a:t>
            </a:r>
            <a:r>
              <a:rPr lang="zh-CN" altLang="en-US" sz="2400" dirty="0" smtClean="0">
                <a:solidFill>
                  <a:schemeClr val="tx1"/>
                </a:solidFill>
                <a:latin typeface="Tahoma" panose="020B0604030504040204" pitchFamily="34" charset="0"/>
              </a:rPr>
              <a:t>。</a:t>
            </a:r>
            <a:endParaRPr lang="zh-CN" altLang="en-US" sz="2400" dirty="0">
              <a:solidFill>
                <a:schemeClr val="tx1"/>
              </a:solidFill>
              <a:latin typeface="Tahoma" panose="020B0604030504040204" pitchFamily="34" charset="0"/>
            </a:endParaRPr>
          </a:p>
          <a:p>
            <a:pPr marL="0" indent="723900" eaLnBrk="1" hangingPunct="1">
              <a:buNone/>
            </a:pPr>
            <a:r>
              <a:rPr lang="en-US" altLang="zh-CN" sz="2400" dirty="0" err="1" smtClean="0">
                <a:solidFill>
                  <a:schemeClr val="tx1"/>
                </a:solidFill>
                <a:latin typeface="Tahoma" panose="020B0604030504040204" pitchFamily="34" charset="0"/>
              </a:rPr>
              <a:t>java</a:t>
            </a:r>
            <a:r>
              <a:rPr lang="en-US" altLang="zh-CN" sz="2400" dirty="0" err="1">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time</a:t>
            </a:r>
            <a:r>
              <a:rPr lang="zh-CN" altLang="en-US" sz="2400" dirty="0">
                <a:solidFill>
                  <a:schemeClr val="tx1"/>
                </a:solidFill>
                <a:latin typeface="Tahoma" panose="020B0604030504040204" pitchFamily="34" charset="0"/>
              </a:rPr>
              <a:t>包中的是类是不可变且线程安全的。新的时间及日期</a:t>
            </a:r>
            <a:r>
              <a:rPr lang="en-US" altLang="zh-CN" sz="2400" dirty="0">
                <a:solidFill>
                  <a:schemeClr val="tx1"/>
                </a:solidFill>
                <a:latin typeface="Tahoma" panose="020B0604030504040204" pitchFamily="34" charset="0"/>
              </a:rPr>
              <a:t>API</a:t>
            </a:r>
            <a:r>
              <a:rPr lang="zh-CN" altLang="en-US" sz="2400" dirty="0">
                <a:solidFill>
                  <a:schemeClr val="tx1"/>
                </a:solidFill>
                <a:latin typeface="Tahoma" panose="020B0604030504040204" pitchFamily="34" charset="0"/>
              </a:rPr>
              <a:t>位于</a:t>
            </a:r>
            <a:r>
              <a:rPr lang="en-US" altLang="zh-CN" sz="2400" dirty="0" err="1">
                <a:solidFill>
                  <a:schemeClr val="tx1"/>
                </a:solidFill>
                <a:latin typeface="Tahoma" panose="020B0604030504040204" pitchFamily="34" charset="0"/>
              </a:rPr>
              <a:t>java.time</a:t>
            </a:r>
            <a:r>
              <a:rPr lang="zh-CN" altLang="en-US" sz="2400" dirty="0">
                <a:solidFill>
                  <a:schemeClr val="tx1"/>
                </a:solidFill>
                <a:latin typeface="Tahoma" panose="020B0604030504040204" pitchFamily="34" charset="0"/>
              </a:rPr>
              <a:t>中，下面是一些关键</a:t>
            </a:r>
            <a:r>
              <a:rPr lang="zh-CN" altLang="en-US" sz="2400" dirty="0" smtClean="0">
                <a:solidFill>
                  <a:schemeClr val="tx1"/>
                </a:solidFill>
                <a:latin typeface="Tahoma" panose="020B0604030504040204" pitchFamily="34" charset="0"/>
              </a:rPr>
              <a:t>类</a:t>
            </a:r>
            <a:r>
              <a:rPr lang="en-US" altLang="zh-CN" sz="2400" dirty="0" smtClean="0">
                <a:solidFill>
                  <a:schemeClr val="tx1"/>
                </a:solidFill>
                <a:latin typeface="Tahoma" panose="020B0604030504040204" pitchFamily="34" charset="0"/>
              </a:rPr>
              <a:t>:</a:t>
            </a:r>
            <a:endParaRPr lang="zh-CN" altLang="en-US" sz="2400" dirty="0">
              <a:solidFill>
                <a:schemeClr val="tx1"/>
              </a:solidFill>
              <a:latin typeface="Tahoma" panose="020B0604030504040204" pitchFamily="34" charset="0"/>
            </a:endParaRPr>
          </a:p>
          <a:p>
            <a:pPr eaLnBrk="1" hangingPunct="1">
              <a:buFont typeface="Wingdings" panose="05000000000000000000" pitchFamily="2" charset="2"/>
              <a:buChar char="p"/>
            </a:pPr>
            <a:r>
              <a:rPr lang="en-US" altLang="zh-CN" sz="2400" dirty="0" smtClean="0">
                <a:solidFill>
                  <a:srgbClr val="0000FF"/>
                </a:solidFill>
                <a:latin typeface="Tahoma" panose="020B0604030504040204" pitchFamily="34" charset="0"/>
              </a:rPr>
              <a:t>Instant</a:t>
            </a:r>
            <a:r>
              <a:rPr lang="en-US" altLang="zh-CN" sz="2400" dirty="0">
                <a:solidFill>
                  <a:schemeClr val="tx1"/>
                </a:solidFill>
                <a:latin typeface="Tahoma" panose="020B0604030504040204" pitchFamily="34" charset="0"/>
              </a:rPr>
              <a:t>——</a:t>
            </a:r>
            <a:r>
              <a:rPr lang="zh-CN" altLang="en-US" sz="2400" dirty="0">
                <a:solidFill>
                  <a:schemeClr val="tx1"/>
                </a:solidFill>
                <a:latin typeface="Tahoma" panose="020B0604030504040204" pitchFamily="34" charset="0"/>
              </a:rPr>
              <a:t>它代表的是</a:t>
            </a:r>
            <a:r>
              <a:rPr lang="zh-CN" altLang="en-US" sz="2400" dirty="0">
                <a:solidFill>
                  <a:srgbClr val="0000FF"/>
                </a:solidFill>
                <a:latin typeface="Tahoma" panose="020B0604030504040204" pitchFamily="34" charset="0"/>
              </a:rPr>
              <a:t>时间戳</a:t>
            </a:r>
          </a:p>
          <a:p>
            <a:pPr eaLnBrk="1" hangingPunct="1">
              <a:buFont typeface="Wingdings" panose="05000000000000000000" pitchFamily="2" charset="2"/>
              <a:buChar char="p"/>
            </a:pPr>
            <a:r>
              <a:rPr lang="en-US" altLang="zh-CN" sz="2400" dirty="0" err="1">
                <a:solidFill>
                  <a:srgbClr val="0000FF"/>
                </a:solidFill>
                <a:latin typeface="Tahoma" panose="020B0604030504040204" pitchFamily="34" charset="0"/>
              </a:rPr>
              <a:t>LocalDate</a:t>
            </a:r>
            <a:r>
              <a:rPr lang="en-US" altLang="zh-CN" sz="2400" dirty="0">
                <a:solidFill>
                  <a:schemeClr val="tx1"/>
                </a:solidFill>
                <a:latin typeface="Tahoma" panose="020B0604030504040204" pitchFamily="34" charset="0"/>
              </a:rPr>
              <a:t>——</a:t>
            </a:r>
            <a:r>
              <a:rPr lang="zh-CN" altLang="en-US" sz="2400" dirty="0">
                <a:solidFill>
                  <a:schemeClr val="tx1"/>
                </a:solidFill>
                <a:latin typeface="Tahoma" panose="020B0604030504040204" pitchFamily="34" charset="0"/>
              </a:rPr>
              <a:t>不包含具体时间的</a:t>
            </a:r>
            <a:r>
              <a:rPr lang="zh-CN" altLang="en-US" sz="2400" dirty="0">
                <a:solidFill>
                  <a:srgbClr val="0000FF"/>
                </a:solidFill>
                <a:latin typeface="Tahoma" panose="020B0604030504040204" pitchFamily="34" charset="0"/>
              </a:rPr>
              <a:t>日期</a:t>
            </a:r>
            <a:r>
              <a:rPr lang="zh-CN" altLang="en-US" sz="2400" dirty="0">
                <a:solidFill>
                  <a:schemeClr val="tx1"/>
                </a:solidFill>
                <a:latin typeface="Tahoma" panose="020B0604030504040204" pitchFamily="34" charset="0"/>
              </a:rPr>
              <a:t>，比如</a:t>
            </a:r>
            <a:r>
              <a:rPr lang="en-US" altLang="zh-CN" sz="2400" dirty="0">
                <a:solidFill>
                  <a:schemeClr val="tx1"/>
                </a:solidFill>
                <a:latin typeface="Tahoma" panose="020B0604030504040204" pitchFamily="34" charset="0"/>
              </a:rPr>
              <a:t>2014-01-14</a:t>
            </a:r>
            <a:r>
              <a:rPr lang="zh-CN" altLang="en-US" sz="2400" dirty="0">
                <a:solidFill>
                  <a:schemeClr val="tx1"/>
                </a:solidFill>
                <a:latin typeface="Tahoma" panose="020B0604030504040204" pitchFamily="34" charset="0"/>
              </a:rPr>
              <a:t>。它可以用来存储生日，周年纪念日，入职日期等</a:t>
            </a:r>
            <a:r>
              <a:rPr lang="zh-CN" altLang="en-US" sz="2400" dirty="0" smtClean="0">
                <a:solidFill>
                  <a:schemeClr val="tx1"/>
                </a:solidFill>
                <a:latin typeface="Tahoma" panose="020B0604030504040204" pitchFamily="34" charset="0"/>
              </a:rPr>
              <a:t>。</a:t>
            </a:r>
            <a:endParaRPr lang="zh-CN" altLang="en-US" sz="2400" dirty="0">
              <a:solidFill>
                <a:schemeClr val="tx1"/>
              </a:solidFill>
              <a:latin typeface="Tahoma" panose="020B0604030504040204" pitchFamily="34" charset="0"/>
            </a:endParaRPr>
          </a:p>
          <a:p>
            <a:pPr eaLnBrk="1" hangingPunct="1">
              <a:buFont typeface="Wingdings" panose="05000000000000000000" pitchFamily="2" charset="2"/>
              <a:buChar char="p"/>
            </a:pPr>
            <a:r>
              <a:rPr lang="en-US" altLang="zh-CN" sz="2400" dirty="0" err="1">
                <a:solidFill>
                  <a:srgbClr val="0000FF"/>
                </a:solidFill>
                <a:latin typeface="Tahoma" panose="020B0604030504040204" pitchFamily="34" charset="0"/>
              </a:rPr>
              <a:t>LocalTime</a:t>
            </a:r>
            <a:r>
              <a:rPr lang="en-US" altLang="zh-CN" sz="2400" dirty="0">
                <a:solidFill>
                  <a:schemeClr val="tx1"/>
                </a:solidFill>
                <a:latin typeface="Tahoma" panose="020B0604030504040204" pitchFamily="34" charset="0"/>
              </a:rPr>
              <a:t>——</a:t>
            </a:r>
            <a:r>
              <a:rPr lang="zh-CN" altLang="en-US" sz="2400" dirty="0">
                <a:solidFill>
                  <a:schemeClr val="tx1"/>
                </a:solidFill>
                <a:latin typeface="Tahoma" panose="020B0604030504040204" pitchFamily="34" charset="0"/>
              </a:rPr>
              <a:t>它代表的是不含日期的</a:t>
            </a:r>
            <a:r>
              <a:rPr lang="zh-CN" altLang="en-US" sz="2400" dirty="0">
                <a:solidFill>
                  <a:srgbClr val="0000FF"/>
                </a:solidFill>
                <a:latin typeface="Tahoma" panose="020B0604030504040204" pitchFamily="34" charset="0"/>
              </a:rPr>
              <a:t>时间</a:t>
            </a:r>
          </a:p>
          <a:p>
            <a:pPr eaLnBrk="1" hangingPunct="1">
              <a:buFont typeface="Wingdings" panose="05000000000000000000" pitchFamily="2" charset="2"/>
              <a:buChar char="p"/>
            </a:pPr>
            <a:r>
              <a:rPr lang="en-US" altLang="zh-CN" sz="2400" dirty="0" err="1">
                <a:solidFill>
                  <a:srgbClr val="0000FF"/>
                </a:solidFill>
                <a:latin typeface="Tahoma" panose="020B0604030504040204" pitchFamily="34" charset="0"/>
              </a:rPr>
              <a:t>LocalDateTime</a:t>
            </a:r>
            <a:r>
              <a:rPr lang="en-US" altLang="zh-CN" sz="2400" dirty="0">
                <a:solidFill>
                  <a:schemeClr val="tx1"/>
                </a:solidFill>
                <a:latin typeface="Tahoma" panose="020B0604030504040204" pitchFamily="34" charset="0"/>
              </a:rPr>
              <a:t>——</a:t>
            </a:r>
            <a:r>
              <a:rPr lang="zh-CN" altLang="en-US" sz="2400" dirty="0">
                <a:solidFill>
                  <a:schemeClr val="tx1"/>
                </a:solidFill>
                <a:latin typeface="Tahoma" panose="020B0604030504040204" pitchFamily="34" charset="0"/>
              </a:rPr>
              <a:t>它包含了</a:t>
            </a:r>
            <a:r>
              <a:rPr lang="zh-CN" altLang="en-US" sz="2400" dirty="0">
                <a:solidFill>
                  <a:srgbClr val="0000FF"/>
                </a:solidFill>
                <a:latin typeface="Tahoma" panose="020B0604030504040204" pitchFamily="34" charset="0"/>
              </a:rPr>
              <a:t>日期及时间</a:t>
            </a:r>
            <a:r>
              <a:rPr lang="zh-CN" altLang="en-US" sz="2400" dirty="0">
                <a:solidFill>
                  <a:schemeClr val="tx1"/>
                </a:solidFill>
                <a:latin typeface="Tahoma" panose="020B0604030504040204" pitchFamily="34" charset="0"/>
              </a:rPr>
              <a:t>，不过还是没有偏移信息或者说时区</a:t>
            </a:r>
            <a:r>
              <a:rPr lang="zh-CN" altLang="en-US" sz="2400" dirty="0" smtClean="0">
                <a:solidFill>
                  <a:schemeClr val="tx1"/>
                </a:solidFill>
                <a:latin typeface="Tahoma" panose="020B0604030504040204" pitchFamily="34" charset="0"/>
              </a:rPr>
              <a:t>。</a:t>
            </a:r>
            <a:endParaRPr lang="zh-CN" altLang="en-US" sz="2400" dirty="0">
              <a:solidFill>
                <a:schemeClr val="tx1"/>
              </a:solidFill>
              <a:latin typeface="Tahoma" panose="020B0604030504040204" pitchFamily="34" charset="0"/>
            </a:endParaRPr>
          </a:p>
          <a:p>
            <a:pPr eaLnBrk="1" hangingPunct="1">
              <a:buFont typeface="Wingdings" panose="05000000000000000000" pitchFamily="2" charset="2"/>
              <a:buChar char="p"/>
            </a:pPr>
            <a:r>
              <a:rPr lang="en-US" altLang="zh-CN" sz="2400" dirty="0" err="1">
                <a:solidFill>
                  <a:srgbClr val="0000FF"/>
                </a:solidFill>
                <a:latin typeface="Tahoma" panose="020B0604030504040204" pitchFamily="34" charset="0"/>
              </a:rPr>
              <a:t>ZonedDateTime</a:t>
            </a:r>
            <a:r>
              <a:rPr lang="en-US" altLang="zh-CN" sz="2400" dirty="0">
                <a:solidFill>
                  <a:schemeClr val="tx1"/>
                </a:solidFill>
                <a:latin typeface="Tahoma" panose="020B0604030504040204" pitchFamily="34" charset="0"/>
              </a:rPr>
              <a:t>——</a:t>
            </a:r>
            <a:r>
              <a:rPr lang="zh-CN" altLang="en-US" sz="2400" dirty="0">
                <a:solidFill>
                  <a:schemeClr val="tx1"/>
                </a:solidFill>
                <a:latin typeface="Tahoma" panose="020B0604030504040204" pitchFamily="34" charset="0"/>
              </a:rPr>
              <a:t>这是一个</a:t>
            </a:r>
            <a:r>
              <a:rPr lang="zh-CN" altLang="en-US" sz="2400" dirty="0">
                <a:solidFill>
                  <a:srgbClr val="0000FF"/>
                </a:solidFill>
                <a:latin typeface="Tahoma" panose="020B0604030504040204" pitchFamily="34" charset="0"/>
              </a:rPr>
              <a:t>包含时区的完整的日期时间</a:t>
            </a:r>
            <a:r>
              <a:rPr lang="zh-CN" altLang="en-US" sz="2400" dirty="0">
                <a:solidFill>
                  <a:schemeClr val="tx1"/>
                </a:solidFill>
                <a:latin typeface="Tahoma" panose="020B0604030504040204" pitchFamily="34" charset="0"/>
              </a:rPr>
              <a:t>，偏移量是以</a:t>
            </a:r>
            <a:r>
              <a:rPr lang="en-US" altLang="zh-CN" sz="2400" dirty="0">
                <a:solidFill>
                  <a:schemeClr val="tx1"/>
                </a:solidFill>
                <a:latin typeface="Tahoma" panose="020B0604030504040204" pitchFamily="34" charset="0"/>
              </a:rPr>
              <a:t>UTC/</a:t>
            </a:r>
            <a:r>
              <a:rPr lang="zh-CN" altLang="en-US" sz="2400" dirty="0">
                <a:solidFill>
                  <a:schemeClr val="tx1"/>
                </a:solidFill>
                <a:latin typeface="Tahoma" panose="020B0604030504040204" pitchFamily="34" charset="0"/>
              </a:rPr>
              <a:t>格林威治时间为基准的。</a:t>
            </a:r>
            <a:endParaRPr 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33</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fade">
                                      <p:cBhvr>
                                        <p:cTn id="7" dur="500"/>
                                        <p:tgtEl>
                                          <p:spTgt spid="256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xEl>
                                              <p:pRg st="3" end="3"/>
                                            </p:txEl>
                                          </p:spTgt>
                                        </p:tgtEl>
                                        <p:attrNameLst>
                                          <p:attrName>style.visibility</p:attrName>
                                        </p:attrNameLst>
                                      </p:cBhvr>
                                      <p:to>
                                        <p:strVal val="visible"/>
                                      </p:to>
                                    </p:set>
                                    <p:animEffect transition="in" filter="fade">
                                      <p:cBhvr>
                                        <p:cTn id="12" dur="500"/>
                                        <p:tgtEl>
                                          <p:spTgt spid="256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animEffect transition="in" filter="fade">
                                      <p:cBhvr>
                                        <p:cTn id="17" dur="500"/>
                                        <p:tgtEl>
                                          <p:spTgt spid="2560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04">
                                            <p:txEl>
                                              <p:pRg st="5" end="5"/>
                                            </p:txEl>
                                          </p:spTgt>
                                        </p:tgtEl>
                                        <p:attrNameLst>
                                          <p:attrName>style.visibility</p:attrName>
                                        </p:attrNameLst>
                                      </p:cBhvr>
                                      <p:to>
                                        <p:strVal val="visible"/>
                                      </p:to>
                                    </p:set>
                                    <p:animEffect transition="in" filter="fade">
                                      <p:cBhvr>
                                        <p:cTn id="22" dur="500"/>
                                        <p:tgtEl>
                                          <p:spTgt spid="2560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04">
                                            <p:txEl>
                                              <p:pRg st="6" end="6"/>
                                            </p:txEl>
                                          </p:spTgt>
                                        </p:tgtEl>
                                        <p:attrNameLst>
                                          <p:attrName>style.visibility</p:attrName>
                                        </p:attrNameLst>
                                      </p:cBhvr>
                                      <p:to>
                                        <p:strVal val="visible"/>
                                      </p:to>
                                    </p:set>
                                    <p:animEffect transition="in" filter="fade">
                                      <p:cBhvr>
                                        <p:cTn id="27" dur="500"/>
                                        <p:tgtEl>
                                          <p:spTgt spid="256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135937" cy="4450449"/>
          </a:xfrm>
        </p:spPr>
        <p:txBody>
          <a:bodyPr>
            <a:spAutoFit/>
          </a:bodyPr>
          <a:lstStyle/>
          <a:p>
            <a:pPr marL="0" indent="723900" eaLnBrk="1" hangingPunct="1">
              <a:buNone/>
            </a:pPr>
            <a:r>
              <a:rPr lang="en-US" altLang="zh-CN" sz="2400" dirty="0">
                <a:solidFill>
                  <a:srgbClr val="0000FF"/>
                </a:solidFill>
                <a:latin typeface="Tahoma" panose="020B0604030504040204" pitchFamily="34" charset="0"/>
              </a:rPr>
              <a:t>1</a:t>
            </a:r>
            <a:r>
              <a:rPr lang="zh-CN" altLang="en-US" sz="2400" dirty="0" smtClean="0">
                <a:solidFill>
                  <a:srgbClr val="0000FF"/>
                </a:solidFill>
                <a:latin typeface="Tahoma" panose="020B0604030504040204" pitchFamily="34" charset="0"/>
              </a:rPr>
              <a:t>、获取</a:t>
            </a:r>
            <a:r>
              <a:rPr lang="zh-CN" altLang="en-US" sz="2400" dirty="0">
                <a:solidFill>
                  <a:srgbClr val="0000FF"/>
                </a:solidFill>
                <a:latin typeface="Tahoma" panose="020B0604030504040204" pitchFamily="34" charset="0"/>
              </a:rPr>
              <a:t>当天的</a:t>
            </a:r>
            <a:r>
              <a:rPr lang="zh-CN" altLang="en-US" sz="2400" dirty="0" smtClean="0">
                <a:solidFill>
                  <a:srgbClr val="0000FF"/>
                </a:solidFill>
                <a:latin typeface="Tahoma" panose="020B0604030504040204" pitchFamily="34" charset="0"/>
              </a:rPr>
              <a:t>日期</a:t>
            </a:r>
            <a:endParaRPr lang="zh-CN" altLang="en-US" sz="2400" dirty="0">
              <a:solidFill>
                <a:srgbClr val="0000FF"/>
              </a:solidFill>
              <a:latin typeface="Tahoma" panose="020B0604030504040204" pitchFamily="34" charset="0"/>
            </a:endParaRPr>
          </a:p>
          <a:p>
            <a:pPr marL="0" indent="72390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today=</a:t>
            </a:r>
            <a:r>
              <a:rPr lang="en-US" altLang="zh-CN" sz="2400" dirty="0" err="1" smtClean="0">
                <a:solidFill>
                  <a:schemeClr val="tx1"/>
                </a:solidFill>
                <a:latin typeface="Tahoma" panose="020B0604030504040204" pitchFamily="34" charset="0"/>
              </a:rPr>
              <a:t>LocalDate.now</a:t>
            </a:r>
            <a:r>
              <a:rPr lang="en-US" altLang="zh-CN" sz="2400" dirty="0" smtClean="0">
                <a:solidFill>
                  <a:schemeClr val="tx1"/>
                </a:solidFill>
                <a:latin typeface="Tahoma" panose="020B0604030504040204" pitchFamily="34" charset="0"/>
              </a:rPr>
              <a:t>();</a:t>
            </a:r>
          </a:p>
          <a:p>
            <a:pPr marL="0" indent="72390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(today);</a:t>
            </a:r>
          </a:p>
          <a:p>
            <a:pPr marL="0" indent="723900" eaLnBrk="1" hangingPunct="1">
              <a:buNone/>
            </a:pPr>
            <a:endParaRPr lang="zh-CN" altLang="en-US" sz="2400" dirty="0">
              <a:solidFill>
                <a:schemeClr val="tx1"/>
              </a:solidFill>
              <a:latin typeface="Tahoma" panose="020B0604030504040204" pitchFamily="34" charset="0"/>
            </a:endParaRPr>
          </a:p>
          <a:p>
            <a:pPr marL="0" indent="723900" eaLnBrk="1" hangingPunct="1">
              <a:buNone/>
            </a:pPr>
            <a:r>
              <a:rPr lang="en-US" altLang="zh-CN" sz="2400" dirty="0" smtClean="0">
                <a:solidFill>
                  <a:srgbClr val="0000FF"/>
                </a:solidFill>
                <a:latin typeface="Tahoma" panose="020B0604030504040204" pitchFamily="34" charset="0"/>
              </a:rPr>
              <a:t>2</a:t>
            </a:r>
            <a:r>
              <a:rPr lang="zh-CN" altLang="en-US" sz="2400" dirty="0" smtClean="0">
                <a:solidFill>
                  <a:srgbClr val="0000FF"/>
                </a:solidFill>
                <a:latin typeface="Tahoma" panose="020B0604030504040204" pitchFamily="34" charset="0"/>
              </a:rPr>
              <a:t>、获取</a:t>
            </a:r>
            <a:r>
              <a:rPr lang="zh-CN" altLang="en-US" sz="2400" dirty="0">
                <a:solidFill>
                  <a:srgbClr val="0000FF"/>
                </a:solidFill>
                <a:latin typeface="Tahoma" panose="020B0604030504040204" pitchFamily="34" charset="0"/>
              </a:rPr>
              <a:t>当前的年月</a:t>
            </a:r>
            <a:r>
              <a:rPr lang="zh-CN" altLang="en-US" sz="2400" dirty="0" smtClean="0">
                <a:solidFill>
                  <a:srgbClr val="0000FF"/>
                </a:solidFill>
                <a:latin typeface="Tahoma" panose="020B0604030504040204" pitchFamily="34" charset="0"/>
              </a:rPr>
              <a:t>日</a:t>
            </a:r>
            <a:endParaRPr lang="zh-CN" altLang="en-US" sz="2400" dirty="0">
              <a:solidFill>
                <a:srgbClr val="0000FF"/>
              </a:solidFill>
              <a:latin typeface="Tahoma" panose="020B0604030504040204" pitchFamily="34" charset="0"/>
            </a:endParaRPr>
          </a:p>
          <a:p>
            <a:pPr marL="0" indent="72390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today=</a:t>
            </a:r>
            <a:r>
              <a:rPr lang="en-US" altLang="zh-CN" sz="2400" dirty="0" err="1">
                <a:solidFill>
                  <a:schemeClr val="tx1"/>
                </a:solidFill>
                <a:latin typeface="Tahoma" panose="020B0604030504040204" pitchFamily="34" charset="0"/>
              </a:rPr>
              <a:t>LocalDate.now</a:t>
            </a:r>
            <a:r>
              <a:rPr lang="en-US" altLang="zh-CN" sz="2400" dirty="0">
                <a:solidFill>
                  <a:schemeClr val="tx1"/>
                </a:solidFill>
                <a:latin typeface="Tahoma" panose="020B0604030504040204" pitchFamily="34" charset="0"/>
              </a:rPr>
              <a:t>();</a:t>
            </a:r>
          </a:p>
          <a:p>
            <a:pPr marL="0" indent="723900" eaLnBrk="1" hangingPunct="1">
              <a:buNone/>
            </a:pPr>
            <a:r>
              <a:rPr lang="en-US" altLang="zh-CN" sz="2400" dirty="0" err="1" smtClean="0">
                <a:solidFill>
                  <a:schemeClr val="tx1"/>
                </a:solidFill>
                <a:latin typeface="Tahoma" panose="020B0604030504040204" pitchFamily="34" charset="0"/>
              </a:rPr>
              <a:t>int</a:t>
            </a:r>
            <a:r>
              <a:rPr lang="en-US" altLang="zh-CN" sz="2400" dirty="0" smtClean="0">
                <a:solidFill>
                  <a:schemeClr val="tx1"/>
                </a:solidFill>
                <a:latin typeface="Tahoma" panose="020B0604030504040204" pitchFamily="34" charset="0"/>
              </a:rPr>
              <a:t> year=</a:t>
            </a:r>
            <a:r>
              <a:rPr lang="en-US" altLang="zh-CN" sz="2400" dirty="0" err="1" smtClean="0">
                <a:solidFill>
                  <a:schemeClr val="tx1"/>
                </a:solidFill>
                <a:latin typeface="Tahoma" panose="020B0604030504040204" pitchFamily="34" charset="0"/>
              </a:rPr>
              <a:t>today.getYear</a:t>
            </a:r>
            <a:r>
              <a:rPr lang="en-US" altLang="zh-CN" sz="2400" dirty="0" smtClean="0">
                <a:solidFill>
                  <a:schemeClr val="tx1"/>
                </a:solidFill>
                <a:latin typeface="Tahoma" panose="020B0604030504040204" pitchFamily="34" charset="0"/>
              </a:rPr>
              <a:t>();</a:t>
            </a:r>
          </a:p>
          <a:p>
            <a:pPr marL="0" indent="723900" eaLnBrk="1" hangingPunct="1">
              <a:buNone/>
            </a:pPr>
            <a:r>
              <a:rPr lang="en-US" altLang="zh-CN" sz="2400" dirty="0" err="1" smtClean="0">
                <a:solidFill>
                  <a:schemeClr val="tx1"/>
                </a:solidFill>
                <a:latin typeface="Tahoma" panose="020B0604030504040204" pitchFamily="34" charset="0"/>
              </a:rPr>
              <a:t>int</a:t>
            </a:r>
            <a:r>
              <a:rPr lang="en-US" altLang="zh-CN" sz="2400" dirty="0" smtClean="0">
                <a:solidFill>
                  <a:schemeClr val="tx1"/>
                </a:solidFill>
                <a:latin typeface="Tahoma" panose="020B0604030504040204" pitchFamily="34" charset="0"/>
              </a:rPr>
              <a:t> month=</a:t>
            </a:r>
            <a:r>
              <a:rPr lang="en-US" altLang="zh-CN" sz="2400" dirty="0" err="1" smtClean="0">
                <a:solidFill>
                  <a:schemeClr val="tx1"/>
                </a:solidFill>
                <a:latin typeface="Tahoma" panose="020B0604030504040204" pitchFamily="34" charset="0"/>
              </a:rPr>
              <a:t>today.getMonthValue</a:t>
            </a:r>
            <a:r>
              <a:rPr lang="en-US" altLang="zh-CN" sz="2400" dirty="0" smtClean="0">
                <a:solidFill>
                  <a:schemeClr val="tx1"/>
                </a:solidFill>
                <a:latin typeface="Tahoma" panose="020B0604030504040204" pitchFamily="34" charset="0"/>
              </a:rPr>
              <a:t>();</a:t>
            </a:r>
          </a:p>
          <a:p>
            <a:pPr marL="0" indent="723900" eaLnBrk="1" hangingPunct="1">
              <a:buNone/>
            </a:pPr>
            <a:r>
              <a:rPr lang="en-US" altLang="zh-CN" sz="2400" dirty="0" err="1" smtClean="0">
                <a:solidFill>
                  <a:schemeClr val="tx1"/>
                </a:solidFill>
                <a:latin typeface="Tahoma" panose="020B0604030504040204" pitchFamily="34" charset="0"/>
              </a:rPr>
              <a:t>int</a:t>
            </a:r>
            <a:r>
              <a:rPr lang="en-US" altLang="zh-CN" sz="2400" dirty="0" smtClean="0">
                <a:solidFill>
                  <a:schemeClr val="tx1"/>
                </a:solidFill>
                <a:latin typeface="Tahoma" panose="020B0604030504040204" pitchFamily="34" charset="0"/>
              </a:rPr>
              <a:t> day = </a:t>
            </a:r>
            <a:r>
              <a:rPr lang="en-US" altLang="zh-CN" sz="2400" dirty="0" err="1" smtClean="0">
                <a:solidFill>
                  <a:schemeClr val="tx1"/>
                </a:solidFill>
                <a:latin typeface="Tahoma" panose="020B0604030504040204" pitchFamily="34" charset="0"/>
              </a:rPr>
              <a:t>today.getDayOfMonth</a:t>
            </a:r>
            <a:r>
              <a:rPr lang="en-US" altLang="zh-CN" sz="2400" dirty="0" smtClean="0">
                <a:solidFill>
                  <a:schemeClr val="tx1"/>
                </a:solidFill>
                <a:latin typeface="Tahoma" panose="020B0604030504040204" pitchFamily="34" charset="0"/>
              </a:rPr>
              <a:t>();</a:t>
            </a:r>
            <a:endParaRPr lang="en-US" altLang="zh-CN" sz="2400" dirty="0">
              <a:solidFill>
                <a:schemeClr val="tx1"/>
              </a:solidFill>
              <a:latin typeface="Tahoma" panose="020B0604030504040204" pitchFamily="34" charset="0"/>
            </a:endParaRPr>
          </a:p>
          <a:p>
            <a:pPr marL="0" indent="723900" eaLnBrk="1" hangingPunct="1">
              <a:buNone/>
            </a:pPr>
            <a:endParaRPr lang="zh-CN" altLang="en-US" sz="2400" dirty="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34</a:t>
            </a:fld>
            <a:endParaRPr lang="zh-CN" altLang="zh-CN"/>
          </a:p>
        </p:txBody>
      </p:sp>
    </p:spTree>
    <p:extLst>
      <p:ext uri="{BB962C8B-B14F-4D97-AF65-F5344CB8AC3E}">
        <p14:creationId xmlns:p14="http://schemas.microsoft.com/office/powerpoint/2010/main" val="97744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fade">
                                      <p:cBhvr>
                                        <p:cTn id="7" dur="500"/>
                                        <p:tgtEl>
                                          <p:spTgt spid="2560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animEffect transition="in" filter="fade">
                                      <p:cBhvr>
                                        <p:cTn id="10" dur="500"/>
                                        <p:tgtEl>
                                          <p:spTgt spid="2560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animEffect transition="in" filter="fade">
                                      <p:cBhvr>
                                        <p:cTn id="15" dur="500"/>
                                        <p:tgtEl>
                                          <p:spTgt spid="25604">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5604">
                                            <p:txEl>
                                              <p:pRg st="6" end="6"/>
                                            </p:txEl>
                                          </p:spTgt>
                                        </p:tgtEl>
                                        <p:attrNameLst>
                                          <p:attrName>style.visibility</p:attrName>
                                        </p:attrNameLst>
                                      </p:cBhvr>
                                      <p:to>
                                        <p:strVal val="visible"/>
                                      </p:to>
                                    </p:set>
                                    <p:animEffect transition="in" filter="fade">
                                      <p:cBhvr>
                                        <p:cTn id="18" dur="500"/>
                                        <p:tgtEl>
                                          <p:spTgt spid="25604">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5604">
                                            <p:txEl>
                                              <p:pRg st="7" end="7"/>
                                            </p:txEl>
                                          </p:spTgt>
                                        </p:tgtEl>
                                        <p:attrNameLst>
                                          <p:attrName>style.visibility</p:attrName>
                                        </p:attrNameLst>
                                      </p:cBhvr>
                                      <p:to>
                                        <p:strVal val="visible"/>
                                      </p:to>
                                    </p:set>
                                    <p:animEffect transition="in" filter="fade">
                                      <p:cBhvr>
                                        <p:cTn id="21" dur="500"/>
                                        <p:tgtEl>
                                          <p:spTgt spid="25604">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604">
                                            <p:txEl>
                                              <p:pRg st="8" end="8"/>
                                            </p:txEl>
                                          </p:spTgt>
                                        </p:tgtEl>
                                        <p:attrNameLst>
                                          <p:attrName>style.visibility</p:attrName>
                                        </p:attrNameLst>
                                      </p:cBhvr>
                                      <p:to>
                                        <p:strVal val="visible"/>
                                      </p:to>
                                    </p:set>
                                    <p:animEffect transition="in" filter="fade">
                                      <p:cBhvr>
                                        <p:cTn id="24" dur="500"/>
                                        <p:tgtEl>
                                          <p:spTgt spid="256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135937" cy="4450449"/>
          </a:xfrm>
        </p:spPr>
        <p:txBody>
          <a:bodyPr>
            <a:spAutoFit/>
          </a:bodyPr>
          <a:lstStyle/>
          <a:p>
            <a:pPr marL="0" indent="723900" eaLnBrk="1" hangingPunct="1">
              <a:buNone/>
            </a:pPr>
            <a:r>
              <a:rPr lang="en-US" altLang="zh-CN" sz="2400" dirty="0" smtClean="0">
                <a:solidFill>
                  <a:srgbClr val="0000FF"/>
                </a:solidFill>
                <a:latin typeface="Tahoma" panose="020B0604030504040204" pitchFamily="34" charset="0"/>
              </a:rPr>
              <a:t>3</a:t>
            </a:r>
            <a:r>
              <a:rPr lang="zh-CN" altLang="en-US" sz="2400" dirty="0" smtClean="0">
                <a:solidFill>
                  <a:srgbClr val="0000FF"/>
                </a:solidFill>
                <a:latin typeface="Tahoma" panose="020B0604030504040204" pitchFamily="34" charset="0"/>
              </a:rPr>
              <a:t>、获取某个特定的日期</a:t>
            </a:r>
            <a:endParaRPr lang="zh-CN" altLang="en-US" sz="2400" dirty="0">
              <a:solidFill>
                <a:srgbClr val="0000FF"/>
              </a:solidFill>
              <a:latin typeface="Tahoma" panose="020B0604030504040204" pitchFamily="34" charset="0"/>
            </a:endParaRPr>
          </a:p>
          <a:p>
            <a:pPr marL="0" indent="72390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a:t>
            </a:r>
            <a:r>
              <a:rPr lang="en-US" altLang="zh-CN" sz="2400" dirty="0" err="1" smtClean="0">
                <a:solidFill>
                  <a:schemeClr val="tx1"/>
                </a:solidFill>
                <a:latin typeface="Tahoma" panose="020B0604030504040204" pitchFamily="34" charset="0"/>
              </a:rPr>
              <a:t>dateOfBirth</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LocalDate.of</a:t>
            </a:r>
            <a:r>
              <a:rPr lang="en-US" altLang="zh-CN" sz="2400" dirty="0" smtClean="0">
                <a:solidFill>
                  <a:schemeClr val="tx1"/>
                </a:solidFill>
                <a:latin typeface="Tahoma" panose="020B0604030504040204" pitchFamily="34" charset="0"/>
              </a:rPr>
              <a:t>(2008,8,8);</a:t>
            </a:r>
          </a:p>
          <a:p>
            <a:pPr marL="0" indent="72390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a:solidFill>
                  <a:schemeClr val="tx1"/>
                </a:solidFill>
                <a:latin typeface="Tahoma" panose="020B0604030504040204" pitchFamily="34" charset="0"/>
              </a:rPr>
              <a:t>dateOfBirth</a:t>
            </a:r>
            <a:r>
              <a:rPr lang="en-US" altLang="zh-CN" sz="2400" dirty="0" smtClean="0">
                <a:solidFill>
                  <a:schemeClr val="tx1"/>
                </a:solidFill>
                <a:latin typeface="Tahoma" panose="020B0604030504040204" pitchFamily="34" charset="0"/>
              </a:rPr>
              <a:t>);</a:t>
            </a:r>
          </a:p>
          <a:p>
            <a:pPr marL="0" indent="723900" eaLnBrk="1" hangingPunct="1">
              <a:buNone/>
            </a:pPr>
            <a:endParaRPr lang="zh-CN" altLang="en-US" sz="2400" dirty="0">
              <a:solidFill>
                <a:schemeClr val="tx1"/>
              </a:solidFill>
              <a:latin typeface="Tahoma" panose="020B0604030504040204" pitchFamily="34" charset="0"/>
            </a:endParaRPr>
          </a:p>
          <a:p>
            <a:pPr marL="0" indent="723900" algn="just" eaLnBrk="1" hangingPunct="1">
              <a:buNone/>
            </a:pPr>
            <a:r>
              <a:rPr lang="en-US" altLang="zh-CN" sz="2400" dirty="0" smtClean="0">
                <a:solidFill>
                  <a:srgbClr val="0000FF"/>
                </a:solidFill>
                <a:latin typeface="Tahoma" panose="020B0604030504040204" pitchFamily="34" charset="0"/>
              </a:rPr>
              <a:t>4</a:t>
            </a:r>
            <a:r>
              <a:rPr lang="zh-CN" altLang="en-US" sz="2400" dirty="0" smtClean="0">
                <a:solidFill>
                  <a:srgbClr val="0000FF"/>
                </a:solidFill>
                <a:latin typeface="Tahoma" panose="020B0604030504040204" pitchFamily="34" charset="0"/>
              </a:rPr>
              <a:t>、检查两个日期是否相等</a:t>
            </a:r>
            <a:endParaRPr lang="zh-CN" altLang="en-US" sz="2400" dirty="0">
              <a:solidFill>
                <a:srgbClr val="0000FF"/>
              </a:solidFill>
              <a:latin typeface="Tahoma" panose="020B0604030504040204" pitchFamily="34" charset="0"/>
            </a:endParaRPr>
          </a:p>
          <a:p>
            <a:pPr marL="0" indent="723900" eaLnBrk="1" hangingPunct="1">
              <a:buNone/>
            </a:pPr>
            <a:r>
              <a:rPr lang="en-US" altLang="zh-CN" sz="2400" dirty="0" err="1" smtClean="0">
                <a:solidFill>
                  <a:schemeClr val="tx1"/>
                </a:solidFill>
                <a:latin typeface="Tahoma" panose="020B0604030504040204" pitchFamily="34" charset="0"/>
              </a:rPr>
              <a:t>LocalDate</a:t>
            </a:r>
            <a:r>
              <a:rPr lang="zh-CN" altLang="en-US" sz="2400" dirty="0" smtClean="0">
                <a:solidFill>
                  <a:schemeClr val="tx1"/>
                </a:solidFill>
                <a:latin typeface="Tahoma" panose="020B0604030504040204" pitchFamily="34" charset="0"/>
              </a:rPr>
              <a:t>重写了</a:t>
            </a:r>
            <a:r>
              <a:rPr lang="en-US" altLang="zh-CN" sz="2400" dirty="0" smtClean="0">
                <a:solidFill>
                  <a:schemeClr val="tx1"/>
                </a:solidFill>
                <a:latin typeface="Tahoma" panose="020B0604030504040204" pitchFamily="34" charset="0"/>
              </a:rPr>
              <a:t>equals</a:t>
            </a:r>
            <a:r>
              <a:rPr lang="zh-CN" altLang="en-US" sz="2400" dirty="0" smtClean="0">
                <a:solidFill>
                  <a:schemeClr val="tx1"/>
                </a:solidFill>
                <a:latin typeface="Tahoma" panose="020B0604030504040204" pitchFamily="34" charset="0"/>
              </a:rPr>
              <a:t>方法来进行日期的比较。</a:t>
            </a:r>
            <a:endParaRPr lang="en-US" altLang="zh-CN" sz="2400" dirty="0">
              <a:solidFill>
                <a:schemeClr val="tx1"/>
              </a:solidFill>
              <a:latin typeface="Tahoma" panose="020B0604030504040204" pitchFamily="34" charset="0"/>
            </a:endParaRPr>
          </a:p>
          <a:p>
            <a:pPr marL="0" indent="72390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date=</a:t>
            </a:r>
            <a:r>
              <a:rPr lang="en-US" altLang="zh-CN" sz="2400" dirty="0" err="1" smtClean="0">
                <a:solidFill>
                  <a:schemeClr val="tx1"/>
                </a:solidFill>
                <a:latin typeface="Tahoma" panose="020B0604030504040204" pitchFamily="34" charset="0"/>
              </a:rPr>
              <a:t>LocalDate.of</a:t>
            </a:r>
            <a:r>
              <a:rPr lang="en-US" altLang="zh-CN" sz="2400" dirty="0" smtClean="0">
                <a:solidFill>
                  <a:schemeClr val="tx1"/>
                </a:solidFill>
                <a:latin typeface="Tahoma" panose="020B0604030504040204" pitchFamily="34" charset="0"/>
              </a:rPr>
              <a:t>(2018,10,22);</a:t>
            </a:r>
          </a:p>
          <a:p>
            <a:pPr marL="0" indent="72390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a:t>
            </a:r>
            <a:r>
              <a:rPr lang="en-US" altLang="zh-CN" sz="2400" dirty="0" smtClean="0">
                <a:solidFill>
                  <a:schemeClr val="tx1"/>
                </a:solidFill>
                <a:latin typeface="Tahoma" panose="020B0604030504040204" pitchFamily="34" charset="0"/>
              </a:rPr>
              <a:t>day=</a:t>
            </a:r>
            <a:r>
              <a:rPr lang="en-US" altLang="zh-CN" sz="2400" dirty="0" err="1" smtClean="0">
                <a:solidFill>
                  <a:schemeClr val="tx1"/>
                </a:solidFill>
                <a:latin typeface="Tahoma" panose="020B0604030504040204" pitchFamily="34" charset="0"/>
              </a:rPr>
              <a:t>LocalDate.now</a:t>
            </a:r>
            <a:r>
              <a:rPr lang="en-US" altLang="zh-CN" sz="2400" dirty="0" smtClean="0">
                <a:solidFill>
                  <a:schemeClr val="tx1"/>
                </a:solidFill>
                <a:latin typeface="Tahoma" panose="020B0604030504040204" pitchFamily="34" charset="0"/>
              </a:rPr>
              <a:t>();</a:t>
            </a:r>
          </a:p>
          <a:p>
            <a:pPr marL="0" indent="72390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day.equals</a:t>
            </a:r>
            <a:r>
              <a:rPr lang="en-US" altLang="zh-CN" sz="2400" dirty="0" smtClean="0">
                <a:solidFill>
                  <a:schemeClr val="tx1"/>
                </a:solidFill>
                <a:latin typeface="Tahoma" panose="020B0604030504040204" pitchFamily="34" charset="0"/>
              </a:rPr>
              <a:t>(date));</a:t>
            </a:r>
            <a:endParaRPr lang="en-US" altLang="zh-CN" sz="2400" dirty="0">
              <a:solidFill>
                <a:schemeClr val="tx1"/>
              </a:solidFill>
              <a:latin typeface="Tahoma" panose="020B0604030504040204" pitchFamily="34" charset="0"/>
            </a:endParaRPr>
          </a:p>
          <a:p>
            <a:pPr marL="0" indent="723900" eaLnBrk="1" hangingPunct="1">
              <a:buNone/>
            </a:pPr>
            <a:endParaRPr lang="zh-CN" altLang="en-US" sz="2400" dirty="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35</a:t>
            </a:fld>
            <a:endParaRPr lang="zh-CN" altLang="zh-CN"/>
          </a:p>
        </p:txBody>
      </p:sp>
    </p:spTree>
    <p:extLst>
      <p:ext uri="{BB962C8B-B14F-4D97-AF65-F5344CB8AC3E}">
        <p14:creationId xmlns:p14="http://schemas.microsoft.com/office/powerpoint/2010/main" val="23253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fade">
                                      <p:cBhvr>
                                        <p:cTn id="7" dur="500"/>
                                        <p:tgtEl>
                                          <p:spTgt spid="2560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animEffect transition="in" filter="fade">
                                      <p:cBhvr>
                                        <p:cTn id="10" dur="500"/>
                                        <p:tgtEl>
                                          <p:spTgt spid="2560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animEffect transition="in" filter="fade">
                                      <p:cBhvr>
                                        <p:cTn id="15" dur="500"/>
                                        <p:tgtEl>
                                          <p:spTgt spid="2560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604">
                                            <p:txEl>
                                              <p:pRg st="6" end="6"/>
                                            </p:txEl>
                                          </p:spTgt>
                                        </p:tgtEl>
                                        <p:attrNameLst>
                                          <p:attrName>style.visibility</p:attrName>
                                        </p:attrNameLst>
                                      </p:cBhvr>
                                      <p:to>
                                        <p:strVal val="visible"/>
                                      </p:to>
                                    </p:set>
                                    <p:animEffect transition="in" filter="fade">
                                      <p:cBhvr>
                                        <p:cTn id="20" dur="500"/>
                                        <p:tgtEl>
                                          <p:spTgt spid="2560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604">
                                            <p:txEl>
                                              <p:pRg st="7" end="7"/>
                                            </p:txEl>
                                          </p:spTgt>
                                        </p:tgtEl>
                                        <p:attrNameLst>
                                          <p:attrName>style.visibility</p:attrName>
                                        </p:attrNameLst>
                                      </p:cBhvr>
                                      <p:to>
                                        <p:strVal val="visible"/>
                                      </p:to>
                                    </p:set>
                                    <p:animEffect transition="in" filter="fade">
                                      <p:cBhvr>
                                        <p:cTn id="25" dur="500"/>
                                        <p:tgtEl>
                                          <p:spTgt spid="2560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604">
                                            <p:txEl>
                                              <p:pRg st="8" end="8"/>
                                            </p:txEl>
                                          </p:spTgt>
                                        </p:tgtEl>
                                        <p:attrNameLst>
                                          <p:attrName>style.visibility</p:attrName>
                                        </p:attrNameLst>
                                      </p:cBhvr>
                                      <p:to>
                                        <p:strVal val="visible"/>
                                      </p:to>
                                    </p:set>
                                    <p:animEffect transition="in" filter="fade">
                                      <p:cBhvr>
                                        <p:cTn id="30" dur="500"/>
                                        <p:tgtEl>
                                          <p:spTgt spid="256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135937" cy="4302716"/>
          </a:xfrm>
        </p:spPr>
        <p:txBody>
          <a:bodyPr>
            <a:spAutoFit/>
          </a:bodyPr>
          <a:lstStyle/>
          <a:p>
            <a:pPr marL="0" indent="628650" eaLnBrk="1" hangingPunct="1">
              <a:buNone/>
            </a:pPr>
            <a:r>
              <a:rPr lang="en-US" altLang="zh-CN" sz="2400" dirty="0" smtClean="0">
                <a:solidFill>
                  <a:srgbClr val="0000FF"/>
                </a:solidFill>
                <a:latin typeface="Tahoma" panose="020B0604030504040204" pitchFamily="34" charset="0"/>
              </a:rPr>
              <a:t>5</a:t>
            </a:r>
            <a:r>
              <a:rPr lang="zh-CN" altLang="en-US" sz="2400" dirty="0" smtClean="0">
                <a:solidFill>
                  <a:srgbClr val="0000FF"/>
                </a:solidFill>
                <a:latin typeface="Tahoma" panose="020B0604030504040204" pitchFamily="34" charset="0"/>
              </a:rPr>
              <a:t>、检查重复事件，例如：生日</a:t>
            </a:r>
            <a:endParaRPr lang="zh-CN" altLang="en-US" sz="2400" dirty="0">
              <a:solidFill>
                <a:srgbClr val="0000FF"/>
              </a:solidFill>
              <a:latin typeface="Tahoma" panose="020B0604030504040204" pitchFamily="34" charset="0"/>
            </a:endParaRPr>
          </a:p>
          <a:p>
            <a:pPr marL="0" indent="628650" eaLnBrk="1" hangingPunct="1">
              <a:buNone/>
            </a:pPr>
            <a:r>
              <a:rPr lang="zh-CN" altLang="en-US" sz="2400" dirty="0">
                <a:solidFill>
                  <a:schemeClr val="tx1"/>
                </a:solidFill>
                <a:latin typeface="Tahoma" panose="020B0604030504040204" pitchFamily="34" charset="0"/>
              </a:rPr>
              <a:t>使用</a:t>
            </a:r>
            <a:r>
              <a:rPr lang="en-US" altLang="zh-CN" sz="2400" dirty="0" err="1">
                <a:solidFill>
                  <a:schemeClr val="tx1"/>
                </a:solidFill>
                <a:latin typeface="Tahoma" panose="020B0604030504040204" pitchFamily="34" charset="0"/>
              </a:rPr>
              <a:t>MonthDay</a:t>
            </a:r>
            <a:r>
              <a:rPr lang="zh-CN" altLang="en-US" sz="2400" dirty="0">
                <a:solidFill>
                  <a:schemeClr val="tx1"/>
                </a:solidFill>
                <a:latin typeface="Tahoma" panose="020B0604030504040204" pitchFamily="34" charset="0"/>
              </a:rPr>
              <a:t>类。这个类由月日组合，不包含年信息，可以用来代表每年重复出现的一些日期或其他组合</a:t>
            </a:r>
            <a:r>
              <a:rPr lang="zh-CN" altLang="en-US" sz="2400" dirty="0" smtClean="0">
                <a:solidFill>
                  <a:schemeClr val="tx1"/>
                </a:solidFill>
                <a:latin typeface="Tahoma" panose="020B0604030504040204" pitchFamily="34" charset="0"/>
              </a:rPr>
              <a:t>。它是</a:t>
            </a:r>
            <a:r>
              <a:rPr lang="zh-CN" altLang="en-US" sz="2400" dirty="0">
                <a:solidFill>
                  <a:schemeClr val="tx1"/>
                </a:solidFill>
                <a:latin typeface="Tahoma" panose="020B0604030504040204" pitchFamily="34" charset="0"/>
              </a:rPr>
              <a:t>不可变且线程安全</a:t>
            </a:r>
            <a:r>
              <a:rPr lang="zh-CN" altLang="en-US" sz="2400" dirty="0" smtClean="0">
                <a:solidFill>
                  <a:schemeClr val="tx1"/>
                </a:solidFill>
                <a:latin typeface="Tahoma" panose="020B0604030504040204" pitchFamily="34" charset="0"/>
              </a:rPr>
              <a:t>的。</a:t>
            </a:r>
            <a:endParaRPr lang="en-US" altLang="zh-CN" sz="2400" dirty="0" smtClean="0">
              <a:solidFill>
                <a:schemeClr val="tx1"/>
              </a:solidFill>
              <a:latin typeface="Tahoma" panose="020B0604030504040204" pitchFamily="34" charset="0"/>
            </a:endParaRPr>
          </a:p>
          <a:p>
            <a:pPr marL="0" indent="62865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birth=</a:t>
            </a:r>
            <a:r>
              <a:rPr lang="en-US" altLang="zh-CN" sz="2400" dirty="0" err="1" smtClean="0">
                <a:solidFill>
                  <a:schemeClr val="tx1"/>
                </a:solidFill>
                <a:latin typeface="Tahoma" panose="020B0604030504040204" pitchFamily="34" charset="0"/>
              </a:rPr>
              <a:t>LocalDate.of</a:t>
            </a:r>
            <a:r>
              <a:rPr lang="en-US" altLang="zh-CN" sz="2400" dirty="0" smtClean="0">
                <a:solidFill>
                  <a:schemeClr val="tx1"/>
                </a:solidFill>
                <a:latin typeface="Tahoma" panose="020B0604030504040204" pitchFamily="34" charset="0"/>
              </a:rPr>
              <a:t>(1998,8,6);</a:t>
            </a:r>
          </a:p>
          <a:p>
            <a:pPr marL="0" indent="62865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day=</a:t>
            </a:r>
            <a:r>
              <a:rPr lang="en-US" altLang="zh-CN" sz="2400" dirty="0" err="1" smtClean="0">
                <a:solidFill>
                  <a:schemeClr val="tx1"/>
                </a:solidFill>
                <a:latin typeface="Tahoma" panose="020B0604030504040204" pitchFamily="34" charset="0"/>
              </a:rPr>
              <a:t>LocalDate.now</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MonthDay</a:t>
            </a:r>
            <a:r>
              <a:rPr lang="en-US" altLang="zh-CN" sz="2400" dirty="0" smtClean="0">
                <a:solidFill>
                  <a:schemeClr val="tx1"/>
                </a:solidFill>
                <a:latin typeface="Tahoma" panose="020B0604030504040204" pitchFamily="34" charset="0"/>
              </a:rPr>
              <a:t> birthday=</a:t>
            </a:r>
            <a:r>
              <a:rPr lang="en-US" altLang="zh-CN" sz="2400" dirty="0" err="1" smtClean="0">
                <a:solidFill>
                  <a:schemeClr val="tx1"/>
                </a:solidFill>
                <a:latin typeface="Tahoma" panose="020B0604030504040204" pitchFamily="34" charset="0"/>
              </a:rPr>
              <a:t>MonthDay</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smtClean="0">
                <a:solidFill>
                  <a:schemeClr val="tx1"/>
                </a:solidFill>
                <a:latin typeface="Tahoma" panose="020B0604030504040204" pitchFamily="34" charset="0"/>
              </a:rPr>
              <a:t>        of(</a:t>
            </a:r>
            <a:r>
              <a:rPr lang="en-US" altLang="zh-CN" sz="2400" dirty="0" err="1" smtClean="0">
                <a:solidFill>
                  <a:schemeClr val="tx1"/>
                </a:solidFill>
                <a:latin typeface="Tahoma" panose="020B0604030504040204" pitchFamily="34" charset="0"/>
              </a:rPr>
              <a:t>birth.getMonth</a:t>
            </a:r>
            <a:r>
              <a:rPr lang="en-US" altLang="zh-CN" sz="2400" dirty="0" smtClean="0">
                <a:solidFill>
                  <a:schemeClr val="tx1"/>
                </a:solidFill>
                <a:latin typeface="Tahoma" panose="020B0604030504040204" pitchFamily="34" charset="0"/>
              </a:rPr>
              <a:t>(),  </a:t>
            </a:r>
            <a:r>
              <a:rPr lang="en-US" altLang="zh-CN" sz="2400" dirty="0" err="1" smtClean="0">
                <a:solidFill>
                  <a:schemeClr val="tx1"/>
                </a:solidFill>
                <a:latin typeface="Tahoma" panose="020B0604030504040204" pitchFamily="34" charset="0"/>
              </a:rPr>
              <a:t>birth.getDayOfMonth</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MonthDay</a:t>
            </a:r>
            <a:r>
              <a:rPr lang="en-US" altLang="zh-CN" sz="2400" dirty="0" smtClean="0">
                <a:solidFill>
                  <a:schemeClr val="tx1"/>
                </a:solidFill>
                <a:latin typeface="Tahoma" panose="020B0604030504040204" pitchFamily="34" charset="0"/>
              </a:rPr>
              <a:t> </a:t>
            </a:r>
            <a:r>
              <a:rPr lang="en-US" altLang="zh-CN" sz="2400" dirty="0" err="1" smtClean="0">
                <a:solidFill>
                  <a:schemeClr val="tx1"/>
                </a:solidFill>
                <a:latin typeface="Tahoma" panose="020B0604030504040204" pitchFamily="34" charset="0"/>
              </a:rPr>
              <a:t>curMonthDay</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MonthDay.from</a:t>
            </a:r>
            <a:r>
              <a:rPr lang="en-US" altLang="zh-CN" sz="2400" dirty="0" smtClean="0">
                <a:solidFill>
                  <a:schemeClr val="tx1"/>
                </a:solidFill>
                <a:latin typeface="Tahoma" panose="020B0604030504040204" pitchFamily="34" charset="0"/>
              </a:rPr>
              <a:t>(day);</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curMonthDay.equals</a:t>
            </a:r>
            <a:r>
              <a:rPr lang="en-US" altLang="zh-CN" sz="2400" dirty="0" smtClean="0">
                <a:solidFill>
                  <a:schemeClr val="tx1"/>
                </a:solidFill>
                <a:latin typeface="Tahoma" panose="020B0604030504040204" pitchFamily="34" charset="0"/>
              </a:rPr>
              <a:t>(birthday));</a:t>
            </a:r>
            <a:endParaRPr lang="zh-CN" altLang="en-US" sz="2400" dirty="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36</a:t>
            </a:fld>
            <a:endParaRPr lang="zh-CN" altLang="zh-CN"/>
          </a:p>
        </p:txBody>
      </p:sp>
    </p:spTree>
    <p:extLst>
      <p:ext uri="{BB962C8B-B14F-4D97-AF65-F5344CB8AC3E}">
        <p14:creationId xmlns:p14="http://schemas.microsoft.com/office/powerpoint/2010/main" val="822419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135937" cy="4450449"/>
          </a:xfrm>
        </p:spPr>
        <p:txBody>
          <a:bodyPr>
            <a:spAutoFit/>
          </a:bodyPr>
          <a:lstStyle/>
          <a:p>
            <a:pPr marL="0" indent="628650" eaLnBrk="1" hangingPunct="1">
              <a:buNone/>
            </a:pPr>
            <a:r>
              <a:rPr lang="en-US" altLang="zh-CN" sz="2400" dirty="0" smtClean="0">
                <a:solidFill>
                  <a:srgbClr val="0000FF"/>
                </a:solidFill>
                <a:latin typeface="Tahoma" panose="020B0604030504040204" pitchFamily="34" charset="0"/>
              </a:rPr>
              <a:t>6</a:t>
            </a:r>
            <a:r>
              <a:rPr lang="zh-CN" altLang="en-US" sz="2400" dirty="0" smtClean="0">
                <a:solidFill>
                  <a:srgbClr val="0000FF"/>
                </a:solidFill>
                <a:latin typeface="Tahoma" panose="020B0604030504040204" pitchFamily="34" charset="0"/>
              </a:rPr>
              <a:t>、一周后的日期，一年</a:t>
            </a:r>
            <a:r>
              <a:rPr lang="zh-CN" altLang="en-US" sz="2400" dirty="0">
                <a:solidFill>
                  <a:srgbClr val="0000FF"/>
                </a:solidFill>
                <a:latin typeface="Tahoma" panose="020B0604030504040204" pitchFamily="34" charset="0"/>
              </a:rPr>
              <a:t>前</a:t>
            </a:r>
            <a:r>
              <a:rPr lang="zh-CN" altLang="en-US" sz="2400" dirty="0" smtClean="0">
                <a:solidFill>
                  <a:srgbClr val="0000FF"/>
                </a:solidFill>
                <a:latin typeface="Tahoma" panose="020B0604030504040204" pitchFamily="34" charset="0"/>
              </a:rPr>
              <a:t>后的日期</a:t>
            </a:r>
            <a:endParaRPr lang="en-US" altLang="zh-CN" sz="2400" dirty="0" smtClean="0">
              <a:solidFill>
                <a:schemeClr val="tx1"/>
              </a:solidFill>
              <a:latin typeface="Tahoma" panose="020B0604030504040204" pitchFamily="34" charset="0"/>
            </a:endParaRPr>
          </a:p>
          <a:p>
            <a:pPr marL="0" indent="628650" eaLnBrk="1" hangingPunct="1">
              <a:buNone/>
            </a:pPr>
            <a:r>
              <a:rPr lang="en-US" altLang="zh-CN" sz="2400" dirty="0">
                <a:solidFill>
                  <a:schemeClr val="tx1"/>
                </a:solidFill>
                <a:latin typeface="Tahoma" panose="020B0604030504040204" pitchFamily="34" charset="0"/>
              </a:rPr>
              <a:t>import </a:t>
            </a:r>
            <a:r>
              <a:rPr lang="en-US" altLang="zh-CN" sz="2400" dirty="0" err="1" smtClean="0">
                <a:solidFill>
                  <a:schemeClr val="tx1"/>
                </a:solidFill>
                <a:latin typeface="Tahoma" panose="020B0604030504040204" pitchFamily="34" charset="0"/>
              </a:rPr>
              <a:t>java.time.temporal.ChronoUnit</a:t>
            </a:r>
            <a:r>
              <a:rPr lang="en-US" altLang="zh-CN" sz="2400" dirty="0" smtClean="0">
                <a:solidFill>
                  <a:schemeClr val="tx1"/>
                </a:solidFill>
                <a:latin typeface="Tahoma" panose="020B0604030504040204" pitchFamily="34" charset="0"/>
              </a:rPr>
              <a:t>; </a:t>
            </a:r>
          </a:p>
          <a:p>
            <a:pPr marL="0" indent="62865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today=</a:t>
            </a:r>
            <a:r>
              <a:rPr lang="en-US" altLang="zh-CN" sz="2400" dirty="0" err="1" smtClean="0">
                <a:solidFill>
                  <a:schemeClr val="tx1"/>
                </a:solidFill>
                <a:latin typeface="Tahoma" panose="020B0604030504040204" pitchFamily="34" charset="0"/>
              </a:rPr>
              <a:t>LocalDate.now</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(today);</a:t>
            </a:r>
          </a:p>
          <a:p>
            <a:pPr marL="0" indent="62865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a:t>
            </a:r>
            <a:r>
              <a:rPr lang="en-US" altLang="zh-CN" sz="2400" dirty="0" smtClean="0">
                <a:solidFill>
                  <a:srgbClr val="0000FF"/>
                </a:solidFill>
                <a:latin typeface="Tahoma" panose="020B0604030504040204" pitchFamily="34" charset="0"/>
              </a:rPr>
              <a:t>day2=</a:t>
            </a:r>
            <a:r>
              <a:rPr lang="en-US" altLang="zh-CN" sz="2400" dirty="0" err="1" smtClean="0">
                <a:solidFill>
                  <a:srgbClr val="0000FF"/>
                </a:solidFill>
                <a:latin typeface="Tahoma" panose="020B0604030504040204" pitchFamily="34" charset="0"/>
              </a:rPr>
              <a:t>today.plus</a:t>
            </a:r>
            <a:r>
              <a:rPr lang="en-US" altLang="zh-CN" sz="2400" dirty="0" smtClean="0">
                <a:solidFill>
                  <a:srgbClr val="0000FF"/>
                </a:solidFill>
                <a:latin typeface="Tahoma" panose="020B0604030504040204" pitchFamily="34" charset="0"/>
              </a:rPr>
              <a:t>(1,ChronoUnit.</a:t>
            </a:r>
            <a:r>
              <a:rPr lang="en-US" altLang="zh-CN" sz="2400" i="1" dirty="0" smtClean="0">
                <a:solidFill>
                  <a:srgbClr val="0000FF"/>
                </a:solidFill>
                <a:latin typeface="Tahoma" panose="020B0604030504040204" pitchFamily="34" charset="0"/>
              </a:rPr>
              <a:t>WEEKS</a:t>
            </a:r>
            <a:r>
              <a:rPr lang="en-US" altLang="zh-CN" sz="2400" dirty="0" smtClean="0">
                <a:solidFill>
                  <a:srgbClr val="0000FF"/>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(day2);</a:t>
            </a:r>
          </a:p>
          <a:p>
            <a:pPr marL="0" indent="62865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a:t>
            </a:r>
            <a:r>
              <a:rPr lang="en-US" altLang="zh-CN" sz="2400" dirty="0" err="1" smtClean="0">
                <a:solidFill>
                  <a:srgbClr val="0000FF"/>
                </a:solidFill>
                <a:latin typeface="Tahoma" panose="020B0604030504040204" pitchFamily="34" charset="0"/>
              </a:rPr>
              <a:t>preYear</a:t>
            </a:r>
            <a:r>
              <a:rPr lang="en-US" altLang="zh-CN"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today.minus</a:t>
            </a:r>
            <a:r>
              <a:rPr lang="en-US" altLang="zh-CN" sz="2400" dirty="0" smtClean="0">
                <a:solidFill>
                  <a:srgbClr val="0000FF"/>
                </a:solidFill>
                <a:latin typeface="Tahoma" panose="020B0604030504040204" pitchFamily="34" charset="0"/>
              </a:rPr>
              <a:t>(1,ChronoUnit.</a:t>
            </a:r>
            <a:r>
              <a:rPr lang="en-US" altLang="zh-CN" sz="2400" i="1" dirty="0" smtClean="0">
                <a:solidFill>
                  <a:srgbClr val="0000FF"/>
                </a:solidFill>
                <a:latin typeface="Tahoma" panose="020B0604030504040204" pitchFamily="34" charset="0"/>
              </a:rPr>
              <a:t>YEARS</a:t>
            </a:r>
            <a:r>
              <a:rPr lang="en-US" altLang="zh-CN" sz="2400" dirty="0" smtClean="0">
                <a:solidFill>
                  <a:srgbClr val="0000FF"/>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preYear</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a:t>
            </a:r>
            <a:r>
              <a:rPr lang="en-US" altLang="zh-CN" sz="2400" dirty="0" err="1" smtClean="0">
                <a:solidFill>
                  <a:srgbClr val="0000FF"/>
                </a:solidFill>
                <a:latin typeface="Tahoma" panose="020B0604030504040204" pitchFamily="34" charset="0"/>
              </a:rPr>
              <a:t>nextYear</a:t>
            </a:r>
            <a:r>
              <a:rPr lang="en-US" altLang="zh-CN"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today.plus</a:t>
            </a:r>
            <a:r>
              <a:rPr lang="en-US" altLang="zh-CN" sz="2400" dirty="0" smtClean="0">
                <a:solidFill>
                  <a:srgbClr val="0000FF"/>
                </a:solidFill>
                <a:latin typeface="Tahoma" panose="020B0604030504040204" pitchFamily="34" charset="0"/>
              </a:rPr>
              <a:t>(1,ChronoUnit.</a:t>
            </a:r>
            <a:r>
              <a:rPr lang="en-US" altLang="zh-CN" sz="2400" i="1" dirty="0" smtClean="0">
                <a:solidFill>
                  <a:srgbClr val="0000FF"/>
                </a:solidFill>
                <a:latin typeface="Tahoma" panose="020B0604030504040204" pitchFamily="34" charset="0"/>
              </a:rPr>
              <a:t>YEARS</a:t>
            </a:r>
            <a:r>
              <a:rPr lang="en-US" altLang="zh-CN" sz="2400" dirty="0">
                <a:solidFill>
                  <a:srgbClr val="0000FF"/>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nextYear</a:t>
            </a:r>
            <a:r>
              <a:rPr lang="en-US" altLang="zh-CN" sz="2400" dirty="0" smtClean="0">
                <a:solidFill>
                  <a:schemeClr val="tx1"/>
                </a:solidFill>
                <a:latin typeface="Tahoma" panose="020B0604030504040204" pitchFamily="34" charset="0"/>
              </a:rPr>
              <a:t>);</a:t>
            </a:r>
            <a:endParaRPr lang="zh-CN" altLang="en-US" sz="2400" dirty="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37</a:t>
            </a:fld>
            <a:endParaRPr lang="zh-CN" altLang="zh-CN"/>
          </a:p>
        </p:txBody>
      </p:sp>
    </p:spTree>
    <p:extLst>
      <p:ext uri="{BB962C8B-B14F-4D97-AF65-F5344CB8AC3E}">
        <p14:creationId xmlns:p14="http://schemas.microsoft.com/office/powerpoint/2010/main" val="14047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6" end="6"/>
                                            </p:txEl>
                                          </p:spTgt>
                                        </p:tgtEl>
                                        <p:attrNameLst>
                                          <p:attrName>style.visibility</p:attrName>
                                        </p:attrNameLst>
                                      </p:cBhvr>
                                      <p:to>
                                        <p:strVal val="visible"/>
                                      </p:to>
                                    </p:set>
                                    <p:animEffect transition="in" filter="fade">
                                      <p:cBhvr>
                                        <p:cTn id="7" dur="500"/>
                                        <p:tgtEl>
                                          <p:spTgt spid="2560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pRg st="7" end="7"/>
                                            </p:txEl>
                                          </p:spTgt>
                                        </p:tgtEl>
                                        <p:attrNameLst>
                                          <p:attrName>style.visibility</p:attrName>
                                        </p:attrNameLst>
                                      </p:cBhvr>
                                      <p:to>
                                        <p:strVal val="visible"/>
                                      </p:to>
                                    </p:set>
                                    <p:animEffect transition="in" filter="fade">
                                      <p:cBhvr>
                                        <p:cTn id="10" dur="500"/>
                                        <p:tgtEl>
                                          <p:spTgt spid="2560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04">
                                            <p:txEl>
                                              <p:pRg st="8" end="8"/>
                                            </p:txEl>
                                          </p:spTgt>
                                        </p:tgtEl>
                                        <p:attrNameLst>
                                          <p:attrName>style.visibility</p:attrName>
                                        </p:attrNameLst>
                                      </p:cBhvr>
                                      <p:to>
                                        <p:strVal val="visible"/>
                                      </p:to>
                                    </p:set>
                                    <p:animEffect transition="in" filter="fade">
                                      <p:cBhvr>
                                        <p:cTn id="15" dur="500"/>
                                        <p:tgtEl>
                                          <p:spTgt spid="25604">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5604">
                                            <p:txEl>
                                              <p:pRg st="9" end="9"/>
                                            </p:txEl>
                                          </p:spTgt>
                                        </p:tgtEl>
                                        <p:attrNameLst>
                                          <p:attrName>style.visibility</p:attrName>
                                        </p:attrNameLst>
                                      </p:cBhvr>
                                      <p:to>
                                        <p:strVal val="visible"/>
                                      </p:to>
                                    </p:set>
                                    <p:animEffect transition="in" filter="fade">
                                      <p:cBhvr>
                                        <p:cTn id="18" dur="500"/>
                                        <p:tgtEl>
                                          <p:spTgt spid="256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622506" cy="3564053"/>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7</a:t>
            </a:r>
            <a:r>
              <a:rPr lang="zh-CN" altLang="en-US" sz="2400" dirty="0" smtClean="0">
                <a:solidFill>
                  <a:srgbClr val="0000FF"/>
                </a:solidFill>
                <a:latin typeface="Tahoma" panose="020B0604030504040204" pitchFamily="34" charset="0"/>
              </a:rPr>
              <a:t>、</a:t>
            </a:r>
            <a:r>
              <a:rPr lang="zh-CN" altLang="en-US" sz="2400" dirty="0">
                <a:solidFill>
                  <a:srgbClr val="0000FF"/>
                </a:solidFill>
                <a:latin typeface="Tahoma" panose="020B0604030504040204" pitchFamily="34" charset="0"/>
              </a:rPr>
              <a:t>两</a:t>
            </a:r>
            <a:r>
              <a:rPr lang="zh-CN" altLang="en-US" sz="2400" dirty="0" smtClean="0">
                <a:solidFill>
                  <a:srgbClr val="0000FF"/>
                </a:solidFill>
                <a:latin typeface="Tahoma" panose="020B0604030504040204" pitchFamily="34" charset="0"/>
              </a:rPr>
              <a:t>个日期之间包含多少天，多少月</a:t>
            </a:r>
            <a:endParaRPr lang="en-US" altLang="zh-CN" sz="2400" dirty="0" smtClean="0">
              <a:solidFill>
                <a:schemeClr val="tx1"/>
              </a:solidFill>
              <a:latin typeface="Tahoma" panose="020B0604030504040204" pitchFamily="34" charset="0"/>
            </a:endParaRPr>
          </a:p>
          <a:p>
            <a:pPr marL="0" indent="628650" eaLnBrk="1" hangingPunct="1">
              <a:buNone/>
            </a:pPr>
            <a:r>
              <a:rPr lang="en-US" altLang="zh-CN" sz="2400" dirty="0">
                <a:solidFill>
                  <a:schemeClr val="tx1"/>
                </a:solidFill>
                <a:latin typeface="Tahoma" panose="020B0604030504040204" pitchFamily="34" charset="0"/>
              </a:rPr>
              <a:t>import </a:t>
            </a:r>
            <a:r>
              <a:rPr lang="en-US" altLang="zh-CN" sz="2400" dirty="0" smtClean="0">
                <a:solidFill>
                  <a:schemeClr val="tx1"/>
                </a:solidFill>
                <a:latin typeface="Tahoma" panose="020B0604030504040204" pitchFamily="34" charset="0"/>
              </a:rPr>
              <a:t> </a:t>
            </a:r>
            <a:r>
              <a:rPr lang="en-US" altLang="zh-CN" sz="2400" dirty="0" err="1" smtClean="0">
                <a:solidFill>
                  <a:srgbClr val="0000FF"/>
                </a:solidFill>
                <a:latin typeface="Tahoma" panose="020B0604030504040204" pitchFamily="34" charset="0"/>
              </a:rPr>
              <a:t>java.time.Period</a:t>
            </a:r>
            <a:r>
              <a:rPr lang="en-US" altLang="zh-CN" sz="2400" dirty="0" smtClean="0">
                <a:solidFill>
                  <a:schemeClr val="tx1"/>
                </a:solidFill>
                <a:latin typeface="Tahoma" panose="020B0604030504040204" pitchFamily="34" charset="0"/>
              </a:rPr>
              <a:t>; </a:t>
            </a:r>
          </a:p>
          <a:p>
            <a:pPr marL="0" indent="628650" eaLnBrk="1" hangingPunct="1">
              <a:buNone/>
            </a:pPr>
            <a:r>
              <a:rPr lang="en-US" altLang="zh-CN" sz="2400" dirty="0" err="1" smtClean="0">
                <a:solidFill>
                  <a:schemeClr val="tx1"/>
                </a:solidFill>
                <a:latin typeface="Tahoma" panose="020B0604030504040204" pitchFamily="34" charset="0"/>
              </a:rPr>
              <a:t>LocalDate</a:t>
            </a:r>
            <a:r>
              <a:rPr lang="en-US" altLang="zh-CN" sz="2400" dirty="0" smtClean="0">
                <a:solidFill>
                  <a:schemeClr val="tx1"/>
                </a:solidFill>
                <a:latin typeface="Tahoma" panose="020B0604030504040204" pitchFamily="34" charset="0"/>
              </a:rPr>
              <a:t> today=</a:t>
            </a:r>
            <a:r>
              <a:rPr lang="en-US" altLang="zh-CN" sz="2400" dirty="0" err="1" smtClean="0">
                <a:solidFill>
                  <a:schemeClr val="tx1"/>
                </a:solidFill>
                <a:latin typeface="Tahoma" panose="020B0604030504040204" pitchFamily="34" charset="0"/>
              </a:rPr>
              <a:t>LocalDate.now</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a:solidFill>
                  <a:schemeClr val="tx1"/>
                </a:solidFill>
                <a:latin typeface="Tahoma" panose="020B0604030504040204" pitchFamily="34" charset="0"/>
              </a:rPr>
              <a:t>LocalDate</a:t>
            </a:r>
            <a:r>
              <a:rPr lang="en-US" altLang="zh-CN" sz="2400" dirty="0">
                <a:solidFill>
                  <a:schemeClr val="tx1"/>
                </a:solidFill>
                <a:latin typeface="Tahoma" panose="020B0604030504040204" pitchFamily="34" charset="0"/>
              </a:rPr>
              <a:t> </a:t>
            </a:r>
            <a:r>
              <a:rPr lang="en-US" altLang="zh-CN" sz="2400" dirty="0" smtClean="0">
                <a:solidFill>
                  <a:schemeClr val="tx1"/>
                </a:solidFill>
                <a:latin typeface="Tahoma" panose="020B0604030504040204" pitchFamily="34" charset="0"/>
              </a:rPr>
              <a:t>date=</a:t>
            </a:r>
            <a:r>
              <a:rPr lang="en-US" altLang="zh-CN" sz="2400" dirty="0" err="1" smtClean="0">
                <a:solidFill>
                  <a:schemeClr val="tx1"/>
                </a:solidFill>
                <a:latin typeface="Tahoma" panose="020B0604030504040204" pitchFamily="34" charset="0"/>
              </a:rPr>
              <a:t>LocalDate.of</a:t>
            </a:r>
            <a:r>
              <a:rPr lang="en-US" altLang="zh-CN" sz="2400" dirty="0" smtClean="0">
                <a:solidFill>
                  <a:schemeClr val="tx1"/>
                </a:solidFill>
                <a:latin typeface="Tahoma" panose="020B0604030504040204" pitchFamily="34" charset="0"/>
              </a:rPr>
              <a:t>(2018,Month.SEPTEMBER,3);</a:t>
            </a:r>
            <a:endParaRPr lang="en-US" altLang="zh-CN" sz="2400" dirty="0">
              <a:solidFill>
                <a:schemeClr val="tx1"/>
              </a:solidFill>
              <a:latin typeface="Tahoma" panose="020B0604030504040204" pitchFamily="34" charset="0"/>
            </a:endParaRPr>
          </a:p>
          <a:p>
            <a:pPr marL="0" indent="628650" eaLnBrk="1" hangingPunct="1">
              <a:buNone/>
            </a:pPr>
            <a:r>
              <a:rPr lang="en-US" altLang="zh-CN" sz="2400" dirty="0" smtClean="0">
                <a:solidFill>
                  <a:srgbClr val="FF0000"/>
                </a:solidFill>
                <a:latin typeface="Tahoma" panose="020B0604030504040204" pitchFamily="34" charset="0"/>
              </a:rPr>
              <a:t>Period p=</a:t>
            </a:r>
            <a:r>
              <a:rPr lang="en-US" altLang="zh-CN" sz="2400" dirty="0" err="1" smtClean="0">
                <a:solidFill>
                  <a:srgbClr val="FF0000"/>
                </a:solidFill>
                <a:latin typeface="Tahoma" panose="020B0604030504040204" pitchFamily="34" charset="0"/>
              </a:rPr>
              <a:t>Period.between</a:t>
            </a:r>
            <a:r>
              <a:rPr lang="en-US" altLang="zh-CN" sz="2400" dirty="0" smtClean="0">
                <a:solidFill>
                  <a:srgbClr val="FF0000"/>
                </a:solidFill>
                <a:latin typeface="Tahoma" panose="020B0604030504040204" pitchFamily="34" charset="0"/>
              </a:rPr>
              <a:t>(</a:t>
            </a:r>
            <a:r>
              <a:rPr lang="en-US" altLang="zh-CN" sz="2400" dirty="0" err="1" smtClean="0">
                <a:solidFill>
                  <a:srgbClr val="FF0000"/>
                </a:solidFill>
                <a:latin typeface="Tahoma" panose="020B0604030504040204" pitchFamily="34" charset="0"/>
              </a:rPr>
              <a:t>date,today</a:t>
            </a:r>
            <a:r>
              <a:rPr lang="en-US" altLang="zh-CN" sz="2400" dirty="0" smtClean="0">
                <a:solidFill>
                  <a:srgbClr val="FF0000"/>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p.getMonths</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a:t>
            </a:r>
            <a:r>
              <a:rPr lang="en-US" altLang="zh-CN" sz="2400" dirty="0" err="1" smtClean="0">
                <a:solidFill>
                  <a:schemeClr val="tx1"/>
                </a:solidFill>
                <a:latin typeface="Tahoma" panose="020B0604030504040204" pitchFamily="34" charset="0"/>
              </a:rPr>
              <a:t>p.getDays</a:t>
            </a:r>
            <a:r>
              <a:rPr lang="en-US" altLang="zh-CN" sz="2400" dirty="0" smtClean="0">
                <a:solidFill>
                  <a:schemeClr val="tx1"/>
                </a:solidFill>
                <a:latin typeface="Tahoma" panose="020B0604030504040204" pitchFamily="34" charset="0"/>
              </a:rPr>
              <a:t>());</a:t>
            </a:r>
            <a:endParaRPr lang="en-US" altLang="zh-CN" sz="2400" dirty="0">
              <a:solidFill>
                <a:schemeClr val="tx1"/>
              </a:solidFill>
              <a:latin typeface="Tahoma" panose="020B0604030504040204" pitchFamily="34" charset="0"/>
            </a:endParaRPr>
          </a:p>
          <a:p>
            <a:pPr marL="0" indent="628650" eaLnBrk="1" hangingPunct="1">
              <a:buNone/>
            </a:pP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38</a:t>
            </a:fld>
            <a:endParaRPr lang="zh-CN" altLang="zh-CN"/>
          </a:p>
        </p:txBody>
      </p:sp>
    </p:spTree>
    <p:extLst>
      <p:ext uri="{BB962C8B-B14F-4D97-AF65-F5344CB8AC3E}">
        <p14:creationId xmlns:p14="http://schemas.microsoft.com/office/powerpoint/2010/main" val="2515065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86779"/>
            <a:ext cx="8622506" cy="1348061"/>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8</a:t>
            </a:r>
            <a:r>
              <a:rPr lang="zh-CN" altLang="en-US" sz="2400" dirty="0" smtClean="0">
                <a:solidFill>
                  <a:srgbClr val="0000FF"/>
                </a:solidFill>
                <a:latin typeface="Tahoma" panose="020B0604030504040204" pitchFamily="34" charset="0"/>
              </a:rPr>
              <a:t>、获取当前时间</a:t>
            </a:r>
            <a:endParaRPr lang="en-US" altLang="zh-CN" sz="2400" dirty="0" smtClean="0">
              <a:solidFill>
                <a:schemeClr val="tx1"/>
              </a:solidFill>
              <a:latin typeface="Tahoma" panose="020B0604030504040204" pitchFamily="34" charset="0"/>
            </a:endParaRPr>
          </a:p>
          <a:p>
            <a:pPr marL="0" indent="628650" eaLnBrk="1" hangingPunct="1">
              <a:buNone/>
            </a:pPr>
            <a:r>
              <a:rPr lang="en-US" altLang="zh-CN" sz="2400" dirty="0" err="1" smtClean="0">
                <a:solidFill>
                  <a:schemeClr val="tx1"/>
                </a:solidFill>
                <a:latin typeface="Tahoma" panose="020B0604030504040204" pitchFamily="34" charset="0"/>
              </a:rPr>
              <a:t>LocalTime</a:t>
            </a:r>
            <a:r>
              <a:rPr lang="en-US" altLang="zh-CN" sz="2400" dirty="0" smtClean="0">
                <a:solidFill>
                  <a:schemeClr val="tx1"/>
                </a:solidFill>
                <a:latin typeface="Tahoma" panose="020B0604030504040204" pitchFamily="34" charset="0"/>
              </a:rPr>
              <a:t> t1=</a:t>
            </a:r>
            <a:r>
              <a:rPr lang="en-US" altLang="zh-CN" sz="2400" dirty="0" err="1" smtClean="0">
                <a:solidFill>
                  <a:schemeClr val="tx1"/>
                </a:solidFill>
                <a:latin typeface="Tahoma" panose="020B0604030504040204" pitchFamily="34" charset="0"/>
              </a:rPr>
              <a:t>LocalTime.now</a:t>
            </a:r>
            <a:r>
              <a:rPr lang="en-US" altLang="zh-CN" sz="2400" dirty="0" smtClean="0">
                <a:solidFill>
                  <a:schemeClr val="tx1"/>
                </a:solidFill>
                <a:latin typeface="Tahoma" panose="020B0604030504040204" pitchFamily="34" charset="0"/>
              </a:rPr>
              <a:t>();</a:t>
            </a:r>
          </a:p>
          <a:p>
            <a:pPr marL="0" indent="628650" eaLnBrk="1" hangingPunct="1">
              <a:buNone/>
            </a:pPr>
            <a:r>
              <a:rPr lang="en-US" altLang="zh-CN" sz="2400" dirty="0" err="1" smtClean="0">
                <a:solidFill>
                  <a:schemeClr val="tx1"/>
                </a:solidFill>
                <a:latin typeface="Tahoma" panose="020B0604030504040204" pitchFamily="34" charset="0"/>
              </a:rPr>
              <a:t>System.out.println</a:t>
            </a:r>
            <a:r>
              <a:rPr lang="en-US" altLang="zh-CN" sz="2400" dirty="0" smtClean="0">
                <a:solidFill>
                  <a:schemeClr val="tx1"/>
                </a:solidFill>
                <a:latin typeface="Tahoma" panose="020B0604030504040204" pitchFamily="34" charset="0"/>
              </a:rPr>
              <a:t>(t1);  // </a:t>
            </a:r>
            <a:r>
              <a:rPr lang="zh-CN" altLang="en-US" sz="2400" dirty="0" smtClean="0">
                <a:solidFill>
                  <a:schemeClr val="tx1"/>
                </a:solidFill>
                <a:latin typeface="Tahoma" panose="020B0604030504040204" pitchFamily="34" charset="0"/>
              </a:rPr>
              <a:t>如 </a:t>
            </a:r>
            <a:r>
              <a:rPr lang="en-US" altLang="zh-CN" sz="2400" dirty="0" smtClean="0">
                <a:solidFill>
                  <a:schemeClr val="tx1"/>
                </a:solidFill>
                <a:latin typeface="Tahoma" panose="020B0604030504040204" pitchFamily="34" charset="0"/>
              </a:rPr>
              <a:t>20:05:40.691</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39</a:t>
            </a:fld>
            <a:endParaRPr lang="zh-CN" altLang="zh-CN"/>
          </a:p>
        </p:txBody>
      </p:sp>
      <p:sp>
        <p:nvSpPr>
          <p:cNvPr id="6" name="Rectangle 3"/>
          <p:cNvSpPr txBox="1">
            <a:spLocks noChangeArrowheads="1"/>
          </p:cNvSpPr>
          <p:nvPr/>
        </p:nvSpPr>
        <p:spPr bwMode="auto">
          <a:xfrm>
            <a:off x="521494" y="3717032"/>
            <a:ext cx="8622506"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9pPr>
          </a:lstStyle>
          <a:p>
            <a:pPr marL="0" indent="628650" eaLnBrk="1" hangingPunct="1">
              <a:buFont typeface="Wingdings" pitchFamily="2" charset="2"/>
              <a:buNone/>
            </a:pPr>
            <a:r>
              <a:rPr lang="en-US" altLang="zh-CN" sz="2400" kern="0" dirty="0" smtClean="0">
                <a:solidFill>
                  <a:srgbClr val="0000FF"/>
                </a:solidFill>
                <a:latin typeface="Tahoma" panose="020B0604030504040204" pitchFamily="34" charset="0"/>
              </a:rPr>
              <a:t>9</a:t>
            </a:r>
            <a:r>
              <a:rPr lang="zh-CN" altLang="en-US" sz="2400" kern="0" dirty="0" smtClean="0">
                <a:solidFill>
                  <a:srgbClr val="0000FF"/>
                </a:solidFill>
                <a:latin typeface="Tahoma" panose="020B0604030504040204" pitchFamily="34" charset="0"/>
              </a:rPr>
              <a:t>、增加时间里面的小时数</a:t>
            </a:r>
            <a:endParaRPr lang="en-US" altLang="zh-CN" sz="2400" kern="0" dirty="0" smtClean="0">
              <a:solidFill>
                <a:schemeClr val="tx1"/>
              </a:solidFill>
              <a:latin typeface="Tahoma" panose="020B0604030504040204" pitchFamily="34" charset="0"/>
            </a:endParaRPr>
          </a:p>
          <a:p>
            <a:pPr marL="0" indent="628650" eaLnBrk="1" hangingPunct="1">
              <a:buFont typeface="Wingdings" pitchFamily="2" charset="2"/>
              <a:buNone/>
            </a:pPr>
            <a:r>
              <a:rPr lang="en-US" altLang="zh-CN" sz="2400" kern="0" dirty="0" err="1" smtClean="0">
                <a:solidFill>
                  <a:schemeClr val="tx1"/>
                </a:solidFill>
                <a:latin typeface="Tahoma" panose="020B0604030504040204" pitchFamily="34" charset="0"/>
              </a:rPr>
              <a:t>LocalTime</a:t>
            </a:r>
            <a:r>
              <a:rPr lang="en-US" altLang="zh-CN" sz="2400" kern="0" dirty="0" smtClean="0">
                <a:solidFill>
                  <a:schemeClr val="tx1"/>
                </a:solidFill>
                <a:latin typeface="Tahoma" panose="020B0604030504040204" pitchFamily="34" charset="0"/>
              </a:rPr>
              <a:t> t1=</a:t>
            </a:r>
            <a:r>
              <a:rPr lang="en-US" altLang="zh-CN" sz="2400" kern="0" dirty="0" err="1" smtClean="0">
                <a:solidFill>
                  <a:schemeClr val="tx1"/>
                </a:solidFill>
                <a:latin typeface="Tahoma" panose="020B0604030504040204" pitchFamily="34" charset="0"/>
              </a:rPr>
              <a:t>LocalTime.now</a:t>
            </a:r>
            <a:r>
              <a:rPr lang="en-US" altLang="zh-CN" sz="2400" kern="0" dirty="0" smtClean="0">
                <a:solidFill>
                  <a:schemeClr val="tx1"/>
                </a:solidFill>
                <a:latin typeface="Tahoma" panose="020B0604030504040204" pitchFamily="34" charset="0"/>
              </a:rPr>
              <a:t>();</a:t>
            </a:r>
          </a:p>
          <a:p>
            <a:pPr marL="0" indent="628650" eaLnBrk="1" hangingPunct="1">
              <a:buFont typeface="Wingdings" pitchFamily="2" charset="2"/>
              <a:buNone/>
            </a:pPr>
            <a:r>
              <a:rPr lang="en-US" altLang="zh-CN" sz="2400" kern="0" dirty="0" err="1" smtClean="0">
                <a:solidFill>
                  <a:schemeClr val="tx1"/>
                </a:solidFill>
                <a:latin typeface="Tahoma" panose="020B0604030504040204" pitchFamily="34" charset="0"/>
              </a:rPr>
              <a:t>System.out.println</a:t>
            </a:r>
            <a:r>
              <a:rPr lang="en-US" altLang="zh-CN" sz="2400" kern="0" dirty="0" smtClean="0">
                <a:solidFill>
                  <a:schemeClr val="tx1"/>
                </a:solidFill>
                <a:latin typeface="Tahoma" panose="020B0604030504040204" pitchFamily="34" charset="0"/>
              </a:rPr>
              <a:t>(t1); </a:t>
            </a:r>
          </a:p>
          <a:p>
            <a:pPr marL="0" indent="628650" eaLnBrk="1" hangingPunct="1">
              <a:buFont typeface="Wingdings" pitchFamily="2" charset="2"/>
              <a:buNone/>
            </a:pPr>
            <a:r>
              <a:rPr lang="en-US" altLang="zh-CN" sz="2400" kern="0" dirty="0" err="1" smtClean="0">
                <a:solidFill>
                  <a:schemeClr val="tx1"/>
                </a:solidFill>
                <a:latin typeface="Tahoma" panose="020B0604030504040204" pitchFamily="34" charset="0"/>
              </a:rPr>
              <a:t>LocalTime</a:t>
            </a:r>
            <a:r>
              <a:rPr lang="en-US" altLang="zh-CN" sz="2400" kern="0" dirty="0" smtClean="0">
                <a:solidFill>
                  <a:schemeClr val="tx1"/>
                </a:solidFill>
                <a:latin typeface="Tahoma" panose="020B0604030504040204" pitchFamily="34" charset="0"/>
              </a:rPr>
              <a:t> t2=t1.plusHour(2);</a:t>
            </a:r>
          </a:p>
          <a:p>
            <a:pPr marL="0" indent="628650" eaLnBrk="1" hangingPunct="1">
              <a:buNone/>
            </a:pPr>
            <a:r>
              <a:rPr lang="en-US" altLang="zh-CN" sz="2400" kern="0" dirty="0" err="1" smtClean="0">
                <a:solidFill>
                  <a:schemeClr val="tx1"/>
                </a:solidFill>
                <a:latin typeface="Tahoma" panose="020B0604030504040204" pitchFamily="34" charset="0"/>
              </a:rPr>
              <a:t>System.out.println</a:t>
            </a:r>
            <a:r>
              <a:rPr lang="en-US" altLang="zh-CN" sz="2400" kern="0" dirty="0" smtClean="0">
                <a:solidFill>
                  <a:schemeClr val="tx1"/>
                </a:solidFill>
                <a:latin typeface="Tahoma" panose="020B0604030504040204" pitchFamily="34" charset="0"/>
              </a:rPr>
              <a:t>(t2); </a:t>
            </a:r>
          </a:p>
        </p:txBody>
      </p:sp>
    </p:spTree>
    <p:extLst>
      <p:ext uri="{BB962C8B-B14F-4D97-AF65-F5344CB8AC3E}">
        <p14:creationId xmlns:p14="http://schemas.microsoft.com/office/powerpoint/2010/main" val="158251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zh-CN" altLang="zh-CN" smtClean="0">
                <a:latin typeface="Times New Roman" pitchFamily="18" charset="0"/>
              </a:rPr>
              <a:t>8.1.1  </a:t>
            </a:r>
            <a:r>
              <a:rPr lang="zh-CN" smtClean="0">
                <a:latin typeface="Times New Roman" pitchFamily="18" charset="0"/>
              </a:rPr>
              <a:t>创建字符串对象</a:t>
            </a:r>
          </a:p>
        </p:txBody>
      </p:sp>
      <p:sp>
        <p:nvSpPr>
          <p:cNvPr id="9219" name="Rectangle 3"/>
          <p:cNvSpPr>
            <a:spLocks noGrp="1" noChangeArrowheads="1"/>
          </p:cNvSpPr>
          <p:nvPr>
            <p:ph type="body" idx="1"/>
          </p:nvPr>
        </p:nvSpPr>
        <p:spPr>
          <a:xfrm>
            <a:off x="900906" y="1916832"/>
            <a:ext cx="7772400" cy="4032250"/>
          </a:xfrm>
        </p:spPr>
        <p:txBody>
          <a:bodyPr/>
          <a:lstStyle/>
          <a:p>
            <a:pPr marL="0" indent="723900" eaLnBrk="1" hangingPunct="1">
              <a:buFont typeface="Wingdings" pitchFamily="2" charset="2"/>
              <a:buNone/>
            </a:pPr>
            <a:r>
              <a:rPr lang="zh-CN" dirty="0" smtClean="0"/>
              <a:t>在使用字符串对象之前，可以先通过下面的方式声明一个字符串：</a:t>
            </a:r>
          </a:p>
          <a:p>
            <a:pPr marL="0" indent="723900" eaLnBrk="1" hangingPunct="1">
              <a:buFont typeface="Wingdings" pitchFamily="2" charset="2"/>
              <a:buNone/>
            </a:pPr>
            <a:endParaRPr lang="zh-CN" altLang="zh-CN" dirty="0" smtClean="0"/>
          </a:p>
          <a:p>
            <a:pPr marL="0" indent="723900" eaLnBrk="1" hangingPunct="1">
              <a:buFont typeface="Wingdings" pitchFamily="2" charset="2"/>
              <a:buNone/>
            </a:pPr>
            <a:r>
              <a:rPr lang="zh-CN" dirty="0" smtClean="0"/>
              <a:t>但是字符串对象需要被初始化才能使用，声明并初始化字符串的常用方式如下：</a:t>
            </a:r>
          </a:p>
          <a:p>
            <a:pPr marL="0" indent="723900" eaLnBrk="1" hangingPunct="1">
              <a:buFont typeface="Wingdings" pitchFamily="2" charset="2"/>
              <a:buNone/>
            </a:pPr>
            <a:endParaRPr lang="zh-CN" altLang="zh-CN" dirty="0" smtClean="0"/>
          </a:p>
        </p:txBody>
      </p:sp>
      <p:sp>
        <p:nvSpPr>
          <p:cNvPr id="9220" name="Rectangle 4"/>
          <p:cNvSpPr>
            <a:spLocks noChangeArrowheads="1"/>
          </p:cNvSpPr>
          <p:nvPr/>
        </p:nvSpPr>
        <p:spPr bwMode="auto">
          <a:xfrm>
            <a:off x="1188268" y="2996952"/>
            <a:ext cx="6624092" cy="6477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lgn="ctr">
              <a:spcBef>
                <a:spcPct val="20000"/>
              </a:spcBef>
              <a:buClr>
                <a:schemeClr val="folHlink"/>
              </a:buClr>
              <a:buSzPct val="60000"/>
              <a:buFont typeface="Wingdings" pitchFamily="2" charset="2"/>
              <a:buNone/>
            </a:pPr>
            <a:r>
              <a:rPr lang="zh-CN" altLang="zh-CN" sz="2400" dirty="0"/>
              <a:t>String </a:t>
            </a:r>
            <a:r>
              <a:rPr lang="zh-CN" sz="2400" dirty="0"/>
              <a:t>字符串标识符</a:t>
            </a:r>
            <a:r>
              <a:rPr lang="zh-CN" altLang="zh-CN" sz="2400" dirty="0"/>
              <a:t>;</a:t>
            </a:r>
          </a:p>
        </p:txBody>
      </p:sp>
      <p:sp>
        <p:nvSpPr>
          <p:cNvPr id="9221" name="Rectangle 5"/>
          <p:cNvSpPr>
            <a:spLocks noChangeArrowheads="1"/>
          </p:cNvSpPr>
          <p:nvPr/>
        </p:nvSpPr>
        <p:spPr bwMode="auto">
          <a:xfrm>
            <a:off x="1187128" y="4653136"/>
            <a:ext cx="6481216" cy="6477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lgn="ctr">
              <a:spcBef>
                <a:spcPct val="20000"/>
              </a:spcBef>
              <a:buClr>
                <a:schemeClr val="folHlink"/>
              </a:buClr>
              <a:buSzPct val="60000"/>
              <a:buFont typeface="Wingdings" pitchFamily="2" charset="2"/>
              <a:buNone/>
            </a:pPr>
            <a:r>
              <a:rPr lang="zh-CN" altLang="zh-CN" sz="2400" dirty="0"/>
              <a:t>String </a:t>
            </a:r>
            <a:r>
              <a:rPr lang="zh-CN" sz="2400" dirty="0"/>
              <a:t>字符串标识符 </a:t>
            </a:r>
            <a:r>
              <a:rPr lang="zh-CN" altLang="zh-CN" sz="2400" dirty="0"/>
              <a:t>= </a:t>
            </a:r>
            <a:r>
              <a:rPr lang="zh-CN" sz="2400" dirty="0"/>
              <a:t>字符串</a:t>
            </a:r>
            <a:r>
              <a:rPr lang="zh-CN" altLang="zh-CN" sz="2400" dirty="0"/>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a:t>
            </a:fld>
            <a:endParaRPr lang="zh-CN" altLang="zh-CN"/>
          </a:p>
        </p:txBody>
      </p:sp>
      <p:sp>
        <p:nvSpPr>
          <p:cNvPr id="3" name="矩形 2"/>
          <p:cNvSpPr/>
          <p:nvPr/>
        </p:nvSpPr>
        <p:spPr>
          <a:xfrm>
            <a:off x="1043608" y="5637371"/>
            <a:ext cx="7632848" cy="954107"/>
          </a:xfrm>
          <a:prstGeom prst="rect">
            <a:avLst/>
          </a:prstGeom>
        </p:spPr>
        <p:txBody>
          <a:bodyPr wrap="square">
            <a:spAutoFit/>
          </a:bodyPr>
          <a:lstStyle/>
          <a:p>
            <a:pPr marL="457200" indent="-457200">
              <a:buFont typeface="Wingdings" pitchFamily="2" charset="2"/>
              <a:buChar char="u"/>
            </a:pPr>
            <a:r>
              <a:rPr lang="zh-CN" altLang="en-US" sz="2800" dirty="0" smtClean="0"/>
              <a:t>不可修改（</a:t>
            </a:r>
            <a:r>
              <a:rPr lang="en-US" altLang="zh-CN" sz="2800" dirty="0" smtClean="0"/>
              <a:t>immutable</a:t>
            </a:r>
            <a:r>
              <a:rPr lang="zh-CN" altLang="en-US" sz="2800" dirty="0" smtClean="0"/>
              <a:t>）</a:t>
            </a:r>
            <a:endParaRPr lang="en-US" altLang="zh-CN" sz="2800" dirty="0" smtClean="0"/>
          </a:p>
          <a:p>
            <a:pPr marL="457200" indent="-457200">
              <a:buFont typeface="Wingdings" pitchFamily="2" charset="2"/>
              <a:buChar char="u"/>
            </a:pPr>
            <a:r>
              <a:rPr lang="zh-CN" altLang="en-US" sz="2800" dirty="0" smtClean="0"/>
              <a:t>同样的字符串常量是合并的（指向同一个）</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500" fill="hold"/>
                                        <p:tgtEl>
                                          <p:spTgt spid="9220"/>
                                        </p:tgtEl>
                                        <p:attrNameLst>
                                          <p:attrName>ppt_w</p:attrName>
                                        </p:attrNameLst>
                                      </p:cBhvr>
                                      <p:tavLst>
                                        <p:tav tm="0">
                                          <p:val>
                                            <p:fltVal val="0"/>
                                          </p:val>
                                        </p:tav>
                                        <p:tav tm="100000">
                                          <p:val>
                                            <p:strVal val="#ppt_w"/>
                                          </p:val>
                                        </p:tav>
                                      </p:tavLst>
                                    </p:anim>
                                    <p:anim calcmode="lin" valueType="num">
                                      <p:cBhvr>
                                        <p:cTn id="8" dur="500" fill="hold"/>
                                        <p:tgtEl>
                                          <p:spTgt spid="922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p:cTn id="13" dur="500" fill="hold"/>
                                        <p:tgtEl>
                                          <p:spTgt spid="9221"/>
                                        </p:tgtEl>
                                        <p:attrNameLst>
                                          <p:attrName>ppt_w</p:attrName>
                                        </p:attrNameLst>
                                      </p:cBhvr>
                                      <p:tavLst>
                                        <p:tav tm="0">
                                          <p:val>
                                            <p:fltVal val="0"/>
                                          </p:val>
                                        </p:tav>
                                        <p:tav tm="100000">
                                          <p:val>
                                            <p:strVal val="#ppt_w"/>
                                          </p:val>
                                        </p:tav>
                                      </p:tavLst>
                                    </p:anim>
                                    <p:anim calcmode="lin" valueType="num">
                                      <p:cBhvr>
                                        <p:cTn id="14" dur="500" fill="hold"/>
                                        <p:tgtEl>
                                          <p:spTgt spid="92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autoUpdateAnimBg="0"/>
      <p:bldP spid="9221"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2012859"/>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10</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LocalDateTime</a:t>
            </a:r>
            <a:r>
              <a:rPr lang="zh-CN" altLang="en-US" sz="2400" dirty="0" smtClean="0">
                <a:solidFill>
                  <a:srgbClr val="0000FF"/>
                </a:solidFill>
                <a:latin typeface="Tahoma" panose="020B0604030504040204" pitchFamily="34" charset="0"/>
              </a:rPr>
              <a:t>类</a:t>
            </a:r>
            <a:endParaRPr lang="en-US" altLang="zh-CN" sz="2400" dirty="0" smtClean="0">
              <a:solidFill>
                <a:schemeClr val="tx1"/>
              </a:solidFill>
              <a:latin typeface="Tahoma" panose="020B0604030504040204" pitchFamily="34" charset="0"/>
            </a:endParaRPr>
          </a:p>
          <a:p>
            <a:pPr marL="0" indent="628650" eaLnBrk="1" hangingPunct="1">
              <a:buNone/>
            </a:pPr>
            <a:r>
              <a:rPr lang="en-US" altLang="zh-CN" sz="2400" dirty="0" err="1">
                <a:solidFill>
                  <a:schemeClr val="tx1"/>
                </a:solidFill>
                <a:latin typeface="Tahoma" panose="020B0604030504040204" pitchFamily="34" charset="0"/>
              </a:rPr>
              <a:t>LocalDateTime</a:t>
            </a:r>
            <a:r>
              <a:rPr lang="zh-CN" altLang="en-US" sz="2400" dirty="0" smtClean="0">
                <a:solidFill>
                  <a:schemeClr val="tx1"/>
                </a:solidFill>
                <a:latin typeface="Tahoma" panose="020B0604030504040204" pitchFamily="34" charset="0"/>
              </a:rPr>
              <a:t>类用于</a:t>
            </a:r>
            <a:r>
              <a:rPr lang="zh-CN" altLang="en-US" sz="2400" dirty="0">
                <a:solidFill>
                  <a:schemeClr val="tx1"/>
                </a:solidFill>
                <a:latin typeface="Tahoma" panose="020B0604030504040204" pitchFamily="34" charset="0"/>
              </a:rPr>
              <a:t>表示当地的日期与</a:t>
            </a:r>
            <a:r>
              <a:rPr lang="zh-CN" altLang="en-US" sz="2400" dirty="0" smtClean="0">
                <a:solidFill>
                  <a:schemeClr val="tx1"/>
                </a:solidFill>
                <a:latin typeface="Tahoma" panose="020B0604030504040204" pitchFamily="34" charset="0"/>
              </a:rPr>
              <a:t>时间，</a:t>
            </a:r>
            <a:r>
              <a:rPr lang="zh-CN" altLang="en-US" sz="2400" dirty="0">
                <a:solidFill>
                  <a:schemeClr val="tx1"/>
                </a:solidFill>
                <a:latin typeface="Tahoma" panose="020B0604030504040204" pitchFamily="34" charset="0"/>
              </a:rPr>
              <a:t>它的值是无时区属性的。你可以将其</a:t>
            </a:r>
            <a:r>
              <a:rPr lang="zh-CN" altLang="en-US" sz="2400" dirty="0" smtClean="0">
                <a:solidFill>
                  <a:schemeClr val="tx1"/>
                </a:solidFill>
                <a:latin typeface="Tahoma" panose="020B0604030504040204" pitchFamily="34" charset="0"/>
              </a:rPr>
              <a:t>视为</a:t>
            </a:r>
            <a:r>
              <a:rPr lang="en-US" altLang="zh-CN" sz="2400" dirty="0" err="1" smtClean="0">
                <a:solidFill>
                  <a:schemeClr val="tx1"/>
                </a:solidFill>
                <a:latin typeface="Tahoma" panose="020B0604030504040204" pitchFamily="34" charset="0"/>
              </a:rPr>
              <a:t>LocalDate</a:t>
            </a:r>
            <a:r>
              <a:rPr lang="zh-CN" altLang="en-US" sz="2400" dirty="0">
                <a:solidFill>
                  <a:schemeClr val="tx1"/>
                </a:solidFill>
                <a:latin typeface="Tahoma" panose="020B0604030504040204" pitchFamily="34" charset="0"/>
              </a:rPr>
              <a:t>与</a:t>
            </a:r>
            <a:r>
              <a:rPr lang="en-US" altLang="zh-CN" sz="2400" dirty="0" err="1">
                <a:solidFill>
                  <a:schemeClr val="tx1"/>
                </a:solidFill>
                <a:latin typeface="Tahoma" panose="020B0604030504040204" pitchFamily="34" charset="0"/>
              </a:rPr>
              <a:t>LocalTime</a:t>
            </a:r>
            <a:r>
              <a:rPr lang="zh-CN" altLang="en-US" sz="2400" dirty="0">
                <a:solidFill>
                  <a:schemeClr val="tx1"/>
                </a:solidFill>
                <a:latin typeface="Tahoma" panose="020B0604030504040204" pitchFamily="34" charset="0"/>
              </a:rPr>
              <a:t>两个类的结合</a:t>
            </a:r>
            <a:r>
              <a:rPr lang="zh-CN" altLang="en-US" sz="2400" dirty="0" smtClean="0">
                <a:solidFill>
                  <a:schemeClr val="tx1"/>
                </a:solidFill>
                <a:latin typeface="Tahoma" panose="020B0604030504040204" pitchFamily="34" charset="0"/>
              </a:rPr>
              <a:t>。其值</a:t>
            </a:r>
            <a:r>
              <a:rPr lang="zh-CN" altLang="en-US" sz="2400" dirty="0">
                <a:solidFill>
                  <a:schemeClr val="tx1"/>
                </a:solidFill>
                <a:latin typeface="Tahoma" panose="020B0604030504040204" pitchFamily="34" charset="0"/>
              </a:rPr>
              <a:t>是不可变的，所以其计算方法会返回一个新的</a:t>
            </a:r>
            <a:r>
              <a:rPr lang="en-US" altLang="zh-CN" sz="2400" dirty="0" err="1">
                <a:solidFill>
                  <a:schemeClr val="tx1"/>
                </a:solidFill>
                <a:latin typeface="Tahoma" panose="020B0604030504040204" pitchFamily="34" charset="0"/>
              </a:rPr>
              <a:t>LocalDateTime</a:t>
            </a:r>
            <a:r>
              <a:rPr lang="zh-CN" altLang="en-US" sz="2400" dirty="0">
                <a:solidFill>
                  <a:schemeClr val="tx1"/>
                </a:solidFill>
                <a:latin typeface="Tahoma" panose="020B0604030504040204" pitchFamily="34" charset="0"/>
              </a:rPr>
              <a:t>实例。</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40</a:t>
            </a:fld>
            <a:endParaRPr lang="zh-CN" altLang="zh-CN"/>
          </a:p>
        </p:txBody>
      </p:sp>
      <p:sp>
        <p:nvSpPr>
          <p:cNvPr id="3" name="矩形 2"/>
          <p:cNvSpPr/>
          <p:nvPr/>
        </p:nvSpPr>
        <p:spPr>
          <a:xfrm>
            <a:off x="529436" y="4221088"/>
            <a:ext cx="8487608" cy="1569660"/>
          </a:xfrm>
          <a:prstGeom prst="rect">
            <a:avLst/>
          </a:prstGeom>
        </p:spPr>
        <p:txBody>
          <a:bodyPr wrap="square">
            <a:spAutoFit/>
          </a:bodyPr>
          <a:lstStyle/>
          <a:p>
            <a:pPr marL="342900" indent="-342900">
              <a:buFont typeface="Wingdings" panose="05000000000000000000" pitchFamily="2" charset="2"/>
              <a:buChar char="p"/>
            </a:pPr>
            <a:r>
              <a:rPr lang="zh-CN" altLang="en-US" sz="2400" dirty="0"/>
              <a:t>创建一个</a:t>
            </a:r>
            <a:r>
              <a:rPr lang="en-US" altLang="zh-CN" sz="2400" dirty="0" err="1"/>
              <a:t>LocatDateTime</a:t>
            </a:r>
            <a:r>
              <a:rPr lang="zh-CN" altLang="en-US" sz="2400" dirty="0"/>
              <a:t>实例 </a:t>
            </a:r>
            <a:endParaRPr lang="en-US" altLang="zh-CN" sz="2400" dirty="0" smtClean="0"/>
          </a:p>
          <a:p>
            <a:r>
              <a:rPr lang="en-US" altLang="zh-CN" sz="2400" dirty="0" err="1" smtClean="0"/>
              <a:t>LocalDateTime</a:t>
            </a:r>
            <a:r>
              <a:rPr lang="en-US" altLang="zh-CN" sz="2400" dirty="0" smtClean="0"/>
              <a:t> </a:t>
            </a:r>
            <a:r>
              <a:rPr lang="en-US" altLang="zh-CN" sz="2400" dirty="0" err="1"/>
              <a:t>localDateTime</a:t>
            </a:r>
            <a:r>
              <a:rPr lang="en-US" altLang="zh-CN" sz="2400" dirty="0"/>
              <a:t> = </a:t>
            </a:r>
            <a:r>
              <a:rPr lang="en-US" altLang="zh-CN" sz="2400" dirty="0" err="1"/>
              <a:t>LocalDateTime.now</a:t>
            </a:r>
            <a:r>
              <a:rPr lang="en-US" altLang="zh-CN" sz="2400" dirty="0"/>
              <a:t>(); </a:t>
            </a:r>
            <a:endParaRPr lang="zh-CN" altLang="en-US" sz="2400" dirty="0"/>
          </a:p>
          <a:p>
            <a:r>
              <a:rPr lang="en-US" altLang="zh-CN" sz="2400" dirty="0" err="1"/>
              <a:t>LocalDateTime</a:t>
            </a:r>
            <a:r>
              <a:rPr lang="en-US" altLang="zh-CN" sz="2400" dirty="0"/>
              <a:t> localDateTime2 = </a:t>
            </a:r>
            <a:endParaRPr lang="en-US" altLang="zh-CN" sz="2400" dirty="0" smtClean="0"/>
          </a:p>
          <a:p>
            <a:r>
              <a:rPr lang="en-US" altLang="zh-CN" sz="2400" dirty="0"/>
              <a:t> </a:t>
            </a:r>
            <a:r>
              <a:rPr lang="en-US" altLang="zh-CN" sz="2400" dirty="0" smtClean="0"/>
              <a:t>        </a:t>
            </a:r>
            <a:r>
              <a:rPr lang="en-US" altLang="zh-CN" sz="2400" dirty="0" err="1" smtClean="0"/>
              <a:t>LocalDateTime.of</a:t>
            </a:r>
            <a:r>
              <a:rPr lang="en-US" altLang="zh-CN" sz="2400" dirty="0" smtClean="0"/>
              <a:t>(2015</a:t>
            </a:r>
            <a:r>
              <a:rPr lang="en-US" altLang="zh-CN" sz="2400" dirty="0"/>
              <a:t>, 11, 26, 13, 55, 36, 123);</a:t>
            </a:r>
            <a:endParaRPr lang="zh-CN" altLang="en-US" sz="2400" dirty="0"/>
          </a:p>
        </p:txBody>
      </p:sp>
    </p:spTree>
    <p:extLst>
      <p:ext uri="{BB962C8B-B14F-4D97-AF65-F5344CB8AC3E}">
        <p14:creationId xmlns:p14="http://schemas.microsoft.com/office/powerpoint/2010/main" val="193315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461665"/>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10</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LocalDateTime</a:t>
            </a:r>
            <a:r>
              <a:rPr lang="zh-CN" altLang="en-US" sz="2400" dirty="0" smtClean="0">
                <a:solidFill>
                  <a:srgbClr val="0000FF"/>
                </a:solidFill>
                <a:latin typeface="Tahoma" panose="020B0604030504040204" pitchFamily="34" charset="0"/>
              </a:rPr>
              <a:t>类</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41</a:t>
            </a:fld>
            <a:endParaRPr lang="zh-CN" altLang="zh-CN"/>
          </a:p>
        </p:txBody>
      </p:sp>
      <p:sp>
        <p:nvSpPr>
          <p:cNvPr id="3" name="矩形 2"/>
          <p:cNvSpPr/>
          <p:nvPr/>
        </p:nvSpPr>
        <p:spPr>
          <a:xfrm>
            <a:off x="1150938" y="2492896"/>
            <a:ext cx="6950075" cy="1685846"/>
          </a:xfrm>
          <a:prstGeom prst="rect">
            <a:avLst/>
          </a:prstGeom>
        </p:spPr>
        <p:txBody>
          <a:bodyPr wrap="square">
            <a:spAutoFit/>
          </a:bodyPr>
          <a:lstStyle/>
          <a:p>
            <a:pPr>
              <a:lnSpc>
                <a:spcPct val="150000"/>
              </a:lnSpc>
            </a:pPr>
            <a:r>
              <a:rPr lang="en-US" altLang="zh-CN" sz="2400" dirty="0" err="1"/>
              <a:t>LocalDateTime</a:t>
            </a:r>
            <a:r>
              <a:rPr lang="en-US" altLang="zh-CN" sz="2400" dirty="0"/>
              <a:t> </a:t>
            </a:r>
            <a:r>
              <a:rPr lang="en-US" altLang="zh-CN" sz="2400" dirty="0" smtClean="0"/>
              <a:t>t  </a:t>
            </a:r>
            <a:r>
              <a:rPr lang="en-US" altLang="zh-CN" sz="2400" dirty="0"/>
              <a:t>= </a:t>
            </a:r>
            <a:r>
              <a:rPr lang="en-US" altLang="zh-CN" sz="2400" dirty="0" err="1"/>
              <a:t>LocalDateTime.now</a:t>
            </a:r>
            <a:r>
              <a:rPr lang="en-US" altLang="zh-CN" sz="2400" dirty="0"/>
              <a:t>();</a:t>
            </a:r>
          </a:p>
          <a:p>
            <a:pPr>
              <a:lnSpc>
                <a:spcPct val="150000"/>
              </a:lnSpc>
            </a:pPr>
            <a:r>
              <a:rPr lang="en-US" altLang="zh-CN" sz="2400" dirty="0" err="1"/>
              <a:t>LocalDateTime</a:t>
            </a:r>
            <a:r>
              <a:rPr lang="en-US" altLang="zh-CN" sz="2400" dirty="0"/>
              <a:t> </a:t>
            </a:r>
            <a:r>
              <a:rPr lang="en-US" altLang="zh-CN" sz="2400" dirty="0" smtClean="0"/>
              <a:t>t1 </a:t>
            </a:r>
            <a:r>
              <a:rPr lang="en-US" altLang="zh-CN" sz="2400" dirty="0"/>
              <a:t>= </a:t>
            </a:r>
            <a:r>
              <a:rPr lang="en-US" altLang="zh-CN" sz="2400" dirty="0" err="1" smtClean="0"/>
              <a:t>t.plusYears</a:t>
            </a:r>
            <a:r>
              <a:rPr lang="en-US" altLang="zh-CN" sz="2400" dirty="0" smtClean="0"/>
              <a:t>(3</a:t>
            </a:r>
            <a:r>
              <a:rPr lang="en-US" altLang="zh-CN" sz="2400" dirty="0"/>
              <a:t>);</a:t>
            </a:r>
          </a:p>
          <a:p>
            <a:pPr>
              <a:lnSpc>
                <a:spcPct val="150000"/>
              </a:lnSpc>
            </a:pPr>
            <a:r>
              <a:rPr lang="en-US" altLang="zh-CN" sz="2400" dirty="0" err="1"/>
              <a:t>LocalDateTime</a:t>
            </a:r>
            <a:r>
              <a:rPr lang="en-US" altLang="zh-CN" sz="2400" dirty="0"/>
              <a:t> </a:t>
            </a:r>
            <a:r>
              <a:rPr lang="en-US" altLang="zh-CN" sz="2400" dirty="0" smtClean="0"/>
              <a:t>t2 </a:t>
            </a:r>
            <a:r>
              <a:rPr lang="en-US" altLang="zh-CN" sz="2400" dirty="0"/>
              <a:t>= </a:t>
            </a:r>
            <a:r>
              <a:rPr lang="en-US" altLang="zh-CN" sz="2400" dirty="0" smtClean="0"/>
              <a:t>t.</a:t>
            </a:r>
            <a:r>
              <a:rPr lang="en-US" altLang="zh-CN" sz="2400" dirty="0"/>
              <a:t> </a:t>
            </a:r>
            <a:r>
              <a:rPr lang="en-US" altLang="zh-CN" sz="2400" dirty="0" err="1" smtClean="0"/>
              <a:t>minusHours</a:t>
            </a:r>
            <a:r>
              <a:rPr lang="en-US" altLang="zh-CN" sz="2400" dirty="0" smtClean="0"/>
              <a:t>(2);</a:t>
            </a:r>
            <a:endParaRPr lang="zh-CN" altLang="en-US" sz="2400" dirty="0"/>
          </a:p>
        </p:txBody>
      </p:sp>
    </p:spTree>
    <p:extLst>
      <p:ext uri="{BB962C8B-B14F-4D97-AF65-F5344CB8AC3E}">
        <p14:creationId xmlns:p14="http://schemas.microsoft.com/office/powerpoint/2010/main" val="2351522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904863"/>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11</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ZonedDateTime</a:t>
            </a:r>
            <a:r>
              <a:rPr lang="zh-CN" altLang="en-US" sz="2400" dirty="0" smtClean="0">
                <a:solidFill>
                  <a:srgbClr val="0000FF"/>
                </a:solidFill>
                <a:latin typeface="Tahoma" panose="020B0604030504040204" pitchFamily="34" charset="0"/>
              </a:rPr>
              <a:t>类</a:t>
            </a:r>
            <a:endParaRPr lang="en-US" altLang="zh-CN" sz="2400" dirty="0" smtClean="0">
              <a:solidFill>
                <a:srgbClr val="0000FF"/>
              </a:solidFill>
              <a:latin typeface="Tahoma" panose="020B0604030504040204" pitchFamily="34" charset="0"/>
            </a:endParaRPr>
          </a:p>
          <a:p>
            <a:pPr marL="0" indent="628650" eaLnBrk="1" hangingPunct="1">
              <a:buNone/>
            </a:pPr>
            <a:r>
              <a:rPr lang="zh-CN" altLang="en-US" sz="2400" dirty="0"/>
              <a:t>用于表示带时区的日期与时间信息的类。</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42</a:t>
            </a:fld>
            <a:endParaRPr lang="zh-CN" altLang="zh-CN"/>
          </a:p>
        </p:txBody>
      </p:sp>
      <p:sp>
        <p:nvSpPr>
          <p:cNvPr id="5" name="Rectangle 1"/>
          <p:cNvSpPr>
            <a:spLocks noChangeArrowheads="1"/>
          </p:cNvSpPr>
          <p:nvPr/>
        </p:nvSpPr>
        <p:spPr bwMode="auto">
          <a:xfrm>
            <a:off x="829358" y="3350159"/>
            <a:ext cx="7593233"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panose="020B0604020202020204" pitchFamily="34" charset="-122"/>
                <a:ea typeface="Source Code Pro"/>
              </a:rPr>
              <a:t>ZonedDateTime dateTime = ZonedDateTime.now();</a:t>
            </a:r>
            <a:r>
              <a:rPr kumimoji="0" lang="zh-CN" altLang="zh-CN" sz="2400" b="0" i="0" u="none" strike="noStrike" cap="none" normalizeH="0" baseline="0" dirty="0" smtClean="0">
                <a:ln>
                  <a:noFill/>
                </a:ln>
                <a:effectLst/>
                <a:ea typeface="-apple-system"/>
              </a:rPr>
              <a:t> </a:t>
            </a:r>
            <a:r>
              <a:rPr kumimoji="0" lang="zh-CN" altLang="zh-CN" sz="2400" b="0" i="0" u="none" strike="noStrike" cap="none" normalizeH="0" baseline="0" dirty="0" smtClean="0">
                <a:ln>
                  <a:noFill/>
                </a:ln>
                <a:effectLst/>
              </a:rPr>
              <a:t> </a:t>
            </a:r>
          </a:p>
        </p:txBody>
      </p:sp>
      <p:sp>
        <p:nvSpPr>
          <p:cNvPr id="8" name="矩形 7"/>
          <p:cNvSpPr/>
          <p:nvPr/>
        </p:nvSpPr>
        <p:spPr>
          <a:xfrm>
            <a:off x="716722" y="3861048"/>
            <a:ext cx="8103750" cy="1200329"/>
          </a:xfrm>
          <a:prstGeom prst="rect">
            <a:avLst/>
          </a:prstGeom>
        </p:spPr>
        <p:txBody>
          <a:bodyPr wrap="square">
            <a:spAutoFit/>
          </a:bodyPr>
          <a:lstStyle/>
          <a:p>
            <a:r>
              <a:rPr lang="en-US" altLang="zh-CN" sz="2400" dirty="0" err="1">
                <a:latin typeface="Tahoma" panose="020B0604030504040204" pitchFamily="34" charset="0"/>
                <a:ea typeface="Tahoma" panose="020B0604030504040204" pitchFamily="34" charset="0"/>
                <a:cs typeface="Tahoma" panose="020B0604030504040204" pitchFamily="34" charset="0"/>
              </a:rPr>
              <a:t>ZoneId</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smtClean="0">
                <a:latin typeface="Tahoma" panose="020B0604030504040204" pitchFamily="34" charset="0"/>
                <a:ea typeface="Tahoma" panose="020B0604030504040204" pitchFamily="34" charset="0"/>
                <a:cs typeface="Tahoma" panose="020B0604030504040204" pitchFamily="34" charset="0"/>
              </a:rPr>
              <a:t>zoneId1 </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ZoneId.of</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en-US" altLang="zh-CN" sz="2400" dirty="0" smtClean="0">
                <a:latin typeface="Tahoma" panose="020B0604030504040204" pitchFamily="34" charset="0"/>
                <a:ea typeface="Tahoma" panose="020B0604030504040204" pitchFamily="34" charset="0"/>
                <a:cs typeface="Tahoma" panose="020B0604030504040204" pitchFamily="34" charset="0"/>
              </a:rPr>
              <a:t>UTC+8"); </a:t>
            </a: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ZonedDateTime</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a:latin typeface="Tahoma" panose="020B0604030504040204" pitchFamily="34" charset="0"/>
                <a:ea typeface="Tahoma" panose="020B0604030504040204" pitchFamily="34" charset="0"/>
                <a:cs typeface="Tahoma" panose="020B0604030504040204" pitchFamily="34" charset="0"/>
              </a:rPr>
              <a:t>dateTime2 =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ZonedDateTime</a:t>
            </a:r>
            <a:r>
              <a:rPr lang="en-US" altLang="zh-CN" sz="2400" dirty="0" smtClean="0">
                <a:latin typeface="Tahoma" panose="020B0604030504040204" pitchFamily="34" charset="0"/>
                <a:ea typeface="Tahoma" panose="020B0604030504040204" pitchFamily="34" charset="0"/>
                <a:cs typeface="Tahoma" panose="020B0604030504040204" pitchFamily="34" charset="0"/>
              </a:rPr>
              <a:t>.</a:t>
            </a:r>
          </a:p>
          <a:p>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smtClean="0">
                <a:latin typeface="Tahoma" panose="020B0604030504040204" pitchFamily="34" charset="0"/>
                <a:ea typeface="Tahoma" panose="020B0604030504040204" pitchFamily="34" charset="0"/>
                <a:cs typeface="Tahoma" panose="020B0604030504040204" pitchFamily="34" charset="0"/>
              </a:rPr>
              <a:t>       of(2018, 10, 22, 13</a:t>
            </a:r>
            <a:r>
              <a:rPr lang="en-US" altLang="zh-CN" sz="2400" dirty="0">
                <a:latin typeface="Tahoma" panose="020B0604030504040204" pitchFamily="34" charset="0"/>
                <a:ea typeface="Tahoma" panose="020B0604030504040204" pitchFamily="34" charset="0"/>
                <a:cs typeface="Tahoma" panose="020B0604030504040204" pitchFamily="34" charset="0"/>
              </a:rPr>
              <a:t>, 45, </a:t>
            </a:r>
            <a:r>
              <a:rPr lang="en-US" altLang="zh-CN" sz="2400" dirty="0" smtClean="0">
                <a:latin typeface="Tahoma" panose="020B0604030504040204" pitchFamily="34" charset="0"/>
                <a:ea typeface="Tahoma" panose="020B0604030504040204" pitchFamily="34" charset="0"/>
                <a:cs typeface="Tahoma" panose="020B0604030504040204" pitchFamily="34" charset="0"/>
              </a:rPr>
              <a:t>30, </a:t>
            </a:r>
            <a:r>
              <a:rPr lang="en-US" altLang="zh-CN" sz="2400" dirty="0">
                <a:latin typeface="Tahoma" panose="020B0604030504040204" pitchFamily="34" charset="0"/>
                <a:ea typeface="Tahoma" panose="020B0604030504040204" pitchFamily="34" charset="0"/>
                <a:cs typeface="Tahoma" panose="020B0604030504040204" pitchFamily="34" charset="0"/>
              </a:rPr>
              <a:t>1234, </a:t>
            </a:r>
            <a:r>
              <a:rPr lang="en-US" altLang="zh-CN" sz="2400" dirty="0" smtClean="0">
                <a:latin typeface="Tahoma" panose="020B0604030504040204" pitchFamily="34" charset="0"/>
                <a:ea typeface="Tahoma" panose="020B0604030504040204" pitchFamily="34" charset="0"/>
                <a:cs typeface="Tahoma" panose="020B0604030504040204" pitchFamily="34" charset="0"/>
              </a:rPr>
              <a:t>zoneId1);</a:t>
            </a:r>
            <a:endParaRPr lang="zh-CN" altLang="en-US" sz="2400" dirty="0">
              <a:latin typeface="Tahoma" panose="020B0604030504040204" pitchFamily="34" charset="0"/>
              <a:cs typeface="Tahoma" panose="020B0604030504040204" pitchFamily="34" charset="0"/>
            </a:endParaRPr>
          </a:p>
        </p:txBody>
      </p:sp>
      <p:sp>
        <p:nvSpPr>
          <p:cNvPr id="9" name="矩形 8"/>
          <p:cNvSpPr/>
          <p:nvPr/>
        </p:nvSpPr>
        <p:spPr>
          <a:xfrm>
            <a:off x="716722" y="5274496"/>
            <a:ext cx="7593233" cy="461665"/>
          </a:xfrm>
          <a:prstGeom prst="rect">
            <a:avLst/>
          </a:prstGeom>
        </p:spPr>
        <p:txBody>
          <a:bodyPr wrap="square">
            <a:spAutoFit/>
          </a:bodyPr>
          <a:lstStyle/>
          <a:p>
            <a:r>
              <a:rPr lang="en-US" altLang="zh-CN" sz="2400" dirty="0" err="1">
                <a:latin typeface="Tahoma" panose="020B0604030504040204" pitchFamily="34" charset="0"/>
                <a:ea typeface="Tahoma" panose="020B0604030504040204" pitchFamily="34" charset="0"/>
                <a:cs typeface="Tahoma" panose="020B0604030504040204" pitchFamily="34" charset="0"/>
              </a:rPr>
              <a:t>ZoneId</a:t>
            </a:r>
            <a:r>
              <a:rPr lang="en-US" altLang="zh-CN" sz="2400" dirty="0">
                <a:latin typeface="Tahoma" panose="020B0604030504040204" pitchFamily="34" charset="0"/>
                <a:ea typeface="Tahoma" panose="020B0604030504040204" pitchFamily="34" charset="0"/>
                <a:cs typeface="Tahoma" panose="020B0604030504040204" pitchFamily="34" charset="0"/>
              </a:rPr>
              <a:t> zoneId2 = </a:t>
            </a:r>
            <a:r>
              <a:rPr lang="en-US" altLang="zh-CN" sz="2400" dirty="0" err="1">
                <a:latin typeface="Tahoma" panose="020B0604030504040204" pitchFamily="34" charset="0"/>
                <a:ea typeface="Tahoma" panose="020B0604030504040204" pitchFamily="34" charset="0"/>
                <a:cs typeface="Tahoma" panose="020B0604030504040204" pitchFamily="34" charset="0"/>
              </a:rPr>
              <a:t>ZoneId.of</a:t>
            </a:r>
            <a:r>
              <a:rPr lang="en-US" altLang="zh-CN" sz="2400" dirty="0">
                <a:latin typeface="Tahoma" panose="020B0604030504040204" pitchFamily="34" charset="0"/>
                <a:ea typeface="Tahoma" panose="020B0604030504040204" pitchFamily="34" charset="0"/>
                <a:cs typeface="Tahoma" panose="020B0604030504040204" pitchFamily="34" charset="0"/>
              </a:rPr>
              <a:t>("Asia/Shanghai"); </a:t>
            </a:r>
            <a:endParaRPr lang="en-US" altLang="zh-CN"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矩形 9"/>
          <p:cNvSpPr/>
          <p:nvPr/>
        </p:nvSpPr>
        <p:spPr>
          <a:xfrm>
            <a:off x="716721" y="5949280"/>
            <a:ext cx="7705869" cy="830997"/>
          </a:xfrm>
          <a:prstGeom prst="rect">
            <a:avLst/>
          </a:prstGeom>
          <a:solidFill>
            <a:schemeClr val="accent1"/>
          </a:solidFill>
        </p:spPr>
        <p:txBody>
          <a:bodyPr wrap="square">
            <a:spAutoFit/>
          </a:bodyPr>
          <a:lstStyle/>
          <a:p>
            <a:r>
              <a:rPr lang="en-US" altLang="zh-CN" sz="2400" dirty="0" err="1"/>
              <a:t>ZonedDateTime</a:t>
            </a:r>
            <a:r>
              <a:rPr lang="en-US" altLang="zh-CN" sz="2400" dirty="0"/>
              <a:t> </a:t>
            </a:r>
            <a:r>
              <a:rPr lang="en-US" altLang="zh-CN" sz="2400" dirty="0" err="1"/>
              <a:t>zdt</a:t>
            </a:r>
            <a:r>
              <a:rPr lang="en-US" altLang="zh-CN" sz="2400" dirty="0"/>
              <a:t>=</a:t>
            </a:r>
            <a:r>
              <a:rPr lang="en-US" altLang="zh-CN" sz="2400" dirty="0" err="1"/>
              <a:t>ZonedDateTime.now</a:t>
            </a:r>
            <a:r>
              <a:rPr lang="en-US" altLang="zh-CN" sz="2400" dirty="0"/>
              <a:t>();</a:t>
            </a:r>
          </a:p>
          <a:p>
            <a:r>
              <a:rPr lang="en-US" altLang="zh-CN" sz="2400" dirty="0" smtClean="0"/>
              <a:t>long </a:t>
            </a:r>
            <a:r>
              <a:rPr lang="en-US" altLang="zh-CN" sz="2400" dirty="0"/>
              <a:t>x=</a:t>
            </a:r>
            <a:r>
              <a:rPr lang="en-US" altLang="zh-CN" sz="2400" dirty="0" err="1"/>
              <a:t>ChronoUnit.</a:t>
            </a:r>
            <a:r>
              <a:rPr lang="en-US" altLang="zh-CN" sz="2400" dirty="0" err="1">
                <a:solidFill>
                  <a:srgbClr val="FF0000"/>
                </a:solidFill>
              </a:rPr>
              <a:t>HOURS</a:t>
            </a:r>
            <a:r>
              <a:rPr lang="en-US" altLang="zh-CN" sz="2400" dirty="0" err="1"/>
              <a:t>.between</a:t>
            </a:r>
            <a:r>
              <a:rPr lang="en-US" altLang="zh-CN" sz="2400" dirty="0"/>
              <a:t>(dateTime2, </a:t>
            </a:r>
            <a:r>
              <a:rPr lang="en-US" altLang="zh-CN" sz="2400" dirty="0" err="1"/>
              <a:t>zdt</a:t>
            </a:r>
            <a:r>
              <a:rPr lang="en-US" altLang="zh-CN" sz="2400" dirty="0"/>
              <a:t>);</a:t>
            </a:r>
            <a:endParaRPr lang="zh-CN" altLang="en-US" sz="2400" dirty="0"/>
          </a:p>
        </p:txBody>
      </p:sp>
    </p:spTree>
    <p:extLst>
      <p:ext uri="{BB962C8B-B14F-4D97-AF65-F5344CB8AC3E}">
        <p14:creationId xmlns:p14="http://schemas.microsoft.com/office/powerpoint/2010/main" val="2316298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1643527"/>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12</a:t>
            </a:r>
            <a:r>
              <a:rPr lang="zh-CN" altLang="en-US" sz="2400" dirty="0" smtClean="0">
                <a:solidFill>
                  <a:srgbClr val="0000FF"/>
                </a:solidFill>
                <a:latin typeface="Tahoma" panose="020B0604030504040204" pitchFamily="34" charset="0"/>
              </a:rPr>
              <a:t>、</a:t>
            </a:r>
            <a:r>
              <a:rPr lang="en-US" altLang="zh-CN" sz="2400" dirty="0" smtClean="0">
                <a:solidFill>
                  <a:srgbClr val="0000FF"/>
                </a:solidFill>
                <a:latin typeface="Tahoma" panose="020B0604030504040204" pitchFamily="34" charset="0"/>
              </a:rPr>
              <a:t>Clock</a:t>
            </a:r>
            <a:r>
              <a:rPr lang="zh-CN" altLang="en-US" sz="2400" dirty="0" smtClean="0">
                <a:solidFill>
                  <a:srgbClr val="0000FF"/>
                </a:solidFill>
                <a:latin typeface="Tahoma" panose="020B0604030504040204" pitchFamily="34" charset="0"/>
              </a:rPr>
              <a:t>类</a:t>
            </a:r>
            <a:endParaRPr lang="en-US" altLang="zh-CN" sz="2400" dirty="0" smtClean="0">
              <a:solidFill>
                <a:srgbClr val="0000FF"/>
              </a:solidFill>
              <a:latin typeface="Tahoma" panose="020B0604030504040204" pitchFamily="34" charset="0"/>
            </a:endParaRPr>
          </a:p>
          <a:p>
            <a:pPr marL="0" indent="628650" eaLnBrk="1" hangingPunct="1">
              <a:buNone/>
            </a:pPr>
            <a:r>
              <a:rPr lang="zh-CN" altLang="en-US" sz="2400" dirty="0"/>
              <a:t>用来获取某个时区下（所以对时区是敏感的）当前的瞬时时间、日期。用来代替</a:t>
            </a:r>
            <a:r>
              <a:rPr lang="en-US" altLang="zh-CN" sz="2400" dirty="0" err="1"/>
              <a:t>System.currentTimelnMillis</a:t>
            </a:r>
            <a:r>
              <a:rPr lang="en-US" altLang="zh-CN" sz="2400" dirty="0"/>
              <a:t>()</a:t>
            </a:r>
            <a:r>
              <a:rPr lang="zh-CN" altLang="en-US" sz="2400" dirty="0"/>
              <a:t>与</a:t>
            </a:r>
            <a:r>
              <a:rPr lang="en-US" altLang="zh-CN" sz="2400" dirty="0" err="1"/>
              <a:t>TimeZone.getDefault</a:t>
            </a:r>
            <a:r>
              <a:rPr lang="en-US" altLang="zh-CN" sz="2400" dirty="0"/>
              <a:t>()</a:t>
            </a:r>
            <a:r>
              <a:rPr lang="zh-CN" altLang="en-US" sz="2400" dirty="0"/>
              <a:t>方法。</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43</a:t>
            </a:fld>
            <a:endParaRPr lang="zh-CN" altLang="zh-CN"/>
          </a:p>
        </p:txBody>
      </p:sp>
      <p:sp>
        <p:nvSpPr>
          <p:cNvPr id="8" name="矩形 7"/>
          <p:cNvSpPr/>
          <p:nvPr/>
        </p:nvSpPr>
        <p:spPr>
          <a:xfrm>
            <a:off x="716722" y="3861048"/>
            <a:ext cx="8103750" cy="1569660"/>
          </a:xfrm>
          <a:prstGeom prst="rect">
            <a:avLst/>
          </a:prstGeom>
        </p:spPr>
        <p:txBody>
          <a:bodyPr wrap="square">
            <a:spAutoFit/>
          </a:bodyPr>
          <a:lstStyle/>
          <a:p>
            <a:r>
              <a:rPr lang="en-US" altLang="zh-CN" sz="2400" dirty="0">
                <a:latin typeface="Tahoma" panose="020B0604030504040204" pitchFamily="34" charset="0"/>
                <a:ea typeface="Tahoma" panose="020B0604030504040204" pitchFamily="34" charset="0"/>
                <a:cs typeface="Tahoma" panose="020B0604030504040204" pitchFamily="34" charset="0"/>
              </a:rPr>
              <a:t>Clock clock=</a:t>
            </a:r>
            <a:r>
              <a:rPr lang="en-US" altLang="zh-CN" sz="2400" dirty="0" err="1">
                <a:latin typeface="Tahoma" panose="020B0604030504040204" pitchFamily="34" charset="0"/>
                <a:ea typeface="Tahoma" panose="020B0604030504040204" pitchFamily="34" charset="0"/>
                <a:cs typeface="Tahoma" panose="020B0604030504040204" pitchFamily="34" charset="0"/>
              </a:rPr>
              <a:t>Clock.systemDefaultZone</a:t>
            </a:r>
            <a:r>
              <a:rPr lang="en-US" altLang="zh-CN" sz="2400" dirty="0">
                <a:latin typeface="Tahoma" panose="020B0604030504040204" pitchFamily="34" charset="0"/>
                <a:ea typeface="Tahoma" panose="020B0604030504040204" pitchFamily="34" charset="0"/>
                <a:cs typeface="Tahoma" panose="020B0604030504040204" pitchFamily="34" charset="0"/>
              </a:rPr>
              <a:t>();</a:t>
            </a: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smtClean="0">
                <a:latin typeface="Tahoma" panose="020B0604030504040204" pitchFamily="34" charset="0"/>
                <a:ea typeface="Tahoma" panose="020B0604030504040204" pitchFamily="34" charset="0"/>
                <a:cs typeface="Tahoma" panose="020B0604030504040204" pitchFamily="34" charset="0"/>
              </a:rPr>
              <a:t>(clock</a:t>
            </a:r>
            <a:r>
              <a:rPr lang="en-US" altLang="zh-CN" sz="2400" dirty="0">
                <a:latin typeface="Tahoma" panose="020B0604030504040204" pitchFamily="34" charset="0"/>
                <a:ea typeface="Tahoma" panose="020B0604030504040204" pitchFamily="34" charset="0"/>
                <a:cs typeface="Tahoma" panose="020B0604030504040204" pitchFamily="34" charset="0"/>
              </a:rPr>
              <a:t>);</a:t>
            </a:r>
          </a:p>
          <a:p>
            <a:r>
              <a:rPr lang="en-US" altLang="zh-CN"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altLang="zh-CN"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clock.millis</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altLang="zh-CN"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altLang="zh-CN"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System.currentTimeMillis</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1560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2456057"/>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13</a:t>
            </a:r>
            <a:r>
              <a:rPr lang="zh-CN" altLang="en-US" sz="2400" dirty="0">
                <a:solidFill>
                  <a:srgbClr val="0000FF"/>
                </a:solidFill>
                <a:latin typeface="Tahoma" panose="020B0604030504040204" pitchFamily="34" charset="0"/>
              </a:rPr>
              <a:t>、获取当前时间戳</a:t>
            </a:r>
            <a:endParaRPr lang="en-US" altLang="zh-CN" sz="2400" dirty="0" smtClean="0">
              <a:solidFill>
                <a:srgbClr val="0000FF"/>
              </a:solidFill>
              <a:latin typeface="Tahoma" panose="020B0604030504040204" pitchFamily="34" charset="0"/>
            </a:endParaRPr>
          </a:p>
          <a:p>
            <a:pPr marL="0" indent="628650" eaLnBrk="1" hangingPunct="1">
              <a:buNone/>
            </a:pPr>
            <a:r>
              <a:rPr lang="zh-CN" altLang="en-US" sz="2400" dirty="0" smtClean="0">
                <a:solidFill>
                  <a:schemeClr val="tx1"/>
                </a:solidFill>
              </a:rPr>
              <a:t>当前</a:t>
            </a:r>
            <a:r>
              <a:rPr lang="zh-CN" altLang="en-US" sz="2400" dirty="0">
                <a:solidFill>
                  <a:schemeClr val="tx1"/>
                </a:solidFill>
              </a:rPr>
              <a:t>时间戳是包含日期和时间的，与</a:t>
            </a:r>
            <a:r>
              <a:rPr lang="en-US" altLang="zh-CN" sz="2400" dirty="0" err="1">
                <a:solidFill>
                  <a:schemeClr val="tx1"/>
                </a:solidFill>
              </a:rPr>
              <a:t>java.util.Date</a:t>
            </a:r>
            <a:r>
              <a:rPr lang="zh-CN" altLang="en-US" sz="2400" dirty="0">
                <a:solidFill>
                  <a:schemeClr val="tx1"/>
                </a:solidFill>
              </a:rPr>
              <a:t>很类似，事实上</a:t>
            </a:r>
            <a:r>
              <a:rPr lang="en-US" altLang="zh-CN" sz="2400" dirty="0">
                <a:solidFill>
                  <a:schemeClr val="tx1"/>
                </a:solidFill>
              </a:rPr>
              <a:t>Instant</a:t>
            </a:r>
            <a:r>
              <a:rPr lang="zh-CN" altLang="en-US" sz="2400" dirty="0">
                <a:solidFill>
                  <a:schemeClr val="tx1"/>
                </a:solidFill>
              </a:rPr>
              <a:t>就是</a:t>
            </a:r>
            <a:r>
              <a:rPr lang="en-US" altLang="zh-CN" sz="2400" dirty="0">
                <a:solidFill>
                  <a:schemeClr val="tx1"/>
                </a:solidFill>
              </a:rPr>
              <a:t>java8</a:t>
            </a:r>
            <a:r>
              <a:rPr lang="zh-CN" altLang="en-US" sz="2400" dirty="0">
                <a:solidFill>
                  <a:schemeClr val="tx1"/>
                </a:solidFill>
              </a:rPr>
              <a:t>以前的</a:t>
            </a:r>
            <a:r>
              <a:rPr lang="en-US" altLang="zh-CN" sz="2400" dirty="0">
                <a:solidFill>
                  <a:schemeClr val="tx1"/>
                </a:solidFill>
              </a:rPr>
              <a:t>Date</a:t>
            </a:r>
            <a:r>
              <a:rPr lang="zh-CN" altLang="en-US" sz="2400" dirty="0">
                <a:solidFill>
                  <a:schemeClr val="tx1"/>
                </a:solidFill>
              </a:rPr>
              <a:t>，可以使用这个两个类中的方法在这两个类型之间进行</a:t>
            </a:r>
            <a:r>
              <a:rPr lang="zh-CN" altLang="en-US" sz="2400" dirty="0" smtClean="0">
                <a:solidFill>
                  <a:schemeClr val="tx1"/>
                </a:solidFill>
              </a:rPr>
              <a:t>转换。</a:t>
            </a:r>
            <a:endParaRPr lang="en-US" altLang="zh-CN" sz="2400" dirty="0" smtClean="0">
              <a:solidFill>
                <a:schemeClr val="tx1"/>
              </a:solidFill>
            </a:endParaRPr>
          </a:p>
          <a:p>
            <a:pPr marL="0" indent="628650" eaLnBrk="1" hangingPunct="1">
              <a:buNone/>
            </a:pPr>
            <a:r>
              <a:rPr lang="zh-CN" altLang="en-US" sz="2400" dirty="0" smtClean="0">
                <a:solidFill>
                  <a:schemeClr val="tx1"/>
                </a:solidFill>
              </a:rPr>
              <a:t>例如：</a:t>
            </a:r>
            <a:r>
              <a:rPr lang="en-US" altLang="zh-CN" sz="2400" dirty="0" err="1" smtClean="0">
                <a:solidFill>
                  <a:schemeClr val="tx1"/>
                </a:solidFill>
              </a:rPr>
              <a:t>Date.from</a:t>
            </a:r>
            <a:r>
              <a:rPr lang="en-US" altLang="zh-CN" sz="2400" dirty="0" smtClean="0">
                <a:solidFill>
                  <a:schemeClr val="tx1"/>
                </a:solidFill>
              </a:rPr>
              <a:t>(Instant</a:t>
            </a:r>
            <a:r>
              <a:rPr lang="en-US" altLang="zh-CN" sz="2400" dirty="0">
                <a:solidFill>
                  <a:schemeClr val="tx1"/>
                </a:solidFill>
              </a:rPr>
              <a:t>)</a:t>
            </a:r>
            <a:r>
              <a:rPr lang="zh-CN" altLang="en-US" sz="2400" dirty="0">
                <a:solidFill>
                  <a:schemeClr val="tx1"/>
                </a:solidFill>
              </a:rPr>
              <a:t>就是用来把</a:t>
            </a:r>
            <a:r>
              <a:rPr lang="en-US" altLang="zh-CN" sz="2400" dirty="0">
                <a:solidFill>
                  <a:schemeClr val="tx1"/>
                </a:solidFill>
              </a:rPr>
              <a:t>Instant</a:t>
            </a:r>
            <a:r>
              <a:rPr lang="zh-CN" altLang="en-US" sz="2400" dirty="0">
                <a:solidFill>
                  <a:schemeClr val="tx1"/>
                </a:solidFill>
              </a:rPr>
              <a:t>转换成</a:t>
            </a:r>
            <a:r>
              <a:rPr lang="en-US" altLang="zh-CN" sz="2400" dirty="0" err="1" smtClean="0">
                <a:solidFill>
                  <a:schemeClr val="tx1"/>
                </a:solidFill>
              </a:rPr>
              <a:t>java.util.date</a:t>
            </a:r>
            <a:r>
              <a:rPr lang="zh-CN" altLang="en-US" sz="2400" dirty="0" smtClean="0">
                <a:solidFill>
                  <a:schemeClr val="tx1"/>
                </a:solidFill>
              </a:rPr>
              <a:t>，</a:t>
            </a:r>
            <a:r>
              <a:rPr lang="zh-CN" altLang="en-US" sz="2400" dirty="0">
                <a:solidFill>
                  <a:schemeClr val="tx1"/>
                </a:solidFill>
              </a:rPr>
              <a:t>而</a:t>
            </a:r>
            <a:r>
              <a:rPr lang="en-US" altLang="zh-CN" sz="2400" dirty="0" err="1" smtClean="0">
                <a:solidFill>
                  <a:schemeClr val="tx1"/>
                </a:solidFill>
              </a:rPr>
              <a:t>Date.toInstant</a:t>
            </a:r>
            <a:r>
              <a:rPr lang="en-US" altLang="zh-CN" sz="2400" dirty="0">
                <a:solidFill>
                  <a:schemeClr val="tx1"/>
                </a:solidFill>
              </a:rPr>
              <a:t>()</a:t>
            </a:r>
            <a:r>
              <a:rPr lang="zh-CN" altLang="en-US" sz="2400" dirty="0">
                <a:solidFill>
                  <a:schemeClr val="tx1"/>
                </a:solidFill>
              </a:rPr>
              <a:t>就是将</a:t>
            </a:r>
            <a:r>
              <a:rPr lang="en-US" altLang="zh-CN" sz="2400" dirty="0">
                <a:solidFill>
                  <a:schemeClr val="tx1"/>
                </a:solidFill>
              </a:rPr>
              <a:t>Date</a:t>
            </a:r>
            <a:r>
              <a:rPr lang="zh-CN" altLang="en-US" sz="2400" dirty="0">
                <a:solidFill>
                  <a:schemeClr val="tx1"/>
                </a:solidFill>
              </a:rPr>
              <a:t>转换成</a:t>
            </a:r>
            <a:r>
              <a:rPr lang="en-US" altLang="zh-CN" sz="2400" dirty="0" smtClean="0">
                <a:solidFill>
                  <a:schemeClr val="tx1"/>
                </a:solidFill>
              </a:rPr>
              <a:t>Instant</a:t>
            </a:r>
            <a:r>
              <a:rPr lang="zh-CN" altLang="en-US" sz="2400" dirty="0">
                <a:solidFill>
                  <a:schemeClr val="tx1"/>
                </a:solidFill>
              </a:rPr>
              <a:t>。</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44</a:t>
            </a:fld>
            <a:endParaRPr lang="zh-CN" altLang="zh-CN"/>
          </a:p>
        </p:txBody>
      </p:sp>
      <p:sp>
        <p:nvSpPr>
          <p:cNvPr id="8" name="矩形 7"/>
          <p:cNvSpPr/>
          <p:nvPr/>
        </p:nvSpPr>
        <p:spPr>
          <a:xfrm>
            <a:off x="761395" y="4549676"/>
            <a:ext cx="8103750" cy="2308324"/>
          </a:xfrm>
          <a:prstGeom prst="rect">
            <a:avLst/>
          </a:prstGeom>
        </p:spPr>
        <p:txBody>
          <a:bodyPr wrap="square">
            <a:spAutoFit/>
          </a:bodyPr>
          <a:lstStyle/>
          <a:p>
            <a:pPr>
              <a:lnSpc>
                <a:spcPct val="150000"/>
              </a:lnSpc>
            </a:pPr>
            <a:r>
              <a:rPr lang="en-US" altLang="zh-CN" sz="2400" dirty="0"/>
              <a:t>Instant timestamp=</a:t>
            </a:r>
            <a:r>
              <a:rPr lang="en-US" altLang="zh-CN" sz="2400" dirty="0" err="1"/>
              <a:t>Instant.</a:t>
            </a:r>
            <a:r>
              <a:rPr lang="en-US" altLang="zh-CN" sz="2400" i="1" dirty="0" err="1"/>
              <a:t>now</a:t>
            </a:r>
            <a:r>
              <a:rPr lang="en-US" altLang="zh-CN" sz="2400" i="1" dirty="0"/>
              <a:t>();</a:t>
            </a:r>
          </a:p>
          <a:p>
            <a:pPr>
              <a:lnSpc>
                <a:spcPct val="150000"/>
              </a:lnSpc>
            </a:pPr>
            <a:r>
              <a:rPr lang="en-US" altLang="zh-CN" sz="2400" dirty="0" err="1" smtClean="0"/>
              <a:t>System.</a:t>
            </a:r>
            <a:r>
              <a:rPr lang="en-US" altLang="zh-CN" sz="2400" b="1" i="1" dirty="0" err="1" smtClean="0"/>
              <a:t>out.println</a:t>
            </a:r>
            <a:r>
              <a:rPr lang="en-US" altLang="zh-CN" sz="2400" b="1" i="1" dirty="0" smtClean="0"/>
              <a:t>(timestamp</a:t>
            </a:r>
            <a:r>
              <a:rPr lang="en-US" altLang="zh-CN" sz="2400" b="1" i="1" dirty="0"/>
              <a:t>);</a:t>
            </a:r>
          </a:p>
          <a:p>
            <a:pPr>
              <a:lnSpc>
                <a:spcPct val="150000"/>
              </a:lnSpc>
            </a:pPr>
            <a:r>
              <a:rPr lang="en-US" altLang="zh-CN" sz="2400" dirty="0"/>
              <a:t>Date d=</a:t>
            </a:r>
            <a:r>
              <a:rPr lang="en-US" altLang="zh-CN" sz="2400" dirty="0" err="1"/>
              <a:t>Date.</a:t>
            </a:r>
            <a:r>
              <a:rPr lang="en-US" altLang="zh-CN" sz="2400" i="1" dirty="0" err="1"/>
              <a:t>from</a:t>
            </a:r>
            <a:r>
              <a:rPr lang="en-US" altLang="zh-CN" sz="2400" i="1" dirty="0"/>
              <a:t>(timestamp);</a:t>
            </a:r>
          </a:p>
          <a:p>
            <a:pPr>
              <a:lnSpc>
                <a:spcPct val="150000"/>
              </a:lnSpc>
            </a:pPr>
            <a:r>
              <a:rPr lang="en-US" altLang="zh-CN" sz="2400" dirty="0" err="1"/>
              <a:t>System.</a:t>
            </a:r>
            <a:r>
              <a:rPr lang="en-US" altLang="zh-CN" sz="2400" b="1" i="1" dirty="0" err="1"/>
              <a:t>out.println</a:t>
            </a:r>
            <a:r>
              <a:rPr lang="en-US" altLang="zh-CN" sz="2400" b="1" i="1" dirty="0"/>
              <a:t>(d);</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8602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1348061"/>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14</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DateTimeFormatter</a:t>
            </a:r>
            <a:r>
              <a:rPr lang="zh-CN" altLang="en-US" sz="2400" dirty="0" smtClean="0">
                <a:solidFill>
                  <a:srgbClr val="0000FF"/>
                </a:solidFill>
                <a:latin typeface="Tahoma" panose="020B0604030504040204" pitchFamily="34" charset="0"/>
              </a:rPr>
              <a:t>类</a:t>
            </a:r>
            <a:endParaRPr lang="en-US" altLang="zh-CN" sz="2400" dirty="0">
              <a:solidFill>
                <a:srgbClr val="0000FF"/>
              </a:solidFill>
              <a:latin typeface="Tahoma" panose="020B0604030504040204" pitchFamily="34" charset="0"/>
            </a:endParaRPr>
          </a:p>
          <a:p>
            <a:pPr marL="0" indent="628650" eaLnBrk="1" hangingPunct="1">
              <a:buNone/>
            </a:pPr>
            <a:r>
              <a:rPr lang="zh-CN" altLang="en-US" sz="2400" dirty="0" smtClean="0">
                <a:solidFill>
                  <a:schemeClr val="tx1"/>
                </a:solidFill>
              </a:rPr>
              <a:t>用于</a:t>
            </a:r>
            <a:r>
              <a:rPr lang="zh-CN" altLang="en-US" sz="2400" dirty="0">
                <a:solidFill>
                  <a:schemeClr val="tx1"/>
                </a:solidFill>
              </a:rPr>
              <a:t>解析和格式化日期时间的</a:t>
            </a:r>
            <a:r>
              <a:rPr lang="zh-CN" altLang="en-US" sz="2400" dirty="0" smtClean="0">
                <a:solidFill>
                  <a:schemeClr val="tx1"/>
                </a:solidFill>
              </a:rPr>
              <a:t>类</a:t>
            </a:r>
            <a:endParaRPr lang="en-US" altLang="zh-CN" sz="2400" dirty="0" smtClean="0">
              <a:solidFill>
                <a:schemeClr val="tx1"/>
              </a:solidFill>
            </a:endParaRPr>
          </a:p>
          <a:p>
            <a:pPr marL="0" indent="628650" eaLnBrk="1" hangingPunct="1">
              <a:buNone/>
            </a:pPr>
            <a:r>
              <a:rPr lang="zh-CN" altLang="en-US" sz="2400" dirty="0" smtClean="0">
                <a:solidFill>
                  <a:schemeClr val="tx1"/>
                </a:solidFill>
              </a:rPr>
              <a:t>位于</a:t>
            </a:r>
            <a:r>
              <a:rPr lang="en-US" altLang="zh-CN" sz="2400" dirty="0" err="1">
                <a:solidFill>
                  <a:schemeClr val="tx1"/>
                </a:solidFill>
              </a:rPr>
              <a:t>java.time.format</a:t>
            </a:r>
            <a:r>
              <a:rPr lang="zh-CN" altLang="en-US" sz="2400" dirty="0">
                <a:solidFill>
                  <a:schemeClr val="tx1"/>
                </a:solidFill>
              </a:rPr>
              <a:t>包</a:t>
            </a:r>
            <a:r>
              <a:rPr lang="zh-CN" altLang="en-US" sz="2400" dirty="0" smtClean="0">
                <a:solidFill>
                  <a:schemeClr val="tx1"/>
                </a:solidFill>
              </a:rPr>
              <a:t>下</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45</a:t>
            </a:fld>
            <a:endParaRPr lang="zh-CN" altLang="zh-CN"/>
          </a:p>
        </p:txBody>
      </p:sp>
      <p:sp>
        <p:nvSpPr>
          <p:cNvPr id="8" name="矩形 7"/>
          <p:cNvSpPr/>
          <p:nvPr/>
        </p:nvSpPr>
        <p:spPr>
          <a:xfrm>
            <a:off x="755576" y="3825345"/>
            <a:ext cx="8779157" cy="2308324"/>
          </a:xfrm>
          <a:prstGeom prst="rect">
            <a:avLst/>
          </a:prstGeom>
        </p:spPr>
        <p:txBody>
          <a:bodyPr wrap="square">
            <a:spAutoFit/>
          </a:bodyPr>
          <a:lstStyle/>
          <a:p>
            <a:pPr>
              <a:lnSpc>
                <a:spcPct val="150000"/>
              </a:lnSpc>
            </a:pPr>
            <a:r>
              <a:rPr lang="en-US" altLang="zh-CN" sz="2400" dirty="0"/>
              <a:t>String s="20181022";</a:t>
            </a:r>
          </a:p>
          <a:p>
            <a:pPr>
              <a:lnSpc>
                <a:spcPct val="150000"/>
              </a:lnSpc>
            </a:pPr>
            <a:r>
              <a:rPr lang="en-US" altLang="zh-CN" sz="2400" dirty="0" err="1" smtClean="0"/>
              <a:t>LocalDate</a:t>
            </a:r>
            <a:r>
              <a:rPr lang="en-US" altLang="zh-CN" sz="2400" dirty="0" smtClean="0"/>
              <a:t> date=</a:t>
            </a:r>
            <a:r>
              <a:rPr lang="en-US" altLang="zh-CN" sz="2400" dirty="0" err="1" smtClean="0"/>
              <a:t>LocalDate</a:t>
            </a:r>
            <a:r>
              <a:rPr lang="en-US" altLang="zh-CN" sz="2400" dirty="0" smtClean="0"/>
              <a:t>.</a:t>
            </a:r>
          </a:p>
          <a:p>
            <a:pPr>
              <a:lnSpc>
                <a:spcPct val="150000"/>
              </a:lnSpc>
            </a:pPr>
            <a:r>
              <a:rPr lang="en-US" altLang="zh-CN" sz="2400" dirty="0"/>
              <a:t> </a:t>
            </a:r>
            <a:r>
              <a:rPr lang="en-US" altLang="zh-CN" sz="2400" dirty="0" smtClean="0"/>
              <a:t>        parse(s</a:t>
            </a:r>
            <a:r>
              <a:rPr lang="en-US" altLang="zh-CN" sz="2400" dirty="0"/>
              <a:t>, </a:t>
            </a:r>
            <a:r>
              <a:rPr lang="en-US" altLang="zh-CN" sz="2400" dirty="0" err="1"/>
              <a:t>DateTimeFormatter.</a:t>
            </a:r>
            <a:r>
              <a:rPr lang="en-US" altLang="zh-CN" sz="2400" i="1" dirty="0" err="1"/>
              <a:t>BASIC_ISO_DATE</a:t>
            </a:r>
            <a:r>
              <a:rPr lang="en-US" altLang="zh-CN" sz="2400" dirty="0"/>
              <a:t>);</a:t>
            </a:r>
          </a:p>
          <a:p>
            <a:pPr>
              <a:lnSpc>
                <a:spcPct val="150000"/>
              </a:lnSpc>
            </a:pPr>
            <a:r>
              <a:rPr lang="en-US" altLang="zh-CN" sz="2400" dirty="0" err="1" smtClean="0"/>
              <a:t>System.out.println</a:t>
            </a:r>
            <a:r>
              <a:rPr lang="en-US" altLang="zh-CN" sz="2400" dirty="0" smtClean="0"/>
              <a:t>(date</a:t>
            </a:r>
            <a:r>
              <a:rPr lang="en-US" altLang="zh-CN" sz="2400" dirty="0"/>
              <a:t>);</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5151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1348061"/>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14</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DateTimeFormatter</a:t>
            </a:r>
            <a:r>
              <a:rPr lang="zh-CN" altLang="en-US" sz="2400" dirty="0" smtClean="0">
                <a:solidFill>
                  <a:srgbClr val="0000FF"/>
                </a:solidFill>
                <a:latin typeface="Tahoma" panose="020B0604030504040204" pitchFamily="34" charset="0"/>
              </a:rPr>
              <a:t>类</a:t>
            </a:r>
            <a:endParaRPr lang="en-US" altLang="zh-CN" sz="2400" dirty="0">
              <a:solidFill>
                <a:srgbClr val="0000FF"/>
              </a:solidFill>
              <a:latin typeface="Tahoma" panose="020B0604030504040204" pitchFamily="34" charset="0"/>
            </a:endParaRPr>
          </a:p>
          <a:p>
            <a:pPr marL="0" indent="628650" eaLnBrk="1" hangingPunct="1">
              <a:buNone/>
            </a:pPr>
            <a:r>
              <a:rPr lang="zh-CN" altLang="en-US" sz="2400" dirty="0" smtClean="0">
                <a:solidFill>
                  <a:schemeClr val="tx1"/>
                </a:solidFill>
              </a:rPr>
              <a:t>用于</a:t>
            </a:r>
            <a:r>
              <a:rPr lang="zh-CN" altLang="en-US" sz="2400" dirty="0">
                <a:solidFill>
                  <a:schemeClr val="tx1"/>
                </a:solidFill>
              </a:rPr>
              <a:t>解析和格式化日期时间的</a:t>
            </a:r>
            <a:r>
              <a:rPr lang="zh-CN" altLang="en-US" sz="2400" dirty="0" smtClean="0">
                <a:solidFill>
                  <a:schemeClr val="tx1"/>
                </a:solidFill>
              </a:rPr>
              <a:t>类</a:t>
            </a:r>
            <a:endParaRPr lang="en-US" altLang="zh-CN" sz="2400" dirty="0" smtClean="0">
              <a:solidFill>
                <a:schemeClr val="tx1"/>
              </a:solidFill>
            </a:endParaRPr>
          </a:p>
          <a:p>
            <a:pPr marL="0" indent="628650" eaLnBrk="1" hangingPunct="1">
              <a:buNone/>
            </a:pPr>
            <a:r>
              <a:rPr lang="zh-CN" altLang="en-US" sz="2400" dirty="0" smtClean="0">
                <a:solidFill>
                  <a:schemeClr val="tx1"/>
                </a:solidFill>
              </a:rPr>
              <a:t>位于</a:t>
            </a:r>
            <a:r>
              <a:rPr lang="en-US" altLang="zh-CN" sz="2400" dirty="0" err="1">
                <a:solidFill>
                  <a:schemeClr val="tx1"/>
                </a:solidFill>
              </a:rPr>
              <a:t>java.time.format</a:t>
            </a:r>
            <a:r>
              <a:rPr lang="zh-CN" altLang="en-US" sz="2400" dirty="0">
                <a:solidFill>
                  <a:schemeClr val="tx1"/>
                </a:solidFill>
              </a:rPr>
              <a:t>包</a:t>
            </a:r>
            <a:r>
              <a:rPr lang="zh-CN" altLang="en-US" sz="2400" dirty="0" smtClean="0">
                <a:solidFill>
                  <a:schemeClr val="tx1"/>
                </a:solidFill>
              </a:rPr>
              <a:t>下</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46</a:t>
            </a:fld>
            <a:endParaRPr lang="zh-CN" altLang="zh-CN"/>
          </a:p>
        </p:txBody>
      </p:sp>
      <p:sp>
        <p:nvSpPr>
          <p:cNvPr id="8" name="矩形 7"/>
          <p:cNvSpPr/>
          <p:nvPr/>
        </p:nvSpPr>
        <p:spPr>
          <a:xfrm>
            <a:off x="558006" y="3793357"/>
            <a:ext cx="8779157" cy="1938992"/>
          </a:xfrm>
          <a:prstGeom prst="rect">
            <a:avLst/>
          </a:prstGeom>
        </p:spPr>
        <p:txBody>
          <a:bodyPr wrap="square">
            <a:spAutoFit/>
          </a:bodyPr>
          <a:lstStyle/>
          <a:p>
            <a:r>
              <a:rPr lang="en-US" altLang="zh-CN" sz="2400" dirty="0"/>
              <a:t>String s="</a:t>
            </a:r>
            <a:r>
              <a:rPr lang="en-US" altLang="zh-CN" sz="2400" dirty="0" smtClean="0"/>
              <a:t>23,10,2018</a:t>
            </a:r>
            <a:r>
              <a:rPr lang="en-US" altLang="zh-CN" sz="2400" dirty="0"/>
              <a:t>";</a:t>
            </a:r>
          </a:p>
          <a:p>
            <a:r>
              <a:rPr lang="en-US" altLang="zh-CN" sz="2400" dirty="0" err="1" smtClean="0"/>
              <a:t>DateTimeFormatter</a:t>
            </a:r>
            <a:r>
              <a:rPr lang="en-US" altLang="zh-CN" sz="2400" dirty="0" smtClean="0"/>
              <a:t> </a:t>
            </a:r>
            <a:r>
              <a:rPr lang="en-US" altLang="zh-CN" sz="2400" dirty="0"/>
              <a:t>f</a:t>
            </a:r>
            <a:r>
              <a:rPr lang="en-US" altLang="zh-CN" sz="2400" dirty="0" smtClean="0"/>
              <a:t>=</a:t>
            </a:r>
          </a:p>
          <a:p>
            <a:r>
              <a:rPr lang="en-US" altLang="zh-CN" sz="2400" dirty="0"/>
              <a:t> </a:t>
            </a:r>
            <a:r>
              <a:rPr lang="en-US" altLang="zh-CN" sz="2400" dirty="0" smtClean="0"/>
              <a:t>                  </a:t>
            </a:r>
            <a:r>
              <a:rPr lang="en-US" altLang="zh-CN" sz="2400" dirty="0" err="1" smtClean="0"/>
              <a:t>DateTimeFormatter.ofPattern</a:t>
            </a:r>
            <a:r>
              <a:rPr lang="en-US" altLang="zh-CN" sz="2400" dirty="0"/>
              <a:t>("</a:t>
            </a:r>
            <a:r>
              <a:rPr lang="en-US" altLang="zh-CN" sz="2400" dirty="0" err="1" smtClean="0"/>
              <a:t>dd,MM,yyyy</a:t>
            </a:r>
            <a:r>
              <a:rPr lang="en-US" altLang="zh-CN" sz="2400" dirty="0"/>
              <a:t>");</a:t>
            </a:r>
          </a:p>
          <a:p>
            <a:r>
              <a:rPr lang="en-US" altLang="zh-CN" sz="2400" dirty="0" err="1" smtClean="0"/>
              <a:t>LocalDate</a:t>
            </a:r>
            <a:r>
              <a:rPr lang="en-US" altLang="zh-CN" sz="2400" dirty="0" smtClean="0"/>
              <a:t>  </a:t>
            </a:r>
            <a:r>
              <a:rPr lang="en-US" altLang="zh-CN" sz="2400" dirty="0"/>
              <a:t>h=</a:t>
            </a:r>
            <a:r>
              <a:rPr lang="en-US" altLang="zh-CN" sz="2400" dirty="0" err="1"/>
              <a:t>LocalDate.parse</a:t>
            </a:r>
            <a:r>
              <a:rPr lang="en-US" altLang="zh-CN" sz="2400" dirty="0"/>
              <a:t>(s, f);</a:t>
            </a:r>
          </a:p>
          <a:p>
            <a:r>
              <a:rPr lang="en-US" altLang="zh-CN" sz="2400" dirty="0" err="1" smtClean="0"/>
              <a:t>System.out.println</a:t>
            </a:r>
            <a:r>
              <a:rPr lang="en-US" altLang="zh-CN" sz="2400" dirty="0" smtClean="0"/>
              <a:t>(h</a:t>
            </a:r>
            <a:r>
              <a:rPr lang="en-US" altLang="zh-CN" sz="2400" dirty="0"/>
              <a:t>);</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2443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dirty="0" smtClean="0"/>
              <a:t>8.2  </a:t>
            </a:r>
            <a:r>
              <a:rPr lang="zh-CN" sz="4000" dirty="0" smtClean="0"/>
              <a:t>日期</a:t>
            </a:r>
            <a:r>
              <a:rPr lang="zh-CN" altLang="en-US" sz="4000" dirty="0" smtClean="0"/>
              <a:t>和时间处理</a:t>
            </a:r>
            <a:endParaRPr lang="zh-CN" sz="4000" dirty="0" smtClean="0"/>
          </a:p>
        </p:txBody>
      </p:sp>
      <p:sp>
        <p:nvSpPr>
          <p:cNvPr id="25604" name="Rectangle 3"/>
          <p:cNvSpPr>
            <a:spLocks noGrp="1" noChangeArrowheads="1"/>
          </p:cNvSpPr>
          <p:nvPr>
            <p:ph type="body" idx="1"/>
          </p:nvPr>
        </p:nvSpPr>
        <p:spPr>
          <a:xfrm>
            <a:off x="558006" y="2060848"/>
            <a:ext cx="8622506" cy="1348061"/>
          </a:xfrm>
        </p:spPr>
        <p:txBody>
          <a:bodyPr wrap="square">
            <a:spAutoFit/>
          </a:bodyPr>
          <a:lstStyle/>
          <a:p>
            <a:pPr marL="0" indent="628650" eaLnBrk="1" hangingPunct="1">
              <a:buNone/>
            </a:pPr>
            <a:r>
              <a:rPr lang="en-US" altLang="zh-CN" sz="2400" dirty="0" smtClean="0">
                <a:solidFill>
                  <a:srgbClr val="0000FF"/>
                </a:solidFill>
                <a:latin typeface="Tahoma" panose="020B0604030504040204" pitchFamily="34" charset="0"/>
              </a:rPr>
              <a:t>14</a:t>
            </a:r>
            <a:r>
              <a:rPr lang="zh-CN" altLang="en-US"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DateTimeFormatter</a:t>
            </a:r>
            <a:r>
              <a:rPr lang="zh-CN" altLang="en-US" sz="2400" dirty="0" smtClean="0">
                <a:solidFill>
                  <a:srgbClr val="0000FF"/>
                </a:solidFill>
                <a:latin typeface="Tahoma" panose="020B0604030504040204" pitchFamily="34" charset="0"/>
              </a:rPr>
              <a:t>类</a:t>
            </a:r>
            <a:endParaRPr lang="en-US" altLang="zh-CN" sz="2400" dirty="0">
              <a:solidFill>
                <a:srgbClr val="0000FF"/>
              </a:solidFill>
              <a:latin typeface="Tahoma" panose="020B0604030504040204" pitchFamily="34" charset="0"/>
            </a:endParaRPr>
          </a:p>
          <a:p>
            <a:pPr marL="0" indent="628650" eaLnBrk="1" hangingPunct="1">
              <a:buNone/>
            </a:pPr>
            <a:r>
              <a:rPr lang="zh-CN" altLang="en-US" sz="2400" dirty="0" smtClean="0">
                <a:solidFill>
                  <a:schemeClr val="tx1"/>
                </a:solidFill>
              </a:rPr>
              <a:t>用于</a:t>
            </a:r>
            <a:r>
              <a:rPr lang="zh-CN" altLang="en-US" sz="2400" dirty="0">
                <a:solidFill>
                  <a:schemeClr val="tx1"/>
                </a:solidFill>
              </a:rPr>
              <a:t>解析和格式化日期时间的</a:t>
            </a:r>
            <a:r>
              <a:rPr lang="zh-CN" altLang="en-US" sz="2400" dirty="0" smtClean="0">
                <a:solidFill>
                  <a:schemeClr val="tx1"/>
                </a:solidFill>
              </a:rPr>
              <a:t>类</a:t>
            </a:r>
            <a:endParaRPr lang="en-US" altLang="zh-CN" sz="2400" dirty="0" smtClean="0">
              <a:solidFill>
                <a:schemeClr val="tx1"/>
              </a:solidFill>
            </a:endParaRPr>
          </a:p>
          <a:p>
            <a:pPr marL="0" indent="628650" eaLnBrk="1" hangingPunct="1">
              <a:buNone/>
            </a:pPr>
            <a:r>
              <a:rPr lang="zh-CN" altLang="en-US" sz="2400" dirty="0" smtClean="0">
                <a:solidFill>
                  <a:schemeClr val="tx1"/>
                </a:solidFill>
              </a:rPr>
              <a:t>位于</a:t>
            </a:r>
            <a:r>
              <a:rPr lang="en-US" altLang="zh-CN" sz="2400" dirty="0" err="1">
                <a:solidFill>
                  <a:schemeClr val="tx1"/>
                </a:solidFill>
              </a:rPr>
              <a:t>java.time.format</a:t>
            </a:r>
            <a:r>
              <a:rPr lang="zh-CN" altLang="en-US" sz="2400" dirty="0">
                <a:solidFill>
                  <a:schemeClr val="tx1"/>
                </a:solidFill>
              </a:rPr>
              <a:t>包</a:t>
            </a:r>
            <a:r>
              <a:rPr lang="zh-CN" altLang="en-US" sz="2400" dirty="0" smtClean="0">
                <a:solidFill>
                  <a:schemeClr val="tx1"/>
                </a:solidFill>
              </a:rPr>
              <a:t>下</a:t>
            </a:r>
            <a:endParaRPr lang="en-US" altLang="zh-CN" sz="2400" dirty="0" smtClean="0">
              <a:solidFill>
                <a:schemeClr val="tx1"/>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47</a:t>
            </a:fld>
            <a:endParaRPr lang="zh-CN" altLang="zh-CN"/>
          </a:p>
        </p:txBody>
      </p:sp>
      <p:sp>
        <p:nvSpPr>
          <p:cNvPr id="8" name="矩形 7"/>
          <p:cNvSpPr/>
          <p:nvPr/>
        </p:nvSpPr>
        <p:spPr>
          <a:xfrm>
            <a:off x="587712" y="3472539"/>
            <a:ext cx="8779157" cy="2308324"/>
          </a:xfrm>
          <a:prstGeom prst="rect">
            <a:avLst/>
          </a:prstGeom>
        </p:spPr>
        <p:txBody>
          <a:bodyPr wrap="square">
            <a:spAutoFit/>
          </a:bodyPr>
          <a:lstStyle/>
          <a:p>
            <a:r>
              <a:rPr lang="en-US" altLang="zh-CN" sz="2400" dirty="0" err="1"/>
              <a:t>LocalDateTime</a:t>
            </a:r>
            <a:r>
              <a:rPr lang="en-US" altLang="zh-CN" sz="2400" dirty="0"/>
              <a:t> </a:t>
            </a:r>
            <a:r>
              <a:rPr lang="en-US" altLang="zh-CN" sz="2400" dirty="0" err="1"/>
              <a:t>ldt</a:t>
            </a:r>
            <a:r>
              <a:rPr lang="en-US" altLang="zh-CN" sz="2400" dirty="0"/>
              <a:t>=</a:t>
            </a:r>
            <a:r>
              <a:rPr lang="en-US" altLang="zh-CN" sz="2400" dirty="0" err="1"/>
              <a:t>LocalDateTime.now</a:t>
            </a:r>
            <a:r>
              <a:rPr lang="en-US" altLang="zh-CN" sz="2400" dirty="0"/>
              <a:t>();</a:t>
            </a:r>
          </a:p>
          <a:p>
            <a:r>
              <a:rPr lang="en-US" altLang="zh-CN" sz="2400" dirty="0" err="1" smtClean="0"/>
              <a:t>DateTimeFormatter</a:t>
            </a:r>
            <a:r>
              <a:rPr lang="en-US" altLang="zh-CN" sz="2400" dirty="0" smtClean="0"/>
              <a:t> f=</a:t>
            </a:r>
            <a:r>
              <a:rPr lang="en-US" altLang="zh-CN" sz="2400" dirty="0" err="1" smtClean="0"/>
              <a:t>DateTimeFormatter</a:t>
            </a:r>
            <a:endParaRPr lang="en-US" altLang="zh-CN" sz="2400" dirty="0" smtClean="0"/>
          </a:p>
          <a:p>
            <a:r>
              <a:rPr lang="en-US" altLang="zh-CN" sz="2400" dirty="0"/>
              <a:t> </a:t>
            </a:r>
            <a:r>
              <a:rPr lang="en-US" altLang="zh-CN" sz="2400" dirty="0" smtClean="0"/>
              <a:t>                               .</a:t>
            </a:r>
            <a:r>
              <a:rPr lang="en-US" altLang="zh-CN" sz="2400" dirty="0" err="1"/>
              <a:t>ofPattern</a:t>
            </a:r>
            <a:r>
              <a:rPr lang="en-US" altLang="zh-CN" sz="2400" dirty="0"/>
              <a:t>("MM </a:t>
            </a:r>
            <a:r>
              <a:rPr lang="en-US" altLang="zh-CN" sz="2400" dirty="0" err="1"/>
              <a:t>dd</a:t>
            </a:r>
            <a:r>
              <a:rPr lang="en-US" altLang="zh-CN" sz="2400" dirty="0"/>
              <a:t> </a:t>
            </a:r>
            <a:r>
              <a:rPr lang="en-US" altLang="zh-CN" sz="2400" dirty="0" err="1"/>
              <a:t>yyyy</a:t>
            </a:r>
            <a:r>
              <a:rPr lang="en-US" altLang="zh-CN" sz="2400" dirty="0"/>
              <a:t> </a:t>
            </a:r>
            <a:r>
              <a:rPr lang="en-US" altLang="zh-CN" sz="2400" dirty="0" err="1"/>
              <a:t>HH:mm</a:t>
            </a:r>
            <a:r>
              <a:rPr lang="en-US" altLang="zh-CN" sz="2400" dirty="0"/>
              <a:t> a");</a:t>
            </a:r>
          </a:p>
          <a:p>
            <a:r>
              <a:rPr lang="en-US" altLang="zh-CN" sz="2400" dirty="0" smtClean="0"/>
              <a:t>String </a:t>
            </a:r>
            <a:r>
              <a:rPr lang="en-US" altLang="zh-CN" sz="2400" dirty="0"/>
              <a:t>s=</a:t>
            </a:r>
            <a:r>
              <a:rPr lang="en-US" altLang="zh-CN" sz="2400" dirty="0" err="1"/>
              <a:t>ldt.format</a:t>
            </a:r>
            <a:r>
              <a:rPr lang="en-US" altLang="zh-CN" sz="2400" dirty="0"/>
              <a:t>(f);		</a:t>
            </a:r>
          </a:p>
          <a:p>
            <a:r>
              <a:rPr lang="en-US" altLang="zh-CN" sz="2400" dirty="0" err="1" smtClean="0"/>
              <a:t>System.out.println</a:t>
            </a:r>
            <a:r>
              <a:rPr lang="en-US" altLang="zh-CN" sz="2400" dirty="0" smtClean="0"/>
              <a:t>(</a:t>
            </a:r>
            <a:r>
              <a:rPr lang="en-US" altLang="zh-CN" sz="2400" dirty="0" err="1" smtClean="0"/>
              <a:t>ldt</a:t>
            </a:r>
            <a:r>
              <a:rPr lang="en-US" altLang="zh-CN" sz="2400" dirty="0"/>
              <a:t>);</a:t>
            </a:r>
          </a:p>
          <a:p>
            <a:r>
              <a:rPr lang="en-US" altLang="zh-CN" sz="2400" dirty="0" err="1" smtClean="0"/>
              <a:t>System.out.println</a:t>
            </a:r>
            <a:r>
              <a:rPr lang="en-US" altLang="zh-CN" sz="2400" dirty="0" smtClean="0"/>
              <a:t>(s</a:t>
            </a:r>
            <a:r>
              <a:rPr lang="en-US" altLang="zh-CN" sz="2400" dirty="0"/>
              <a:t>);</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554760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50938" y="692150"/>
            <a:ext cx="6950075" cy="984250"/>
          </a:xfrm>
        </p:spPr>
        <p:txBody>
          <a:bodyPr/>
          <a:lstStyle/>
          <a:p>
            <a:pPr algn="ctr" eaLnBrk="1" hangingPunct="1"/>
            <a:r>
              <a:rPr lang="zh-CN" altLang="zh-CN" sz="4000" smtClean="0"/>
              <a:t>8.2  </a:t>
            </a:r>
            <a:r>
              <a:rPr lang="zh-CN" sz="4000" smtClean="0"/>
              <a:t>日期的格式化</a:t>
            </a:r>
          </a:p>
        </p:txBody>
      </p:sp>
      <p:sp>
        <p:nvSpPr>
          <p:cNvPr id="25604" name="Rectangle 3"/>
          <p:cNvSpPr>
            <a:spLocks noGrp="1" noChangeArrowheads="1"/>
          </p:cNvSpPr>
          <p:nvPr>
            <p:ph type="body" idx="1"/>
          </p:nvPr>
        </p:nvSpPr>
        <p:spPr>
          <a:xfrm>
            <a:off x="684213" y="1773238"/>
            <a:ext cx="8135937" cy="4608512"/>
          </a:xfrm>
        </p:spPr>
        <p:txBody>
          <a:bodyPr/>
          <a:lstStyle/>
          <a:p>
            <a:pPr marL="0" indent="723900" eaLnBrk="1" hangingPunct="1">
              <a:buFont typeface="Wingdings" pitchFamily="2" charset="2"/>
              <a:buNone/>
            </a:pPr>
            <a:r>
              <a:rPr lang="zh-CN" sz="2800" smtClean="0"/>
              <a:t>在程序设计中经常会遇到日期、时间等数据，需要对这些数据以相应的形式显示。</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48</a:t>
            </a:fld>
            <a:endParaRPr lang="zh-CN" altLang="zh-CN"/>
          </a:p>
        </p:txBody>
      </p:sp>
    </p:spTree>
    <p:extLst>
      <p:ext uri="{BB962C8B-B14F-4D97-AF65-F5344CB8AC3E}">
        <p14:creationId xmlns:p14="http://schemas.microsoft.com/office/powerpoint/2010/main" val="3795610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algn="ctr" eaLnBrk="1" hangingPunct="1"/>
            <a:r>
              <a:rPr lang="zh-CN" altLang="zh-CN" sz="4000" smtClean="0"/>
              <a:t>8.2.1  Date</a:t>
            </a:r>
            <a:r>
              <a:rPr lang="zh-CN" sz="4000" smtClean="0"/>
              <a:t>类</a:t>
            </a:r>
          </a:p>
        </p:txBody>
      </p:sp>
      <p:sp>
        <p:nvSpPr>
          <p:cNvPr id="26628" name="Rectangle 3"/>
          <p:cNvSpPr>
            <a:spLocks noChangeArrowheads="1"/>
          </p:cNvSpPr>
          <p:nvPr/>
        </p:nvSpPr>
        <p:spPr bwMode="auto">
          <a:xfrm>
            <a:off x="684213" y="2636838"/>
            <a:ext cx="81359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723900">
              <a:spcBef>
                <a:spcPct val="20000"/>
              </a:spcBef>
              <a:buClr>
                <a:schemeClr val="folHlink"/>
              </a:buClr>
              <a:buSzPct val="60000"/>
              <a:buFont typeface="Wingdings" pitchFamily="2" charset="2"/>
              <a:buNone/>
            </a:pPr>
            <a:r>
              <a:rPr lang="zh-CN" altLang="zh-CN" sz="2800">
                <a:solidFill>
                  <a:srgbClr val="333399"/>
                </a:solidFill>
              </a:rPr>
              <a:t>1. </a:t>
            </a:r>
            <a:r>
              <a:rPr lang="zh-CN" sz="2800">
                <a:solidFill>
                  <a:srgbClr val="333399"/>
                </a:solidFill>
              </a:rPr>
              <a:t>无参数构造方法</a:t>
            </a:r>
          </a:p>
          <a:p>
            <a:pPr indent="723900">
              <a:spcBef>
                <a:spcPct val="20000"/>
              </a:spcBef>
              <a:buClr>
                <a:schemeClr val="folHlink"/>
              </a:buClr>
              <a:buSzPct val="60000"/>
              <a:buFont typeface="Wingdings" pitchFamily="2" charset="2"/>
              <a:buNone/>
            </a:pPr>
            <a:r>
              <a:rPr lang="zh-CN" altLang="zh-CN" sz="2800">
                <a:solidFill>
                  <a:srgbClr val="333399"/>
                </a:solidFill>
              </a:rPr>
              <a:t>Data</a:t>
            </a:r>
            <a:r>
              <a:rPr lang="zh-CN" sz="2800">
                <a:solidFill>
                  <a:srgbClr val="333399"/>
                </a:solidFill>
              </a:rPr>
              <a:t>类的无参构造函数所创建的对象可以获取本机当前时间，例如：</a:t>
            </a:r>
          </a:p>
          <a:p>
            <a:pPr indent="723900">
              <a:spcBef>
                <a:spcPct val="20000"/>
              </a:spcBef>
              <a:buClr>
                <a:schemeClr val="folHlink"/>
              </a:buClr>
              <a:buSzPct val="60000"/>
              <a:buFont typeface="Wingdings" pitchFamily="2" charset="2"/>
              <a:buNone/>
            </a:pPr>
            <a:endParaRPr lang="zh-CN" altLang="zh-CN" sz="2800">
              <a:solidFill>
                <a:srgbClr val="333399"/>
              </a:solidFill>
            </a:endParaRPr>
          </a:p>
        </p:txBody>
      </p:sp>
      <p:sp>
        <p:nvSpPr>
          <p:cNvPr id="27652" name="Rectangle 4"/>
          <p:cNvSpPr>
            <a:spLocks noChangeArrowheads="1"/>
          </p:cNvSpPr>
          <p:nvPr/>
        </p:nvSpPr>
        <p:spPr bwMode="auto">
          <a:xfrm>
            <a:off x="684213" y="4149725"/>
            <a:ext cx="7920037"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Date date = new Date (); //Data</a:t>
            </a:r>
            <a:r>
              <a:rPr lang="zh-CN" sz="1600"/>
              <a:t>类在</a:t>
            </a:r>
            <a:r>
              <a:rPr lang="zh-CN" altLang="zh-CN" sz="1600"/>
              <a:t>java.util</a:t>
            </a:r>
            <a:r>
              <a:rPr lang="zh-CN" sz="1600"/>
              <a:t>包中</a:t>
            </a:r>
          </a:p>
          <a:p>
            <a:pPr indent="88900">
              <a:spcBef>
                <a:spcPct val="20000"/>
              </a:spcBef>
              <a:buClr>
                <a:schemeClr val="folHlink"/>
              </a:buClr>
              <a:buSzPct val="60000"/>
              <a:buFont typeface="Wingdings" pitchFamily="2" charset="2"/>
              <a:buNone/>
            </a:pPr>
            <a:r>
              <a:rPr lang="zh-CN" altLang="zh-CN" sz="1600"/>
              <a:t>System.out.println(date);//</a:t>
            </a:r>
            <a:r>
              <a:rPr lang="zh-CN" sz="1600"/>
              <a:t>输出当前时间</a:t>
            </a:r>
          </a:p>
        </p:txBody>
      </p:sp>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49</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fill="hold"/>
                                        <p:tgtEl>
                                          <p:spTgt spid="27652"/>
                                        </p:tgtEl>
                                        <p:attrNameLst>
                                          <p:attrName>ppt_w</p:attrName>
                                        </p:attrNameLst>
                                      </p:cBhvr>
                                      <p:tavLst>
                                        <p:tav tm="0">
                                          <p:val>
                                            <p:fltVal val="0"/>
                                          </p:val>
                                        </p:tav>
                                        <p:tav tm="100000">
                                          <p:val>
                                            <p:strVal val="#ppt_w"/>
                                          </p:val>
                                        </p:tav>
                                      </p:tavLst>
                                    </p:anim>
                                    <p:anim calcmode="lin" valueType="num">
                                      <p:cBhvr>
                                        <p:cTn id="8" dur="500" fill="hold"/>
                                        <p:tgtEl>
                                          <p:spTgt spid="276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zh-CN" altLang="zh-CN" smtClean="0">
                <a:latin typeface="Times New Roman" pitchFamily="18" charset="0"/>
              </a:rPr>
              <a:t>8.1.1  </a:t>
            </a:r>
            <a:r>
              <a:rPr lang="zh-CN" smtClean="0">
                <a:latin typeface="Times New Roman" pitchFamily="18" charset="0"/>
              </a:rPr>
              <a:t>创建字符串对象</a:t>
            </a:r>
          </a:p>
        </p:txBody>
      </p:sp>
      <p:sp>
        <p:nvSpPr>
          <p:cNvPr id="9219" name="Rectangle 3"/>
          <p:cNvSpPr>
            <a:spLocks noGrp="1" noChangeArrowheads="1"/>
          </p:cNvSpPr>
          <p:nvPr>
            <p:ph type="body" idx="1"/>
          </p:nvPr>
        </p:nvSpPr>
        <p:spPr>
          <a:xfrm>
            <a:off x="1619672" y="2132856"/>
            <a:ext cx="6656751" cy="3096344"/>
          </a:xfrm>
        </p:spPr>
        <p:txBody>
          <a:bodyPr/>
          <a:lstStyle/>
          <a:p>
            <a:pPr marL="0" indent="0" eaLnBrk="1" hangingPunct="1">
              <a:buFont typeface="Wingdings" pitchFamily="2" charset="2"/>
              <a:buNone/>
            </a:pPr>
            <a:r>
              <a:rPr lang="en-US" altLang="zh-CN" dirty="0" smtClean="0"/>
              <a:t>String a="</a:t>
            </a:r>
            <a:r>
              <a:rPr lang="en-US" altLang="zh-CN" dirty="0" err="1" smtClean="0"/>
              <a:t>cqust</a:t>
            </a:r>
            <a:r>
              <a:rPr lang="en-US" altLang="zh-CN" dirty="0" smtClean="0"/>
              <a:t>";</a:t>
            </a:r>
          </a:p>
          <a:p>
            <a:pPr marL="0" indent="0" eaLnBrk="1" hangingPunct="1">
              <a:buFont typeface="Wingdings" pitchFamily="2" charset="2"/>
              <a:buNone/>
            </a:pPr>
            <a:r>
              <a:rPr lang="en-US" altLang="zh-CN" dirty="0" smtClean="0"/>
              <a:t>String b="</a:t>
            </a:r>
            <a:r>
              <a:rPr lang="en-US" altLang="zh-CN" dirty="0" err="1" smtClean="0"/>
              <a:t>cqust</a:t>
            </a:r>
            <a:r>
              <a:rPr lang="en-US" altLang="zh-CN" dirty="0" smtClean="0"/>
              <a:t>";</a:t>
            </a:r>
          </a:p>
          <a:p>
            <a:pPr marL="0" indent="0" eaLnBrk="1" hangingPunct="1">
              <a:buFont typeface="Wingdings" pitchFamily="2" charset="2"/>
              <a:buNone/>
            </a:pPr>
            <a:r>
              <a:rPr lang="en-US" altLang="zh-CN" dirty="0" smtClean="0"/>
              <a:t>String c=new String("</a:t>
            </a:r>
            <a:r>
              <a:rPr lang="en-US" altLang="zh-CN" dirty="0" err="1" smtClean="0"/>
              <a:t>cqust</a:t>
            </a:r>
            <a:r>
              <a:rPr lang="en-US" altLang="zh-CN" dirty="0" smtClean="0"/>
              <a:t>");</a:t>
            </a:r>
          </a:p>
          <a:p>
            <a:pPr marL="0" indent="0" eaLnBrk="1" hangingPunct="1">
              <a:buFont typeface="Wingdings" pitchFamily="2" charset="2"/>
              <a:buNone/>
            </a:pPr>
            <a:r>
              <a:rPr lang="en-US" altLang="zh-CN" dirty="0" smtClean="0"/>
              <a:t>String d="</a:t>
            </a:r>
            <a:r>
              <a:rPr lang="en-US" altLang="zh-CN" dirty="0" err="1" smtClean="0"/>
              <a:t>cq</a:t>
            </a:r>
            <a:r>
              <a:rPr lang="en-US" altLang="zh-CN" dirty="0" smtClean="0"/>
              <a:t>"+"</a:t>
            </a:r>
            <a:r>
              <a:rPr lang="en-US" altLang="zh-CN" dirty="0" err="1" smtClean="0"/>
              <a:t>ust</a:t>
            </a:r>
            <a:r>
              <a:rPr lang="en-US" altLang="zh-CN" dirty="0" smtClean="0"/>
              <a:t>";</a:t>
            </a:r>
          </a:p>
          <a:p>
            <a:pPr marL="0" indent="0" eaLnBrk="1" hangingPunct="1">
              <a:buFont typeface="Wingdings" pitchFamily="2" charset="2"/>
              <a:buNone/>
            </a:pPr>
            <a:r>
              <a:rPr lang="en-US" altLang="zh-CN" dirty="0" smtClean="0"/>
              <a:t>String e="</a:t>
            </a:r>
            <a:r>
              <a:rPr lang="en-US" altLang="zh-CN" dirty="0" err="1" smtClean="0"/>
              <a:t>cq</a:t>
            </a:r>
            <a:r>
              <a:rPr lang="en-US" altLang="zh-CN" dirty="0" smtClean="0"/>
              <a:t>";   String f=e+"</a:t>
            </a:r>
            <a:r>
              <a:rPr lang="en-US" altLang="zh-CN" dirty="0" err="1" smtClean="0"/>
              <a:t>ust</a:t>
            </a:r>
            <a:r>
              <a:rPr lang="en-US" altLang="zh-CN" dirty="0" smtClean="0"/>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5</a:t>
            </a:fld>
            <a:endParaRPr lang="zh-CN" altLang="zh-CN"/>
          </a:p>
        </p:txBody>
      </p:sp>
      <p:sp>
        <p:nvSpPr>
          <p:cNvPr id="3" name="矩形 2"/>
          <p:cNvSpPr/>
          <p:nvPr/>
        </p:nvSpPr>
        <p:spPr>
          <a:xfrm>
            <a:off x="1763688" y="5436513"/>
            <a:ext cx="1120820" cy="584775"/>
          </a:xfrm>
          <a:prstGeom prst="rect">
            <a:avLst/>
          </a:prstGeom>
        </p:spPr>
        <p:txBody>
          <a:bodyPr wrap="none">
            <a:spAutoFit/>
          </a:bodyPr>
          <a:lstStyle/>
          <a:p>
            <a:r>
              <a:rPr lang="en-US" altLang="zh-CN" sz="3200" dirty="0" smtClean="0"/>
              <a:t>a==b</a:t>
            </a:r>
            <a:endParaRPr lang="zh-CN" altLang="en-US" sz="3200" dirty="0"/>
          </a:p>
        </p:txBody>
      </p:sp>
      <p:sp>
        <p:nvSpPr>
          <p:cNvPr id="8" name="矩形 7"/>
          <p:cNvSpPr/>
          <p:nvPr/>
        </p:nvSpPr>
        <p:spPr>
          <a:xfrm>
            <a:off x="3591704" y="5436513"/>
            <a:ext cx="1120820" cy="584775"/>
          </a:xfrm>
          <a:prstGeom prst="rect">
            <a:avLst/>
          </a:prstGeom>
        </p:spPr>
        <p:txBody>
          <a:bodyPr wrap="none">
            <a:spAutoFit/>
          </a:bodyPr>
          <a:lstStyle/>
          <a:p>
            <a:r>
              <a:rPr lang="en-US" altLang="zh-CN" sz="3200" dirty="0" smtClean="0"/>
              <a:t>a==c</a:t>
            </a:r>
            <a:endParaRPr lang="zh-CN" altLang="en-US" sz="3200" dirty="0"/>
          </a:p>
        </p:txBody>
      </p:sp>
      <p:sp>
        <p:nvSpPr>
          <p:cNvPr id="9" name="矩形 8"/>
          <p:cNvSpPr/>
          <p:nvPr/>
        </p:nvSpPr>
        <p:spPr>
          <a:xfrm>
            <a:off x="5436096" y="5436513"/>
            <a:ext cx="1120820" cy="584775"/>
          </a:xfrm>
          <a:prstGeom prst="rect">
            <a:avLst/>
          </a:prstGeom>
        </p:spPr>
        <p:txBody>
          <a:bodyPr wrap="none">
            <a:spAutoFit/>
          </a:bodyPr>
          <a:lstStyle/>
          <a:p>
            <a:r>
              <a:rPr lang="en-US" altLang="zh-CN" sz="3200" dirty="0" smtClean="0"/>
              <a:t>a==d</a:t>
            </a:r>
            <a:endParaRPr lang="zh-CN" altLang="en-US" sz="3200" dirty="0"/>
          </a:p>
        </p:txBody>
      </p:sp>
      <p:sp>
        <p:nvSpPr>
          <p:cNvPr id="4" name="任意多边形 3"/>
          <p:cNvSpPr/>
          <p:nvPr/>
        </p:nvSpPr>
        <p:spPr bwMode="auto">
          <a:xfrm>
            <a:off x="2092028" y="5397107"/>
            <a:ext cx="792480" cy="478754"/>
          </a:xfrm>
          <a:custGeom>
            <a:avLst/>
            <a:gdLst>
              <a:gd name="connsiteX0" fmla="*/ 0 w 792480"/>
              <a:gd name="connsiteY0" fmla="*/ 228600 h 478754"/>
              <a:gd name="connsiteX1" fmla="*/ 289560 w 792480"/>
              <a:gd name="connsiteY1" fmla="*/ 472440 h 478754"/>
              <a:gd name="connsiteX2" fmla="*/ 792480 w 792480"/>
              <a:gd name="connsiteY2" fmla="*/ 0 h 478754"/>
              <a:gd name="connsiteX3" fmla="*/ 792480 w 792480"/>
              <a:gd name="connsiteY3" fmla="*/ 0 h 478754"/>
            </a:gdLst>
            <a:ahLst/>
            <a:cxnLst>
              <a:cxn ang="0">
                <a:pos x="connsiteX0" y="connsiteY0"/>
              </a:cxn>
              <a:cxn ang="0">
                <a:pos x="connsiteX1" y="connsiteY1"/>
              </a:cxn>
              <a:cxn ang="0">
                <a:pos x="connsiteX2" y="connsiteY2"/>
              </a:cxn>
              <a:cxn ang="0">
                <a:pos x="connsiteX3" y="connsiteY3"/>
              </a:cxn>
            </a:cxnLst>
            <a:rect l="l" t="t" r="r" b="b"/>
            <a:pathLst>
              <a:path w="792480" h="478754">
                <a:moveTo>
                  <a:pt x="0" y="228600"/>
                </a:moveTo>
                <a:cubicBezTo>
                  <a:pt x="78740" y="369570"/>
                  <a:pt x="157480" y="510540"/>
                  <a:pt x="289560" y="472440"/>
                </a:cubicBezTo>
                <a:cubicBezTo>
                  <a:pt x="421640" y="434340"/>
                  <a:pt x="792480" y="0"/>
                  <a:pt x="792480" y="0"/>
                </a:cubicBezTo>
                <a:lnTo>
                  <a:pt x="792480" y="0"/>
                </a:lnTo>
              </a:path>
            </a:pathLst>
          </a:cu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任意多边形 10"/>
          <p:cNvSpPr/>
          <p:nvPr/>
        </p:nvSpPr>
        <p:spPr bwMode="auto">
          <a:xfrm>
            <a:off x="5764436" y="5397107"/>
            <a:ext cx="792480" cy="478754"/>
          </a:xfrm>
          <a:custGeom>
            <a:avLst/>
            <a:gdLst>
              <a:gd name="connsiteX0" fmla="*/ 0 w 792480"/>
              <a:gd name="connsiteY0" fmla="*/ 228600 h 478754"/>
              <a:gd name="connsiteX1" fmla="*/ 289560 w 792480"/>
              <a:gd name="connsiteY1" fmla="*/ 472440 h 478754"/>
              <a:gd name="connsiteX2" fmla="*/ 792480 w 792480"/>
              <a:gd name="connsiteY2" fmla="*/ 0 h 478754"/>
              <a:gd name="connsiteX3" fmla="*/ 792480 w 792480"/>
              <a:gd name="connsiteY3" fmla="*/ 0 h 478754"/>
            </a:gdLst>
            <a:ahLst/>
            <a:cxnLst>
              <a:cxn ang="0">
                <a:pos x="connsiteX0" y="connsiteY0"/>
              </a:cxn>
              <a:cxn ang="0">
                <a:pos x="connsiteX1" y="connsiteY1"/>
              </a:cxn>
              <a:cxn ang="0">
                <a:pos x="connsiteX2" y="connsiteY2"/>
              </a:cxn>
              <a:cxn ang="0">
                <a:pos x="connsiteX3" y="connsiteY3"/>
              </a:cxn>
            </a:cxnLst>
            <a:rect l="l" t="t" r="r" b="b"/>
            <a:pathLst>
              <a:path w="792480" h="478754">
                <a:moveTo>
                  <a:pt x="0" y="228600"/>
                </a:moveTo>
                <a:cubicBezTo>
                  <a:pt x="78740" y="369570"/>
                  <a:pt x="157480" y="510540"/>
                  <a:pt x="289560" y="472440"/>
                </a:cubicBezTo>
                <a:cubicBezTo>
                  <a:pt x="421640" y="434340"/>
                  <a:pt x="792480" y="0"/>
                  <a:pt x="792480" y="0"/>
                </a:cubicBezTo>
                <a:lnTo>
                  <a:pt x="792480" y="0"/>
                </a:lnTo>
              </a:path>
            </a:pathLst>
          </a:cu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2" name="矩形 11"/>
          <p:cNvSpPr/>
          <p:nvPr/>
        </p:nvSpPr>
        <p:spPr>
          <a:xfrm>
            <a:off x="6979572" y="5445224"/>
            <a:ext cx="1007007" cy="584775"/>
          </a:xfrm>
          <a:prstGeom prst="rect">
            <a:avLst/>
          </a:prstGeom>
        </p:spPr>
        <p:txBody>
          <a:bodyPr wrap="none">
            <a:spAutoFit/>
          </a:bodyPr>
          <a:lstStyle/>
          <a:p>
            <a:r>
              <a:rPr lang="en-US" altLang="zh-CN" sz="3200" dirty="0" smtClean="0"/>
              <a:t>a==f</a:t>
            </a:r>
            <a:endParaRPr lang="zh-CN" altLang="en-US" sz="3200" dirty="0"/>
          </a:p>
        </p:txBody>
      </p:sp>
      <p:grpSp>
        <p:nvGrpSpPr>
          <p:cNvPr id="10" name="组合 9"/>
          <p:cNvGrpSpPr/>
          <p:nvPr/>
        </p:nvGrpSpPr>
        <p:grpSpPr>
          <a:xfrm>
            <a:off x="4003168" y="5463088"/>
            <a:ext cx="302497" cy="495345"/>
            <a:chOff x="3851920" y="6029999"/>
            <a:chExt cx="302497" cy="495345"/>
          </a:xfrm>
        </p:grpSpPr>
        <p:cxnSp>
          <p:nvCxnSpPr>
            <p:cNvPr id="6" name="直接连接符 5"/>
            <p:cNvCxnSpPr/>
            <p:nvPr/>
          </p:nvCxnSpPr>
          <p:spPr bwMode="auto">
            <a:xfrm flipH="1">
              <a:off x="3851920" y="6029999"/>
              <a:ext cx="300194" cy="495345"/>
            </a:xfrm>
            <a:prstGeom prst="line">
              <a:avLst/>
            </a:prstGeom>
            <a:solidFill>
              <a:srgbClr val="C0C0C0"/>
            </a:solid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3851920" y="6029999"/>
              <a:ext cx="302497" cy="495345"/>
            </a:xfrm>
            <a:prstGeom prst="line">
              <a:avLst/>
            </a:prstGeom>
            <a:solidFill>
              <a:srgbClr val="C0C0C0"/>
            </a:solidFill>
            <a:ln w="28575" cap="flat" cmpd="sng" algn="ctr">
              <a:solidFill>
                <a:srgbClr val="FF0000"/>
              </a:solidFill>
              <a:prstDash val="solid"/>
              <a:round/>
              <a:headEnd type="none" w="med" len="med"/>
              <a:tailEnd type="none" w="med" len="med"/>
            </a:ln>
            <a:effectLst/>
          </p:spPr>
        </p:cxnSp>
      </p:grpSp>
      <p:grpSp>
        <p:nvGrpSpPr>
          <p:cNvPr id="18" name="组合 17"/>
          <p:cNvGrpSpPr/>
          <p:nvPr/>
        </p:nvGrpSpPr>
        <p:grpSpPr>
          <a:xfrm>
            <a:off x="7380312" y="5481227"/>
            <a:ext cx="302497" cy="495345"/>
            <a:chOff x="3851920" y="6029999"/>
            <a:chExt cx="302497" cy="495345"/>
          </a:xfrm>
        </p:grpSpPr>
        <p:cxnSp>
          <p:nvCxnSpPr>
            <p:cNvPr id="19" name="直接连接符 18"/>
            <p:cNvCxnSpPr/>
            <p:nvPr/>
          </p:nvCxnSpPr>
          <p:spPr bwMode="auto">
            <a:xfrm flipH="1">
              <a:off x="3851920" y="6029999"/>
              <a:ext cx="300194" cy="495345"/>
            </a:xfrm>
            <a:prstGeom prst="line">
              <a:avLst/>
            </a:prstGeom>
            <a:solidFill>
              <a:srgbClr val="C0C0C0"/>
            </a:solid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3851920" y="6029999"/>
              <a:ext cx="302497" cy="495345"/>
            </a:xfrm>
            <a:prstGeom prst="line">
              <a:avLst/>
            </a:prstGeom>
            <a:solidFill>
              <a:srgbClr val="C0C0C0"/>
            </a:solidFill>
            <a:ln w="28575" cap="flat" cmpd="sng" algn="ctr">
              <a:solidFill>
                <a:srgbClr val="FF0000"/>
              </a:solidFill>
              <a:prstDash val="solid"/>
              <a:round/>
              <a:headEnd type="none" w="med" len="med"/>
              <a:tailEnd type="none" w="med" len="med"/>
            </a:ln>
            <a:effectLst/>
          </p:spPr>
        </p:cxnSp>
      </p:grpSp>
      <p:sp>
        <p:nvSpPr>
          <p:cNvPr id="13" name="矩形 12"/>
          <p:cNvSpPr/>
          <p:nvPr/>
        </p:nvSpPr>
        <p:spPr>
          <a:xfrm>
            <a:off x="2047611" y="6237312"/>
            <a:ext cx="3820533" cy="523220"/>
          </a:xfrm>
          <a:prstGeom prst="rect">
            <a:avLst/>
          </a:prstGeom>
        </p:spPr>
        <p:txBody>
          <a:bodyPr wrap="none">
            <a:spAutoFit/>
          </a:bodyPr>
          <a:lstStyle/>
          <a:p>
            <a:r>
              <a:rPr lang="zh-CN" altLang="en-US" sz="2800" dirty="0" smtClean="0"/>
              <a:t>示例：</a:t>
            </a:r>
            <a:r>
              <a:rPr lang="en-US" altLang="zh-CN" sz="2800" dirty="0" smtClean="0"/>
              <a:t>TestString1.java</a:t>
            </a:r>
            <a:endParaRPr lang="zh-CN" altLang="en-US" sz="2800" dirty="0"/>
          </a:p>
        </p:txBody>
      </p:sp>
    </p:spTree>
    <p:extLst>
      <p:ext uri="{BB962C8B-B14F-4D97-AF65-F5344CB8AC3E}">
        <p14:creationId xmlns:p14="http://schemas.microsoft.com/office/powerpoint/2010/main" val="160352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 grpId="0" animBg="1"/>
      <p:bldP spid="11" grpId="0" animBg="1"/>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150938" y="214313"/>
            <a:ext cx="7237412" cy="1462087"/>
          </a:xfrm>
        </p:spPr>
        <p:txBody>
          <a:bodyPr/>
          <a:lstStyle/>
          <a:p>
            <a:pPr algn="ctr" eaLnBrk="1" hangingPunct="1"/>
            <a:r>
              <a:rPr lang="zh-CN" altLang="zh-CN" smtClean="0"/>
              <a:t>2. </a:t>
            </a:r>
            <a:r>
              <a:rPr lang="zh-CN" smtClean="0"/>
              <a:t>带参数构造方法</a:t>
            </a:r>
          </a:p>
        </p:txBody>
      </p:sp>
      <p:sp>
        <p:nvSpPr>
          <p:cNvPr id="27652" name="Rectangle 3"/>
          <p:cNvSpPr>
            <a:spLocks noGrp="1" noChangeArrowheads="1"/>
          </p:cNvSpPr>
          <p:nvPr>
            <p:ph type="body" idx="1"/>
          </p:nvPr>
        </p:nvSpPr>
        <p:spPr>
          <a:xfrm>
            <a:off x="838200" y="2060575"/>
            <a:ext cx="7766050" cy="4321175"/>
          </a:xfrm>
        </p:spPr>
        <p:txBody>
          <a:bodyPr/>
          <a:lstStyle/>
          <a:p>
            <a:pPr marL="0" indent="723900" eaLnBrk="1" hangingPunct="1">
              <a:buFont typeface="Wingdings" pitchFamily="2" charset="2"/>
              <a:buNone/>
            </a:pPr>
            <a:r>
              <a:rPr lang="zh-CN" sz="2000" smtClean="0"/>
              <a:t>计算机系统自身时间是</a:t>
            </a:r>
            <a:r>
              <a:rPr lang="zh-CN" altLang="zh-CN" sz="2000" smtClean="0"/>
              <a:t>1970</a:t>
            </a:r>
            <a:r>
              <a:rPr lang="zh-CN" sz="2000" smtClean="0"/>
              <a:t>年</a:t>
            </a:r>
            <a:r>
              <a:rPr lang="zh-CN" altLang="zh-CN" sz="2000" smtClean="0"/>
              <a:t>1</a:t>
            </a:r>
            <a:r>
              <a:rPr lang="zh-CN" sz="2000" smtClean="0"/>
              <a:t>月</a:t>
            </a:r>
            <a:r>
              <a:rPr lang="zh-CN" altLang="zh-CN" sz="2000" smtClean="0"/>
              <a:t>1</a:t>
            </a:r>
            <a:r>
              <a:rPr lang="zh-CN" sz="2000" smtClean="0"/>
              <a:t>日</a:t>
            </a:r>
            <a:r>
              <a:rPr lang="zh-CN" altLang="zh-CN" sz="2000" smtClean="0"/>
              <a:t>0</a:t>
            </a:r>
            <a:r>
              <a:rPr lang="zh-CN" sz="2000" smtClean="0"/>
              <a:t>时也就是格林威治时间，可以根据这个时间使用</a:t>
            </a:r>
            <a:r>
              <a:rPr lang="zh-CN" altLang="zh-CN" sz="2000" smtClean="0"/>
              <a:t>Date</a:t>
            </a:r>
            <a:r>
              <a:rPr lang="zh-CN" sz="2000" smtClean="0"/>
              <a:t>带参数的构造方法创建一个</a:t>
            </a:r>
            <a:r>
              <a:rPr lang="zh-CN" altLang="zh-CN" sz="2000" smtClean="0"/>
              <a:t>Date</a:t>
            </a:r>
            <a:r>
              <a:rPr lang="zh-CN" sz="2000" smtClean="0"/>
              <a:t>对象。例如：</a:t>
            </a:r>
          </a:p>
          <a:p>
            <a:pPr marL="0" indent="723900" eaLnBrk="1" hangingPunct="1">
              <a:buFont typeface="Wingdings" pitchFamily="2" charset="2"/>
              <a:buNone/>
            </a:pPr>
            <a:endParaRPr lang="zh-CN" altLang="zh-CN" sz="2000" smtClean="0"/>
          </a:p>
        </p:txBody>
      </p:sp>
      <p:sp>
        <p:nvSpPr>
          <p:cNvPr id="28676" name="Rectangle 4"/>
          <p:cNvSpPr>
            <a:spLocks noChangeArrowheads="1"/>
          </p:cNvSpPr>
          <p:nvPr/>
        </p:nvSpPr>
        <p:spPr bwMode="auto">
          <a:xfrm>
            <a:off x="755650" y="3717925"/>
            <a:ext cx="7920038" cy="11525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Date date1 = new Date (1000); </a:t>
            </a:r>
          </a:p>
          <a:p>
            <a:pPr indent="88900">
              <a:spcBef>
                <a:spcPct val="20000"/>
              </a:spcBef>
              <a:buClr>
                <a:schemeClr val="folHlink"/>
              </a:buClr>
              <a:buSzPct val="60000"/>
              <a:buFont typeface="Wingdings" pitchFamily="2" charset="2"/>
              <a:buNone/>
            </a:pPr>
            <a:r>
              <a:rPr lang="zh-CN" altLang="zh-CN" sz="1600"/>
              <a:t>Date date2 = new Date (-1000);</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50</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p:cTn id="7" dur="500" fill="hold"/>
                                        <p:tgtEl>
                                          <p:spTgt spid="28676"/>
                                        </p:tgtEl>
                                        <p:attrNameLst>
                                          <p:attrName>ppt_w</p:attrName>
                                        </p:attrNameLst>
                                      </p:cBhvr>
                                      <p:tavLst>
                                        <p:tav tm="0">
                                          <p:val>
                                            <p:fltVal val="0"/>
                                          </p:val>
                                        </p:tav>
                                        <p:tav tm="100000">
                                          <p:val>
                                            <p:strVal val="#ppt_w"/>
                                          </p:val>
                                        </p:tav>
                                      </p:tavLst>
                                    </p:anim>
                                    <p:anim calcmode="lin" valueType="num">
                                      <p:cBhvr>
                                        <p:cTn id="8" dur="500" fill="hold"/>
                                        <p:tgtEl>
                                          <p:spTgt spid="286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algn="ctr" eaLnBrk="1" hangingPunct="1"/>
            <a:r>
              <a:rPr lang="zh-CN" altLang="zh-CN" smtClean="0"/>
              <a:t>8.2.2  </a:t>
            </a:r>
            <a:r>
              <a:rPr lang="zh-CN" smtClean="0"/>
              <a:t>格式化日期和时间</a:t>
            </a:r>
          </a:p>
        </p:txBody>
      </p:sp>
      <p:sp>
        <p:nvSpPr>
          <p:cNvPr id="28676" name="Rectangle 3"/>
          <p:cNvSpPr>
            <a:spLocks noGrp="1" noChangeArrowheads="1"/>
          </p:cNvSpPr>
          <p:nvPr>
            <p:ph type="body" sz="half" idx="1"/>
          </p:nvPr>
        </p:nvSpPr>
        <p:spPr>
          <a:xfrm>
            <a:off x="1042988" y="1773238"/>
            <a:ext cx="7489825" cy="4114800"/>
          </a:xfrm>
        </p:spPr>
        <p:txBody>
          <a:bodyPr/>
          <a:lstStyle/>
          <a:p>
            <a:pPr marL="0" indent="723900" eaLnBrk="1" hangingPunct="1">
              <a:buFont typeface="Wingdings" pitchFamily="2" charset="2"/>
              <a:buNone/>
            </a:pPr>
            <a:r>
              <a:rPr lang="zh-CN" sz="1800" smtClean="0"/>
              <a:t>在使用日期和时间时，经常需要对其进行处理，以满足一定的要求。例如将日期格式化为“</a:t>
            </a:r>
            <a:r>
              <a:rPr lang="zh-CN" altLang="zh-CN" sz="1800" smtClean="0"/>
              <a:t>2012-01-27”</a:t>
            </a:r>
            <a:r>
              <a:rPr lang="zh-CN" sz="1800" smtClean="0"/>
              <a:t>形式，将时间格式化为“</a:t>
            </a:r>
            <a:r>
              <a:rPr lang="zh-CN" altLang="zh-CN" sz="1800" smtClean="0"/>
              <a:t>03:06:52 </a:t>
            </a:r>
            <a:r>
              <a:rPr lang="zh-CN" sz="1800" smtClean="0"/>
              <a:t>下午”形式，或者是获得</a:t>
            </a:r>
            <a:r>
              <a:rPr lang="zh-CN" altLang="zh-CN" sz="1800" smtClean="0"/>
              <a:t>4</a:t>
            </a:r>
            <a:r>
              <a:rPr lang="zh-CN" sz="1800" smtClean="0"/>
              <a:t>位的年（例如“</a:t>
            </a:r>
            <a:r>
              <a:rPr lang="zh-CN" altLang="zh-CN" sz="1800" smtClean="0"/>
              <a:t>2012”</a:t>
            </a:r>
            <a:r>
              <a:rPr lang="zh-CN" sz="1800" smtClean="0"/>
              <a:t>）或</a:t>
            </a:r>
            <a:r>
              <a:rPr lang="zh-CN" altLang="zh-CN" sz="1800" smtClean="0"/>
              <a:t>24</a:t>
            </a:r>
            <a:r>
              <a:rPr lang="zh-CN" sz="1800" smtClean="0"/>
              <a:t>小时制的小时（例如“</a:t>
            </a:r>
            <a:r>
              <a:rPr lang="zh-CN" altLang="zh-CN" sz="1800" smtClean="0"/>
              <a:t>21”</a:t>
            </a:r>
            <a:r>
              <a:rPr lang="zh-CN" sz="1800" smtClean="0"/>
              <a:t>）。在本小节将深入学习格式化日期和时间的方法。</a:t>
            </a:r>
          </a:p>
          <a:p>
            <a:pPr marL="0" indent="723900" eaLnBrk="1" hangingPunct="1">
              <a:buFont typeface="Wingdings" pitchFamily="2" charset="2"/>
              <a:buNone/>
            </a:pPr>
            <a:endParaRPr lang="zh-CN" altLang="zh-CN" sz="1800" smtClean="0"/>
          </a:p>
        </p:txBody>
      </p:sp>
      <p:graphicFrame>
        <p:nvGraphicFramePr>
          <p:cNvPr id="29700" name="Group 4"/>
          <p:cNvGraphicFramePr>
            <a:graphicFrameLocks noGrp="1"/>
          </p:cNvGraphicFramePr>
          <p:nvPr/>
        </p:nvGraphicFramePr>
        <p:xfrm>
          <a:off x="684213" y="3644900"/>
          <a:ext cx="7747000" cy="2758440"/>
        </p:xfrm>
        <a:graphic>
          <a:graphicData uri="http://schemas.openxmlformats.org/drawingml/2006/table">
            <a:tbl>
              <a:tblPr/>
              <a:tblGrid>
                <a:gridCol w="1079500"/>
                <a:gridCol w="5156200"/>
                <a:gridCol w="1511300"/>
              </a:tblGrid>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转  换  符</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                                 格 式 说 明</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格 式 示 例</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F</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格式化为形如</a:t>
                      </a:r>
                      <a:r>
                        <a:rPr kumimoji="0" lang="zh-CN" sz="1800" b="0" i="0" u="none" strike="noStrike" cap="none" normalizeH="0" baseline="0" smtClean="0">
                          <a:ln>
                            <a:noFill/>
                          </a:ln>
                          <a:solidFill>
                            <a:srgbClr val="000000"/>
                          </a:solidFill>
                          <a:effectLst/>
                          <a:latin typeface="Arial" charset="0"/>
                          <a:ea typeface="宋体" pitchFamily="2" charset="-122"/>
                        </a:rPr>
                        <a:t>“</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YYYY-MM-DD</a:t>
                      </a:r>
                      <a:r>
                        <a:rPr kumimoji="0" lang="zh-CN" altLang="zh-CN" sz="1800" b="0" i="0" u="none" strike="noStrike" cap="none" normalizeH="0" baseline="0" smtClean="0">
                          <a:ln>
                            <a:noFill/>
                          </a:ln>
                          <a:solidFill>
                            <a:srgbClr val="000000"/>
                          </a:solidFill>
                          <a:effectLst/>
                          <a:latin typeface="Arial" charset="0"/>
                          <a:ea typeface="宋体" pitchFamily="2" charset="-122"/>
                        </a:rPr>
                        <a:t>”</a:t>
                      </a:r>
                      <a:r>
                        <a:rPr kumimoji="0" lang="zh-CN" sz="1800" b="0" i="0" u="none" strike="noStrike" cap="none" normalizeH="0" baseline="0" smtClean="0">
                          <a:ln>
                            <a:noFill/>
                          </a:ln>
                          <a:solidFill>
                            <a:srgbClr val="000000"/>
                          </a:solidFill>
                          <a:effectLst/>
                          <a:latin typeface="Calibri" pitchFamily="34" charset="0"/>
                          <a:ea typeface="宋体" pitchFamily="2" charset="-122"/>
                        </a:rPr>
                        <a:t>的格式</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2012-01-26</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格式化为形如</a:t>
                      </a:r>
                      <a:r>
                        <a:rPr kumimoji="0" lang="zh-CN" sz="1800" b="0" i="0" u="none" strike="noStrike" cap="none" normalizeH="0" baseline="0" smtClean="0">
                          <a:ln>
                            <a:noFill/>
                          </a:ln>
                          <a:solidFill>
                            <a:srgbClr val="000000"/>
                          </a:solidFill>
                          <a:effectLst/>
                          <a:latin typeface="Arial" charset="0"/>
                          <a:ea typeface="宋体" pitchFamily="2" charset="-122"/>
                        </a:rPr>
                        <a:t>“</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MM/DD/YY</a:t>
                      </a:r>
                      <a:r>
                        <a:rPr kumimoji="0" lang="zh-CN" altLang="zh-CN" sz="1800" b="0" i="0" u="none" strike="noStrike" cap="none" normalizeH="0" baseline="0" smtClean="0">
                          <a:ln>
                            <a:noFill/>
                          </a:ln>
                          <a:solidFill>
                            <a:srgbClr val="000000"/>
                          </a:solidFill>
                          <a:effectLst/>
                          <a:latin typeface="Arial" charset="0"/>
                          <a:ea typeface="宋体" pitchFamily="2" charset="-122"/>
                        </a:rPr>
                        <a:t>”</a:t>
                      </a:r>
                      <a:r>
                        <a:rPr kumimoji="0" lang="zh-CN" sz="1800" b="0" i="0" u="none" strike="noStrike" cap="none" normalizeH="0" baseline="0" smtClean="0">
                          <a:ln>
                            <a:noFill/>
                          </a:ln>
                          <a:solidFill>
                            <a:srgbClr val="000000"/>
                          </a:solidFill>
                          <a:effectLst/>
                          <a:latin typeface="Calibri" pitchFamily="34" charset="0"/>
                          <a:ea typeface="宋体" pitchFamily="2" charset="-122"/>
                        </a:rPr>
                        <a:t>的格式</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01/26/12</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格式化为形如</a:t>
                      </a:r>
                      <a:r>
                        <a:rPr kumimoji="0" lang="zh-CN" sz="1800" b="0" i="0" u="none" strike="noStrike" cap="none" normalizeH="0" baseline="0" smtClean="0">
                          <a:ln>
                            <a:noFill/>
                          </a:ln>
                          <a:solidFill>
                            <a:srgbClr val="000000"/>
                          </a:solidFill>
                          <a:effectLst/>
                          <a:latin typeface="Arial" charset="0"/>
                          <a:ea typeface="宋体" pitchFamily="2" charset="-122"/>
                        </a:rPr>
                        <a:t>“</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HH:MM:SS AM</a:t>
                      </a:r>
                      <a:r>
                        <a:rPr kumimoji="0" lang="zh-CN" altLang="zh-CN" sz="1800" b="0" i="0" u="none" strike="noStrike" cap="none" normalizeH="0" baseline="0" smtClean="0">
                          <a:ln>
                            <a:noFill/>
                          </a:ln>
                          <a:solidFill>
                            <a:srgbClr val="000000"/>
                          </a:solidFill>
                          <a:effectLst/>
                          <a:latin typeface="Arial" charset="0"/>
                          <a:ea typeface="宋体" pitchFamily="2" charset="-122"/>
                        </a:rPr>
                        <a:t>”</a:t>
                      </a:r>
                      <a:r>
                        <a:rPr kumimoji="0" lang="zh-CN" sz="1800" b="0" i="0" u="none" strike="noStrike" cap="none" normalizeH="0" baseline="0" smtClean="0">
                          <a:ln>
                            <a:noFill/>
                          </a:ln>
                          <a:solidFill>
                            <a:srgbClr val="000000"/>
                          </a:solidFill>
                          <a:effectLst/>
                          <a:latin typeface="Calibri" pitchFamily="34" charset="0"/>
                          <a:ea typeface="宋体" pitchFamily="2" charset="-122"/>
                        </a:rPr>
                        <a:t>的格式（</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12</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03:06:52 </a:t>
                      </a:r>
                      <a:r>
                        <a:rPr kumimoji="0" lang="zh-CN" sz="1800" b="0" i="0" u="none" strike="noStrike" cap="none" normalizeH="0" baseline="0" smtClean="0">
                          <a:ln>
                            <a:noFill/>
                          </a:ln>
                          <a:solidFill>
                            <a:srgbClr val="000000"/>
                          </a:solidFill>
                          <a:effectLst/>
                          <a:latin typeface="Calibri" pitchFamily="34" charset="0"/>
                          <a:ea typeface="宋体" pitchFamily="2" charset="-122"/>
                        </a:rPr>
                        <a:t>下午</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格式化为形如</a:t>
                      </a:r>
                      <a:r>
                        <a:rPr kumimoji="0" lang="zh-CN" sz="1800" b="0" i="0" u="none" strike="noStrike" cap="none" normalizeH="0" baseline="0" smtClean="0">
                          <a:ln>
                            <a:noFill/>
                          </a:ln>
                          <a:solidFill>
                            <a:srgbClr val="000000"/>
                          </a:solidFill>
                          <a:effectLst/>
                          <a:latin typeface="Arial" charset="0"/>
                          <a:ea typeface="宋体" pitchFamily="2" charset="-122"/>
                        </a:rPr>
                        <a:t>“</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HH:MM:SS</a:t>
                      </a:r>
                      <a:r>
                        <a:rPr kumimoji="0" lang="zh-CN" altLang="zh-CN" sz="1800" b="0" i="0" u="none" strike="noStrike" cap="none" normalizeH="0" baseline="0" smtClean="0">
                          <a:ln>
                            <a:noFill/>
                          </a:ln>
                          <a:solidFill>
                            <a:srgbClr val="000000"/>
                          </a:solidFill>
                          <a:effectLst/>
                          <a:latin typeface="Arial" charset="0"/>
                          <a:ea typeface="宋体" pitchFamily="2" charset="-122"/>
                        </a:rPr>
                        <a:t>”</a:t>
                      </a:r>
                      <a:r>
                        <a:rPr kumimoji="0" lang="zh-CN" sz="1800" b="0" i="0" u="none" strike="noStrike" cap="none" normalizeH="0" baseline="0" smtClean="0">
                          <a:ln>
                            <a:noFill/>
                          </a:ln>
                          <a:solidFill>
                            <a:srgbClr val="000000"/>
                          </a:solidFill>
                          <a:effectLst/>
                          <a:latin typeface="Calibri" pitchFamily="34" charset="0"/>
                          <a:ea typeface="宋体" pitchFamily="2" charset="-122"/>
                        </a:rPr>
                        <a:t>的格式（</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24</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15:06:52</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格式化为形如</a:t>
                      </a:r>
                      <a:r>
                        <a:rPr kumimoji="0" lang="zh-CN" sz="1800" b="0" i="0" u="none" strike="noStrike" cap="none" normalizeH="0" baseline="0" smtClean="0">
                          <a:ln>
                            <a:noFill/>
                          </a:ln>
                          <a:solidFill>
                            <a:srgbClr val="000000"/>
                          </a:solidFill>
                          <a:effectLst/>
                          <a:latin typeface="Arial" charset="0"/>
                          <a:ea typeface="宋体" pitchFamily="2" charset="-122"/>
                        </a:rPr>
                        <a:t>“</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HH:MM</a:t>
                      </a:r>
                      <a:r>
                        <a:rPr kumimoji="0" lang="zh-CN" altLang="zh-CN" sz="1800" b="0" i="0" u="none" strike="noStrike" cap="none" normalizeH="0" baseline="0" smtClean="0">
                          <a:ln>
                            <a:noFill/>
                          </a:ln>
                          <a:solidFill>
                            <a:srgbClr val="000000"/>
                          </a:solidFill>
                          <a:effectLst/>
                          <a:latin typeface="Arial" charset="0"/>
                          <a:ea typeface="宋体" pitchFamily="2" charset="-122"/>
                        </a:rPr>
                        <a:t>”</a:t>
                      </a:r>
                      <a:r>
                        <a:rPr kumimoji="0" lang="zh-CN" sz="1800" b="0" i="0" u="none" strike="noStrike" cap="none" normalizeH="0" baseline="0" smtClean="0">
                          <a:ln>
                            <a:noFill/>
                          </a:ln>
                          <a:solidFill>
                            <a:srgbClr val="000000"/>
                          </a:solidFill>
                          <a:effectLst/>
                          <a:latin typeface="Calibri" pitchFamily="34" charset="0"/>
                          <a:ea typeface="宋体" pitchFamily="2" charset="-122"/>
                        </a:rPr>
                        <a:t>的格式（</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24</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15:06</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707" name="Text Box 44"/>
          <p:cNvSpPr txBox="1">
            <a:spLocks noChangeArrowheads="1"/>
          </p:cNvSpPr>
          <p:nvPr/>
        </p:nvSpPr>
        <p:spPr bwMode="auto">
          <a:xfrm>
            <a:off x="2124075" y="3213100"/>
            <a:ext cx="5186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表8-3	              常用日期和时间的格式化转换符</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51</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algn="ctr" eaLnBrk="1" hangingPunct="1"/>
            <a:r>
              <a:rPr lang="zh-CN" altLang="zh-CN" smtClean="0"/>
              <a:t>2</a:t>
            </a:r>
            <a:r>
              <a:rPr lang="zh-CN" smtClean="0"/>
              <a:t>．对日期的格式化</a:t>
            </a:r>
          </a:p>
        </p:txBody>
      </p:sp>
      <p:graphicFrame>
        <p:nvGraphicFramePr>
          <p:cNvPr id="30723" name="Group 3"/>
          <p:cNvGraphicFramePr>
            <a:graphicFrameLocks noGrp="1"/>
          </p:cNvGraphicFramePr>
          <p:nvPr/>
        </p:nvGraphicFramePr>
        <p:xfrm>
          <a:off x="684213" y="2276475"/>
          <a:ext cx="7634287" cy="4030665"/>
        </p:xfrm>
        <a:graphic>
          <a:graphicData uri="http://schemas.openxmlformats.org/drawingml/2006/table">
            <a:tbl>
              <a:tblPr/>
              <a:tblGrid>
                <a:gridCol w="1079500"/>
                <a:gridCol w="3841750"/>
                <a:gridCol w="2713037"/>
              </a:tblGrid>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转  换  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                         格 式 说 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格 式 示 例</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a:t>
                      </a:r>
                      <a:r>
                        <a:rPr kumimoji="0" lang="zh-CN" sz="1800" b="0" i="0" u="none" strike="noStrike" cap="none" normalizeH="0" baseline="0" smtClean="0">
                          <a:ln>
                            <a:noFill/>
                          </a:ln>
                          <a:solidFill>
                            <a:srgbClr val="000000"/>
                          </a:solidFill>
                          <a:effectLst/>
                          <a:latin typeface="Calibri" pitchFamily="34" charset="0"/>
                          <a:ea typeface="宋体" pitchFamily="2" charset="-122"/>
                        </a:rPr>
                        <a:t>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获取月份的简称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中：一月    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Jan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获取月份的全称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中：一月    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January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获取星期的简称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中：星期六  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获取星期的全称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中：星期六  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Saturday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获取年（不足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4</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2008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获取年的后两位（不足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获取年的前两位（不足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m</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获取月（不足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获取日（不足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获取日（不足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j</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获取是一年的第多少天</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006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9754" name="Text Box 79"/>
          <p:cNvSpPr txBox="1">
            <a:spLocks noChangeArrowheads="1"/>
          </p:cNvSpPr>
          <p:nvPr/>
        </p:nvSpPr>
        <p:spPr bwMode="auto">
          <a:xfrm>
            <a:off x="2266950" y="1844675"/>
            <a:ext cx="436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表8-4	                   日期的格式化转换符</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52</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algn="ctr" eaLnBrk="1" hangingPunct="1"/>
            <a:r>
              <a:rPr lang="en-US" altLang="zh-CN" smtClean="0"/>
              <a:t>3</a:t>
            </a:r>
            <a:r>
              <a:rPr lang="en-US" smtClean="0"/>
              <a:t>．对时间的格式化</a:t>
            </a:r>
          </a:p>
        </p:txBody>
      </p:sp>
      <p:graphicFrame>
        <p:nvGraphicFramePr>
          <p:cNvPr id="31747" name="Group 3"/>
          <p:cNvGraphicFramePr>
            <a:graphicFrameLocks noGrp="1"/>
          </p:cNvGraphicFramePr>
          <p:nvPr/>
        </p:nvGraphicFramePr>
        <p:xfrm>
          <a:off x="1260475" y="3213100"/>
          <a:ext cx="6865938" cy="1343026"/>
        </p:xfrm>
        <a:graphic>
          <a:graphicData uri="http://schemas.openxmlformats.org/drawingml/2006/table">
            <a:tbl>
              <a:tblPr/>
              <a:tblGrid>
                <a:gridCol w="1079500"/>
                <a:gridCol w="4530725"/>
                <a:gridCol w="1255713"/>
              </a:tblGrid>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转  换  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                          格 式 说 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格 式 示 例</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24</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小时制的小时（不足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k</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24</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小时制的小时（不足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位前面不补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12</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小时制的小时（不足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0746" name="Text Box 31"/>
          <p:cNvSpPr txBox="1">
            <a:spLocks noChangeArrowheads="1"/>
          </p:cNvSpPr>
          <p:nvPr/>
        </p:nvSpPr>
        <p:spPr bwMode="auto">
          <a:xfrm>
            <a:off x="2411413" y="2781300"/>
            <a:ext cx="4983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表8-5                        	时间的格式化转换符</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53</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endParaRPr lang="zh-CN" altLang="zh-CN" smtClean="0"/>
          </a:p>
        </p:txBody>
      </p:sp>
      <p:graphicFrame>
        <p:nvGraphicFramePr>
          <p:cNvPr id="32771" name="Group 3"/>
          <p:cNvGraphicFramePr>
            <a:graphicFrameLocks noGrp="1"/>
          </p:cNvGraphicFramePr>
          <p:nvPr>
            <p:ph type="tbl" idx="1"/>
          </p:nvPr>
        </p:nvGraphicFramePr>
        <p:xfrm>
          <a:off x="827088" y="3070225"/>
          <a:ext cx="7772400" cy="2819401"/>
        </p:xfrm>
        <a:graphic>
          <a:graphicData uri="http://schemas.openxmlformats.org/drawingml/2006/table">
            <a:tbl>
              <a:tblPr/>
              <a:tblGrid>
                <a:gridCol w="1092200"/>
                <a:gridCol w="4587875"/>
                <a:gridCol w="2092325"/>
              </a:tblGrid>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转  换  符</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                      格 式 说 明</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格 式 示 例</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l</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12</a:t>
                      </a:r>
                      <a:r>
                        <a:rPr kumimoji="0" lang="zh-CN" sz="1800" b="0" i="0" u="none" strike="noStrike" cap="none" normalizeH="0" baseline="0" smtClean="0">
                          <a:ln>
                            <a:noFill/>
                          </a:ln>
                          <a:solidFill>
                            <a:srgbClr val="000000"/>
                          </a:solidFill>
                          <a:effectLst/>
                          <a:latin typeface="Calibri" pitchFamily="34" charset="0"/>
                          <a:ea typeface="宋体" pitchFamily="2" charset="-122"/>
                        </a:rPr>
                        <a:t>小时制的小时（不足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位前面不补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3</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M</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获取分钟（不足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06</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获取秒（不足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2</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09</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L</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3</a:t>
                      </a:r>
                      <a:r>
                        <a:rPr kumimoji="0" lang="zh-CN" sz="1800" b="0" i="0" u="none" strike="noStrike" cap="none" normalizeH="0" baseline="0" smtClean="0">
                          <a:ln>
                            <a:noFill/>
                          </a:ln>
                          <a:solidFill>
                            <a:srgbClr val="000000"/>
                          </a:solidFill>
                          <a:effectLst/>
                          <a:latin typeface="Calibri" pitchFamily="34" charset="0"/>
                          <a:ea typeface="宋体" pitchFamily="2" charset="-122"/>
                        </a:rPr>
                        <a:t>位的毫秒（不足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3</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015</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N</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获取</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9</a:t>
                      </a:r>
                      <a:r>
                        <a:rPr kumimoji="0" lang="zh-CN" sz="1800" b="0" i="0" u="none" strike="noStrike" cap="none" normalizeH="0" baseline="0" smtClean="0">
                          <a:ln>
                            <a:noFill/>
                          </a:ln>
                          <a:solidFill>
                            <a:srgbClr val="000000"/>
                          </a:solidFill>
                          <a:effectLst/>
                          <a:latin typeface="Calibri" pitchFamily="34" charset="0"/>
                          <a:ea typeface="宋体" pitchFamily="2" charset="-122"/>
                        </a:rPr>
                        <a:t>位的毫秒（不足</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9</a:t>
                      </a:r>
                      <a:r>
                        <a:rPr kumimoji="0" lang="zh-CN" sz="1800" b="0" i="0" u="none" strike="noStrike" cap="none" normalizeH="0" baseline="0" smtClean="0">
                          <a:ln>
                            <a:noFill/>
                          </a:ln>
                          <a:solidFill>
                            <a:srgbClr val="000000"/>
                          </a:solidFill>
                          <a:effectLst/>
                          <a:latin typeface="Calibri" pitchFamily="34" charset="0"/>
                          <a:ea typeface="宋体" pitchFamily="2" charset="-122"/>
                        </a:rPr>
                        <a:t>位前面补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a:t>
                      </a:r>
                      <a:r>
                        <a:rPr kumimoji="0" lang="zh-CN" sz="1800" b="0" i="0" u="none" strike="noStrike" cap="none" normalizeH="0" baseline="0" smtClean="0">
                          <a:ln>
                            <a:noFill/>
                          </a:ln>
                          <a:solidFill>
                            <a:srgbClr val="000000"/>
                          </a:solidFill>
                          <a:effectLst/>
                          <a:latin typeface="Calibri" pitchFamily="34" charset="0"/>
                          <a:ea typeface="宋体" pitchFamily="2" charset="-122"/>
                        </a:rPr>
                        <a:t>）</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056200000</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p</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显示上下午标记</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中：下午    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pm</a:t>
                      </a:r>
                    </a:p>
                  </a:txBody>
                  <a:tcPr marL="90170" marR="90170" marT="46990" marB="46990"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r>
            </a:tbl>
          </a:graphicData>
        </a:graphic>
      </p:graphicFrame>
      <p:sp>
        <p:nvSpPr>
          <p:cNvPr id="31782" name="Text Box 49"/>
          <p:cNvSpPr txBox="1">
            <a:spLocks noChangeArrowheads="1"/>
          </p:cNvSpPr>
          <p:nvPr/>
        </p:nvSpPr>
        <p:spPr bwMode="auto">
          <a:xfrm>
            <a:off x="7596188" y="2636838"/>
            <a:ext cx="639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t>续表</a:t>
            </a:r>
          </a:p>
        </p:txBody>
      </p:sp>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54</a:t>
            </a:fld>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algn="ctr" eaLnBrk="1" hangingPunct="1"/>
            <a:r>
              <a:rPr lang="en-US" altLang="zh-CN" smtClean="0"/>
              <a:t>8.3  Scanner</a:t>
            </a:r>
            <a:r>
              <a:rPr lang="en-US" smtClean="0"/>
              <a:t>类</a:t>
            </a:r>
          </a:p>
        </p:txBody>
      </p:sp>
      <p:sp>
        <p:nvSpPr>
          <p:cNvPr id="32772" name="Rectangle 3"/>
          <p:cNvSpPr>
            <a:spLocks noGrp="1" noChangeArrowheads="1"/>
          </p:cNvSpPr>
          <p:nvPr>
            <p:ph type="body" sz="half" idx="1"/>
          </p:nvPr>
        </p:nvSpPr>
        <p:spPr>
          <a:xfrm>
            <a:off x="1042988" y="1773238"/>
            <a:ext cx="7489825" cy="4535487"/>
          </a:xfrm>
        </p:spPr>
        <p:txBody>
          <a:bodyPr/>
          <a:lstStyle/>
          <a:p>
            <a:pPr marL="0" indent="723900" eaLnBrk="1" hangingPunct="1">
              <a:buFont typeface="Wingdings" pitchFamily="2" charset="2"/>
              <a:buNone/>
            </a:pPr>
            <a:r>
              <a:rPr lang="zh-CN" altLang="zh-CN" sz="2400" dirty="0" smtClean="0"/>
              <a:t>Scanner</a:t>
            </a:r>
            <a:r>
              <a:rPr lang="zh-CN" sz="2400" dirty="0" smtClean="0"/>
              <a:t>是</a:t>
            </a:r>
            <a:r>
              <a:rPr lang="zh-CN" altLang="zh-CN" sz="2400" dirty="0" smtClean="0"/>
              <a:t>java.util</a:t>
            </a:r>
            <a:r>
              <a:rPr lang="zh-CN" sz="2400" dirty="0" smtClean="0"/>
              <a:t>包中的类。该类用来实现用户的输入，是一种只要有控制台就能实现输入操作的类。</a:t>
            </a:r>
            <a:endParaRPr lang="zh-CN" altLang="zh-CN" sz="2400" dirty="0" smtClean="0"/>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55</a:t>
            </a:fld>
            <a:endParaRPr lang="zh-CN" altLang="zh-CN"/>
          </a:p>
        </p:txBody>
      </p:sp>
      <p:sp>
        <p:nvSpPr>
          <p:cNvPr id="3" name="矩形 2"/>
          <p:cNvSpPr/>
          <p:nvPr/>
        </p:nvSpPr>
        <p:spPr>
          <a:xfrm>
            <a:off x="1057866" y="2708920"/>
            <a:ext cx="7597526" cy="3416320"/>
          </a:xfrm>
          <a:prstGeom prst="rect">
            <a:avLst/>
          </a:prstGeom>
        </p:spPr>
        <p:txBody>
          <a:bodyPr wrap="square">
            <a:spAutoFit/>
          </a:bodyPr>
          <a:lstStyle/>
          <a:p>
            <a:r>
              <a:rPr lang="en-US" altLang="zh-CN" sz="2400" dirty="0" smtClean="0">
                <a:latin typeface="Tahoma" panose="020B0604030504040204" pitchFamily="34" charset="0"/>
                <a:ea typeface="Tahoma" panose="020B0604030504040204" pitchFamily="34" charset="0"/>
                <a:cs typeface="Tahoma" panose="020B0604030504040204" pitchFamily="34" charset="0"/>
              </a:rPr>
              <a:t>import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java.util.Scanner</a:t>
            </a:r>
            <a:r>
              <a:rPr lang="en-US" altLang="zh-CN" sz="2400" dirty="0" smtClean="0">
                <a:latin typeface="Tahoma" panose="020B0604030504040204" pitchFamily="34" charset="0"/>
                <a:ea typeface="Tahoma" panose="020B0604030504040204" pitchFamily="34" charset="0"/>
                <a:cs typeface="Tahoma" panose="020B0604030504040204" pitchFamily="34" charset="0"/>
              </a:rPr>
              <a:t>;</a:t>
            </a:r>
          </a:p>
          <a:p>
            <a:r>
              <a:rPr lang="en-US" altLang="zh-CN" sz="2400" dirty="0">
                <a:latin typeface="Tahoma" panose="020B0604030504040204" pitchFamily="34" charset="0"/>
                <a:ea typeface="Tahoma" panose="020B0604030504040204" pitchFamily="34" charset="0"/>
                <a:cs typeface="Tahoma" panose="020B0604030504040204" pitchFamily="34" charset="0"/>
              </a:rPr>
              <a:t>……</a:t>
            </a:r>
            <a:endParaRPr lang="en-US" altLang="zh-CN" sz="2400" dirty="0" smtClean="0">
              <a:latin typeface="Tahoma" panose="020B0604030504040204" pitchFamily="34" charset="0"/>
              <a:ea typeface="Tahoma" panose="020B0604030504040204" pitchFamily="34" charset="0"/>
              <a:cs typeface="Tahoma" panose="020B0604030504040204" pitchFamily="34" charset="0"/>
            </a:endParaRPr>
          </a:p>
          <a:p>
            <a:r>
              <a:rPr lang="en-US" altLang="zh-CN" sz="2400" dirty="0" smtClean="0">
                <a:latin typeface="Tahoma" panose="020B0604030504040204" pitchFamily="34" charset="0"/>
                <a:ea typeface="Tahoma" panose="020B0604030504040204" pitchFamily="34" charset="0"/>
                <a:cs typeface="Tahoma" panose="020B0604030504040204" pitchFamily="34" charset="0"/>
              </a:rPr>
              <a:t>Scanner </a:t>
            </a:r>
            <a:r>
              <a:rPr lang="en-US" altLang="zh-CN" sz="2400" dirty="0" err="1">
                <a:latin typeface="Tahoma" panose="020B0604030504040204" pitchFamily="34" charset="0"/>
                <a:ea typeface="Tahoma" panose="020B0604030504040204" pitchFamily="34" charset="0"/>
                <a:cs typeface="Tahoma" panose="020B0604030504040204" pitchFamily="34" charset="0"/>
              </a:rPr>
              <a:t>sc</a:t>
            </a:r>
            <a:r>
              <a:rPr lang="en-US" altLang="zh-CN" sz="2400" dirty="0">
                <a:latin typeface="Tahoma" panose="020B0604030504040204" pitchFamily="34" charset="0"/>
                <a:ea typeface="Tahoma" panose="020B0604030504040204" pitchFamily="34" charset="0"/>
                <a:cs typeface="Tahoma" panose="020B0604030504040204" pitchFamily="34" charset="0"/>
              </a:rPr>
              <a:t> = new Scanner(System.in);</a:t>
            </a: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cs typeface="Tahoma" panose="020B0604030504040204" pitchFamily="34" charset="0"/>
              </a:rPr>
              <a:t>请输入你的姓名：</a:t>
            </a:r>
            <a:r>
              <a:rPr lang="en-US" altLang="zh-CN" sz="2400" dirty="0" smtClean="0">
                <a:latin typeface="Tahoma" panose="020B0604030504040204" pitchFamily="34" charset="0"/>
                <a:ea typeface="Tahoma" panose="020B0604030504040204" pitchFamily="34" charset="0"/>
                <a:cs typeface="Tahoma" panose="020B0604030504040204" pitchFamily="34" charset="0"/>
              </a:rPr>
              <a:t>");</a:t>
            </a:r>
            <a:endParaRPr lang="zh-CN" altLang="en-US" sz="2400" dirty="0">
              <a:latin typeface="Tahoma" panose="020B0604030504040204" pitchFamily="34" charset="0"/>
              <a:cs typeface="Tahoma" panose="020B0604030504040204" pitchFamily="34" charset="0"/>
            </a:endParaRPr>
          </a:p>
          <a:p>
            <a:r>
              <a:rPr lang="en-US" altLang="zh-CN" sz="2400" dirty="0" smtClean="0">
                <a:latin typeface="Tahoma" panose="020B0604030504040204" pitchFamily="34" charset="0"/>
                <a:ea typeface="Tahoma" panose="020B0604030504040204" pitchFamily="34" charset="0"/>
                <a:cs typeface="Tahoma" panose="020B0604030504040204" pitchFamily="34" charset="0"/>
              </a:rPr>
              <a:t>String name </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sc.</a:t>
            </a:r>
            <a:r>
              <a:rPr lang="en-US" altLang="zh-CN" sz="2400" dirty="0" err="1">
                <a:solidFill>
                  <a:srgbClr val="0000FF"/>
                </a:solidFill>
                <a:latin typeface="Tahoma" panose="020B0604030504040204" pitchFamily="34" charset="0"/>
                <a:ea typeface="Tahoma" panose="020B0604030504040204" pitchFamily="34" charset="0"/>
                <a:cs typeface="Tahoma" panose="020B0604030504040204" pitchFamily="34" charset="0"/>
              </a:rPr>
              <a:t>nextLine</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zh-CN" altLang="en-US" sz="2400" dirty="0">
                <a:solidFill>
                  <a:srgbClr val="FF0000"/>
                </a:solidFill>
                <a:latin typeface="Tahoma" panose="020B0604030504040204" pitchFamily="34" charset="0"/>
                <a:cs typeface="Tahoma" panose="020B0604030504040204" pitchFamily="34" charset="0"/>
              </a:rPr>
              <a:t>输入字符串</a:t>
            </a:r>
            <a:endPar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cs typeface="Tahoma" panose="020B0604030504040204" pitchFamily="34" charset="0"/>
              </a:rPr>
              <a:t>年龄：</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int</a:t>
            </a:r>
            <a:r>
              <a:rPr lang="en-US" altLang="zh-CN" sz="2400" dirty="0" smtClean="0">
                <a:latin typeface="Tahoma" panose="020B0604030504040204" pitchFamily="34" charset="0"/>
                <a:ea typeface="Tahoma" panose="020B0604030504040204" pitchFamily="34" charset="0"/>
                <a:cs typeface="Tahoma" panose="020B0604030504040204" pitchFamily="34" charset="0"/>
              </a:rPr>
              <a:t>  age </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sc.</a:t>
            </a:r>
            <a:r>
              <a:rPr lang="en-US" altLang="zh-CN" sz="2400" dirty="0" err="1">
                <a:solidFill>
                  <a:srgbClr val="0000FF"/>
                </a:solidFill>
                <a:latin typeface="Tahoma" panose="020B0604030504040204" pitchFamily="34" charset="0"/>
                <a:ea typeface="Tahoma" panose="020B0604030504040204" pitchFamily="34" charset="0"/>
                <a:cs typeface="Tahoma" panose="020B0604030504040204" pitchFamily="34" charset="0"/>
              </a:rPr>
              <a:t>nextInt</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zh-CN" altLang="en-US" sz="2400" dirty="0">
                <a:solidFill>
                  <a:srgbClr val="FF0000"/>
                </a:solidFill>
                <a:latin typeface="Tahoma" panose="020B0604030504040204" pitchFamily="34" charset="0"/>
                <a:cs typeface="Tahoma" panose="020B0604030504040204" pitchFamily="34" charset="0"/>
              </a:rPr>
              <a:t>输入</a:t>
            </a:r>
            <a:r>
              <a:rPr lang="zh-CN" altLang="en-US" sz="2400" dirty="0" smtClean="0">
                <a:solidFill>
                  <a:srgbClr val="FF0000"/>
                </a:solidFill>
                <a:latin typeface="Tahoma" panose="020B0604030504040204" pitchFamily="34" charset="0"/>
                <a:cs typeface="Tahoma" panose="020B0604030504040204" pitchFamily="34" charset="0"/>
              </a:rPr>
              <a:t>整数</a:t>
            </a:r>
            <a:endPar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ltLang="zh-CN" sz="2400" dirty="0" err="1" smtClean="0">
                <a:latin typeface="Tahoma" panose="020B0604030504040204" pitchFamily="34" charset="0"/>
                <a:ea typeface="Tahoma" panose="020B0604030504040204" pitchFamily="34" charset="0"/>
                <a:cs typeface="Tahoma" panose="020B0604030504040204" pitchFamily="34" charset="0"/>
              </a:rPr>
              <a:t>System.out.println</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cs typeface="Tahoma" panose="020B0604030504040204" pitchFamily="34" charset="0"/>
              </a:rPr>
              <a:t>地址：</a:t>
            </a:r>
            <a:r>
              <a:rPr lang="en-US" altLang="zh-CN" sz="2400" dirty="0">
                <a:latin typeface="Tahoma" panose="020B0604030504040204" pitchFamily="34" charset="0"/>
                <a:ea typeface="Tahoma" panose="020B0604030504040204" pitchFamily="34" charset="0"/>
                <a:cs typeface="Tahoma" panose="020B0604030504040204" pitchFamily="34" charset="0"/>
              </a:rPr>
              <a:t>");</a:t>
            </a:r>
          </a:p>
          <a:p>
            <a:r>
              <a:rPr lang="en-US" altLang="zh-CN" sz="2400" dirty="0" smtClean="0">
                <a:latin typeface="Tahoma" panose="020B0604030504040204" pitchFamily="34" charset="0"/>
                <a:ea typeface="Tahoma" panose="020B0604030504040204" pitchFamily="34" charset="0"/>
                <a:cs typeface="Tahoma" panose="020B0604030504040204" pitchFamily="34" charset="0"/>
              </a:rPr>
              <a:t>String  address=</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sc.</a:t>
            </a:r>
            <a:r>
              <a:rPr lang="en-US" altLang="zh-CN" sz="2400" dirty="0" err="1" smtClean="0">
                <a:solidFill>
                  <a:srgbClr val="0000FF"/>
                </a:solidFill>
                <a:latin typeface="Tahoma" panose="020B0604030504040204" pitchFamily="34" charset="0"/>
                <a:ea typeface="Tahoma" panose="020B0604030504040204" pitchFamily="34" charset="0"/>
                <a:cs typeface="Tahoma" panose="020B0604030504040204" pitchFamily="34" charset="0"/>
              </a:rPr>
              <a:t>next</a:t>
            </a:r>
            <a:r>
              <a:rPr lang="en-US" altLang="zh-CN" sz="2400" dirty="0">
                <a:latin typeface="Tahoma" panose="020B0604030504040204" pitchFamily="34" charset="0"/>
                <a:ea typeface="Tahoma" panose="020B0604030504040204" pitchFamily="34" charset="0"/>
                <a:cs typeface="Tahoma" panose="020B0604030504040204" pitchFamily="34" charset="0"/>
              </a:rPr>
              <a:t>();</a:t>
            </a:r>
            <a:endParaRPr lang="zh-CN" altLang="en-US" sz="2400" dirty="0">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algn="ctr" eaLnBrk="1" hangingPunct="1"/>
            <a:r>
              <a:rPr lang="en-US" altLang="zh-CN" smtClean="0"/>
              <a:t>8.3  Scanner</a:t>
            </a:r>
            <a:r>
              <a:rPr lang="en-US" smtClean="0"/>
              <a:t>类</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56</a:t>
            </a:fld>
            <a:endParaRPr lang="zh-CN" altLang="zh-CN"/>
          </a:p>
        </p:txBody>
      </p:sp>
      <p:sp>
        <p:nvSpPr>
          <p:cNvPr id="3" name="矩形 2"/>
          <p:cNvSpPr/>
          <p:nvPr/>
        </p:nvSpPr>
        <p:spPr>
          <a:xfrm>
            <a:off x="323528" y="1944881"/>
            <a:ext cx="8820472" cy="4893647"/>
          </a:xfrm>
          <a:prstGeom prst="rect">
            <a:avLst/>
          </a:prstGeom>
        </p:spPr>
        <p:txBody>
          <a:bodyPr wrap="square">
            <a:spAutoFit/>
          </a:bodyPr>
          <a:lstStyle/>
          <a:p>
            <a:r>
              <a:rPr lang="en-US" altLang="zh-CN" sz="2400" dirty="0">
                <a:latin typeface="Tahoma" panose="020B0604030504040204" pitchFamily="34" charset="0"/>
                <a:ea typeface="Tahoma" panose="020B0604030504040204" pitchFamily="34" charset="0"/>
                <a:cs typeface="Tahoma" panose="020B0604030504040204" pitchFamily="34" charset="0"/>
              </a:rPr>
              <a:t>next() </a:t>
            </a:r>
            <a:r>
              <a:rPr lang="zh-CN" altLang="en-US" sz="2400" dirty="0">
                <a:latin typeface="Tahoma" panose="020B0604030504040204" pitchFamily="34" charset="0"/>
                <a:ea typeface="Tahoma" panose="020B0604030504040204" pitchFamily="34" charset="0"/>
                <a:cs typeface="Tahoma" panose="020B0604030504040204" pitchFamily="34" charset="0"/>
              </a:rPr>
              <a:t>与 </a:t>
            </a:r>
            <a:r>
              <a:rPr lang="en-US" altLang="zh-CN" sz="2400" dirty="0" err="1">
                <a:latin typeface="Tahoma" panose="020B0604030504040204" pitchFamily="34" charset="0"/>
                <a:ea typeface="Tahoma" panose="020B0604030504040204" pitchFamily="34" charset="0"/>
                <a:cs typeface="Tahoma" panose="020B0604030504040204" pitchFamily="34" charset="0"/>
              </a:rPr>
              <a:t>nextLine</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zh-CN" altLang="en-US" sz="2400" dirty="0">
                <a:latin typeface="Tahoma" panose="020B0604030504040204" pitchFamily="34" charset="0"/>
                <a:ea typeface="Tahoma" panose="020B0604030504040204" pitchFamily="34" charset="0"/>
                <a:cs typeface="Tahoma" panose="020B0604030504040204" pitchFamily="34" charset="0"/>
              </a:rPr>
              <a:t>区别</a:t>
            </a:r>
          </a:p>
          <a:p>
            <a:pPr marL="342900" indent="-342900">
              <a:buFont typeface="Wingdings" panose="05000000000000000000" pitchFamily="2" charset="2"/>
              <a:buChar char="p"/>
            </a:pPr>
            <a:r>
              <a:rPr lang="en-US" altLang="zh-CN" sz="2400" dirty="0">
                <a:latin typeface="Tahoma" panose="020B0604030504040204" pitchFamily="34" charset="0"/>
                <a:ea typeface="Tahoma" panose="020B0604030504040204" pitchFamily="34" charset="0"/>
                <a:cs typeface="Tahoma" panose="020B0604030504040204" pitchFamily="34" charset="0"/>
              </a:rPr>
              <a:t>next</a:t>
            </a:r>
            <a:r>
              <a:rPr lang="en-US" altLang="zh-CN" sz="2400" dirty="0" smtClean="0">
                <a:latin typeface="Tahoma" panose="020B0604030504040204" pitchFamily="34" charset="0"/>
                <a:ea typeface="Tahoma" panose="020B0604030504040204" pitchFamily="34" charset="0"/>
                <a:cs typeface="Tahoma" panose="020B0604030504040204" pitchFamily="34" charset="0"/>
              </a:rPr>
              <a:t>():</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r>
              <a:rPr lang="en-US" altLang="zh-CN" sz="2400" dirty="0" smtClean="0">
                <a:latin typeface="Tahoma" panose="020B0604030504040204" pitchFamily="34" charset="0"/>
                <a:ea typeface="Tahoma" panose="020B0604030504040204" pitchFamily="34" charset="0"/>
                <a:cs typeface="Tahoma" panose="020B0604030504040204" pitchFamily="34" charset="0"/>
              </a:rPr>
              <a:t>     1</a:t>
            </a:r>
            <a:r>
              <a:rPr lang="zh-CN" altLang="en-US" sz="2400" dirty="0">
                <a:latin typeface="Tahoma" panose="020B0604030504040204" pitchFamily="34" charset="0"/>
                <a:ea typeface="Tahoma" panose="020B0604030504040204" pitchFamily="34" charset="0"/>
                <a:cs typeface="Tahoma" panose="020B0604030504040204" pitchFamily="34" charset="0"/>
              </a:rPr>
              <a:t>、一定要读取到有效字符后才可以结束输入。</a:t>
            </a:r>
          </a:p>
          <a:p>
            <a:r>
              <a:rPr lang="en-US" altLang="zh-CN" sz="2400" dirty="0" smtClean="0">
                <a:latin typeface="Tahoma" panose="020B0604030504040204" pitchFamily="34" charset="0"/>
                <a:ea typeface="Tahoma" panose="020B0604030504040204" pitchFamily="34" charset="0"/>
                <a:cs typeface="Tahoma" panose="020B0604030504040204" pitchFamily="34" charset="0"/>
              </a:rPr>
              <a:t>     2</a:t>
            </a:r>
            <a:r>
              <a:rPr lang="zh-CN" altLang="en-US" sz="2400" dirty="0">
                <a:latin typeface="Tahoma" panose="020B0604030504040204" pitchFamily="34" charset="0"/>
                <a:ea typeface="Tahoma" panose="020B0604030504040204" pitchFamily="34" charset="0"/>
                <a:cs typeface="Tahoma" panose="020B0604030504040204" pitchFamily="34" charset="0"/>
              </a:rPr>
              <a:t>、对输入有效字符之前遇到的空白，</a:t>
            </a:r>
            <a:r>
              <a:rPr lang="en-US" altLang="zh-CN" sz="2400" dirty="0">
                <a:latin typeface="Tahoma" panose="020B0604030504040204" pitchFamily="34" charset="0"/>
                <a:ea typeface="Tahoma" panose="020B0604030504040204" pitchFamily="34" charset="0"/>
                <a:cs typeface="Tahoma" panose="020B0604030504040204" pitchFamily="34" charset="0"/>
              </a:rPr>
              <a:t>next</a:t>
            </a:r>
            <a:r>
              <a:rPr lang="en-US" altLang="zh-CN" sz="2400" dirty="0" smtClean="0">
                <a:latin typeface="Tahoma" panose="020B0604030504040204" pitchFamily="34" charset="0"/>
                <a:ea typeface="Tahoma" panose="020B0604030504040204" pitchFamily="34" charset="0"/>
                <a:cs typeface="Tahoma" panose="020B0604030504040204" pitchFamily="34" charset="0"/>
              </a:rPr>
              <a:t>()</a:t>
            </a:r>
            <a:r>
              <a:rPr lang="zh-CN" altLang="en-US" sz="2400" dirty="0" smtClean="0">
                <a:latin typeface="Tahoma" panose="020B0604030504040204" pitchFamily="34" charset="0"/>
                <a:ea typeface="Tahoma" panose="020B0604030504040204" pitchFamily="34" charset="0"/>
                <a:cs typeface="Tahoma" panose="020B0604030504040204" pitchFamily="34" charset="0"/>
              </a:rPr>
              <a:t>方法</a:t>
            </a:r>
            <a:r>
              <a:rPr lang="zh-CN" altLang="en-US" sz="2400" dirty="0">
                <a:latin typeface="Tahoma" panose="020B0604030504040204" pitchFamily="34" charset="0"/>
                <a:ea typeface="Tahoma" panose="020B0604030504040204" pitchFamily="34" charset="0"/>
                <a:cs typeface="Tahoma" panose="020B0604030504040204" pitchFamily="34" charset="0"/>
              </a:rPr>
              <a:t>会自动将其去掉。</a:t>
            </a:r>
          </a:p>
          <a:p>
            <a:r>
              <a:rPr lang="en-US" altLang="zh-CN" sz="2400" dirty="0" smtClean="0">
                <a:latin typeface="Tahoma" panose="020B0604030504040204" pitchFamily="34" charset="0"/>
                <a:ea typeface="Tahoma" panose="020B0604030504040204" pitchFamily="34" charset="0"/>
                <a:cs typeface="Tahoma" panose="020B0604030504040204" pitchFamily="34" charset="0"/>
              </a:rPr>
              <a:t>     3</a:t>
            </a:r>
            <a:r>
              <a:rPr lang="zh-CN" altLang="en-US" sz="2400" dirty="0">
                <a:latin typeface="Tahoma" panose="020B0604030504040204" pitchFamily="34" charset="0"/>
                <a:ea typeface="Tahoma" panose="020B0604030504040204" pitchFamily="34" charset="0"/>
                <a:cs typeface="Tahoma" panose="020B0604030504040204" pitchFamily="34" charset="0"/>
              </a:rPr>
              <a:t>、只有输入有效字符后才将其后面输入的空白作为分隔符或者结束符。</a:t>
            </a:r>
          </a:p>
          <a:p>
            <a:r>
              <a:rPr lang="en-US" altLang="zh-CN" sz="2400" dirty="0" smtClean="0">
                <a:latin typeface="Tahoma" panose="020B0604030504040204" pitchFamily="34" charset="0"/>
                <a:ea typeface="Tahoma" panose="020B0604030504040204" pitchFamily="34" charset="0"/>
                <a:cs typeface="Tahoma" panose="020B0604030504040204" pitchFamily="34" charset="0"/>
              </a:rPr>
              <a:t>         next</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zh-CN" altLang="en-US" sz="2400" dirty="0">
                <a:latin typeface="Tahoma" panose="020B0604030504040204" pitchFamily="34" charset="0"/>
                <a:ea typeface="Tahoma" panose="020B0604030504040204" pitchFamily="34" charset="0"/>
                <a:cs typeface="Tahoma" panose="020B0604030504040204" pitchFamily="34" charset="0"/>
              </a:rPr>
              <a:t>不能得到带有空格的字符串</a:t>
            </a:r>
            <a:r>
              <a:rPr lang="zh-CN" altLang="en-US" sz="2400" dirty="0" smtClean="0">
                <a:latin typeface="Tahoma" panose="020B0604030504040204" pitchFamily="34" charset="0"/>
                <a:ea typeface="Tahoma" panose="020B0604030504040204" pitchFamily="34" charset="0"/>
                <a:cs typeface="Tahoma" panose="020B0604030504040204" pitchFamily="34" charset="0"/>
              </a:rPr>
              <a:t>。</a:t>
            </a:r>
            <a:endParaRPr lang="en-US" altLang="zh-CN" sz="2400" dirty="0" smtClean="0">
              <a:latin typeface="Tahoma" panose="020B0604030504040204" pitchFamily="34" charset="0"/>
              <a:ea typeface="Tahoma" panose="020B0604030504040204" pitchFamily="34" charset="0"/>
              <a:cs typeface="Tahoma" panose="020B0604030504040204" pitchFamily="34" charset="0"/>
            </a:endParaRPr>
          </a:p>
          <a:p>
            <a:endParaRPr lang="zh-CN" alt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p"/>
            </a:pPr>
            <a:r>
              <a:rPr lang="en-US" altLang="zh-CN" sz="2400" dirty="0" err="1">
                <a:latin typeface="Tahoma" panose="020B0604030504040204" pitchFamily="34" charset="0"/>
                <a:ea typeface="Tahoma" panose="020B0604030504040204" pitchFamily="34" charset="0"/>
                <a:cs typeface="Tahoma" panose="020B0604030504040204" pitchFamily="34" charset="0"/>
              </a:rPr>
              <a:t>nextLine</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smtClean="0">
                <a:latin typeface="Tahoma" panose="020B0604030504040204" pitchFamily="34" charset="0"/>
                <a:ea typeface="Tahoma" panose="020B0604030504040204" pitchFamily="34" charset="0"/>
                <a:cs typeface="Tahoma" panose="020B0604030504040204" pitchFamily="34" charset="0"/>
              </a:rPr>
              <a:t>：</a:t>
            </a:r>
            <a:endParaRPr lang="zh-CN" altLang="en-US" sz="2400" dirty="0">
              <a:latin typeface="Tahoma" panose="020B0604030504040204" pitchFamily="34" charset="0"/>
              <a:ea typeface="Tahoma" panose="020B0604030504040204" pitchFamily="34" charset="0"/>
              <a:cs typeface="Tahoma" panose="020B0604030504040204" pitchFamily="34" charset="0"/>
            </a:endParaRPr>
          </a:p>
          <a:p>
            <a:r>
              <a:rPr lang="en-US" altLang="zh-CN" sz="2400" dirty="0" smtClean="0">
                <a:latin typeface="Tahoma" panose="020B0604030504040204" pitchFamily="34" charset="0"/>
                <a:ea typeface="Tahoma" panose="020B0604030504040204" pitchFamily="34" charset="0"/>
                <a:cs typeface="Tahoma" panose="020B0604030504040204" pitchFamily="34" charset="0"/>
              </a:rPr>
              <a:t>      1</a:t>
            </a:r>
            <a:r>
              <a:rPr lang="zh-CN" altLang="en-US" sz="2400" dirty="0">
                <a:latin typeface="Tahoma" panose="020B0604030504040204" pitchFamily="34" charset="0"/>
                <a:ea typeface="Tahoma" panose="020B0604030504040204" pitchFamily="34" charset="0"/>
                <a:cs typeface="Tahoma" panose="020B0604030504040204" pitchFamily="34" charset="0"/>
              </a:rPr>
              <a:t>、以</a:t>
            </a:r>
            <a:r>
              <a:rPr lang="en-US" altLang="zh-CN" sz="2400" dirty="0">
                <a:latin typeface="Tahoma" panose="020B0604030504040204" pitchFamily="34" charset="0"/>
                <a:ea typeface="Tahoma" panose="020B0604030504040204" pitchFamily="34" charset="0"/>
                <a:cs typeface="Tahoma" panose="020B0604030504040204" pitchFamily="34" charset="0"/>
              </a:rPr>
              <a:t>Enter</a:t>
            </a:r>
            <a:r>
              <a:rPr lang="zh-CN" altLang="en-US" sz="2400" dirty="0">
                <a:latin typeface="Tahoma" panose="020B0604030504040204" pitchFamily="34" charset="0"/>
                <a:ea typeface="Tahoma" panose="020B0604030504040204" pitchFamily="34" charset="0"/>
                <a:cs typeface="Tahoma" panose="020B0604030504040204" pitchFamily="34" charset="0"/>
              </a:rPr>
              <a:t>为结束符</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ea typeface="Tahoma" panose="020B0604030504040204" pitchFamily="34" charset="0"/>
                <a:cs typeface="Tahoma" panose="020B0604030504040204" pitchFamily="34" charset="0"/>
              </a:rPr>
              <a:t>也就是说 </a:t>
            </a:r>
            <a:r>
              <a:rPr lang="en-US" altLang="zh-CN" sz="2400" dirty="0" err="1">
                <a:latin typeface="Tahoma" panose="020B0604030504040204" pitchFamily="34" charset="0"/>
                <a:ea typeface="Tahoma" panose="020B0604030504040204" pitchFamily="34" charset="0"/>
                <a:cs typeface="Tahoma" panose="020B0604030504040204" pitchFamily="34" charset="0"/>
              </a:rPr>
              <a:t>nextLine</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ea typeface="Tahoma" panose="020B0604030504040204" pitchFamily="34" charset="0"/>
                <a:cs typeface="Tahoma" panose="020B0604030504040204" pitchFamily="34" charset="0"/>
              </a:rPr>
              <a:t>方法返回的是输入回车之前的所有字符。</a:t>
            </a:r>
          </a:p>
          <a:p>
            <a:r>
              <a:rPr lang="en-US" altLang="zh-CN" sz="2400" dirty="0" smtClean="0">
                <a:latin typeface="Tahoma" panose="020B0604030504040204" pitchFamily="34" charset="0"/>
                <a:ea typeface="Tahoma" panose="020B0604030504040204" pitchFamily="34" charset="0"/>
                <a:cs typeface="Tahoma" panose="020B0604030504040204" pitchFamily="34" charset="0"/>
              </a:rPr>
              <a:t>      2</a:t>
            </a:r>
            <a:r>
              <a:rPr lang="zh-CN" altLang="en-US" sz="2400" dirty="0">
                <a:latin typeface="Tahoma" panose="020B0604030504040204" pitchFamily="34" charset="0"/>
                <a:ea typeface="Tahoma" panose="020B0604030504040204" pitchFamily="34" charset="0"/>
                <a:cs typeface="Tahoma" panose="020B0604030504040204" pitchFamily="34" charset="0"/>
              </a:rPr>
              <a:t>、可以获得空白。</a:t>
            </a:r>
            <a:endParaRPr lang="zh-CN" altLang="en-US" sz="24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4118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algn="ctr" eaLnBrk="1" hangingPunct="1"/>
            <a:r>
              <a:rPr lang="en-US" altLang="zh-CN" smtClean="0"/>
              <a:t>8.3  Scanner</a:t>
            </a:r>
            <a:r>
              <a:rPr lang="en-US" smtClean="0"/>
              <a:t>类</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57</a:t>
            </a:fld>
            <a:endParaRPr lang="zh-CN" altLang="zh-CN"/>
          </a:p>
        </p:txBody>
      </p:sp>
      <p:sp>
        <p:nvSpPr>
          <p:cNvPr id="3" name="矩形 2"/>
          <p:cNvSpPr/>
          <p:nvPr/>
        </p:nvSpPr>
        <p:spPr>
          <a:xfrm>
            <a:off x="323528" y="1944881"/>
            <a:ext cx="8820472" cy="461665"/>
          </a:xfrm>
          <a:prstGeom prst="rect">
            <a:avLst/>
          </a:prstGeom>
        </p:spPr>
        <p:txBody>
          <a:bodyPr wrap="square">
            <a:spAutoFit/>
          </a:bodyPr>
          <a:lstStyle/>
          <a:p>
            <a:r>
              <a:rPr lang="zh-CN" altLang="en-US" sz="2400" dirty="0" smtClean="0">
                <a:latin typeface="Tahoma" panose="020B0604030504040204" pitchFamily="34" charset="0"/>
                <a:cs typeface="Tahoma" panose="020B0604030504040204" pitchFamily="34" charset="0"/>
              </a:rPr>
              <a:t>建议：</a:t>
            </a:r>
            <a:endParaRPr lang="zh-CN" altLang="en-US" sz="2400" dirty="0">
              <a:latin typeface="Tahoma" panose="020B0604030504040204" pitchFamily="34" charset="0"/>
              <a:cs typeface="Tahoma" panose="020B0604030504040204" pitchFamily="34" charset="0"/>
            </a:endParaRPr>
          </a:p>
        </p:txBody>
      </p:sp>
      <p:sp>
        <p:nvSpPr>
          <p:cNvPr id="4" name="矩形 3"/>
          <p:cNvSpPr/>
          <p:nvPr/>
        </p:nvSpPr>
        <p:spPr>
          <a:xfrm>
            <a:off x="467544" y="2675007"/>
            <a:ext cx="8280920" cy="3970318"/>
          </a:xfrm>
          <a:prstGeom prst="rect">
            <a:avLst/>
          </a:prstGeom>
        </p:spPr>
        <p:txBody>
          <a:bodyPr wrap="square">
            <a:spAutoFit/>
          </a:bodyPr>
          <a:lstStyle/>
          <a:p>
            <a:r>
              <a:rPr lang="en-US" altLang="zh-CN" sz="2800" dirty="0"/>
              <a:t>if (</a:t>
            </a:r>
            <a:r>
              <a:rPr lang="en-US" altLang="zh-CN" sz="2800" dirty="0" err="1" smtClean="0"/>
              <a:t>sc.</a:t>
            </a:r>
            <a:r>
              <a:rPr lang="en-US" altLang="zh-CN" sz="2800" dirty="0" err="1" smtClean="0">
                <a:solidFill>
                  <a:srgbClr val="0000FF"/>
                </a:solidFill>
              </a:rPr>
              <a:t>hasNextInt</a:t>
            </a:r>
            <a:r>
              <a:rPr lang="en-US" altLang="zh-CN" sz="2800" dirty="0"/>
              <a:t>()) {</a:t>
            </a:r>
          </a:p>
          <a:p>
            <a:r>
              <a:rPr lang="en-US" altLang="zh-CN" sz="2800" dirty="0"/>
              <a:t>            </a:t>
            </a:r>
            <a:r>
              <a:rPr lang="en-US" altLang="zh-CN" sz="2800" dirty="0">
                <a:solidFill>
                  <a:srgbClr val="FF0000"/>
                </a:solidFill>
              </a:rPr>
              <a:t>// </a:t>
            </a:r>
            <a:r>
              <a:rPr lang="zh-CN" altLang="en-US" sz="2800" dirty="0">
                <a:solidFill>
                  <a:srgbClr val="FF0000"/>
                </a:solidFill>
              </a:rPr>
              <a:t>判断输入的是否是整数</a:t>
            </a:r>
          </a:p>
          <a:p>
            <a:r>
              <a:rPr lang="zh-CN" altLang="en-US" sz="2800" dirty="0"/>
              <a:t>            </a:t>
            </a:r>
            <a:r>
              <a:rPr lang="en-US" altLang="zh-CN" sz="2800" dirty="0" err="1"/>
              <a:t>i</a:t>
            </a:r>
            <a:r>
              <a:rPr lang="en-US" altLang="zh-CN" sz="2800" dirty="0"/>
              <a:t> = </a:t>
            </a:r>
            <a:r>
              <a:rPr lang="en-US" altLang="zh-CN" sz="2800" dirty="0" err="1"/>
              <a:t>scan.nextInt</a:t>
            </a:r>
            <a:r>
              <a:rPr lang="en-US" altLang="zh-CN" sz="2800" dirty="0"/>
              <a:t>();</a:t>
            </a:r>
          </a:p>
          <a:p>
            <a:r>
              <a:rPr lang="en-US" altLang="zh-CN" sz="2800" dirty="0"/>
              <a:t>            </a:t>
            </a:r>
            <a:r>
              <a:rPr lang="en-US" altLang="zh-CN" sz="2800" dirty="0">
                <a:solidFill>
                  <a:srgbClr val="FF0000"/>
                </a:solidFill>
              </a:rPr>
              <a:t>// </a:t>
            </a:r>
            <a:r>
              <a:rPr lang="zh-CN" altLang="en-US" sz="2800" dirty="0">
                <a:solidFill>
                  <a:srgbClr val="FF0000"/>
                </a:solidFill>
              </a:rPr>
              <a:t>接收整数</a:t>
            </a:r>
          </a:p>
          <a:p>
            <a:r>
              <a:rPr lang="zh-CN" altLang="en-US" sz="2800" dirty="0"/>
              <a:t>            </a:t>
            </a:r>
            <a:r>
              <a:rPr lang="en-US" altLang="zh-CN" sz="2800" dirty="0" err="1"/>
              <a:t>System.out.println</a:t>
            </a:r>
            <a:r>
              <a:rPr lang="en-US" altLang="zh-CN" sz="2800" dirty="0"/>
              <a:t>("</a:t>
            </a:r>
            <a:r>
              <a:rPr lang="zh-CN" altLang="en-US" sz="2800" dirty="0"/>
              <a:t>整数数据：</a:t>
            </a:r>
            <a:r>
              <a:rPr lang="en-US" altLang="zh-CN" sz="2800" dirty="0"/>
              <a:t>" + </a:t>
            </a:r>
            <a:r>
              <a:rPr lang="en-US" altLang="zh-CN" sz="2800" dirty="0" err="1"/>
              <a:t>i</a:t>
            </a:r>
            <a:r>
              <a:rPr lang="en-US" altLang="zh-CN" sz="2800" dirty="0"/>
              <a:t>);</a:t>
            </a:r>
          </a:p>
          <a:p>
            <a:r>
              <a:rPr lang="en-US" altLang="zh-CN" sz="2800" dirty="0"/>
              <a:t>        } else {</a:t>
            </a:r>
          </a:p>
          <a:p>
            <a:r>
              <a:rPr lang="en-US" altLang="zh-CN" sz="2800" dirty="0"/>
              <a:t>            </a:t>
            </a:r>
            <a:r>
              <a:rPr lang="en-US" altLang="zh-CN" sz="2800" dirty="0">
                <a:solidFill>
                  <a:srgbClr val="FF0000"/>
                </a:solidFill>
              </a:rPr>
              <a:t>// </a:t>
            </a:r>
            <a:r>
              <a:rPr lang="zh-CN" altLang="en-US" sz="2800" dirty="0">
                <a:solidFill>
                  <a:srgbClr val="FF0000"/>
                </a:solidFill>
              </a:rPr>
              <a:t>输入错误的信息</a:t>
            </a:r>
          </a:p>
          <a:p>
            <a:r>
              <a:rPr lang="zh-CN" altLang="en-US" sz="2800" dirty="0"/>
              <a:t>            </a:t>
            </a:r>
            <a:r>
              <a:rPr lang="en-US" altLang="zh-CN" sz="2800" dirty="0" err="1"/>
              <a:t>System.out.println</a:t>
            </a:r>
            <a:r>
              <a:rPr lang="en-US" altLang="zh-CN" sz="2800" dirty="0"/>
              <a:t>("</a:t>
            </a:r>
            <a:r>
              <a:rPr lang="zh-CN" altLang="en-US" sz="2800" dirty="0"/>
              <a:t>输入的不是整数！</a:t>
            </a:r>
            <a:r>
              <a:rPr lang="en-US" altLang="zh-CN" sz="2800" dirty="0"/>
              <a:t>");</a:t>
            </a:r>
          </a:p>
          <a:p>
            <a:r>
              <a:rPr lang="en-US" altLang="zh-CN" sz="2800" dirty="0"/>
              <a:t>        }</a:t>
            </a:r>
            <a:endParaRPr lang="zh-CN" altLang="en-US" sz="2800" dirty="0"/>
          </a:p>
        </p:txBody>
      </p:sp>
    </p:spTree>
    <p:extLst>
      <p:ext uri="{BB962C8B-B14F-4D97-AF65-F5344CB8AC3E}">
        <p14:creationId xmlns:p14="http://schemas.microsoft.com/office/powerpoint/2010/main" val="12366913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algn="ctr" eaLnBrk="1" hangingPunct="1"/>
            <a:r>
              <a:rPr lang="en-US" altLang="zh-CN" smtClean="0"/>
              <a:t>8.4  Math</a:t>
            </a:r>
            <a:r>
              <a:rPr lang="en-US" smtClean="0"/>
              <a:t>和</a:t>
            </a:r>
            <a:r>
              <a:rPr lang="en-US" altLang="zh-CN" smtClean="0"/>
              <a:t>Random</a:t>
            </a:r>
            <a:r>
              <a:rPr lang="en-US" smtClean="0"/>
              <a:t>类</a:t>
            </a:r>
          </a:p>
        </p:txBody>
      </p:sp>
      <p:sp>
        <p:nvSpPr>
          <p:cNvPr id="33796" name="Rectangle 3"/>
          <p:cNvSpPr>
            <a:spLocks noGrp="1" noChangeArrowheads="1"/>
          </p:cNvSpPr>
          <p:nvPr>
            <p:ph type="body" sz="half" idx="1"/>
          </p:nvPr>
        </p:nvSpPr>
        <p:spPr>
          <a:xfrm>
            <a:off x="971600" y="2060848"/>
            <a:ext cx="7704856" cy="3338512"/>
          </a:xfrm>
        </p:spPr>
        <p:txBody>
          <a:bodyPr/>
          <a:lstStyle/>
          <a:p>
            <a:pPr marL="0" indent="723900" eaLnBrk="1" hangingPunct="1">
              <a:lnSpc>
                <a:spcPct val="150000"/>
              </a:lnSpc>
              <a:buFont typeface="Wingdings" pitchFamily="2" charset="2"/>
              <a:buNone/>
            </a:pPr>
            <a:r>
              <a:rPr lang="zh-CN" altLang="zh-CN" sz="2800" dirty="0" smtClean="0"/>
              <a:t>8.4.1  Math</a:t>
            </a:r>
            <a:r>
              <a:rPr lang="zh-CN" sz="2800" dirty="0" smtClean="0"/>
              <a:t>类</a:t>
            </a:r>
          </a:p>
          <a:p>
            <a:pPr marL="0" indent="723900" eaLnBrk="1" hangingPunct="1">
              <a:lnSpc>
                <a:spcPct val="150000"/>
              </a:lnSpc>
              <a:buFont typeface="Wingdings" pitchFamily="2" charset="2"/>
              <a:buNone/>
            </a:pPr>
            <a:r>
              <a:rPr lang="zh-CN" altLang="zh-CN" sz="2800" dirty="0" smtClean="0">
                <a:solidFill>
                  <a:schemeClr val="tx1"/>
                </a:solidFill>
              </a:rPr>
              <a:t>Math</a:t>
            </a:r>
            <a:r>
              <a:rPr lang="zh-CN" sz="2800" dirty="0" smtClean="0">
                <a:solidFill>
                  <a:schemeClr val="tx1"/>
                </a:solidFill>
              </a:rPr>
              <a:t>类位于</a:t>
            </a:r>
            <a:r>
              <a:rPr lang="zh-CN" altLang="zh-CN" sz="2800" dirty="0" smtClean="0">
                <a:solidFill>
                  <a:schemeClr val="tx1"/>
                </a:solidFill>
              </a:rPr>
              <a:t>java.lang</a:t>
            </a:r>
            <a:r>
              <a:rPr lang="zh-CN" sz="2800" dirty="0" smtClean="0">
                <a:solidFill>
                  <a:schemeClr val="tx1"/>
                </a:solidFill>
              </a:rPr>
              <a:t>包中，</a:t>
            </a:r>
            <a:r>
              <a:rPr lang="zh-CN" altLang="zh-CN" sz="2800" dirty="0" smtClean="0">
                <a:solidFill>
                  <a:schemeClr val="tx1"/>
                </a:solidFill>
              </a:rPr>
              <a:t>Math</a:t>
            </a:r>
            <a:r>
              <a:rPr lang="zh-CN" sz="2800" dirty="0" smtClean="0">
                <a:solidFill>
                  <a:schemeClr val="tx1"/>
                </a:solidFill>
              </a:rPr>
              <a:t>类包含许多用来进行科学计算的类方法，这些方法可以直接通过类名进行调用。在</a:t>
            </a:r>
            <a:r>
              <a:rPr lang="zh-CN" altLang="zh-CN" sz="2800" dirty="0" smtClean="0">
                <a:solidFill>
                  <a:schemeClr val="tx1"/>
                </a:solidFill>
              </a:rPr>
              <a:t>Math</a:t>
            </a:r>
            <a:r>
              <a:rPr lang="zh-CN" sz="2800" dirty="0" smtClean="0">
                <a:solidFill>
                  <a:schemeClr val="tx1"/>
                </a:solidFill>
              </a:rPr>
              <a:t>类中存在两个静态的常量，其中之一就是常量</a:t>
            </a:r>
            <a:r>
              <a:rPr lang="zh-CN" altLang="zh-CN" sz="2800" dirty="0" smtClean="0">
                <a:solidFill>
                  <a:schemeClr val="tx1"/>
                </a:solidFill>
              </a:rPr>
              <a:t>E</a:t>
            </a:r>
            <a:r>
              <a:rPr lang="zh-CN" sz="2800" dirty="0" smtClean="0">
                <a:solidFill>
                  <a:schemeClr val="tx1"/>
                </a:solidFill>
              </a:rPr>
              <a:t>，它的值是</a:t>
            </a:r>
            <a:r>
              <a:rPr lang="zh-CN" altLang="zh-CN" sz="2800" dirty="0" smtClean="0">
                <a:solidFill>
                  <a:schemeClr val="tx1"/>
                </a:solidFill>
              </a:rPr>
              <a:t>2.7182828284590452354</a:t>
            </a:r>
            <a:r>
              <a:rPr lang="zh-CN" sz="2800" dirty="0" smtClean="0">
                <a:solidFill>
                  <a:schemeClr val="tx1"/>
                </a:solidFill>
              </a:rPr>
              <a:t>，另一个是常量</a:t>
            </a:r>
            <a:r>
              <a:rPr lang="zh-CN" altLang="zh-CN" sz="2800" dirty="0" smtClean="0">
                <a:solidFill>
                  <a:schemeClr val="tx1"/>
                </a:solidFill>
              </a:rPr>
              <a:t>PI</a:t>
            </a:r>
            <a:r>
              <a:rPr lang="zh-CN" sz="2800" dirty="0" smtClean="0">
                <a:solidFill>
                  <a:schemeClr val="tx1"/>
                </a:solidFill>
              </a:rPr>
              <a:t>，它的值是</a:t>
            </a:r>
            <a:r>
              <a:rPr lang="zh-CN" altLang="zh-CN" sz="2800" dirty="0" smtClean="0">
                <a:solidFill>
                  <a:schemeClr val="tx1"/>
                </a:solidFill>
              </a:rPr>
              <a:t>3.14159265358979323846</a:t>
            </a:r>
            <a:r>
              <a:rPr lang="zh-CN" sz="2800" dirty="0" smtClean="0">
                <a:solidFill>
                  <a:schemeClr val="tx1"/>
                </a:solidFill>
              </a:rPr>
              <a:t>。</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58</a:t>
            </a:fld>
            <a:endParaRPr lang="zh-CN"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algn="ctr" eaLnBrk="1" hangingPunct="1"/>
            <a:r>
              <a:rPr lang="en-US" altLang="zh-CN" smtClean="0"/>
              <a:t>Math</a:t>
            </a:r>
            <a:r>
              <a:rPr lang="en-US" smtClean="0"/>
              <a:t>类的常用方法如下：</a:t>
            </a:r>
          </a:p>
        </p:txBody>
      </p:sp>
      <p:sp>
        <p:nvSpPr>
          <p:cNvPr id="34820" name="Rectangle 3"/>
          <p:cNvSpPr>
            <a:spLocks noGrp="1" noChangeArrowheads="1"/>
          </p:cNvSpPr>
          <p:nvPr>
            <p:ph type="body" sz="half" idx="1"/>
          </p:nvPr>
        </p:nvSpPr>
        <p:spPr>
          <a:xfrm>
            <a:off x="556890" y="2132856"/>
            <a:ext cx="7992888" cy="4031704"/>
          </a:xfrm>
        </p:spPr>
        <p:txBody>
          <a:bodyPr/>
          <a:lstStyle/>
          <a:p>
            <a:pPr marL="0" indent="0" eaLnBrk="1" hangingPunct="1">
              <a:buFont typeface="Wingdings" pitchFamily="2" charset="2"/>
              <a:buNone/>
            </a:pPr>
            <a:r>
              <a:rPr lang="zh-CN" altLang="en-US" sz="2000" dirty="0" smtClean="0"/>
              <a:t>public static long abs (double a)   返回a的绝对值</a:t>
            </a:r>
          </a:p>
          <a:p>
            <a:pPr marL="0" indent="0" eaLnBrk="1" hangingPunct="1">
              <a:buFont typeface="Wingdings" pitchFamily="2" charset="2"/>
              <a:buNone/>
            </a:pPr>
            <a:r>
              <a:rPr lang="zh-CN" altLang="en-US" sz="2000" dirty="0" smtClean="0"/>
              <a:t>public static double max (double a,double b)  返回a、b的最大值</a:t>
            </a:r>
          </a:p>
          <a:p>
            <a:pPr marL="0" indent="0" eaLnBrk="1" hangingPunct="1">
              <a:buFont typeface="Wingdings" pitchFamily="2" charset="2"/>
              <a:buNone/>
            </a:pPr>
            <a:r>
              <a:rPr lang="zh-CN" altLang="en-US" sz="2000" dirty="0" smtClean="0"/>
              <a:t>public static double min (double a,double b)  返回a、b的最小值</a:t>
            </a:r>
          </a:p>
          <a:p>
            <a:pPr marL="0" indent="0" eaLnBrk="1" hangingPunct="1">
              <a:buFont typeface="Wingdings" pitchFamily="2" charset="2"/>
              <a:buNone/>
            </a:pPr>
            <a:r>
              <a:rPr lang="zh-CN" altLang="en-US" sz="2000" dirty="0" smtClean="0"/>
              <a:t>public static double pow (double a,double b)  返回a的b次幂</a:t>
            </a:r>
          </a:p>
          <a:p>
            <a:pPr marL="0" indent="0" eaLnBrk="1" hangingPunct="1">
              <a:buFont typeface="Wingdings" pitchFamily="2" charset="2"/>
              <a:buNone/>
            </a:pPr>
            <a:r>
              <a:rPr lang="zh-CN" altLang="en-US" sz="2000" dirty="0" smtClean="0"/>
              <a:t>public static double sqrt (double a)  返回a的平方根</a:t>
            </a:r>
          </a:p>
          <a:p>
            <a:pPr marL="0" indent="0" eaLnBrk="1" hangingPunct="1">
              <a:buFont typeface="Wingdings" pitchFamily="2" charset="2"/>
              <a:buNone/>
            </a:pPr>
            <a:r>
              <a:rPr lang="zh-CN" altLang="en-US" sz="2000" dirty="0" smtClean="0"/>
              <a:t>public static double log (double a)  返回a的对数</a:t>
            </a:r>
          </a:p>
          <a:p>
            <a:pPr marL="0" indent="0" eaLnBrk="1" hangingPunct="1">
              <a:buFont typeface="Wingdings" pitchFamily="2" charset="2"/>
              <a:buNone/>
            </a:pPr>
            <a:r>
              <a:rPr lang="zh-CN" altLang="en-US" sz="2000" dirty="0" smtClean="0"/>
              <a:t>public static double sin (double a)  返回a的正弦值</a:t>
            </a:r>
          </a:p>
          <a:p>
            <a:pPr marL="0" indent="0" eaLnBrk="1" hangingPunct="1">
              <a:buFont typeface="Wingdings" pitchFamily="2" charset="2"/>
              <a:buNone/>
            </a:pPr>
            <a:r>
              <a:rPr lang="zh-CN" altLang="en-US" sz="2000" dirty="0" smtClean="0"/>
              <a:t>public static double asin (double a)  返回a的反正弦值</a:t>
            </a:r>
          </a:p>
          <a:p>
            <a:pPr marL="0" indent="0" eaLnBrk="1" hangingPunct="1">
              <a:buFont typeface="Wingdings" pitchFamily="2" charset="2"/>
              <a:buNone/>
            </a:pPr>
            <a:r>
              <a:rPr lang="zh-CN" altLang="en-US" sz="2000" dirty="0" smtClean="0"/>
              <a:t>public static double random()  产生一个0到1之间的随机数，                         </a:t>
            </a:r>
            <a:endParaRPr lang="en-US" altLang="zh-CN" sz="2000" dirty="0" smtClean="0"/>
          </a:p>
          <a:p>
            <a:pPr marL="0" indent="0" eaLnBrk="1" hangingPunct="1">
              <a:buFont typeface="Wingdings" pitchFamily="2" charset="2"/>
              <a:buNone/>
            </a:pPr>
            <a:r>
              <a:rPr lang="en-US" altLang="zh-CN" sz="2000" dirty="0"/>
              <a:t> </a:t>
            </a:r>
            <a:r>
              <a:rPr lang="en-US" altLang="zh-CN" sz="2000" dirty="0" smtClean="0"/>
              <a:t>                                                    </a:t>
            </a:r>
            <a:r>
              <a:rPr lang="zh-CN" altLang="en-US" sz="2000" dirty="0" smtClean="0"/>
              <a:t>这个随机数不包括0和1</a:t>
            </a:r>
          </a:p>
        </p:txBody>
      </p:sp>
      <p:sp>
        <p:nvSpPr>
          <p:cNvPr id="2" name="灯片编号占位符 1"/>
          <p:cNvSpPr>
            <a:spLocks noGrp="1"/>
          </p:cNvSpPr>
          <p:nvPr>
            <p:ph type="sldNum" sz="quarter" idx="12"/>
          </p:nvPr>
        </p:nvSpPr>
        <p:spPr/>
        <p:txBody>
          <a:bodyPr/>
          <a:lstStyle/>
          <a:p>
            <a:pPr>
              <a:defRPr/>
            </a:pPr>
            <a:fld id="{BD093108-AA2E-44A6-9FBF-F252FFEFA2CC}" type="slidenum">
              <a:rPr lang="zh-CN" altLang="zh-CN" smtClean="0"/>
              <a:pPr>
                <a:defRPr/>
              </a:pPr>
              <a:t>59</a:t>
            </a:fld>
            <a:endParaRPr lang="zh-CN"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50938" y="214313"/>
            <a:ext cx="6950075" cy="1462087"/>
          </a:xfrm>
        </p:spPr>
        <p:txBody>
          <a:bodyPr/>
          <a:lstStyle/>
          <a:p>
            <a:pPr algn="ctr" eaLnBrk="1" hangingPunct="1"/>
            <a:r>
              <a:rPr lang="zh-CN" altLang="zh-CN" smtClean="0">
                <a:latin typeface="Times New Roman" pitchFamily="18" charset="0"/>
                <a:ea typeface="方正书宋简体" pitchFamily="65" charset="-122"/>
              </a:rPr>
              <a:t>8.1.2  </a:t>
            </a:r>
            <a:r>
              <a:rPr lang="zh-CN" smtClean="0">
                <a:latin typeface="Times New Roman" pitchFamily="18" charset="0"/>
                <a:ea typeface="方正书宋简体" pitchFamily="65" charset="-122"/>
              </a:rPr>
              <a:t>连接字符串</a:t>
            </a:r>
          </a:p>
        </p:txBody>
      </p:sp>
      <p:sp>
        <p:nvSpPr>
          <p:cNvPr id="10243" name="Rectangle 3"/>
          <p:cNvSpPr>
            <a:spLocks noGrp="1" noChangeArrowheads="1"/>
          </p:cNvSpPr>
          <p:nvPr>
            <p:ph type="body" idx="1"/>
          </p:nvPr>
        </p:nvSpPr>
        <p:spPr>
          <a:xfrm>
            <a:off x="1115616" y="2060848"/>
            <a:ext cx="7772400" cy="3895725"/>
          </a:xfrm>
        </p:spPr>
        <p:txBody>
          <a:bodyPr/>
          <a:lstStyle/>
          <a:p>
            <a:pPr marL="0" indent="762000" eaLnBrk="1" hangingPunct="1">
              <a:buFont typeface="Wingdings" pitchFamily="2" charset="2"/>
              <a:buNone/>
            </a:pPr>
            <a:r>
              <a:rPr lang="zh-CN" sz="2400" dirty="0" smtClean="0">
                <a:solidFill>
                  <a:schemeClr val="tx1"/>
                </a:solidFill>
              </a:rPr>
              <a:t>连接字符串可以通过运算符“</a:t>
            </a:r>
            <a:r>
              <a:rPr lang="zh-CN" altLang="zh-CN" sz="2400" dirty="0" smtClean="0">
                <a:solidFill>
                  <a:schemeClr val="tx1"/>
                </a:solidFill>
              </a:rPr>
              <a:t>+”</a:t>
            </a:r>
            <a:r>
              <a:rPr lang="zh-CN" sz="2400" dirty="0" smtClean="0">
                <a:solidFill>
                  <a:schemeClr val="tx1"/>
                </a:solidFill>
              </a:rPr>
              <a:t>实现，但此时与用在算术运算中的意义是不同的，用在这里的意思是将多个字符串合并到一起生成一个新的字符串。</a:t>
            </a:r>
          </a:p>
          <a:p>
            <a:pPr marL="0" indent="762000" eaLnBrk="1" hangingPunct="1">
              <a:buFont typeface="Wingdings" pitchFamily="2" charset="2"/>
              <a:buNone/>
            </a:pPr>
            <a:r>
              <a:rPr lang="zh-CN" sz="2400" dirty="0" smtClean="0"/>
              <a:t>对于“</a:t>
            </a:r>
            <a:r>
              <a:rPr lang="zh-CN" altLang="zh-CN" sz="2400" dirty="0" smtClean="0"/>
              <a:t>+”</a:t>
            </a:r>
            <a:r>
              <a:rPr lang="zh-CN" sz="2400" dirty="0" smtClean="0"/>
              <a:t>运算符，如果有一个操作元为</a:t>
            </a:r>
            <a:r>
              <a:rPr lang="zh-CN" altLang="zh-CN" sz="2400" dirty="0" smtClean="0"/>
              <a:t>String</a:t>
            </a:r>
            <a:r>
              <a:rPr lang="zh-CN" sz="2400" dirty="0" smtClean="0"/>
              <a:t>类型，则为字符串连接运算符。字符串可与任意类型的数据进行字符串连接的操作，若该数据为基本类型则会自动转换为字符串，若为引用类型，则会自动调用所引用对象的</a:t>
            </a:r>
            <a:r>
              <a:rPr lang="zh-CN" altLang="zh-CN" sz="2400" dirty="0" smtClean="0"/>
              <a:t>toString()</a:t>
            </a:r>
            <a:r>
              <a:rPr lang="zh-CN" sz="2400" dirty="0" smtClean="0"/>
              <a:t>方法获得一个字符串，然后进行字符串连接的操作。</a:t>
            </a:r>
          </a:p>
          <a:p>
            <a:pPr marL="0" indent="762000" eaLnBrk="1" hangingPunct="1">
              <a:buFont typeface="Wingdings" pitchFamily="2" charset="2"/>
              <a:buNone/>
            </a:pPr>
            <a:r>
              <a:rPr lang="zh-CN" altLang="zh-CN" sz="2400" dirty="0" smtClean="0">
                <a:solidFill>
                  <a:schemeClr val="tx1"/>
                </a:solidFill>
              </a:rPr>
              <a:t>【</a:t>
            </a:r>
            <a:r>
              <a:rPr lang="zh-CN" sz="2400" dirty="0" smtClean="0">
                <a:solidFill>
                  <a:schemeClr val="tx1"/>
                </a:solidFill>
              </a:rPr>
              <a:t>例</a:t>
            </a:r>
            <a:r>
              <a:rPr lang="zh-CN" altLang="zh-CN" sz="2400" dirty="0" smtClean="0">
                <a:solidFill>
                  <a:schemeClr val="tx1"/>
                </a:solidFill>
              </a:rPr>
              <a:t>8-1】 </a:t>
            </a:r>
            <a:r>
              <a:rPr lang="zh-CN" sz="2400" dirty="0" smtClean="0">
                <a:solidFill>
                  <a:schemeClr val="tx1"/>
                </a:solidFill>
              </a:rPr>
              <a:t>通过运算符“</a:t>
            </a:r>
            <a:r>
              <a:rPr lang="zh-CN" altLang="zh-CN" sz="2400" dirty="0" smtClean="0">
                <a:solidFill>
                  <a:schemeClr val="tx1"/>
                </a:solidFill>
              </a:rPr>
              <a:t>+”</a:t>
            </a:r>
            <a:r>
              <a:rPr lang="zh-CN" sz="2400" dirty="0" smtClean="0">
                <a:solidFill>
                  <a:schemeClr val="tx1"/>
                </a:solidFill>
              </a:rPr>
              <a:t>连接字符串。</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zh-CN" smtClean="0"/>
              <a:t>8.4.2  Random</a:t>
            </a:r>
            <a:r>
              <a:rPr lang="zh-CN" smtClean="0"/>
              <a:t>类</a:t>
            </a:r>
          </a:p>
        </p:txBody>
      </p:sp>
      <p:sp>
        <p:nvSpPr>
          <p:cNvPr id="35844" name="Rectangle 3"/>
          <p:cNvSpPr>
            <a:spLocks noGrp="1" noChangeArrowheads="1"/>
          </p:cNvSpPr>
          <p:nvPr>
            <p:ph type="body" idx="1"/>
          </p:nvPr>
        </p:nvSpPr>
        <p:spPr>
          <a:xfrm>
            <a:off x="467544" y="1773238"/>
            <a:ext cx="8347844" cy="4114800"/>
          </a:xfrm>
        </p:spPr>
        <p:txBody>
          <a:bodyPr/>
          <a:lstStyle/>
          <a:p>
            <a:pPr eaLnBrk="1" hangingPunct="1"/>
            <a:r>
              <a:rPr lang="zh-CN" dirty="0" smtClean="0"/>
              <a:t>虽然在</a:t>
            </a:r>
            <a:r>
              <a:rPr lang="zh-CN" altLang="zh-CN" dirty="0" smtClean="0"/>
              <a:t>Math</a:t>
            </a:r>
            <a:r>
              <a:rPr lang="zh-CN" dirty="0" smtClean="0"/>
              <a:t>类的方法中包括获取随机数的方法</a:t>
            </a:r>
            <a:r>
              <a:rPr lang="zh-CN" altLang="zh-CN" dirty="0" smtClean="0"/>
              <a:t>random()</a:t>
            </a:r>
            <a:r>
              <a:rPr lang="zh-CN" dirty="0" smtClean="0"/>
              <a:t>，但是在</a:t>
            </a:r>
            <a:r>
              <a:rPr lang="zh-CN" altLang="zh-CN" dirty="0" smtClean="0"/>
              <a:t>Java</a:t>
            </a:r>
            <a:r>
              <a:rPr lang="zh-CN" dirty="0" smtClean="0"/>
              <a:t>中提供了更为灵活的能够获取随机数的</a:t>
            </a:r>
            <a:r>
              <a:rPr lang="zh-CN" altLang="zh-CN" dirty="0" smtClean="0"/>
              <a:t>Random</a:t>
            </a:r>
            <a:r>
              <a:rPr lang="zh-CN" dirty="0" smtClean="0"/>
              <a:t>类，</a:t>
            </a:r>
            <a:r>
              <a:rPr lang="zh-CN" altLang="zh-CN" dirty="0" smtClean="0"/>
              <a:t>Random</a:t>
            </a:r>
            <a:r>
              <a:rPr lang="zh-CN" dirty="0" smtClean="0"/>
              <a:t>类位于</a:t>
            </a:r>
            <a:r>
              <a:rPr lang="zh-CN" altLang="zh-CN" dirty="0" smtClean="0"/>
              <a:t>java.util</a:t>
            </a:r>
            <a:r>
              <a:rPr lang="zh-CN" dirty="0" smtClean="0"/>
              <a:t>包中，</a:t>
            </a:r>
            <a:r>
              <a:rPr lang="zh-CN" altLang="zh-CN" dirty="0" smtClean="0"/>
              <a:t>Random</a:t>
            </a:r>
            <a:r>
              <a:rPr lang="zh-CN" dirty="0" smtClean="0"/>
              <a:t>类的构造方法如下：</a:t>
            </a:r>
          </a:p>
        </p:txBody>
      </p:sp>
      <p:sp>
        <p:nvSpPr>
          <p:cNvPr id="36868" name="Rectangle 4"/>
          <p:cNvSpPr>
            <a:spLocks noChangeArrowheads="1"/>
          </p:cNvSpPr>
          <p:nvPr/>
        </p:nvSpPr>
        <p:spPr bwMode="auto">
          <a:xfrm>
            <a:off x="900113" y="4511675"/>
            <a:ext cx="7920037" cy="7905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400"/>
              <a:t>public Random ();</a:t>
            </a:r>
          </a:p>
          <a:p>
            <a:pPr indent="88900">
              <a:spcBef>
                <a:spcPct val="20000"/>
              </a:spcBef>
              <a:buClr>
                <a:schemeClr val="folHlink"/>
              </a:buClr>
              <a:buSzPct val="60000"/>
              <a:buFont typeface="Wingdings" pitchFamily="2" charset="2"/>
              <a:buNone/>
            </a:pPr>
            <a:r>
              <a:rPr lang="zh-CN" altLang="zh-CN" sz="2400"/>
              <a:t>public Random (long seed);</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60</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p:cTn id="7" dur="500" fill="hold"/>
                                        <p:tgtEl>
                                          <p:spTgt spid="36868"/>
                                        </p:tgtEl>
                                        <p:attrNameLst>
                                          <p:attrName>ppt_w</p:attrName>
                                        </p:attrNameLst>
                                      </p:cBhvr>
                                      <p:tavLst>
                                        <p:tav tm="0">
                                          <p:val>
                                            <p:fltVal val="0"/>
                                          </p:val>
                                        </p:tav>
                                        <p:tav tm="100000">
                                          <p:val>
                                            <p:strVal val="#ppt_w"/>
                                          </p:val>
                                        </p:tav>
                                      </p:tavLst>
                                    </p:anim>
                                    <p:anim calcmode="lin" valueType="num">
                                      <p:cBhvr>
                                        <p:cTn id="8"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zh-CN" smtClean="0"/>
              <a:t>8.4.2  Random</a:t>
            </a:r>
            <a:r>
              <a:rPr lang="zh-CN" smtClean="0"/>
              <a:t>类</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61</a:t>
            </a:fld>
            <a:endParaRPr lang="zh-CN" altLang="zh-CN"/>
          </a:p>
        </p:txBody>
      </p:sp>
      <p:sp>
        <p:nvSpPr>
          <p:cNvPr id="3" name="Rectangle 1"/>
          <p:cNvSpPr>
            <a:spLocks noChangeArrowheads="1"/>
          </p:cNvSpPr>
          <p:nvPr/>
        </p:nvSpPr>
        <p:spPr bwMode="auto">
          <a:xfrm>
            <a:off x="1242294" y="1932359"/>
            <a:ext cx="8082234" cy="480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9656" tIns="0" rIns="0" bIns="0" numCol="1" anchor="ctr" anchorCtr="0" compatLnSpc="1">
            <a:prstTxWarp prst="textNoShape">
              <a:avLst/>
            </a:prstTxWarp>
            <a:spAutoFit/>
          </a:bodyPr>
          <a:lstStyle/>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Random random = new Random();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System.out.println("nextInt()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 random.nextInt());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随机生成一个整数，范围</a:t>
            </a:r>
            <a:r>
              <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-2^31~2^31-1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System.out.println("nextLong()</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 random.nextLong());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随机生成</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long</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类型范围的整数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System.out.println("nextFloat()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 random.nextFloat());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随机生成</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[0, 1.0)</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区间的小数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System.out.println("nextDouble()</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 random.nextDouble());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随机生成</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[0, 1.0)</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区间的小数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byte[] byteArr = new byte[10]; random.nextBytes(byteArr); </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随机生成</a:t>
            </a:r>
            <a:r>
              <a:rPr kumimoji="0" lang="zh-CN"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byte</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，并存放在定义的数组中，</a:t>
            </a:r>
            <a:endParaRPr kumimoji="0" lang="en-US" alt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spcBef>
                <a:spcPts val="300"/>
              </a:spcBef>
              <a:spcAft>
                <a:spcPct val="0"/>
              </a:spcAft>
              <a:buClrTx/>
              <a:buSzTx/>
              <a:buFontTx/>
              <a:buNone/>
              <a:tabLst/>
            </a:pPr>
            <a:r>
              <a:rPr lang="en-US" altLang="zh-CN" sz="2000" dirty="0" smtClean="0">
                <a:solidFill>
                  <a:srgbClr val="000000"/>
                </a:solidFill>
                <a:latin typeface="Tahoma" panose="020B0604030504040204" pitchFamily="34" charset="0"/>
                <a:cs typeface="Tahoma" panose="020B0604030504040204" pitchFamily="34" charset="0"/>
              </a:rPr>
              <a:t>//</a:t>
            </a:r>
            <a:r>
              <a:rPr kumimoji="0" lang="zh-CN" sz="20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生成的个数等于定义的数组的个数</a:t>
            </a:r>
            <a:r>
              <a:rPr kumimoji="0" lang="zh-CN"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lvl="0" eaLnBrk="0" hangingPunct="0">
              <a:spcBef>
                <a:spcPts val="300"/>
              </a:spcBef>
            </a:pPr>
            <a:r>
              <a:rPr lang="en-US" altLang="zh-CN" sz="2000"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err="1">
                <a:latin typeface="Tahoma" panose="020B0604030504040204" pitchFamily="34" charset="0"/>
                <a:ea typeface="Tahoma" panose="020B0604030504040204" pitchFamily="34" charset="0"/>
                <a:cs typeface="Tahoma" panose="020B0604030504040204" pitchFamily="34" charset="0"/>
              </a:rPr>
              <a:t>nextInt</a:t>
            </a:r>
            <a:r>
              <a:rPr lang="en-US" altLang="zh-CN" sz="2000" dirty="0">
                <a:latin typeface="Tahoma" panose="020B0604030504040204" pitchFamily="34" charset="0"/>
                <a:ea typeface="Tahoma" panose="020B0604030504040204" pitchFamily="34" charset="0"/>
                <a:cs typeface="Tahoma" panose="020B0604030504040204" pitchFamily="34" charset="0"/>
              </a:rPr>
              <a:t>(10)</a:t>
            </a:r>
            <a:r>
              <a:rPr lang="zh-CN" altLang="en-US" sz="2000" dirty="0">
                <a:latin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 + </a:t>
            </a:r>
            <a:r>
              <a:rPr lang="en-US" altLang="zh-CN" sz="2000" dirty="0" err="1">
                <a:latin typeface="Tahoma" panose="020B0604030504040204" pitchFamily="34" charset="0"/>
                <a:ea typeface="Tahoma" panose="020B0604030504040204" pitchFamily="34" charset="0"/>
                <a:cs typeface="Tahoma" panose="020B0604030504040204" pitchFamily="34" charset="0"/>
              </a:rPr>
              <a:t>random.nextInt</a:t>
            </a:r>
            <a:r>
              <a:rPr lang="en-US" altLang="zh-CN" sz="2000" dirty="0">
                <a:latin typeface="Tahoma" panose="020B0604030504040204" pitchFamily="34" charset="0"/>
                <a:ea typeface="Tahoma" panose="020B0604030504040204" pitchFamily="34" charset="0"/>
                <a:cs typeface="Tahoma" panose="020B0604030504040204" pitchFamily="34" charset="0"/>
              </a:rPr>
              <a:t>(10)); </a:t>
            </a:r>
            <a:endParaRPr lang="en-US" altLang="zh-CN" sz="2000" dirty="0" smtClean="0">
              <a:latin typeface="Tahoma" panose="020B0604030504040204" pitchFamily="34" charset="0"/>
              <a:ea typeface="Tahoma" panose="020B0604030504040204" pitchFamily="34" charset="0"/>
              <a:cs typeface="Tahoma" panose="020B0604030504040204" pitchFamily="34" charset="0"/>
            </a:endParaRPr>
          </a:p>
          <a:p>
            <a:pPr lvl="0" eaLnBrk="0" hangingPunct="0">
              <a:spcBef>
                <a:spcPts val="300"/>
              </a:spcBef>
            </a:pPr>
            <a:r>
              <a:rPr lang="en-US" altLang="zh-CN" sz="2000" dirty="0" smtClean="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随机生成一个整数，整数范围</a:t>
            </a:r>
            <a:r>
              <a:rPr lang="en-US" altLang="zh-CN" sz="2000" dirty="0">
                <a:latin typeface="Tahoma" panose="020B0604030504040204" pitchFamily="34" charset="0"/>
                <a:ea typeface="Tahoma" panose="020B0604030504040204" pitchFamily="34" charset="0"/>
                <a:cs typeface="Tahoma" panose="020B0604030504040204" pitchFamily="34" charset="0"/>
              </a:rPr>
              <a:t>[0,10)</a:t>
            </a:r>
            <a:endParaRPr kumimoji="0" lang="zh-CN"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005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zh-CN" smtClean="0"/>
              <a:t>8.5  </a:t>
            </a:r>
            <a:r>
              <a:rPr lang="zh-CN" smtClean="0"/>
              <a:t>数字格式化</a:t>
            </a:r>
          </a:p>
        </p:txBody>
      </p:sp>
      <p:sp>
        <p:nvSpPr>
          <p:cNvPr id="36868" name="Rectangle 3"/>
          <p:cNvSpPr>
            <a:spLocks noGrp="1" noChangeArrowheads="1"/>
          </p:cNvSpPr>
          <p:nvPr>
            <p:ph type="body" idx="1"/>
          </p:nvPr>
        </p:nvSpPr>
        <p:spPr>
          <a:xfrm>
            <a:off x="611560" y="1773238"/>
            <a:ext cx="8203828" cy="4114800"/>
          </a:xfrm>
        </p:spPr>
        <p:txBody>
          <a:bodyPr/>
          <a:lstStyle/>
          <a:p>
            <a:pPr eaLnBrk="1" hangingPunct="1"/>
            <a:r>
              <a:rPr lang="zh-CN" dirty="0" smtClean="0"/>
              <a:t>数字格式化指的就是按照指定格式得到一个字符串。例如，对小数</a:t>
            </a:r>
            <a:r>
              <a:rPr lang="zh-CN" altLang="zh-CN" dirty="0" smtClean="0"/>
              <a:t>26.3526335</a:t>
            </a:r>
            <a:r>
              <a:rPr lang="zh-CN" dirty="0" smtClean="0"/>
              <a:t>进行保留两位小数操作，得到后的字符串是</a:t>
            </a:r>
            <a:r>
              <a:rPr lang="zh-CN" altLang="zh-CN" dirty="0" smtClean="0"/>
              <a:t>26.35</a:t>
            </a:r>
            <a:r>
              <a:rPr lang="zh-CN" dirty="0" smtClean="0"/>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62</a:t>
            </a:fld>
            <a:endParaRPr lang="zh-CN"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zh-CN" smtClean="0"/>
              <a:t>8.5.1  Formatter</a:t>
            </a:r>
            <a:r>
              <a:rPr lang="zh-CN" smtClean="0"/>
              <a:t>类</a:t>
            </a:r>
          </a:p>
        </p:txBody>
      </p:sp>
      <p:sp>
        <p:nvSpPr>
          <p:cNvPr id="37892" name="Rectangle 3"/>
          <p:cNvSpPr>
            <a:spLocks noGrp="1" noChangeArrowheads="1"/>
          </p:cNvSpPr>
          <p:nvPr>
            <p:ph type="body" idx="1"/>
          </p:nvPr>
        </p:nvSpPr>
        <p:spPr>
          <a:xfrm>
            <a:off x="777378" y="1844824"/>
            <a:ext cx="7772400" cy="4114800"/>
          </a:xfrm>
        </p:spPr>
        <p:txBody>
          <a:bodyPr/>
          <a:lstStyle/>
          <a:p>
            <a:pPr marL="0" indent="0" eaLnBrk="1" hangingPunct="1">
              <a:lnSpc>
                <a:spcPct val="80000"/>
              </a:lnSpc>
              <a:buNone/>
            </a:pPr>
            <a:r>
              <a:rPr lang="zh-CN" altLang="zh-CN" sz="2400" dirty="0" smtClean="0"/>
              <a:t>1. </a:t>
            </a:r>
            <a:r>
              <a:rPr lang="zh-CN" sz="2400" dirty="0" smtClean="0"/>
              <a:t>格式化模式</a:t>
            </a:r>
          </a:p>
          <a:p>
            <a:pPr eaLnBrk="1" hangingPunct="1">
              <a:lnSpc>
                <a:spcPct val="80000"/>
              </a:lnSpc>
            </a:pPr>
            <a:r>
              <a:rPr lang="zh-CN" sz="2400" dirty="0" smtClean="0"/>
              <a:t>格式化模式是</a:t>
            </a:r>
            <a:r>
              <a:rPr lang="zh-CN" altLang="zh-CN" sz="2400" dirty="0" smtClean="0"/>
              <a:t>format</a:t>
            </a:r>
            <a:r>
              <a:rPr lang="zh-CN" sz="2400" dirty="0" smtClean="0"/>
              <a:t>方法中的一个使用双引号括起来的字符序列，该字符序列由格式符和普通字符构成。关于格式化模式在</a:t>
            </a:r>
            <a:r>
              <a:rPr lang="zh-CN" altLang="zh-CN" sz="2400" dirty="0" smtClean="0"/>
              <a:t>8.1.4</a:t>
            </a:r>
            <a:r>
              <a:rPr lang="zh-CN" sz="2400" dirty="0" smtClean="0"/>
              <a:t>节有过相关介绍，这里不再赘述。</a:t>
            </a:r>
          </a:p>
          <a:p>
            <a:pPr marL="0" indent="0" eaLnBrk="1" hangingPunct="1">
              <a:lnSpc>
                <a:spcPct val="80000"/>
              </a:lnSpc>
              <a:buNone/>
            </a:pPr>
            <a:r>
              <a:rPr lang="zh-CN" altLang="zh-CN" sz="2400" dirty="0" smtClean="0"/>
              <a:t>2. </a:t>
            </a:r>
            <a:r>
              <a:rPr lang="zh-CN" sz="2400" dirty="0" smtClean="0"/>
              <a:t>值列表</a:t>
            </a:r>
          </a:p>
          <a:p>
            <a:pPr eaLnBrk="1" hangingPunct="1">
              <a:lnSpc>
                <a:spcPct val="80000"/>
              </a:lnSpc>
            </a:pPr>
            <a:r>
              <a:rPr lang="zh-CN" sz="2400" dirty="0" smtClean="0"/>
              <a:t>值列表是使用逗号分隔的变量、常量或表达式。但是，要保证</a:t>
            </a:r>
            <a:r>
              <a:rPr lang="zh-CN" altLang="zh-CN" sz="2400" dirty="0" smtClean="0"/>
              <a:t>format</a:t>
            </a:r>
            <a:r>
              <a:rPr lang="zh-CN" sz="2400" dirty="0" smtClean="0"/>
              <a:t>方法“格式化模式”中的格式符的个数与“值列表”中列出的值的个数相同。例如：</a:t>
            </a:r>
          </a:p>
        </p:txBody>
      </p:sp>
      <p:sp>
        <p:nvSpPr>
          <p:cNvPr id="38916" name="Rectangle 4"/>
          <p:cNvSpPr>
            <a:spLocks noChangeArrowheads="1"/>
          </p:cNvSpPr>
          <p:nvPr/>
        </p:nvSpPr>
        <p:spPr bwMode="auto">
          <a:xfrm>
            <a:off x="924560" y="4951562"/>
            <a:ext cx="7920037" cy="1008062"/>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dirty="0"/>
              <a:t>String m = String.format(“%d</a:t>
            </a:r>
            <a:r>
              <a:rPr lang="zh-CN" sz="1600" dirty="0"/>
              <a:t>元</a:t>
            </a:r>
            <a:r>
              <a:rPr lang="zh-CN" altLang="zh-CN" sz="1600" dirty="0"/>
              <a:t>%.1f</a:t>
            </a:r>
            <a:r>
              <a:rPr lang="zh-CN" sz="1600" dirty="0"/>
              <a:t>箱</a:t>
            </a:r>
            <a:r>
              <a:rPr lang="zh-CN" altLang="zh-CN" sz="1600" dirty="0"/>
              <a:t>%d</a:t>
            </a:r>
            <a:r>
              <a:rPr lang="zh-CN" sz="1600" dirty="0"/>
              <a:t>斤”</a:t>
            </a:r>
            <a:r>
              <a:rPr lang="zh-CN" altLang="zh-CN" sz="1600" dirty="0"/>
              <a:t>,78,8.0,125);</a:t>
            </a:r>
          </a:p>
          <a:p>
            <a:pPr indent="88900">
              <a:spcBef>
                <a:spcPct val="20000"/>
              </a:spcBef>
              <a:buClr>
                <a:schemeClr val="folHlink"/>
              </a:buClr>
              <a:buSzPct val="60000"/>
              <a:buFont typeface="Wingdings" pitchFamily="2" charset="2"/>
              <a:buNone/>
            </a:pPr>
            <a:r>
              <a:rPr lang="zh-CN" sz="1600" dirty="0"/>
              <a:t>输出结果是：</a:t>
            </a:r>
          </a:p>
          <a:p>
            <a:pPr indent="88900">
              <a:spcBef>
                <a:spcPct val="20000"/>
              </a:spcBef>
              <a:buClr>
                <a:schemeClr val="folHlink"/>
              </a:buClr>
              <a:buSzPct val="60000"/>
              <a:buFont typeface="Wingdings" pitchFamily="2" charset="2"/>
              <a:buNone/>
            </a:pPr>
            <a:r>
              <a:rPr lang="zh-CN" altLang="zh-CN" sz="1600" dirty="0"/>
              <a:t>78</a:t>
            </a:r>
            <a:r>
              <a:rPr lang="zh-CN" sz="1600" dirty="0"/>
              <a:t>元</a:t>
            </a:r>
            <a:r>
              <a:rPr lang="zh-CN" altLang="zh-CN" sz="1600" dirty="0"/>
              <a:t>8.0</a:t>
            </a:r>
            <a:r>
              <a:rPr lang="zh-CN" sz="1600" dirty="0"/>
              <a:t>箱</a:t>
            </a:r>
            <a:r>
              <a:rPr lang="zh-CN" altLang="zh-CN" sz="1600" dirty="0"/>
              <a:t>125</a:t>
            </a:r>
            <a:r>
              <a:rPr lang="zh-CN" sz="1600" dirty="0"/>
              <a:t>斤</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63</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p:cTn id="7" dur="500" fill="hold"/>
                                        <p:tgtEl>
                                          <p:spTgt spid="38916"/>
                                        </p:tgtEl>
                                        <p:attrNameLst>
                                          <p:attrName>ppt_w</p:attrName>
                                        </p:attrNameLst>
                                      </p:cBhvr>
                                      <p:tavLst>
                                        <p:tav tm="0">
                                          <p:val>
                                            <p:fltVal val="0"/>
                                          </p:val>
                                        </p:tav>
                                        <p:tav tm="100000">
                                          <p:val>
                                            <p:strVal val="#ppt_w"/>
                                          </p:val>
                                        </p:tav>
                                      </p:tavLst>
                                    </p:anim>
                                    <p:anim calcmode="lin" valueType="num">
                                      <p:cBhvr>
                                        <p:cTn id="8" dur="500" fill="hold"/>
                                        <p:tgtEl>
                                          <p:spTgt spid="389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zh-CN" dirty="0" smtClean="0"/>
              <a:t>8.5.2  </a:t>
            </a:r>
            <a:r>
              <a:rPr lang="zh-CN" dirty="0" smtClean="0"/>
              <a:t>格式化整数</a:t>
            </a:r>
          </a:p>
        </p:txBody>
      </p:sp>
      <p:sp>
        <p:nvSpPr>
          <p:cNvPr id="38916" name="Rectangle 3"/>
          <p:cNvSpPr>
            <a:spLocks noGrp="1" noChangeArrowheads="1"/>
          </p:cNvSpPr>
          <p:nvPr>
            <p:ph type="body" idx="1"/>
          </p:nvPr>
        </p:nvSpPr>
        <p:spPr/>
        <p:txBody>
          <a:bodyPr/>
          <a:lstStyle/>
          <a:p>
            <a:pPr eaLnBrk="1" hangingPunct="1">
              <a:lnSpc>
                <a:spcPct val="90000"/>
              </a:lnSpc>
            </a:pPr>
            <a:r>
              <a:rPr lang="zh-CN" altLang="zh-CN" smtClean="0"/>
              <a:t>1. %d</a:t>
            </a:r>
            <a:r>
              <a:rPr lang="zh-CN" smtClean="0"/>
              <a:t>，</a:t>
            </a:r>
            <a:r>
              <a:rPr lang="zh-CN" altLang="zh-CN" smtClean="0"/>
              <a:t>%o</a:t>
            </a:r>
            <a:r>
              <a:rPr lang="zh-CN" smtClean="0"/>
              <a:t>，</a:t>
            </a:r>
            <a:r>
              <a:rPr lang="zh-CN" altLang="zh-CN" smtClean="0"/>
              <a:t>%x</a:t>
            </a:r>
            <a:r>
              <a:rPr lang="zh-CN" smtClean="0"/>
              <a:t>，</a:t>
            </a:r>
            <a:r>
              <a:rPr lang="zh-CN" altLang="zh-CN" smtClean="0"/>
              <a:t>%X</a:t>
            </a:r>
          </a:p>
          <a:p>
            <a:pPr eaLnBrk="1" hangingPunct="1">
              <a:lnSpc>
                <a:spcPct val="90000"/>
              </a:lnSpc>
            </a:pPr>
            <a:r>
              <a:rPr lang="zh-CN" altLang="zh-CN" smtClean="0"/>
              <a:t>%d</a:t>
            </a:r>
            <a:r>
              <a:rPr lang="zh-CN" smtClean="0"/>
              <a:t>，</a:t>
            </a:r>
            <a:r>
              <a:rPr lang="zh-CN" altLang="zh-CN" smtClean="0"/>
              <a:t>%o</a:t>
            </a:r>
            <a:r>
              <a:rPr lang="zh-CN" smtClean="0"/>
              <a:t>，</a:t>
            </a:r>
            <a:r>
              <a:rPr lang="zh-CN" altLang="zh-CN" smtClean="0"/>
              <a:t>%x</a:t>
            </a:r>
            <a:r>
              <a:rPr lang="zh-CN" smtClean="0"/>
              <a:t>和</a:t>
            </a:r>
            <a:r>
              <a:rPr lang="zh-CN" altLang="zh-CN" smtClean="0"/>
              <a:t>X</a:t>
            </a:r>
            <a:r>
              <a:rPr lang="zh-CN" smtClean="0"/>
              <a:t>格式符可格式化</a:t>
            </a:r>
            <a:r>
              <a:rPr lang="zh-CN" altLang="zh-CN" smtClean="0"/>
              <a:t>byte</a:t>
            </a:r>
            <a:r>
              <a:rPr lang="zh-CN" smtClean="0"/>
              <a:t>、</a:t>
            </a:r>
            <a:r>
              <a:rPr lang="zh-CN" altLang="zh-CN" smtClean="0"/>
              <a:t>Byte</a:t>
            </a:r>
            <a:r>
              <a:rPr lang="zh-CN" smtClean="0"/>
              <a:t>、</a:t>
            </a:r>
            <a:r>
              <a:rPr lang="zh-CN" altLang="zh-CN" smtClean="0"/>
              <a:t>short</a:t>
            </a:r>
            <a:r>
              <a:rPr lang="zh-CN" smtClean="0"/>
              <a:t>、</a:t>
            </a:r>
            <a:r>
              <a:rPr lang="zh-CN" altLang="zh-CN" smtClean="0"/>
              <a:t>Short</a:t>
            </a:r>
            <a:r>
              <a:rPr lang="zh-CN" smtClean="0"/>
              <a:t>、</a:t>
            </a:r>
            <a:r>
              <a:rPr lang="zh-CN" altLang="zh-CN" smtClean="0"/>
              <a:t>int</a:t>
            </a:r>
            <a:r>
              <a:rPr lang="zh-CN" smtClean="0"/>
              <a:t>、</a:t>
            </a:r>
            <a:r>
              <a:rPr lang="zh-CN" altLang="zh-CN" smtClean="0"/>
              <a:t>Integer</a:t>
            </a:r>
            <a:r>
              <a:rPr lang="zh-CN" smtClean="0"/>
              <a:t>、</a:t>
            </a:r>
            <a:r>
              <a:rPr lang="zh-CN" altLang="zh-CN" smtClean="0"/>
              <a:t>long</a:t>
            </a:r>
            <a:r>
              <a:rPr lang="zh-CN" smtClean="0"/>
              <a:t>和</a:t>
            </a:r>
            <a:r>
              <a:rPr lang="zh-CN" altLang="zh-CN" smtClean="0"/>
              <a:t>Long</a:t>
            </a:r>
            <a:r>
              <a:rPr lang="zh-CN" smtClean="0"/>
              <a:t>型数据。</a:t>
            </a:r>
          </a:p>
          <a:p>
            <a:pPr eaLnBrk="1" hangingPunct="1">
              <a:lnSpc>
                <a:spcPct val="90000"/>
              </a:lnSpc>
            </a:pPr>
            <a:r>
              <a:rPr lang="zh-CN" altLang="zh-CN" smtClean="0"/>
              <a:t>%d</a:t>
            </a:r>
            <a:r>
              <a:rPr lang="zh-CN" smtClean="0"/>
              <a:t>将值格式化为十进制整数。</a:t>
            </a:r>
          </a:p>
          <a:p>
            <a:pPr eaLnBrk="1" hangingPunct="1">
              <a:lnSpc>
                <a:spcPct val="90000"/>
              </a:lnSpc>
            </a:pPr>
            <a:r>
              <a:rPr lang="zh-CN" altLang="zh-CN" smtClean="0"/>
              <a:t>%o</a:t>
            </a:r>
            <a:r>
              <a:rPr lang="zh-CN" smtClean="0"/>
              <a:t>将值格式化为八进制整数。</a:t>
            </a:r>
          </a:p>
          <a:p>
            <a:pPr eaLnBrk="1" hangingPunct="1">
              <a:lnSpc>
                <a:spcPct val="90000"/>
              </a:lnSpc>
            </a:pPr>
            <a:r>
              <a:rPr lang="zh-CN" altLang="zh-CN" smtClean="0"/>
              <a:t>%x</a:t>
            </a:r>
            <a:r>
              <a:rPr lang="zh-CN" smtClean="0"/>
              <a:t>将值格式化为小写的十六进制整数。</a:t>
            </a:r>
          </a:p>
          <a:p>
            <a:pPr eaLnBrk="1" hangingPunct="1">
              <a:lnSpc>
                <a:spcPct val="90000"/>
              </a:lnSpc>
            </a:pPr>
            <a:r>
              <a:rPr lang="zh-CN" altLang="zh-CN" smtClean="0"/>
              <a:t>%X</a:t>
            </a:r>
            <a:r>
              <a:rPr lang="zh-CN" smtClean="0"/>
              <a:t>将值格式化为大写的十六进制整数。</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64</a:t>
            </a:fld>
            <a:endParaRPr lang="zh-CN"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dirty="0"/>
              <a:t>8.5.2  </a:t>
            </a:r>
            <a:r>
              <a:rPr lang="zh-CN" altLang="en-US" dirty="0"/>
              <a:t>格式化整数</a:t>
            </a:r>
            <a:endParaRPr lang="zh-CN" altLang="zh-CN" dirty="0" smtClean="0"/>
          </a:p>
        </p:txBody>
      </p:sp>
      <p:sp>
        <p:nvSpPr>
          <p:cNvPr id="39940" name="Rectangle 3"/>
          <p:cNvSpPr>
            <a:spLocks noGrp="1" noChangeArrowheads="1"/>
          </p:cNvSpPr>
          <p:nvPr>
            <p:ph type="body" idx="1"/>
          </p:nvPr>
        </p:nvSpPr>
        <p:spPr/>
        <p:txBody>
          <a:bodyPr/>
          <a:lstStyle/>
          <a:p>
            <a:pPr eaLnBrk="1" hangingPunct="1"/>
            <a:r>
              <a:rPr lang="zh-CN" altLang="zh-CN" smtClean="0"/>
              <a:t>2. </a:t>
            </a:r>
            <a:r>
              <a:rPr lang="zh-CN" smtClean="0"/>
              <a:t>修饰符</a:t>
            </a:r>
          </a:p>
          <a:p>
            <a:pPr eaLnBrk="1" hangingPunct="1"/>
            <a:r>
              <a:rPr lang="zh-CN" altLang="zh-CN" smtClean="0"/>
              <a:t>“+”</a:t>
            </a:r>
            <a:r>
              <a:rPr lang="zh-CN" smtClean="0"/>
              <a:t>加号修饰符：格式化正整数时，强制添加上正号，例如，</a:t>
            </a:r>
            <a:r>
              <a:rPr lang="zh-CN" altLang="zh-CN" smtClean="0"/>
              <a:t>%+d</a:t>
            </a:r>
            <a:r>
              <a:rPr lang="zh-CN" smtClean="0"/>
              <a:t>将</a:t>
            </a:r>
            <a:r>
              <a:rPr lang="zh-CN" altLang="zh-CN" smtClean="0"/>
              <a:t>12</a:t>
            </a:r>
            <a:r>
              <a:rPr lang="zh-CN" smtClean="0"/>
              <a:t>格式化为“</a:t>
            </a:r>
            <a:r>
              <a:rPr lang="zh-CN" altLang="zh-CN" smtClean="0"/>
              <a:t>+12”</a:t>
            </a:r>
            <a:r>
              <a:rPr lang="zh-CN" smtClean="0"/>
              <a:t>。</a:t>
            </a:r>
          </a:p>
          <a:p>
            <a:pPr eaLnBrk="1" hangingPunct="1"/>
            <a:r>
              <a:rPr lang="zh-CN" altLang="zh-CN" smtClean="0"/>
              <a:t>“</a:t>
            </a:r>
            <a:r>
              <a:rPr lang="zh-CN" smtClean="0"/>
              <a:t>，”逗号修饰符：格式化整数时，按“千”分组，例如：</a:t>
            </a:r>
          </a:p>
        </p:txBody>
      </p:sp>
      <p:sp>
        <p:nvSpPr>
          <p:cNvPr id="40964" name="Rectangle 4"/>
          <p:cNvSpPr>
            <a:spLocks noChangeArrowheads="1"/>
          </p:cNvSpPr>
          <p:nvPr/>
        </p:nvSpPr>
        <p:spPr bwMode="auto">
          <a:xfrm>
            <a:off x="900113" y="5013325"/>
            <a:ext cx="7920037" cy="10080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String m = String.format(“</a:t>
            </a:r>
            <a:r>
              <a:rPr lang="zh-CN" sz="1600"/>
              <a:t>按千分组：</a:t>
            </a:r>
            <a:r>
              <a:rPr lang="zh-CN" altLang="zh-CN" sz="1600"/>
              <a:t>%,d</a:t>
            </a:r>
            <a:r>
              <a:rPr lang="zh-CN" sz="1600"/>
              <a:t>。按千分组带正号</a:t>
            </a:r>
            <a:r>
              <a:rPr lang="zh-CN" altLang="zh-CN" sz="1600"/>
              <a:t>%+</a:t>
            </a:r>
            <a:r>
              <a:rPr lang="zh-CN" sz="1600"/>
              <a:t>，</a:t>
            </a:r>
            <a:r>
              <a:rPr lang="zh-CN" altLang="zh-CN" sz="1600"/>
              <a:t>d”,123456,7890);</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zh-CN" smtClean="0"/>
              <a:t>3. </a:t>
            </a:r>
            <a:r>
              <a:rPr lang="zh-CN" smtClean="0"/>
              <a:t>数据的宽度</a:t>
            </a:r>
          </a:p>
        </p:txBody>
      </p:sp>
      <p:sp>
        <p:nvSpPr>
          <p:cNvPr id="40964" name="Rectangle 3"/>
          <p:cNvSpPr>
            <a:spLocks noGrp="1" noChangeArrowheads="1"/>
          </p:cNvSpPr>
          <p:nvPr>
            <p:ph type="body" idx="1"/>
          </p:nvPr>
        </p:nvSpPr>
        <p:spPr>
          <a:xfrm>
            <a:off x="777378" y="1809931"/>
            <a:ext cx="7772400" cy="4536082"/>
          </a:xfrm>
        </p:spPr>
        <p:txBody>
          <a:bodyPr/>
          <a:lstStyle/>
          <a:p>
            <a:pPr eaLnBrk="1" hangingPunct="1"/>
            <a:r>
              <a:rPr lang="zh-CN" dirty="0" smtClean="0"/>
              <a:t>数据的宽度就是</a:t>
            </a:r>
            <a:r>
              <a:rPr lang="zh-CN" altLang="zh-CN" dirty="0" smtClean="0"/>
              <a:t>format</a:t>
            </a:r>
            <a:r>
              <a:rPr lang="zh-CN" dirty="0" smtClean="0"/>
              <a:t>方法返回的字符串的长度。数据宽度的一般格式为：“</a:t>
            </a:r>
            <a:r>
              <a:rPr lang="zh-CN" altLang="zh-CN" dirty="0" smtClean="0"/>
              <a:t>%</a:t>
            </a:r>
            <a:r>
              <a:rPr lang="zh-CN" altLang="zh-CN" dirty="0" smtClean="0">
                <a:solidFill>
                  <a:srgbClr val="FF0000"/>
                </a:solidFill>
              </a:rPr>
              <a:t>m</a:t>
            </a:r>
            <a:r>
              <a:rPr lang="zh-CN" altLang="zh-CN" dirty="0" smtClean="0"/>
              <a:t>d”</a:t>
            </a:r>
            <a:r>
              <a:rPr lang="zh-CN" dirty="0" smtClean="0"/>
              <a:t>，其效果是在数字的左面增加空格；或“</a:t>
            </a:r>
            <a:r>
              <a:rPr lang="zh-CN" altLang="zh-CN" dirty="0" smtClean="0"/>
              <a:t>%-</a:t>
            </a:r>
            <a:r>
              <a:rPr lang="zh-CN" altLang="zh-CN" dirty="0" smtClean="0">
                <a:solidFill>
                  <a:srgbClr val="FF0000"/>
                </a:solidFill>
              </a:rPr>
              <a:t>m</a:t>
            </a:r>
            <a:r>
              <a:rPr lang="zh-CN" altLang="zh-CN" dirty="0" smtClean="0"/>
              <a:t>d”</a:t>
            </a:r>
            <a:r>
              <a:rPr lang="zh-CN" dirty="0" smtClean="0"/>
              <a:t>，其效果是在数字的右面增加空格，例如，将数字</a:t>
            </a:r>
            <a:r>
              <a:rPr lang="zh-CN" altLang="zh-CN" dirty="0" smtClean="0"/>
              <a:t>63</a:t>
            </a:r>
            <a:r>
              <a:rPr lang="zh-CN" dirty="0" smtClean="0"/>
              <a:t>格式化为宽度为</a:t>
            </a:r>
            <a:r>
              <a:rPr lang="zh-CN" altLang="zh-CN" dirty="0" smtClean="0"/>
              <a:t>6</a:t>
            </a:r>
            <a:r>
              <a:rPr lang="zh-CN" dirty="0" smtClean="0"/>
              <a:t>的字符串：</a:t>
            </a:r>
          </a:p>
        </p:txBody>
      </p:sp>
      <p:sp>
        <p:nvSpPr>
          <p:cNvPr id="41988" name="Rectangle 4"/>
          <p:cNvSpPr>
            <a:spLocks noChangeArrowheads="1"/>
          </p:cNvSpPr>
          <p:nvPr/>
        </p:nvSpPr>
        <p:spPr bwMode="auto">
          <a:xfrm>
            <a:off x="900113" y="5013325"/>
            <a:ext cx="7920037" cy="10080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String m = String.format(“%6d”,63);</a:t>
            </a:r>
          </a:p>
          <a:p>
            <a:pPr indent="88900">
              <a:spcBef>
                <a:spcPct val="20000"/>
              </a:spcBef>
              <a:buClr>
                <a:schemeClr val="folHlink"/>
              </a:buClr>
              <a:buSzPct val="60000"/>
              <a:buFont typeface="Wingdings" pitchFamily="2" charset="2"/>
              <a:buNone/>
            </a:pPr>
            <a:r>
              <a:rPr lang="zh-CN" sz="1600"/>
              <a:t>输出结果是：</a:t>
            </a:r>
          </a:p>
          <a:p>
            <a:pPr indent="88900">
              <a:spcBef>
                <a:spcPct val="20000"/>
              </a:spcBef>
              <a:buClr>
                <a:schemeClr val="folHlink"/>
              </a:buClr>
              <a:buSzPct val="60000"/>
              <a:buFont typeface="Wingdings" pitchFamily="2" charset="2"/>
              <a:buNone/>
            </a:pPr>
            <a:r>
              <a:rPr lang="zh-CN" altLang="zh-CN" sz="1600"/>
              <a:t>    63</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p:cTn id="7" dur="500" fill="hold"/>
                                        <p:tgtEl>
                                          <p:spTgt spid="41988"/>
                                        </p:tgtEl>
                                        <p:attrNameLst>
                                          <p:attrName>ppt_w</p:attrName>
                                        </p:attrNameLst>
                                      </p:cBhvr>
                                      <p:tavLst>
                                        <p:tav tm="0">
                                          <p:val>
                                            <p:fltVal val="0"/>
                                          </p:val>
                                        </p:tav>
                                        <p:tav tm="100000">
                                          <p:val>
                                            <p:strVal val="#ppt_w"/>
                                          </p:val>
                                        </p:tav>
                                      </p:tavLst>
                                    </p:anim>
                                    <p:anim calcmode="lin" valueType="num">
                                      <p:cBhvr>
                                        <p:cTn id="8" dur="500" fill="hold"/>
                                        <p:tgtEl>
                                          <p:spTgt spid="419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zh-CN" smtClean="0"/>
              <a:t> 8.5.3  </a:t>
            </a:r>
            <a:r>
              <a:rPr lang="zh-CN" smtClean="0"/>
              <a:t>格式化浮点数</a:t>
            </a:r>
          </a:p>
        </p:txBody>
      </p:sp>
      <p:sp>
        <p:nvSpPr>
          <p:cNvPr id="41988" name="Rectangle 3"/>
          <p:cNvSpPr>
            <a:spLocks noGrp="1" noChangeArrowheads="1"/>
          </p:cNvSpPr>
          <p:nvPr>
            <p:ph type="body" idx="1"/>
          </p:nvPr>
        </p:nvSpPr>
        <p:spPr>
          <a:xfrm>
            <a:off x="900113" y="1906588"/>
            <a:ext cx="7772400" cy="4114800"/>
          </a:xfrm>
        </p:spPr>
        <p:txBody>
          <a:bodyPr/>
          <a:lstStyle/>
          <a:p>
            <a:pPr marL="0" indent="0" eaLnBrk="1" hangingPunct="1">
              <a:lnSpc>
                <a:spcPct val="90000"/>
              </a:lnSpc>
              <a:buNone/>
            </a:pPr>
            <a:r>
              <a:rPr lang="zh-CN" altLang="zh-CN" sz="2400" dirty="0" smtClean="0"/>
              <a:t>1. float</a:t>
            </a:r>
            <a:r>
              <a:rPr lang="zh-CN" sz="2400" dirty="0" smtClean="0"/>
              <a:t>、</a:t>
            </a:r>
            <a:r>
              <a:rPr lang="zh-CN" altLang="zh-CN" sz="2400" dirty="0" smtClean="0"/>
              <a:t>Float</a:t>
            </a:r>
            <a:r>
              <a:rPr lang="zh-CN" sz="2400" dirty="0" smtClean="0"/>
              <a:t>、</a:t>
            </a:r>
            <a:r>
              <a:rPr lang="zh-CN" altLang="zh-CN" sz="2400" dirty="0" smtClean="0"/>
              <a:t>double</a:t>
            </a:r>
            <a:r>
              <a:rPr lang="zh-CN" sz="2400" dirty="0" smtClean="0"/>
              <a:t>和</a:t>
            </a:r>
            <a:r>
              <a:rPr lang="zh-CN" altLang="zh-CN" sz="2400" dirty="0" smtClean="0"/>
              <a:t>Double</a:t>
            </a:r>
          </a:p>
          <a:p>
            <a:pPr eaLnBrk="1" hangingPunct="1">
              <a:lnSpc>
                <a:spcPct val="90000"/>
              </a:lnSpc>
            </a:pPr>
            <a:r>
              <a:rPr lang="zh-CN" altLang="zh-CN" sz="2400" dirty="0" smtClean="0"/>
              <a:t>%f</a:t>
            </a:r>
            <a:r>
              <a:rPr lang="zh-CN" sz="2400" dirty="0" smtClean="0"/>
              <a:t>，</a:t>
            </a:r>
            <a:r>
              <a:rPr lang="zh-CN" altLang="zh-CN" sz="2400" dirty="0" smtClean="0"/>
              <a:t>%e(%E)</a:t>
            </a:r>
            <a:r>
              <a:rPr lang="zh-CN" sz="2400" dirty="0" smtClean="0"/>
              <a:t>，</a:t>
            </a:r>
            <a:r>
              <a:rPr lang="zh-CN" altLang="zh-CN" sz="2400" dirty="0" smtClean="0"/>
              <a:t>%g(%G)</a:t>
            </a:r>
            <a:r>
              <a:rPr lang="zh-CN" sz="2400" dirty="0" smtClean="0"/>
              <a:t>和</a:t>
            </a:r>
            <a:r>
              <a:rPr lang="zh-CN" altLang="zh-CN" sz="2400" dirty="0" smtClean="0"/>
              <a:t>%a(%A)</a:t>
            </a:r>
            <a:r>
              <a:rPr lang="zh-CN" sz="2400" dirty="0" smtClean="0"/>
              <a:t>格式符可格式化</a:t>
            </a:r>
            <a:r>
              <a:rPr lang="zh-CN" altLang="zh-CN" sz="2400" dirty="0" smtClean="0"/>
              <a:t>float</a:t>
            </a:r>
            <a:r>
              <a:rPr lang="zh-CN" sz="2400" dirty="0" smtClean="0"/>
              <a:t>、</a:t>
            </a:r>
            <a:r>
              <a:rPr lang="zh-CN" altLang="zh-CN" sz="2400" dirty="0" smtClean="0"/>
              <a:t>Float</a:t>
            </a:r>
            <a:r>
              <a:rPr lang="zh-CN" sz="2400" dirty="0" smtClean="0"/>
              <a:t>、</a:t>
            </a:r>
            <a:r>
              <a:rPr lang="zh-CN" altLang="zh-CN" sz="2400" dirty="0" smtClean="0"/>
              <a:t>double</a:t>
            </a:r>
            <a:r>
              <a:rPr lang="zh-CN" sz="2400" dirty="0" smtClean="0"/>
              <a:t>和</a:t>
            </a:r>
            <a:r>
              <a:rPr lang="zh-CN" altLang="zh-CN" sz="2400" dirty="0" smtClean="0"/>
              <a:t>Double</a:t>
            </a:r>
            <a:r>
              <a:rPr lang="zh-CN" sz="2400" dirty="0" smtClean="0"/>
              <a:t>。</a:t>
            </a:r>
          </a:p>
          <a:p>
            <a:pPr marL="0" indent="0" eaLnBrk="1" hangingPunct="1">
              <a:lnSpc>
                <a:spcPct val="90000"/>
              </a:lnSpc>
              <a:buNone/>
            </a:pPr>
            <a:r>
              <a:rPr lang="zh-CN" altLang="zh-CN" sz="2400" dirty="0" smtClean="0"/>
              <a:t>2. </a:t>
            </a:r>
            <a:r>
              <a:rPr lang="zh-CN" sz="2400" dirty="0" smtClean="0"/>
              <a:t>修饰符</a:t>
            </a:r>
          </a:p>
          <a:p>
            <a:pPr eaLnBrk="1" hangingPunct="1">
              <a:lnSpc>
                <a:spcPct val="90000"/>
              </a:lnSpc>
            </a:pPr>
            <a:r>
              <a:rPr lang="zh-CN" altLang="zh-CN" sz="2400" dirty="0" smtClean="0"/>
              <a:t>“+”</a:t>
            </a:r>
            <a:r>
              <a:rPr lang="zh-CN" sz="2400" dirty="0" smtClean="0"/>
              <a:t>加号修饰符：格式化正数时，强制添加上正号，例如，</a:t>
            </a:r>
            <a:r>
              <a:rPr lang="zh-CN" altLang="zh-CN" sz="2400" dirty="0" smtClean="0"/>
              <a:t>%+E</a:t>
            </a:r>
            <a:r>
              <a:rPr lang="zh-CN" sz="2400" dirty="0" smtClean="0"/>
              <a:t>将</a:t>
            </a:r>
            <a:r>
              <a:rPr lang="zh-CN" altLang="zh-CN" sz="2400" dirty="0" smtClean="0"/>
              <a:t>48.75</a:t>
            </a:r>
            <a:r>
              <a:rPr lang="zh-CN" sz="2400" dirty="0" smtClean="0"/>
              <a:t>格式化为“</a:t>
            </a:r>
            <a:r>
              <a:rPr lang="zh-CN" altLang="zh-CN" sz="2400" dirty="0" smtClean="0"/>
              <a:t>+4.875000E+01”</a:t>
            </a:r>
            <a:r>
              <a:rPr lang="zh-CN" sz="2400" dirty="0" smtClean="0"/>
              <a:t>。</a:t>
            </a:r>
          </a:p>
          <a:p>
            <a:pPr eaLnBrk="1" hangingPunct="1">
              <a:lnSpc>
                <a:spcPct val="90000"/>
              </a:lnSpc>
            </a:pPr>
            <a:r>
              <a:rPr lang="zh-CN" altLang="zh-CN" sz="2400" dirty="0" smtClean="0"/>
              <a:t>“</a:t>
            </a:r>
            <a:r>
              <a:rPr lang="zh-CN" sz="2400" dirty="0" smtClean="0"/>
              <a:t>，”逗号修饰符：格式化浮点数时，将整数部分按“千”分组。例如：</a:t>
            </a:r>
          </a:p>
        </p:txBody>
      </p:sp>
      <p:sp>
        <p:nvSpPr>
          <p:cNvPr id="43012" name="Rectangle 4"/>
          <p:cNvSpPr>
            <a:spLocks noChangeArrowheads="1"/>
          </p:cNvSpPr>
          <p:nvPr/>
        </p:nvSpPr>
        <p:spPr bwMode="auto">
          <a:xfrm>
            <a:off x="900113" y="5013325"/>
            <a:ext cx="7920037" cy="10080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String m = String.format(“%+,f”,1234560.789);</a:t>
            </a:r>
          </a:p>
          <a:p>
            <a:pPr indent="88900">
              <a:spcBef>
                <a:spcPct val="20000"/>
              </a:spcBef>
              <a:buClr>
                <a:schemeClr val="folHlink"/>
              </a:buClr>
              <a:buSzPct val="60000"/>
              <a:buFont typeface="Wingdings" pitchFamily="2" charset="2"/>
              <a:buNone/>
            </a:pPr>
            <a:r>
              <a:rPr lang="zh-CN" sz="1600"/>
              <a:t>输出结果是：</a:t>
            </a:r>
          </a:p>
          <a:p>
            <a:pPr indent="88900">
              <a:spcBef>
                <a:spcPct val="20000"/>
              </a:spcBef>
              <a:buClr>
                <a:schemeClr val="folHlink"/>
              </a:buClr>
              <a:buSzPct val="60000"/>
              <a:buFont typeface="Wingdings" pitchFamily="2" charset="2"/>
              <a:buNone/>
            </a:pPr>
            <a:r>
              <a:rPr lang="zh-CN" sz="1600"/>
              <a:t>整数部分按千分组：</a:t>
            </a:r>
            <a:r>
              <a:rPr lang="zh-CN" altLang="zh-CN" sz="1600"/>
              <a:t>+1,234,560.789000</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67</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p:cTn id="7" dur="500" fill="hold"/>
                                        <p:tgtEl>
                                          <p:spTgt spid="43012"/>
                                        </p:tgtEl>
                                        <p:attrNameLst>
                                          <p:attrName>ppt_w</p:attrName>
                                        </p:attrNameLst>
                                      </p:cBhvr>
                                      <p:tavLst>
                                        <p:tav tm="0">
                                          <p:val>
                                            <p:fltVal val="0"/>
                                          </p:val>
                                        </p:tav>
                                        <p:tav tm="100000">
                                          <p:val>
                                            <p:strVal val="#ppt_w"/>
                                          </p:val>
                                        </p:tav>
                                      </p:tavLst>
                                    </p:anim>
                                    <p:anim calcmode="lin" valueType="num">
                                      <p:cBhvr>
                                        <p:cTn id="8" dur="500" fill="hold"/>
                                        <p:tgtEl>
                                          <p:spTgt spid="430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zh-CN" smtClean="0"/>
              <a:t>3. </a:t>
            </a:r>
            <a:r>
              <a:rPr lang="zh-CN" smtClean="0"/>
              <a:t>限制小数位数的“宽度”</a:t>
            </a:r>
          </a:p>
        </p:txBody>
      </p:sp>
      <p:sp>
        <p:nvSpPr>
          <p:cNvPr id="43012" name="Rectangle 3"/>
          <p:cNvSpPr>
            <a:spLocks noGrp="1" noChangeArrowheads="1"/>
          </p:cNvSpPr>
          <p:nvPr>
            <p:ph type="body" idx="1"/>
          </p:nvPr>
        </p:nvSpPr>
        <p:spPr/>
        <p:txBody>
          <a:bodyPr/>
          <a:lstStyle/>
          <a:p>
            <a:pPr eaLnBrk="1" hangingPunct="1"/>
            <a:r>
              <a:rPr lang="zh-CN" altLang="zh-CN" sz="2400" smtClean="0"/>
              <a:t>“%.nf”</a:t>
            </a:r>
            <a:r>
              <a:rPr lang="zh-CN" sz="2400" smtClean="0"/>
              <a:t>可以限制小数的位数，其中</a:t>
            </a:r>
            <a:r>
              <a:rPr lang="zh-CN" altLang="zh-CN" sz="2400" smtClean="0"/>
              <a:t>n</a:t>
            </a:r>
            <a:r>
              <a:rPr lang="zh-CN" sz="2400" smtClean="0"/>
              <a:t>是保留的小数位数，例如</a:t>
            </a:r>
            <a:r>
              <a:rPr lang="zh-CN" altLang="zh-CN" sz="2400" smtClean="0"/>
              <a:t>%.3f</a:t>
            </a:r>
            <a:r>
              <a:rPr lang="zh-CN" sz="2400" smtClean="0"/>
              <a:t>将</a:t>
            </a:r>
            <a:r>
              <a:rPr lang="zh-CN" altLang="zh-CN" sz="2400" smtClean="0"/>
              <a:t>3.1415926</a:t>
            </a:r>
            <a:r>
              <a:rPr lang="zh-CN" sz="2400" smtClean="0"/>
              <a:t>格式化为“</a:t>
            </a:r>
            <a:r>
              <a:rPr lang="zh-CN" altLang="zh-CN" sz="2400" smtClean="0"/>
              <a:t>3.142”</a:t>
            </a:r>
            <a:r>
              <a:rPr lang="zh-CN" sz="2400" smtClean="0"/>
              <a:t>（结果保留</a:t>
            </a:r>
            <a:r>
              <a:rPr lang="zh-CN" altLang="zh-CN" sz="2400" smtClean="0"/>
              <a:t>3</a:t>
            </a:r>
            <a:r>
              <a:rPr lang="zh-CN" sz="2400" smtClean="0"/>
              <a:t>位小数）。</a:t>
            </a:r>
          </a:p>
          <a:p>
            <a:pPr eaLnBrk="1" hangingPunct="1"/>
            <a:r>
              <a:rPr lang="zh-CN" sz="2400" smtClean="0"/>
              <a:t>宽度的一般格式为“</a:t>
            </a:r>
            <a:r>
              <a:rPr lang="zh-CN" altLang="zh-CN" sz="2400" smtClean="0"/>
              <a:t>%mf”</a:t>
            </a:r>
            <a:r>
              <a:rPr lang="zh-CN" sz="2400" smtClean="0"/>
              <a:t>（在数字的左面增加空格），或“</a:t>
            </a:r>
            <a:r>
              <a:rPr lang="zh-CN" altLang="zh-CN" sz="2400" smtClean="0"/>
              <a:t>%-md”</a:t>
            </a:r>
            <a:r>
              <a:rPr lang="zh-CN" sz="2400" smtClean="0"/>
              <a:t>（在数字的右面增加空格）。例如，将数字</a:t>
            </a:r>
            <a:r>
              <a:rPr lang="zh-CN" altLang="zh-CN" sz="2400" smtClean="0"/>
              <a:t>86.99</a:t>
            </a:r>
            <a:r>
              <a:rPr lang="zh-CN" sz="2400" smtClean="0"/>
              <a:t>格式化为宽度为</a:t>
            </a:r>
            <a:r>
              <a:rPr lang="zh-CN" altLang="zh-CN" sz="2400" smtClean="0"/>
              <a:t>15</a:t>
            </a:r>
            <a:r>
              <a:rPr lang="zh-CN" sz="2400" smtClean="0"/>
              <a:t>的字符串：</a:t>
            </a:r>
          </a:p>
        </p:txBody>
      </p:sp>
      <p:sp>
        <p:nvSpPr>
          <p:cNvPr id="44036" name="Rectangle 4"/>
          <p:cNvSpPr>
            <a:spLocks noChangeArrowheads="1"/>
          </p:cNvSpPr>
          <p:nvPr/>
        </p:nvSpPr>
        <p:spPr bwMode="auto">
          <a:xfrm>
            <a:off x="827088" y="4365625"/>
            <a:ext cx="7920037" cy="10080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String m = String.format(“%15f”,86.99);</a:t>
            </a:r>
          </a:p>
          <a:p>
            <a:pPr indent="88900">
              <a:spcBef>
                <a:spcPct val="20000"/>
              </a:spcBef>
              <a:buClr>
                <a:schemeClr val="folHlink"/>
              </a:buClr>
              <a:buSzPct val="60000"/>
              <a:buFont typeface="Wingdings" pitchFamily="2" charset="2"/>
              <a:buNone/>
            </a:pPr>
            <a:r>
              <a:rPr lang="zh-CN" sz="1600"/>
              <a:t>输出结果是：</a:t>
            </a:r>
          </a:p>
          <a:p>
            <a:pPr indent="88900">
              <a:spcBef>
                <a:spcPct val="20000"/>
              </a:spcBef>
              <a:buClr>
                <a:schemeClr val="folHlink"/>
              </a:buClr>
              <a:buSzPct val="60000"/>
              <a:buFont typeface="Wingdings" pitchFamily="2" charset="2"/>
              <a:buNone/>
            </a:pPr>
            <a:r>
              <a:rPr lang="zh-CN" altLang="zh-CN" sz="1600"/>
              <a:t>      86.990000</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68</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zh-CN" smtClean="0"/>
              <a:t>8.7  </a:t>
            </a:r>
            <a:r>
              <a:rPr lang="zh-CN" smtClean="0"/>
              <a:t>包装类</a:t>
            </a:r>
          </a:p>
        </p:txBody>
      </p:sp>
      <p:sp>
        <p:nvSpPr>
          <p:cNvPr id="51204" name="Rectangle 3"/>
          <p:cNvSpPr>
            <a:spLocks noGrp="1" noChangeArrowheads="1"/>
          </p:cNvSpPr>
          <p:nvPr>
            <p:ph type="body" idx="1"/>
          </p:nvPr>
        </p:nvSpPr>
        <p:spPr/>
        <p:txBody>
          <a:bodyPr/>
          <a:lstStyle/>
          <a:p>
            <a:pPr eaLnBrk="1" hangingPunct="1">
              <a:lnSpc>
                <a:spcPct val="80000"/>
              </a:lnSpc>
            </a:pPr>
            <a:r>
              <a:rPr lang="zh-CN" altLang="zh-CN" sz="2800" smtClean="0"/>
              <a:t>8.7.1  Integer	</a:t>
            </a:r>
          </a:p>
          <a:p>
            <a:pPr eaLnBrk="1" hangingPunct="1">
              <a:lnSpc>
                <a:spcPct val="80000"/>
              </a:lnSpc>
            </a:pPr>
            <a:r>
              <a:rPr lang="zh-CN" altLang="zh-CN" sz="2800" smtClean="0"/>
              <a:t>java.lang</a:t>
            </a:r>
            <a:r>
              <a:rPr lang="zh-CN" sz="2800" smtClean="0"/>
              <a:t>包中的</a:t>
            </a:r>
            <a:r>
              <a:rPr lang="zh-CN" altLang="zh-CN" sz="2800" smtClean="0"/>
              <a:t>Integer</a:t>
            </a:r>
            <a:r>
              <a:rPr lang="zh-CN" sz="2800" smtClean="0"/>
              <a:t>类、</a:t>
            </a:r>
            <a:r>
              <a:rPr lang="zh-CN" altLang="zh-CN" sz="2800" smtClean="0"/>
              <a:t>Long</a:t>
            </a:r>
            <a:r>
              <a:rPr lang="zh-CN" sz="2800" smtClean="0"/>
              <a:t>类和</a:t>
            </a:r>
            <a:r>
              <a:rPr lang="zh-CN" altLang="zh-CN" sz="2800" smtClean="0"/>
              <a:t>Short</a:t>
            </a:r>
            <a:r>
              <a:rPr lang="zh-CN" sz="2800" smtClean="0"/>
              <a:t>类，分别将基本类型</a:t>
            </a:r>
            <a:r>
              <a:rPr lang="zh-CN" altLang="zh-CN" sz="2800" smtClean="0"/>
              <a:t>int</a:t>
            </a:r>
            <a:r>
              <a:rPr lang="zh-CN" sz="2800" smtClean="0"/>
              <a:t>、</a:t>
            </a:r>
            <a:r>
              <a:rPr lang="zh-CN" altLang="zh-CN" sz="2800" smtClean="0"/>
              <a:t>long</a:t>
            </a:r>
            <a:r>
              <a:rPr lang="zh-CN" sz="2800" smtClean="0"/>
              <a:t>和</a:t>
            </a:r>
            <a:r>
              <a:rPr lang="zh-CN" altLang="zh-CN" sz="2800" smtClean="0"/>
              <a:t>short</a:t>
            </a:r>
            <a:r>
              <a:rPr lang="zh-CN" sz="2800" smtClean="0"/>
              <a:t>封装成一个类。由于这些类都是</a:t>
            </a:r>
            <a:r>
              <a:rPr lang="zh-CN" altLang="zh-CN" sz="2800" smtClean="0"/>
              <a:t>Number</a:t>
            </a:r>
            <a:r>
              <a:rPr lang="zh-CN" sz="2800" smtClean="0"/>
              <a:t>的子类，区别就是封装不同的数据类型，其包含的方法基本相同，所以本节以</a:t>
            </a:r>
            <a:r>
              <a:rPr lang="zh-CN" altLang="zh-CN" sz="2800" smtClean="0"/>
              <a:t>Integer</a:t>
            </a:r>
            <a:r>
              <a:rPr lang="zh-CN" sz="2800" smtClean="0"/>
              <a:t>类为例介绍整数包装类。</a:t>
            </a:r>
          </a:p>
          <a:p>
            <a:pPr eaLnBrk="1" hangingPunct="1">
              <a:lnSpc>
                <a:spcPct val="80000"/>
              </a:lnSpc>
            </a:pPr>
            <a:r>
              <a:rPr lang="zh-CN" altLang="zh-CN" sz="2800" smtClean="0"/>
              <a:t>Integer</a:t>
            </a:r>
            <a:r>
              <a:rPr lang="zh-CN" sz="2800" smtClean="0"/>
              <a:t>类在对象中包装了一个基本类型</a:t>
            </a:r>
            <a:r>
              <a:rPr lang="zh-CN" altLang="zh-CN" sz="2800" smtClean="0"/>
              <a:t>int</a:t>
            </a:r>
            <a:r>
              <a:rPr lang="zh-CN" sz="2800" smtClean="0"/>
              <a:t>的值。该类的对象包含一个</a:t>
            </a:r>
            <a:r>
              <a:rPr lang="zh-CN" altLang="zh-CN" sz="2800" smtClean="0"/>
              <a:t>int</a:t>
            </a:r>
            <a:r>
              <a:rPr lang="zh-CN" sz="2800" smtClean="0"/>
              <a:t>类型的字段。此外，该类提供了多个方法，能在</a:t>
            </a:r>
            <a:r>
              <a:rPr lang="zh-CN" altLang="zh-CN" sz="2800" smtClean="0"/>
              <a:t>int</a:t>
            </a:r>
            <a:r>
              <a:rPr lang="zh-CN" sz="2800" smtClean="0"/>
              <a:t>类型和</a:t>
            </a:r>
            <a:r>
              <a:rPr lang="zh-CN" altLang="zh-CN" sz="2800" smtClean="0"/>
              <a:t>String</a:t>
            </a:r>
            <a:r>
              <a:rPr lang="zh-CN" sz="2800" smtClean="0"/>
              <a:t>类型之间互相转换，同时还提供了处理</a:t>
            </a:r>
            <a:r>
              <a:rPr lang="zh-CN" altLang="zh-CN" sz="2800" smtClean="0"/>
              <a:t>int</a:t>
            </a:r>
            <a:r>
              <a:rPr lang="zh-CN" sz="2800" smtClean="0"/>
              <a:t>类型时非常有用的其他一些常量和方法。</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69</a:t>
            </a:fld>
            <a:endParaRPr lang="zh-CN"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algn="ctr" eaLnBrk="1" hangingPunct="1"/>
            <a:r>
              <a:rPr lang="en-US" altLang="zh-CN" smtClean="0">
                <a:latin typeface="Times New Roman" pitchFamily="18" charset="0"/>
                <a:ea typeface="方正书宋简体" pitchFamily="65" charset="-122"/>
              </a:rPr>
              <a:t>8.1.3  </a:t>
            </a:r>
            <a:r>
              <a:rPr lang="en-US" smtClean="0">
                <a:latin typeface="Times New Roman" pitchFamily="18" charset="0"/>
                <a:ea typeface="方正书宋简体" pitchFamily="65" charset="-122"/>
              </a:rPr>
              <a:t>字符串操作</a:t>
            </a:r>
          </a:p>
        </p:txBody>
      </p:sp>
      <p:sp>
        <p:nvSpPr>
          <p:cNvPr id="10244" name="Rectangle 3"/>
          <p:cNvSpPr>
            <a:spLocks noGrp="1" noChangeArrowheads="1"/>
          </p:cNvSpPr>
          <p:nvPr>
            <p:ph type="body" idx="1"/>
          </p:nvPr>
        </p:nvSpPr>
        <p:spPr>
          <a:xfrm>
            <a:off x="827584" y="1988840"/>
            <a:ext cx="7772400" cy="954107"/>
          </a:xfrm>
        </p:spPr>
        <p:txBody>
          <a:bodyPr>
            <a:spAutoFit/>
          </a:bodyPr>
          <a:lstStyle/>
          <a:p>
            <a:pPr marL="0" indent="723900" eaLnBrk="1" hangingPunct="1">
              <a:buFont typeface="Wingdings" pitchFamily="2" charset="2"/>
              <a:buNone/>
            </a:pPr>
            <a:r>
              <a:rPr lang="zh-CN" sz="2800" dirty="0" smtClean="0">
                <a:solidFill>
                  <a:schemeClr val="tx1"/>
                </a:solidFill>
              </a:rPr>
              <a:t>在使用字符串时，经常需要对字符串进行处理，以满足一定的要求。</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a:t>
            </a:fld>
            <a:endParaRPr lang="zh-CN" altLang="zh-CN"/>
          </a:p>
        </p:txBody>
      </p:sp>
      <p:sp>
        <p:nvSpPr>
          <p:cNvPr id="6" name="Rectangle 3"/>
          <p:cNvSpPr txBox="1">
            <a:spLocks noChangeArrowheads="1"/>
          </p:cNvSpPr>
          <p:nvPr/>
        </p:nvSpPr>
        <p:spPr bwMode="auto">
          <a:xfrm>
            <a:off x="2195736" y="3429000"/>
            <a:ext cx="5496624"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buFont typeface="Wingdings" pitchFamily="2" charset="2"/>
              <a:buNone/>
            </a:pPr>
            <a:r>
              <a:rPr lang="zh-CN" altLang="en-US" sz="2800" b="1" dirty="0" smtClean="0">
                <a:solidFill>
                  <a:srgbClr val="0000FF"/>
                </a:solidFill>
              </a:rPr>
              <a:t>比较 </a:t>
            </a:r>
            <a:r>
              <a:rPr lang="en-US" altLang="zh-CN" sz="2800" b="1" dirty="0" smtClean="0">
                <a:solidFill>
                  <a:srgbClr val="0000FF"/>
                </a:solidFill>
              </a:rPr>
              <a:t>			</a:t>
            </a:r>
            <a:r>
              <a:rPr lang="zh-CN" altLang="en-US" sz="2800" b="1" dirty="0" smtClean="0">
                <a:solidFill>
                  <a:srgbClr val="0000FF"/>
                </a:solidFill>
              </a:rPr>
              <a:t>长度 </a:t>
            </a:r>
            <a:endParaRPr lang="en-US" altLang="zh-CN" sz="2800" b="1" dirty="0" smtClean="0">
              <a:solidFill>
                <a:srgbClr val="0000FF"/>
              </a:solidFill>
            </a:endParaRPr>
          </a:p>
          <a:p>
            <a:pPr marL="0" indent="0" eaLnBrk="1" hangingPunct="1">
              <a:buFont typeface="Wingdings" pitchFamily="2" charset="2"/>
              <a:buNone/>
            </a:pPr>
            <a:r>
              <a:rPr lang="zh-CN" altLang="en-US" sz="2800" b="1" dirty="0" smtClean="0">
                <a:solidFill>
                  <a:srgbClr val="0000FF"/>
                </a:solidFill>
              </a:rPr>
              <a:t>大小写转换 </a:t>
            </a:r>
            <a:r>
              <a:rPr lang="en-US" altLang="zh-CN" sz="2800" b="1" dirty="0" smtClean="0">
                <a:solidFill>
                  <a:srgbClr val="0000FF"/>
                </a:solidFill>
              </a:rPr>
              <a:t>	</a:t>
            </a:r>
            <a:r>
              <a:rPr lang="zh-CN" altLang="en-US" sz="2800" b="1" dirty="0" smtClean="0">
                <a:solidFill>
                  <a:srgbClr val="0000FF"/>
                </a:solidFill>
              </a:rPr>
              <a:t>查找 </a:t>
            </a:r>
            <a:endParaRPr lang="en-US" altLang="zh-CN" sz="2800" b="1" dirty="0" smtClean="0">
              <a:solidFill>
                <a:srgbClr val="0000FF"/>
              </a:solidFill>
            </a:endParaRPr>
          </a:p>
          <a:p>
            <a:pPr marL="0" indent="0" eaLnBrk="1" hangingPunct="1">
              <a:buFont typeface="Wingdings" pitchFamily="2" charset="2"/>
              <a:buNone/>
            </a:pPr>
            <a:r>
              <a:rPr lang="zh-CN" altLang="en-US" sz="2800" b="1" dirty="0" smtClean="0">
                <a:solidFill>
                  <a:srgbClr val="0000FF"/>
                </a:solidFill>
              </a:rPr>
              <a:t>截取字串 </a:t>
            </a:r>
            <a:r>
              <a:rPr lang="en-US" altLang="zh-CN" sz="2800" b="1" dirty="0" smtClean="0">
                <a:solidFill>
                  <a:srgbClr val="0000FF"/>
                </a:solidFill>
              </a:rPr>
              <a:t>		</a:t>
            </a:r>
            <a:r>
              <a:rPr lang="zh-CN" altLang="en-US" sz="2800" b="1" dirty="0" smtClean="0">
                <a:solidFill>
                  <a:srgbClr val="0000FF"/>
                </a:solidFill>
              </a:rPr>
              <a:t>去掉首尾空格 </a:t>
            </a:r>
            <a:endParaRPr lang="en-US" altLang="zh-CN" sz="2800" b="1" dirty="0" smtClean="0">
              <a:solidFill>
                <a:srgbClr val="0000FF"/>
              </a:solidFill>
            </a:endParaRPr>
          </a:p>
          <a:p>
            <a:pPr marL="0" indent="0" eaLnBrk="1" hangingPunct="1">
              <a:buFont typeface="Wingdings" pitchFamily="2" charset="2"/>
              <a:buNone/>
            </a:pPr>
            <a:r>
              <a:rPr lang="zh-CN" altLang="en-US" sz="2800" b="1" dirty="0" smtClean="0">
                <a:solidFill>
                  <a:srgbClr val="0000FF"/>
                </a:solidFill>
              </a:rPr>
              <a:t>替换 </a:t>
            </a:r>
            <a:r>
              <a:rPr lang="en-US" altLang="zh-CN" sz="2800" b="1" dirty="0" smtClean="0">
                <a:solidFill>
                  <a:srgbClr val="0000FF"/>
                </a:solidFill>
              </a:rPr>
              <a:t>			</a:t>
            </a:r>
            <a:r>
              <a:rPr lang="zh-CN" altLang="en-US" sz="2800" b="1" dirty="0" smtClean="0">
                <a:solidFill>
                  <a:srgbClr val="0000FF"/>
                </a:solidFill>
              </a:rPr>
              <a:t>分割</a:t>
            </a:r>
            <a:endParaRPr lang="zh-CN" sz="2800" b="1" dirty="0" smtClean="0">
              <a:solidFill>
                <a:srgbClr val="00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endParaRPr lang="zh-CN" altLang="zh-CN" smtClean="0"/>
          </a:p>
        </p:txBody>
      </p:sp>
      <p:sp>
        <p:nvSpPr>
          <p:cNvPr id="52228" name="Rectangle 3"/>
          <p:cNvSpPr>
            <a:spLocks noGrp="1" noChangeArrowheads="1"/>
          </p:cNvSpPr>
          <p:nvPr>
            <p:ph type="body" idx="1"/>
          </p:nvPr>
        </p:nvSpPr>
        <p:spPr/>
        <p:txBody>
          <a:bodyPr/>
          <a:lstStyle/>
          <a:p>
            <a:pPr marL="0" indent="0" eaLnBrk="1" hangingPunct="1">
              <a:buNone/>
            </a:pPr>
            <a:r>
              <a:rPr lang="zh-CN" altLang="en-US" sz="2400" dirty="0" smtClean="0"/>
              <a:t>1．构造方法</a:t>
            </a:r>
          </a:p>
          <a:p>
            <a:pPr eaLnBrk="1" hangingPunct="1"/>
            <a:r>
              <a:rPr lang="zh-CN" altLang="en-US" sz="2400" dirty="0" smtClean="0"/>
              <a:t>Integer类有以下两种构造方法：</a:t>
            </a:r>
          </a:p>
          <a:p>
            <a:pPr eaLnBrk="1" hangingPunct="1"/>
            <a:r>
              <a:rPr lang="zh-CN" altLang="en-US" sz="2400" dirty="0" smtClean="0"/>
              <a:t>（1）Integer（int number）</a:t>
            </a:r>
          </a:p>
          <a:p>
            <a:pPr eaLnBrk="1" hangingPunct="1"/>
            <a:r>
              <a:rPr lang="zh-CN" altLang="en-US" sz="2400" dirty="0" smtClean="0"/>
              <a:t>该方法以一个int型变量作为参数来获取Integer对象。</a:t>
            </a:r>
          </a:p>
          <a:p>
            <a:pPr eaLnBrk="1" hangingPunct="1"/>
            <a:r>
              <a:rPr lang="zh-CN" altLang="en-US" sz="2400" dirty="0" smtClean="0"/>
              <a:t>【例8-</a:t>
            </a:r>
            <a:r>
              <a:rPr lang="en-US" altLang="zh-CN" sz="2400" dirty="0" smtClean="0"/>
              <a:t>5</a:t>
            </a:r>
            <a:r>
              <a:rPr lang="zh-CN" altLang="en-US" sz="2400" dirty="0" smtClean="0"/>
              <a:t>】 以int型变量作为参数创建Integer对象。</a:t>
            </a:r>
          </a:p>
          <a:p>
            <a:pPr marL="0" indent="0" eaLnBrk="1" hangingPunct="1">
              <a:buNone/>
            </a:pPr>
            <a:r>
              <a:rPr lang="zh-CN" altLang="en-US" sz="2400" dirty="0" smtClean="0"/>
              <a:t>（2）Integer（String str）</a:t>
            </a:r>
          </a:p>
          <a:p>
            <a:pPr eaLnBrk="1" hangingPunct="1"/>
            <a:r>
              <a:rPr lang="zh-CN" altLang="en-US" sz="2400" dirty="0" smtClean="0"/>
              <a:t>该方法以一个String型变量作为参数来获取Integer对象。</a:t>
            </a:r>
          </a:p>
          <a:p>
            <a:pPr eaLnBrk="1" hangingPunct="1"/>
            <a:r>
              <a:rPr lang="zh-CN" altLang="en-US" sz="2400" dirty="0" smtClean="0"/>
              <a:t>【例8-</a:t>
            </a:r>
            <a:r>
              <a:rPr lang="en-US" altLang="zh-CN" sz="2400" dirty="0" smtClean="0"/>
              <a:t>6</a:t>
            </a:r>
            <a:r>
              <a:rPr lang="zh-CN" altLang="en-US" sz="2400" dirty="0" smtClean="0"/>
              <a:t>】 以String型变量作为参数创建Integer对象。</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70</a:t>
            </a:fld>
            <a:endParaRPr lang="zh-CN"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zh-CN" sz="4000" smtClean="0"/>
              <a:t>2</a:t>
            </a:r>
            <a:r>
              <a:rPr lang="zh-CN" sz="4000" smtClean="0"/>
              <a:t>．常用方法</a:t>
            </a:r>
            <a:br>
              <a:rPr lang="zh-CN" sz="4000" smtClean="0"/>
            </a:br>
            <a:r>
              <a:rPr lang="zh-CN" altLang="zh-CN" sz="4000" smtClean="0"/>
              <a:t>Integer</a:t>
            </a:r>
            <a:r>
              <a:rPr lang="zh-CN" sz="4000" smtClean="0"/>
              <a:t>类的常用方法如表</a:t>
            </a:r>
            <a:r>
              <a:rPr lang="zh-CN" altLang="zh-CN" sz="4000" smtClean="0"/>
              <a:t>8.1</a:t>
            </a:r>
            <a:r>
              <a:rPr lang="zh-CN" sz="4000" smtClean="0"/>
              <a:t>所示。</a:t>
            </a:r>
          </a:p>
        </p:txBody>
      </p:sp>
      <p:graphicFrame>
        <p:nvGraphicFramePr>
          <p:cNvPr id="54275" name="Group 3"/>
          <p:cNvGraphicFramePr>
            <a:graphicFrameLocks noGrp="1"/>
          </p:cNvGraphicFramePr>
          <p:nvPr>
            <p:ph type="tbl" idx="1"/>
          </p:nvPr>
        </p:nvGraphicFramePr>
        <p:xfrm>
          <a:off x="900113" y="2347913"/>
          <a:ext cx="7772400" cy="3532188"/>
        </p:xfrm>
        <a:graphic>
          <a:graphicData uri="http://schemas.openxmlformats.org/drawingml/2006/table">
            <a:tbl>
              <a:tblPr/>
              <a:tblGrid>
                <a:gridCol w="1109662"/>
                <a:gridCol w="1987550"/>
                <a:gridCol w="4675188"/>
              </a:tblGrid>
              <a:tr h="512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返  回  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byte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byteValue()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byte</a:t>
                      </a:r>
                      <a:r>
                        <a:rPr kumimoji="0" lang="zh-CN" sz="1600" b="0" i="0" u="none" strike="noStrike" cap="none" normalizeH="0" baseline="0" smtClean="0">
                          <a:ln>
                            <a:noFill/>
                          </a:ln>
                          <a:solidFill>
                            <a:srgbClr val="000000"/>
                          </a:solidFill>
                          <a:effectLst/>
                          <a:latin typeface="Calibri" pitchFamily="34" charset="0"/>
                          <a:ea typeface="宋体" pitchFamily="2" charset="-122"/>
                        </a:rPr>
                        <a:t>类型返回该</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Integer</a:t>
                      </a:r>
                      <a:r>
                        <a:rPr kumimoji="0" lang="zh-CN" sz="1600" b="0" i="0" u="none" strike="noStrike" cap="none" normalizeH="0" baseline="0" smtClean="0">
                          <a:ln>
                            <a:noFill/>
                          </a:ln>
                          <a:solidFill>
                            <a:srgbClr val="000000"/>
                          </a:solidFill>
                          <a:effectLst/>
                          <a:latin typeface="Calibri" pitchFamily="34" charset="0"/>
                          <a:ea typeface="宋体" pitchFamily="2" charset="-122"/>
                        </a:rPr>
                        <a:t>的值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874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compareTo(Integer anotherInteger)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0" i="0" u="none" strike="noStrike" cap="none" normalizeH="0" baseline="0" smtClean="0">
                          <a:ln>
                            <a:noFill/>
                          </a:ln>
                          <a:solidFill>
                            <a:srgbClr val="000000"/>
                          </a:solidFill>
                          <a:effectLst/>
                          <a:latin typeface="Calibri" pitchFamily="34" charset="0"/>
                          <a:ea typeface="宋体" pitchFamily="2" charset="-122"/>
                        </a:rPr>
                        <a:t>在数字上比较两个</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Integer</a:t>
                      </a:r>
                      <a:r>
                        <a:rPr kumimoji="0" lang="zh-CN" sz="1600" b="0" i="0" u="none" strike="noStrike" cap="none" normalizeH="0" baseline="0" smtClean="0">
                          <a:ln>
                            <a:noFill/>
                          </a:ln>
                          <a:solidFill>
                            <a:srgbClr val="000000"/>
                          </a:solidFill>
                          <a:effectLst/>
                          <a:latin typeface="Calibri" pitchFamily="34" charset="0"/>
                          <a:ea typeface="宋体" pitchFamily="2" charset="-122"/>
                        </a:rPr>
                        <a:t>对象。如果这两个值相等，则返回</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0</a:t>
                      </a:r>
                      <a:r>
                        <a:rPr kumimoji="0" lang="zh-CN" sz="1600" b="0" i="0" u="none" strike="noStrike" cap="none" normalizeH="0" baseline="0" smtClean="0">
                          <a:ln>
                            <a:noFill/>
                          </a:ln>
                          <a:solidFill>
                            <a:srgbClr val="000000"/>
                          </a:solidFill>
                          <a:effectLst/>
                          <a:latin typeface="Calibri" pitchFamily="34" charset="0"/>
                          <a:ea typeface="宋体" pitchFamily="2" charset="-122"/>
                        </a:rPr>
                        <a:t>；如果调用对象的数值小于</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anotherInteger</a:t>
                      </a:r>
                      <a:r>
                        <a:rPr kumimoji="0" lang="zh-CN" sz="1600" b="0" i="0" u="none" strike="noStrike" cap="none" normalizeH="0" baseline="0" smtClean="0">
                          <a:ln>
                            <a:noFill/>
                          </a:ln>
                          <a:solidFill>
                            <a:srgbClr val="000000"/>
                          </a:solidFill>
                          <a:effectLst/>
                          <a:latin typeface="Calibri" pitchFamily="34" charset="0"/>
                          <a:ea typeface="宋体" pitchFamily="2" charset="-122"/>
                        </a:rPr>
                        <a:t>的数值，则返回负值；如果调用对象的数值大于</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anotherInteger</a:t>
                      </a:r>
                      <a:r>
                        <a:rPr kumimoji="0" lang="zh-CN" sz="1600" b="0" i="0" u="none" strike="noStrike" cap="none" normalizeH="0" baseline="0" smtClean="0">
                          <a:ln>
                            <a:noFill/>
                          </a:ln>
                          <a:solidFill>
                            <a:srgbClr val="000000"/>
                          </a:solidFill>
                          <a:effectLst/>
                          <a:latin typeface="Calibri" pitchFamily="34" charset="0"/>
                          <a:ea typeface="宋体" pitchFamily="2" charset="-122"/>
                        </a:rPr>
                        <a:t>的数值，则返回正值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32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equals(Object IntegerObj)</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0" i="0" u="none" strike="noStrike" cap="none" normalizeH="0" baseline="0" smtClean="0">
                          <a:ln>
                            <a:noFill/>
                          </a:ln>
                          <a:solidFill>
                            <a:srgbClr val="000000"/>
                          </a:solidFill>
                          <a:effectLst/>
                          <a:latin typeface="Calibri" pitchFamily="34" charset="0"/>
                          <a:ea typeface="宋体" pitchFamily="2" charset="-122"/>
                        </a:rPr>
                        <a:t>比较此对象与指定的对象是否相等</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a:t>
                      </a:r>
                      <a:r>
                        <a:rPr kumimoji="0" lang="zh-CN" sz="1600" b="0" i="0" u="none" strike="noStrike" cap="none" normalizeH="0" baseline="0" smtClean="0">
                          <a:ln>
                            <a:noFill/>
                          </a:ln>
                          <a:solidFill>
                            <a:srgbClr val="000000"/>
                          </a:solidFill>
                          <a:effectLst/>
                          <a:latin typeface="Calibri" pitchFamily="34" charset="0"/>
                          <a:ea typeface="宋体" pitchFamily="2" charset="-122"/>
                        </a:rPr>
                        <a:t>型返回此</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Integer</a:t>
                      </a:r>
                      <a:r>
                        <a:rPr kumimoji="0" lang="zh-CN" sz="16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short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600" b="0" i="0" u="none" strike="noStrike" cap="none" normalizeH="0" baseline="0" smtClean="0">
                          <a:ln>
                            <a:noFill/>
                          </a:ln>
                          <a:solidFill>
                            <a:srgbClr val="000000"/>
                          </a:solidFill>
                          <a:effectLst/>
                          <a:latin typeface="Calibri" pitchFamily="34" charset="0"/>
                          <a:ea typeface="宋体" pitchFamily="2" charset="-122"/>
                        </a:rPr>
                        <a:t>shortValue()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short</a:t>
                      </a:r>
                      <a:r>
                        <a:rPr kumimoji="0" lang="zh-CN" sz="1600" b="0" i="0" u="none" strike="noStrike" cap="none" normalizeH="0" baseline="0" smtClean="0">
                          <a:ln>
                            <a:noFill/>
                          </a:ln>
                          <a:solidFill>
                            <a:srgbClr val="000000"/>
                          </a:solidFill>
                          <a:effectLst/>
                          <a:latin typeface="Calibri" pitchFamily="34" charset="0"/>
                          <a:ea typeface="宋体" pitchFamily="2" charset="-122"/>
                        </a:rPr>
                        <a:t>型返回此</a:t>
                      </a:r>
                      <a:r>
                        <a:rPr kumimoji="0" lang="zh-CN" altLang="zh-CN" sz="1600" b="0" i="0" u="none" strike="noStrike" cap="none" normalizeH="0" baseline="0" smtClean="0">
                          <a:ln>
                            <a:noFill/>
                          </a:ln>
                          <a:solidFill>
                            <a:srgbClr val="000000"/>
                          </a:solidFill>
                          <a:effectLst/>
                          <a:latin typeface="Calibri" pitchFamily="34" charset="0"/>
                          <a:ea typeface="宋体" pitchFamily="2" charset="-122"/>
                        </a:rPr>
                        <a:t>Integer</a:t>
                      </a:r>
                      <a:r>
                        <a:rPr kumimoji="0" lang="zh-CN" sz="16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3282" name="Text Box 45"/>
          <p:cNvSpPr txBox="1">
            <a:spLocks noChangeArrowheads="1"/>
          </p:cNvSpPr>
          <p:nvPr/>
        </p:nvSpPr>
        <p:spPr bwMode="auto">
          <a:xfrm>
            <a:off x="2339975" y="1917700"/>
            <a:ext cx="4792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表8-6                               Integer类的常用方法</a:t>
            </a:r>
          </a:p>
        </p:txBody>
      </p:sp>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71</a:t>
            </a:fld>
            <a:endParaRPr lang="zh-CN"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endParaRPr lang="zh-CN" altLang="zh-CN" smtClean="0"/>
          </a:p>
        </p:txBody>
      </p:sp>
      <p:graphicFrame>
        <p:nvGraphicFramePr>
          <p:cNvPr id="55299" name="Group 3"/>
          <p:cNvGraphicFramePr>
            <a:graphicFrameLocks noGrp="1"/>
          </p:cNvGraphicFramePr>
          <p:nvPr>
            <p:ph type="tbl" idx="1"/>
          </p:nvPr>
        </p:nvGraphicFramePr>
        <p:xfrm>
          <a:off x="755650" y="2781300"/>
          <a:ext cx="7772400" cy="2514600"/>
        </p:xfrm>
        <a:graphic>
          <a:graphicData uri="http://schemas.openxmlformats.org/drawingml/2006/table">
            <a:tbl>
              <a:tblPr/>
              <a:tblGrid>
                <a:gridCol w="1181100"/>
                <a:gridCol w="2012950"/>
                <a:gridCol w="4578350"/>
              </a:tblGrid>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返  回  值</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4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toString()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返回一个表示该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Integer</a:t>
                      </a:r>
                      <a:r>
                        <a:rPr kumimoji="0" lang="zh-CN" sz="1800" b="0" i="0" u="none" strike="noStrike" cap="none" normalizeH="0" baseline="0" smtClean="0">
                          <a:ln>
                            <a:noFill/>
                          </a:ln>
                          <a:solidFill>
                            <a:srgbClr val="000000"/>
                          </a:solidFill>
                          <a:effectLst/>
                          <a:latin typeface="Calibri" pitchFamily="34" charset="0"/>
                          <a:ea typeface="宋体" pitchFamily="2" charset="-122"/>
                        </a:rPr>
                        <a:t>值的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String</a:t>
                      </a:r>
                      <a:r>
                        <a:rPr kumimoji="0" lang="zh-CN" sz="18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29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Integer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valueOf(String str)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返回保存指定的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String</a:t>
                      </a:r>
                      <a:r>
                        <a:rPr kumimoji="0" lang="zh-CN" sz="1800" b="0" i="0" u="none" strike="noStrike" cap="none" normalizeH="0" baseline="0" smtClean="0">
                          <a:ln>
                            <a:noFill/>
                          </a:ln>
                          <a:solidFill>
                            <a:srgbClr val="000000"/>
                          </a:solidFill>
                          <a:effectLst/>
                          <a:latin typeface="Calibri" pitchFamily="34" charset="0"/>
                          <a:ea typeface="宋体" pitchFamily="2" charset="-122"/>
                        </a:rPr>
                        <a:t>值的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Integer</a:t>
                      </a:r>
                      <a:r>
                        <a:rPr kumimoji="0" lang="zh-CN" sz="18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29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parseInt(String str)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返回包含在由</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a:t>
                      </a:r>
                      <a:r>
                        <a:rPr kumimoji="0" lang="zh-CN" sz="1800" b="0" i="0" u="none" strike="noStrike" cap="none" normalizeH="0" baseline="0" smtClean="0">
                          <a:ln>
                            <a:noFill/>
                          </a:ln>
                          <a:solidFill>
                            <a:srgbClr val="000000"/>
                          </a:solidFill>
                          <a:effectLst/>
                          <a:latin typeface="Calibri" pitchFamily="34" charset="0"/>
                          <a:ea typeface="宋体" pitchFamily="2" charset="-122"/>
                        </a:rPr>
                        <a:t>指定的字符串中的数字的等价整数值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4298" name="Text Box 31"/>
          <p:cNvSpPr txBox="1">
            <a:spLocks noChangeArrowheads="1"/>
          </p:cNvSpPr>
          <p:nvPr/>
        </p:nvSpPr>
        <p:spPr bwMode="auto">
          <a:xfrm>
            <a:off x="7308850" y="2349500"/>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t>续表  </a:t>
            </a:r>
          </a:p>
        </p:txBody>
      </p:sp>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72</a:t>
            </a:fld>
            <a:endParaRPr lang="zh-CN"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endParaRPr lang="zh-CN" altLang="zh-CN" smtClean="0"/>
          </a:p>
        </p:txBody>
      </p:sp>
      <p:sp>
        <p:nvSpPr>
          <p:cNvPr id="55300" name="Rectangle 3"/>
          <p:cNvSpPr>
            <a:spLocks noGrp="1" noChangeArrowheads="1"/>
          </p:cNvSpPr>
          <p:nvPr>
            <p:ph type="body" idx="1"/>
          </p:nvPr>
        </p:nvSpPr>
        <p:spPr/>
        <p:txBody>
          <a:bodyPr/>
          <a:lstStyle/>
          <a:p>
            <a:pPr marL="0" indent="0" eaLnBrk="1" hangingPunct="1">
              <a:lnSpc>
                <a:spcPct val="90000"/>
              </a:lnSpc>
              <a:buNone/>
            </a:pPr>
            <a:r>
              <a:rPr lang="zh-CN" altLang="zh-CN" sz="2800" dirty="0" smtClean="0"/>
              <a:t>3</a:t>
            </a:r>
            <a:r>
              <a:rPr lang="zh-CN" sz="2800" dirty="0" smtClean="0"/>
              <a:t>．常量</a:t>
            </a:r>
          </a:p>
          <a:p>
            <a:pPr eaLnBrk="1" hangingPunct="1">
              <a:lnSpc>
                <a:spcPct val="90000"/>
              </a:lnSpc>
            </a:pPr>
            <a:r>
              <a:rPr lang="zh-CN" altLang="zh-CN" sz="2800" dirty="0" smtClean="0"/>
              <a:t>Integer</a:t>
            </a:r>
            <a:r>
              <a:rPr lang="zh-CN" sz="2800" dirty="0" smtClean="0"/>
              <a:t>类提供了以下</a:t>
            </a:r>
            <a:r>
              <a:rPr lang="zh-CN" altLang="zh-CN" sz="2800" dirty="0" smtClean="0"/>
              <a:t>4</a:t>
            </a:r>
            <a:r>
              <a:rPr lang="zh-CN" sz="2800" dirty="0" smtClean="0"/>
              <a:t>个常量。</a:t>
            </a:r>
          </a:p>
          <a:p>
            <a:pPr marL="0" indent="0" eaLnBrk="1" hangingPunct="1">
              <a:lnSpc>
                <a:spcPct val="90000"/>
              </a:lnSpc>
              <a:buNone/>
            </a:pPr>
            <a:r>
              <a:rPr lang="zh-CN" sz="2800" dirty="0" smtClean="0"/>
              <a:t>（</a:t>
            </a:r>
            <a:r>
              <a:rPr lang="zh-CN" altLang="zh-CN" sz="2800" dirty="0" smtClean="0"/>
              <a:t>1</a:t>
            </a:r>
            <a:r>
              <a:rPr lang="zh-CN" sz="2800" dirty="0" smtClean="0"/>
              <a:t>）</a:t>
            </a:r>
            <a:r>
              <a:rPr lang="zh-CN" altLang="zh-CN" sz="2800" dirty="0" smtClean="0"/>
              <a:t>MAX_VALUE</a:t>
            </a:r>
            <a:r>
              <a:rPr lang="zh-CN" sz="2800" dirty="0" smtClean="0"/>
              <a:t>：表示</a:t>
            </a:r>
            <a:r>
              <a:rPr lang="zh-CN" altLang="zh-CN" sz="2800" dirty="0" smtClean="0"/>
              <a:t>int</a:t>
            </a:r>
            <a:r>
              <a:rPr lang="zh-CN" sz="2800" dirty="0" smtClean="0"/>
              <a:t>类型可取的最大值，即</a:t>
            </a:r>
            <a:r>
              <a:rPr lang="zh-CN" altLang="zh-CN" sz="2800" dirty="0" smtClean="0"/>
              <a:t>2</a:t>
            </a:r>
            <a:r>
              <a:rPr lang="zh-CN" altLang="zh-CN" sz="2800" baseline="30000" dirty="0" smtClean="0"/>
              <a:t>31</a:t>
            </a:r>
            <a:r>
              <a:rPr lang="zh-CN" altLang="zh-CN" sz="2800" dirty="0" smtClean="0"/>
              <a:t>-1</a:t>
            </a:r>
            <a:r>
              <a:rPr lang="zh-CN" sz="2800" dirty="0" smtClean="0"/>
              <a:t>。</a:t>
            </a:r>
          </a:p>
          <a:p>
            <a:pPr marL="0" indent="0" eaLnBrk="1" hangingPunct="1">
              <a:lnSpc>
                <a:spcPct val="90000"/>
              </a:lnSpc>
              <a:buNone/>
            </a:pPr>
            <a:r>
              <a:rPr lang="zh-CN" sz="2800" dirty="0" smtClean="0"/>
              <a:t>（</a:t>
            </a:r>
            <a:r>
              <a:rPr lang="zh-CN" altLang="zh-CN" sz="2800" dirty="0" smtClean="0"/>
              <a:t>2</a:t>
            </a:r>
            <a:r>
              <a:rPr lang="zh-CN" sz="2800" dirty="0" smtClean="0"/>
              <a:t>）</a:t>
            </a:r>
            <a:r>
              <a:rPr lang="zh-CN" altLang="zh-CN" sz="2800" dirty="0" smtClean="0"/>
              <a:t>MIN_VALUE</a:t>
            </a:r>
            <a:r>
              <a:rPr lang="zh-CN" sz="2800" dirty="0" smtClean="0"/>
              <a:t>：表示</a:t>
            </a:r>
            <a:r>
              <a:rPr lang="zh-CN" altLang="zh-CN" sz="2800" dirty="0" smtClean="0"/>
              <a:t>int</a:t>
            </a:r>
            <a:r>
              <a:rPr lang="zh-CN" sz="2800" dirty="0" smtClean="0"/>
              <a:t>类型可取的最小值，即</a:t>
            </a:r>
            <a:r>
              <a:rPr lang="zh-CN" altLang="zh-CN" sz="2800" dirty="0" smtClean="0"/>
              <a:t>-2</a:t>
            </a:r>
            <a:r>
              <a:rPr lang="zh-CN" altLang="zh-CN" sz="2800" baseline="30000" dirty="0" smtClean="0"/>
              <a:t>31</a:t>
            </a:r>
            <a:r>
              <a:rPr lang="zh-CN" sz="2800" dirty="0" smtClean="0"/>
              <a:t>。</a:t>
            </a:r>
          </a:p>
          <a:p>
            <a:pPr marL="0" indent="0" eaLnBrk="1" hangingPunct="1">
              <a:lnSpc>
                <a:spcPct val="90000"/>
              </a:lnSpc>
              <a:buNone/>
            </a:pPr>
            <a:r>
              <a:rPr lang="zh-CN" sz="2800" dirty="0" smtClean="0"/>
              <a:t>（</a:t>
            </a:r>
            <a:r>
              <a:rPr lang="zh-CN" altLang="zh-CN" sz="2800" dirty="0" smtClean="0"/>
              <a:t>3</a:t>
            </a:r>
            <a:r>
              <a:rPr lang="zh-CN" sz="2800" dirty="0" smtClean="0"/>
              <a:t>）</a:t>
            </a:r>
            <a:r>
              <a:rPr lang="zh-CN" altLang="zh-CN" sz="2800" dirty="0" smtClean="0"/>
              <a:t>SIZE</a:t>
            </a:r>
            <a:r>
              <a:rPr lang="zh-CN" sz="2800" dirty="0" smtClean="0"/>
              <a:t>：用来以二进制补码形式表示</a:t>
            </a:r>
            <a:r>
              <a:rPr lang="zh-CN" altLang="zh-CN" sz="2800" dirty="0" smtClean="0"/>
              <a:t>int</a:t>
            </a:r>
            <a:r>
              <a:rPr lang="zh-CN" sz="2800" dirty="0" smtClean="0"/>
              <a:t>值的位数。</a:t>
            </a:r>
          </a:p>
          <a:p>
            <a:pPr marL="0" indent="0" eaLnBrk="1" hangingPunct="1">
              <a:lnSpc>
                <a:spcPct val="90000"/>
              </a:lnSpc>
              <a:buNone/>
            </a:pPr>
            <a:r>
              <a:rPr lang="zh-CN" sz="2800" dirty="0" smtClean="0"/>
              <a:t>（</a:t>
            </a:r>
            <a:r>
              <a:rPr lang="zh-CN" altLang="zh-CN" sz="2800" dirty="0" smtClean="0"/>
              <a:t>4</a:t>
            </a:r>
            <a:r>
              <a:rPr lang="zh-CN" sz="2800" dirty="0" smtClean="0"/>
              <a:t>）</a:t>
            </a:r>
            <a:r>
              <a:rPr lang="zh-CN" altLang="zh-CN" sz="2800" dirty="0" smtClean="0"/>
              <a:t>TYPE</a:t>
            </a:r>
            <a:r>
              <a:rPr lang="zh-CN" sz="2800" dirty="0" smtClean="0"/>
              <a:t>：表示基本类型</a:t>
            </a:r>
            <a:r>
              <a:rPr lang="zh-CN" altLang="zh-CN" sz="2800" dirty="0" smtClean="0"/>
              <a:t>int</a:t>
            </a:r>
            <a:r>
              <a:rPr lang="zh-CN" sz="2800" dirty="0" smtClean="0"/>
              <a:t>的</a:t>
            </a:r>
            <a:r>
              <a:rPr lang="zh-CN" altLang="zh-CN" sz="2800" dirty="0" smtClean="0"/>
              <a:t>Class</a:t>
            </a:r>
            <a:r>
              <a:rPr lang="zh-CN" sz="2800" dirty="0" smtClean="0"/>
              <a:t>实例。</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73</a:t>
            </a:fld>
            <a:endParaRPr lang="zh-CN"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zh-CN" smtClean="0"/>
              <a:t>8.7.2  Boolean	</a:t>
            </a:r>
          </a:p>
        </p:txBody>
      </p:sp>
      <p:sp>
        <p:nvSpPr>
          <p:cNvPr id="56324" name="Rectangle 3"/>
          <p:cNvSpPr>
            <a:spLocks noGrp="1" noChangeArrowheads="1"/>
          </p:cNvSpPr>
          <p:nvPr>
            <p:ph type="body" idx="1"/>
          </p:nvPr>
        </p:nvSpPr>
        <p:spPr/>
        <p:txBody>
          <a:bodyPr/>
          <a:lstStyle/>
          <a:p>
            <a:pPr eaLnBrk="1" hangingPunct="1"/>
            <a:r>
              <a:rPr lang="zh-CN" altLang="zh-CN" smtClean="0"/>
              <a:t>Boolean</a:t>
            </a:r>
            <a:r>
              <a:rPr lang="zh-CN" smtClean="0"/>
              <a:t>类将基本类型为</a:t>
            </a:r>
            <a:r>
              <a:rPr lang="zh-CN" altLang="zh-CN" smtClean="0"/>
              <a:t>boolean</a:t>
            </a:r>
            <a:r>
              <a:rPr lang="zh-CN" smtClean="0"/>
              <a:t>的值包装在一个对象中。一个</a:t>
            </a:r>
            <a:r>
              <a:rPr lang="zh-CN" altLang="zh-CN" smtClean="0"/>
              <a:t>Boolean</a:t>
            </a:r>
            <a:r>
              <a:rPr lang="zh-CN" smtClean="0"/>
              <a:t>类型的对象只包含一个类型为</a:t>
            </a:r>
            <a:r>
              <a:rPr lang="zh-CN" altLang="zh-CN" smtClean="0"/>
              <a:t>boolean</a:t>
            </a:r>
            <a:r>
              <a:rPr lang="zh-CN" smtClean="0"/>
              <a:t>的字段。此外，此类还为</a:t>
            </a:r>
            <a:r>
              <a:rPr lang="zh-CN" altLang="zh-CN" smtClean="0"/>
              <a:t>boolean</a:t>
            </a:r>
            <a:r>
              <a:rPr lang="zh-CN" smtClean="0"/>
              <a:t>和</a:t>
            </a:r>
            <a:r>
              <a:rPr lang="zh-CN" altLang="zh-CN" smtClean="0"/>
              <a:t>String</a:t>
            </a:r>
            <a:r>
              <a:rPr lang="zh-CN" smtClean="0"/>
              <a:t>的相互转换提供了许多方法，并提供了处理</a:t>
            </a:r>
            <a:r>
              <a:rPr lang="zh-CN" altLang="zh-CN" smtClean="0"/>
              <a:t>boolean</a:t>
            </a:r>
            <a:r>
              <a:rPr lang="zh-CN" smtClean="0"/>
              <a:t>时非常有用的其他一些常量和方法。</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74</a:t>
            </a:fld>
            <a:endParaRPr lang="zh-CN"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endParaRPr lang="zh-CN" altLang="zh-CN" smtClean="0"/>
          </a:p>
        </p:txBody>
      </p:sp>
      <p:sp>
        <p:nvSpPr>
          <p:cNvPr id="57348" name="Rectangle 3"/>
          <p:cNvSpPr>
            <a:spLocks noGrp="1" noChangeArrowheads="1"/>
          </p:cNvSpPr>
          <p:nvPr>
            <p:ph type="body" idx="1"/>
          </p:nvPr>
        </p:nvSpPr>
        <p:spPr/>
        <p:txBody>
          <a:bodyPr/>
          <a:lstStyle/>
          <a:p>
            <a:pPr marL="0" indent="0" eaLnBrk="1" hangingPunct="1">
              <a:lnSpc>
                <a:spcPct val="90000"/>
              </a:lnSpc>
              <a:buNone/>
            </a:pPr>
            <a:r>
              <a:rPr lang="zh-CN" altLang="en-US" sz="2400" dirty="0" smtClean="0"/>
              <a:t>1．构造方法</a:t>
            </a:r>
          </a:p>
          <a:p>
            <a:pPr marL="0" indent="0" eaLnBrk="1" hangingPunct="1">
              <a:lnSpc>
                <a:spcPct val="90000"/>
              </a:lnSpc>
              <a:buNone/>
            </a:pPr>
            <a:r>
              <a:rPr lang="zh-CN" altLang="en-US" sz="2400" dirty="0" smtClean="0"/>
              <a:t>（1）Boolean(boolean value)</a:t>
            </a:r>
          </a:p>
          <a:p>
            <a:pPr eaLnBrk="1" hangingPunct="1">
              <a:lnSpc>
                <a:spcPct val="90000"/>
              </a:lnSpc>
            </a:pPr>
            <a:r>
              <a:rPr lang="zh-CN" altLang="en-US" sz="2400" dirty="0" smtClean="0"/>
              <a:t>该方法创建一个表示value参数的Boolean对象。</a:t>
            </a:r>
          </a:p>
          <a:p>
            <a:pPr marL="0" indent="0" eaLnBrk="1" hangingPunct="1">
              <a:lnSpc>
                <a:spcPct val="90000"/>
              </a:lnSpc>
              <a:buNone/>
            </a:pPr>
            <a:r>
              <a:rPr lang="zh-CN" altLang="en-US" sz="2400" dirty="0" smtClean="0"/>
              <a:t>【例8-9】 创建一个表示value参数的Boolean对象。</a:t>
            </a:r>
          </a:p>
          <a:p>
            <a:pPr marL="0" indent="0" eaLnBrk="1" hangingPunct="1">
              <a:lnSpc>
                <a:spcPct val="90000"/>
              </a:lnSpc>
              <a:buNone/>
            </a:pPr>
            <a:r>
              <a:rPr lang="zh-CN" altLang="en-US" sz="2400" dirty="0" smtClean="0"/>
              <a:t>（2）Boolean(String str)</a:t>
            </a:r>
          </a:p>
          <a:p>
            <a:pPr eaLnBrk="1" hangingPunct="1">
              <a:lnSpc>
                <a:spcPct val="90000"/>
              </a:lnSpc>
            </a:pPr>
            <a:r>
              <a:rPr lang="zh-CN" altLang="en-US" sz="2400" dirty="0" smtClean="0"/>
              <a:t>该方法以String变量作为参数创建Boolean对象。如果String参数不为null且在忽略大小写时等于true，则分配一个表示true值的Boolean对象，否则获得一个false值的Boolean对象。</a:t>
            </a:r>
          </a:p>
          <a:p>
            <a:pPr marL="0" indent="0" eaLnBrk="1" hangingPunct="1">
              <a:lnSpc>
                <a:spcPct val="90000"/>
              </a:lnSpc>
              <a:buNone/>
            </a:pPr>
            <a:r>
              <a:rPr lang="zh-CN" altLang="en-US" sz="2400" dirty="0" smtClean="0"/>
              <a:t>【例8-10】 以String变量作为参数，创建Boolean对象。</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75</a:t>
            </a:fld>
            <a:endParaRPr lang="zh-CN"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2400" smtClean="0"/>
              <a:t>2．常用方法</a:t>
            </a:r>
            <a:br>
              <a:rPr lang="zh-CN" altLang="en-US" sz="2400" smtClean="0"/>
            </a:br>
            <a:r>
              <a:rPr lang="zh-CN" altLang="en-US" sz="2400" smtClean="0"/>
              <a:t>Boolean类的常用方法如表8-7所示。</a:t>
            </a:r>
          </a:p>
        </p:txBody>
      </p:sp>
      <p:sp>
        <p:nvSpPr>
          <p:cNvPr id="58372" name="Text Box 3"/>
          <p:cNvSpPr txBox="1">
            <a:spLocks noChangeArrowheads="1"/>
          </p:cNvSpPr>
          <p:nvPr/>
        </p:nvSpPr>
        <p:spPr bwMode="auto">
          <a:xfrm>
            <a:off x="1979613" y="1989138"/>
            <a:ext cx="4919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表8-7                               Boolean类的常用方法</a:t>
            </a:r>
          </a:p>
        </p:txBody>
      </p:sp>
      <p:graphicFrame>
        <p:nvGraphicFramePr>
          <p:cNvPr id="59396" name="Group 4"/>
          <p:cNvGraphicFramePr>
            <a:graphicFrameLocks noGrp="1"/>
          </p:cNvGraphicFramePr>
          <p:nvPr>
            <p:ph type="tbl" idx="1"/>
            <p:extLst>
              <p:ext uri="{D42A27DB-BD31-4B8C-83A1-F6EECF244321}">
                <p14:modId xmlns:p14="http://schemas.microsoft.com/office/powerpoint/2010/main" val="138405774"/>
              </p:ext>
            </p:extLst>
          </p:nvPr>
        </p:nvGraphicFramePr>
        <p:xfrm>
          <a:off x="755650" y="2422525"/>
          <a:ext cx="7772400" cy="3884294"/>
        </p:xfrm>
        <a:graphic>
          <a:graphicData uri="http://schemas.openxmlformats.org/drawingml/2006/table">
            <a:tbl>
              <a:tblPr/>
              <a:tblGrid>
                <a:gridCol w="1177925"/>
                <a:gridCol w="2278385"/>
                <a:gridCol w="4316090"/>
              </a:tblGrid>
              <a:tr h="3714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返  回  值</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2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booleanValue()</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将</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smtClean="0">
                          <a:ln>
                            <a:noFill/>
                          </a:ln>
                          <a:solidFill>
                            <a:srgbClr val="000000"/>
                          </a:solidFill>
                          <a:effectLst/>
                          <a:latin typeface="Calibri" pitchFamily="34" charset="0"/>
                          <a:ea typeface="宋体" pitchFamily="2" charset="-122"/>
                        </a:rPr>
                        <a:t>对象的值以对应的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smtClean="0">
                          <a:ln>
                            <a:noFill/>
                          </a:ln>
                          <a:solidFill>
                            <a:srgbClr val="000000"/>
                          </a:solidFill>
                          <a:effectLst/>
                          <a:latin typeface="Calibri" pitchFamily="34" charset="0"/>
                          <a:ea typeface="宋体" pitchFamily="2" charset="-122"/>
                        </a:rPr>
                        <a:t>值返回</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10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equals(Object obj)</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判断调用该方法的对象与</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obj</a:t>
                      </a:r>
                      <a:r>
                        <a:rPr kumimoji="0" lang="zh-CN" sz="1800" b="0" i="0" u="none" strike="noStrike" cap="none" normalizeH="0" baseline="0" smtClean="0">
                          <a:ln>
                            <a:noFill/>
                          </a:ln>
                          <a:solidFill>
                            <a:srgbClr val="000000"/>
                          </a:solidFill>
                          <a:effectLst/>
                          <a:latin typeface="Calibri" pitchFamily="34" charset="0"/>
                          <a:ea typeface="宋体" pitchFamily="2" charset="-122"/>
                        </a:rPr>
                        <a:t>是否相等。当且仅当参数不是</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null</a:t>
                      </a:r>
                      <a:r>
                        <a:rPr kumimoji="0" lang="zh-CN" sz="1800" b="0" i="0" u="none" strike="noStrike" cap="none" normalizeH="0" baseline="0" smtClean="0">
                          <a:ln>
                            <a:noFill/>
                          </a:ln>
                          <a:solidFill>
                            <a:srgbClr val="000000"/>
                          </a:solidFill>
                          <a:effectLst/>
                          <a:latin typeface="Calibri" pitchFamily="34" charset="0"/>
                          <a:ea typeface="宋体" pitchFamily="2" charset="-122"/>
                        </a:rPr>
                        <a:t>，而且与调用该方法的对象一样都表示同一个</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smtClean="0">
                          <a:ln>
                            <a:noFill/>
                          </a:ln>
                          <a:solidFill>
                            <a:srgbClr val="000000"/>
                          </a:solidFill>
                          <a:effectLst/>
                          <a:latin typeface="Calibri" pitchFamily="34" charset="0"/>
                          <a:ea typeface="宋体" pitchFamily="2" charset="-122"/>
                        </a:rPr>
                        <a:t>值的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smtClean="0">
                          <a:ln>
                            <a:noFill/>
                          </a:ln>
                          <a:solidFill>
                            <a:srgbClr val="000000"/>
                          </a:solidFill>
                          <a:effectLst/>
                          <a:latin typeface="Calibri" pitchFamily="34" charset="0"/>
                          <a:ea typeface="宋体" pitchFamily="2" charset="-122"/>
                        </a:rPr>
                        <a:t>对象时，才返回</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true</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28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parseBoolean(String s)</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将字符串参数解析为</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smtClean="0">
                          <a:ln>
                            <a:noFill/>
                          </a:ln>
                          <a:solidFill>
                            <a:srgbClr val="000000"/>
                          </a:solidFill>
                          <a:effectLst/>
                          <a:latin typeface="Calibri" pitchFamily="34" charset="0"/>
                          <a:ea typeface="宋体" pitchFamily="2" charset="-122"/>
                        </a:rPr>
                        <a:t>值</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36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String</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toString()</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返回表示该布尔值的</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String</a:t>
                      </a:r>
                      <a:r>
                        <a:rPr kumimoji="0" lang="zh-CN" sz="18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902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valueOf(String s)</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dirty="0" smtClean="0">
                          <a:ln>
                            <a:noFill/>
                          </a:ln>
                          <a:solidFill>
                            <a:srgbClr val="000000"/>
                          </a:solidFill>
                          <a:effectLst/>
                          <a:latin typeface="Calibri" pitchFamily="34" charset="0"/>
                          <a:ea typeface="宋体" pitchFamily="2" charset="-122"/>
                        </a:rPr>
                        <a:t>返回一个用指定的字符串表示值的</a:t>
                      </a:r>
                      <a:r>
                        <a:rPr kumimoji="0" lang="zh-CN" altLang="zh-CN" sz="1800" b="0" i="0" u="none" strike="noStrike" cap="none" normalizeH="0" baseline="0" dirty="0" smtClean="0">
                          <a:ln>
                            <a:noFill/>
                          </a:ln>
                          <a:solidFill>
                            <a:srgbClr val="000000"/>
                          </a:solidFill>
                          <a:effectLst/>
                          <a:latin typeface="Calibri" pitchFamily="34" charset="0"/>
                          <a:ea typeface="宋体" pitchFamily="2" charset="-122"/>
                        </a:rPr>
                        <a:t>boolean</a:t>
                      </a:r>
                      <a:r>
                        <a:rPr kumimoji="0" lang="zh-CN" sz="1800" b="0" i="0" u="none" strike="noStrike" cap="none" normalizeH="0" baseline="0" dirty="0" smtClean="0">
                          <a:ln>
                            <a:noFill/>
                          </a:ln>
                          <a:solidFill>
                            <a:srgbClr val="000000"/>
                          </a:solidFill>
                          <a:effectLst/>
                          <a:latin typeface="Calibri" pitchFamily="34" charset="0"/>
                          <a:ea typeface="宋体" pitchFamily="2" charset="-122"/>
                        </a:rPr>
                        <a:t>值</a:t>
                      </a:r>
                    </a:p>
                  </a:txBody>
                  <a:tcPr marL="90170" marR="90170" marT="46981" marB="46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76</a:t>
            </a:fld>
            <a:endParaRPr lang="zh-CN"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dirty="0" smtClean="0"/>
              <a:t> </a:t>
            </a:r>
            <a:endParaRPr lang="zh-CN" altLang="zh-CN" dirty="0" smtClean="0"/>
          </a:p>
        </p:txBody>
      </p:sp>
      <p:sp>
        <p:nvSpPr>
          <p:cNvPr id="59396" name="Rectangle 3"/>
          <p:cNvSpPr>
            <a:spLocks noGrp="1" noChangeArrowheads="1"/>
          </p:cNvSpPr>
          <p:nvPr>
            <p:ph type="body" idx="1"/>
          </p:nvPr>
        </p:nvSpPr>
        <p:spPr>
          <a:xfrm>
            <a:off x="921187" y="1052736"/>
            <a:ext cx="8222813" cy="4114800"/>
          </a:xfrm>
        </p:spPr>
        <p:txBody>
          <a:bodyPr/>
          <a:lstStyle/>
          <a:p>
            <a:pPr marL="0" indent="0" eaLnBrk="1" hangingPunct="1">
              <a:lnSpc>
                <a:spcPct val="90000"/>
              </a:lnSpc>
              <a:buNone/>
            </a:pPr>
            <a:r>
              <a:rPr lang="zh-CN" altLang="zh-CN" sz="4400" dirty="0" smtClean="0"/>
              <a:t>3</a:t>
            </a:r>
            <a:r>
              <a:rPr lang="zh-CN" sz="4400" dirty="0" smtClean="0"/>
              <a:t>．常量</a:t>
            </a:r>
          </a:p>
          <a:p>
            <a:pPr eaLnBrk="1" hangingPunct="1">
              <a:lnSpc>
                <a:spcPct val="90000"/>
              </a:lnSpc>
            </a:pPr>
            <a:r>
              <a:rPr lang="zh-CN" altLang="zh-CN" dirty="0" smtClean="0"/>
              <a:t>Boolean</a:t>
            </a:r>
            <a:r>
              <a:rPr lang="zh-CN" dirty="0" smtClean="0"/>
              <a:t>提供了以下</a:t>
            </a:r>
            <a:r>
              <a:rPr lang="zh-CN" altLang="zh-CN" dirty="0" smtClean="0"/>
              <a:t>3</a:t>
            </a:r>
            <a:r>
              <a:rPr lang="zh-CN" dirty="0" smtClean="0"/>
              <a:t>个常量。</a:t>
            </a:r>
          </a:p>
          <a:p>
            <a:pPr marL="0" indent="0" eaLnBrk="1" hangingPunct="1">
              <a:lnSpc>
                <a:spcPct val="90000"/>
              </a:lnSpc>
              <a:buNone/>
            </a:pPr>
            <a:r>
              <a:rPr lang="zh-CN" dirty="0" smtClean="0"/>
              <a:t>（</a:t>
            </a:r>
            <a:r>
              <a:rPr lang="zh-CN" altLang="zh-CN" dirty="0" smtClean="0"/>
              <a:t>1</a:t>
            </a:r>
            <a:r>
              <a:rPr lang="zh-CN" dirty="0" smtClean="0"/>
              <a:t>）</a:t>
            </a:r>
            <a:r>
              <a:rPr lang="zh-CN" altLang="zh-CN" dirty="0" smtClean="0"/>
              <a:t>TRUE</a:t>
            </a:r>
            <a:r>
              <a:rPr lang="zh-CN" dirty="0" smtClean="0"/>
              <a:t>：对应基值</a:t>
            </a:r>
            <a:r>
              <a:rPr lang="zh-CN" altLang="zh-CN" dirty="0" smtClean="0"/>
              <a:t>true</a:t>
            </a:r>
            <a:r>
              <a:rPr lang="zh-CN" dirty="0" smtClean="0"/>
              <a:t>的</a:t>
            </a:r>
            <a:r>
              <a:rPr lang="zh-CN" altLang="zh-CN" dirty="0" smtClean="0"/>
              <a:t>Boolean</a:t>
            </a:r>
            <a:r>
              <a:rPr lang="zh-CN" dirty="0" smtClean="0"/>
              <a:t>对象。</a:t>
            </a:r>
          </a:p>
          <a:p>
            <a:pPr marL="0" indent="0" eaLnBrk="1" hangingPunct="1">
              <a:lnSpc>
                <a:spcPct val="90000"/>
              </a:lnSpc>
              <a:buNone/>
            </a:pPr>
            <a:r>
              <a:rPr lang="zh-CN" dirty="0" smtClean="0"/>
              <a:t>（</a:t>
            </a:r>
            <a:r>
              <a:rPr lang="zh-CN" altLang="zh-CN" dirty="0" smtClean="0"/>
              <a:t>2</a:t>
            </a:r>
            <a:r>
              <a:rPr lang="zh-CN" dirty="0" smtClean="0"/>
              <a:t>）</a:t>
            </a:r>
            <a:r>
              <a:rPr lang="zh-CN" altLang="zh-CN" dirty="0" smtClean="0"/>
              <a:t>FALSE</a:t>
            </a:r>
            <a:r>
              <a:rPr lang="zh-CN" dirty="0" smtClean="0"/>
              <a:t>：对应基值</a:t>
            </a:r>
            <a:r>
              <a:rPr lang="zh-CN" altLang="zh-CN" dirty="0" smtClean="0"/>
              <a:t>false</a:t>
            </a:r>
            <a:r>
              <a:rPr lang="zh-CN" dirty="0" smtClean="0"/>
              <a:t>的</a:t>
            </a:r>
            <a:r>
              <a:rPr lang="zh-CN" altLang="zh-CN" dirty="0" smtClean="0"/>
              <a:t>Boolean</a:t>
            </a:r>
            <a:r>
              <a:rPr lang="zh-CN" dirty="0" smtClean="0"/>
              <a:t>对象。</a:t>
            </a:r>
          </a:p>
          <a:p>
            <a:pPr marL="0" indent="0" eaLnBrk="1" hangingPunct="1">
              <a:lnSpc>
                <a:spcPct val="90000"/>
              </a:lnSpc>
              <a:buNone/>
            </a:pPr>
            <a:r>
              <a:rPr lang="zh-CN" dirty="0" smtClean="0"/>
              <a:t>（</a:t>
            </a:r>
            <a:r>
              <a:rPr lang="zh-CN" altLang="zh-CN" dirty="0" smtClean="0"/>
              <a:t>3</a:t>
            </a:r>
            <a:r>
              <a:rPr lang="zh-CN" dirty="0" smtClean="0"/>
              <a:t>）</a:t>
            </a:r>
            <a:r>
              <a:rPr lang="zh-CN" altLang="zh-CN" dirty="0" smtClean="0"/>
              <a:t>TYPE</a:t>
            </a:r>
            <a:r>
              <a:rPr lang="zh-CN" dirty="0" smtClean="0"/>
              <a:t>：基本类型</a:t>
            </a:r>
            <a:r>
              <a:rPr lang="zh-CN" altLang="zh-CN" dirty="0" smtClean="0"/>
              <a:t>boolean</a:t>
            </a:r>
            <a:r>
              <a:rPr lang="zh-CN" dirty="0" smtClean="0"/>
              <a:t>的</a:t>
            </a:r>
            <a:r>
              <a:rPr lang="zh-CN" altLang="zh-CN" dirty="0" smtClean="0"/>
              <a:t>Class</a:t>
            </a:r>
            <a:r>
              <a:rPr lang="zh-CN" dirty="0" smtClean="0"/>
              <a:t>对象。</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77</a:t>
            </a:fld>
            <a:endParaRPr lang="zh-CN"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zh-CN" smtClean="0"/>
              <a:t>8.7.3  Byte</a:t>
            </a:r>
          </a:p>
        </p:txBody>
      </p:sp>
      <p:sp>
        <p:nvSpPr>
          <p:cNvPr id="60420" name="Rectangle 3"/>
          <p:cNvSpPr>
            <a:spLocks noGrp="1" noChangeArrowheads="1"/>
          </p:cNvSpPr>
          <p:nvPr>
            <p:ph type="body" idx="1"/>
          </p:nvPr>
        </p:nvSpPr>
        <p:spPr/>
        <p:txBody>
          <a:bodyPr/>
          <a:lstStyle/>
          <a:p>
            <a:pPr eaLnBrk="1" hangingPunct="1"/>
            <a:r>
              <a:rPr lang="zh-CN" altLang="zh-CN" sz="2400" dirty="0" smtClean="0"/>
              <a:t>Byte</a:t>
            </a:r>
            <a:r>
              <a:rPr lang="zh-CN" sz="2400" dirty="0" smtClean="0"/>
              <a:t>类将基本类型为</a:t>
            </a:r>
            <a:r>
              <a:rPr lang="zh-CN" altLang="zh-CN" sz="2400" dirty="0" smtClean="0"/>
              <a:t>byte</a:t>
            </a:r>
            <a:r>
              <a:rPr lang="zh-CN" sz="2400" dirty="0" smtClean="0"/>
              <a:t>的值包装在一个对象中。一个</a:t>
            </a:r>
            <a:r>
              <a:rPr lang="zh-CN" altLang="zh-CN" sz="2400" dirty="0" smtClean="0"/>
              <a:t>Byte</a:t>
            </a:r>
            <a:r>
              <a:rPr lang="zh-CN" sz="2400" dirty="0" smtClean="0"/>
              <a:t>类型的对象只包含一个类型为</a:t>
            </a:r>
            <a:r>
              <a:rPr lang="zh-CN" altLang="zh-CN" sz="2400" dirty="0" smtClean="0"/>
              <a:t>byte</a:t>
            </a:r>
            <a:r>
              <a:rPr lang="zh-CN" sz="2400" dirty="0" smtClean="0"/>
              <a:t>的字段。此外，该类还为</a:t>
            </a:r>
            <a:r>
              <a:rPr lang="zh-CN" altLang="zh-CN" sz="2400" dirty="0" smtClean="0"/>
              <a:t>byte</a:t>
            </a:r>
            <a:r>
              <a:rPr lang="zh-CN" sz="2400" dirty="0" smtClean="0"/>
              <a:t>和</a:t>
            </a:r>
            <a:r>
              <a:rPr lang="zh-CN" altLang="zh-CN" sz="2400" dirty="0" smtClean="0"/>
              <a:t>String</a:t>
            </a:r>
            <a:r>
              <a:rPr lang="zh-CN" sz="2400" dirty="0" smtClean="0"/>
              <a:t>的相互转换提供了方法，并提供了处理</a:t>
            </a:r>
            <a:r>
              <a:rPr lang="zh-CN" altLang="zh-CN" sz="2400" dirty="0" smtClean="0"/>
              <a:t>byte</a:t>
            </a:r>
            <a:r>
              <a:rPr lang="zh-CN" sz="2400" dirty="0" smtClean="0"/>
              <a:t>时非常有用的其他一些常量和方法。</a:t>
            </a:r>
          </a:p>
          <a:p>
            <a:pPr marL="0" indent="0" eaLnBrk="1" hangingPunct="1">
              <a:buNone/>
            </a:pPr>
            <a:r>
              <a:rPr lang="zh-CN" altLang="zh-CN" sz="2400" dirty="0" smtClean="0"/>
              <a:t>1</a:t>
            </a:r>
            <a:r>
              <a:rPr lang="zh-CN" sz="2400" dirty="0" smtClean="0"/>
              <a:t>．构造方法</a:t>
            </a:r>
          </a:p>
          <a:p>
            <a:pPr eaLnBrk="1" hangingPunct="1"/>
            <a:r>
              <a:rPr lang="zh-CN" altLang="zh-CN" sz="2400" dirty="0" smtClean="0"/>
              <a:t>Byte</a:t>
            </a:r>
            <a:r>
              <a:rPr lang="zh-CN" sz="2400" dirty="0" smtClean="0"/>
              <a:t>类提供了以下两种构造方法的重载形式来创建</a:t>
            </a:r>
            <a:r>
              <a:rPr lang="zh-CN" altLang="zh-CN" sz="2400" dirty="0" smtClean="0"/>
              <a:t>Byte</a:t>
            </a:r>
            <a:r>
              <a:rPr lang="zh-CN" sz="2400" dirty="0" smtClean="0"/>
              <a:t>类对象：</a:t>
            </a:r>
          </a:p>
          <a:p>
            <a:pPr marL="0" indent="0" eaLnBrk="1" hangingPunct="1">
              <a:buNone/>
            </a:pPr>
            <a:r>
              <a:rPr lang="zh-CN" sz="2400" dirty="0" smtClean="0"/>
              <a:t>（</a:t>
            </a:r>
            <a:r>
              <a:rPr lang="zh-CN" altLang="zh-CN" sz="2400" dirty="0" smtClean="0"/>
              <a:t>1</a:t>
            </a:r>
            <a:r>
              <a:rPr lang="zh-CN" sz="2400" dirty="0" smtClean="0"/>
              <a:t>）</a:t>
            </a:r>
            <a:r>
              <a:rPr lang="zh-CN" altLang="zh-CN" sz="2400" dirty="0" smtClean="0"/>
              <a:t>Byte(byte value)</a:t>
            </a:r>
          </a:p>
          <a:p>
            <a:pPr marL="0" indent="0" eaLnBrk="1" hangingPunct="1">
              <a:buNone/>
            </a:pPr>
            <a:r>
              <a:rPr lang="zh-CN" sz="2400" dirty="0" smtClean="0"/>
              <a:t>通过这种方法创建的</a:t>
            </a:r>
            <a:r>
              <a:rPr lang="zh-CN" altLang="zh-CN" sz="2400" dirty="0" smtClean="0"/>
              <a:t>Byte</a:t>
            </a:r>
            <a:r>
              <a:rPr lang="zh-CN" sz="2400" dirty="0" smtClean="0"/>
              <a:t>对象，可表示指定的</a:t>
            </a:r>
            <a:r>
              <a:rPr lang="zh-CN" altLang="zh-CN" sz="2400" dirty="0" smtClean="0"/>
              <a:t>byte</a:t>
            </a:r>
            <a:r>
              <a:rPr lang="zh-CN" sz="2400" dirty="0" smtClean="0"/>
              <a:t>值。</a:t>
            </a:r>
          </a:p>
          <a:p>
            <a:pPr marL="0" indent="0" eaLnBrk="1" hangingPunct="1">
              <a:buNone/>
            </a:pPr>
            <a:r>
              <a:rPr lang="zh-CN" altLang="zh-CN" sz="2400" dirty="0" smtClean="0"/>
              <a:t>【</a:t>
            </a:r>
            <a:r>
              <a:rPr lang="zh-CN" sz="2400" dirty="0" smtClean="0"/>
              <a:t>例</a:t>
            </a:r>
            <a:r>
              <a:rPr lang="zh-CN" altLang="zh-CN" sz="2400" dirty="0" smtClean="0"/>
              <a:t>8-12】 </a:t>
            </a:r>
            <a:r>
              <a:rPr lang="zh-CN" sz="2400" dirty="0" smtClean="0"/>
              <a:t>以</a:t>
            </a:r>
            <a:r>
              <a:rPr lang="zh-CN" altLang="zh-CN" sz="2400" dirty="0" smtClean="0"/>
              <a:t>byte</a:t>
            </a:r>
            <a:r>
              <a:rPr lang="zh-CN" sz="2400" dirty="0" smtClean="0"/>
              <a:t>型变量作为参数，创建</a:t>
            </a:r>
            <a:r>
              <a:rPr lang="zh-CN" altLang="zh-CN" sz="2400" dirty="0" smtClean="0"/>
              <a:t>Byte</a:t>
            </a:r>
            <a:r>
              <a:rPr lang="zh-CN" sz="2400" dirty="0" smtClean="0"/>
              <a:t>对象。</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78</a:t>
            </a:fld>
            <a:endParaRPr lang="zh-CN"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dirty="0" smtClean="0"/>
              <a:t>       </a:t>
            </a:r>
            <a:endParaRPr lang="zh-CN" altLang="zh-CN" dirty="0" smtClean="0"/>
          </a:p>
        </p:txBody>
      </p:sp>
      <p:sp>
        <p:nvSpPr>
          <p:cNvPr id="61444" name="Rectangle 3"/>
          <p:cNvSpPr>
            <a:spLocks noGrp="1" noChangeArrowheads="1"/>
          </p:cNvSpPr>
          <p:nvPr>
            <p:ph type="body" idx="1"/>
          </p:nvPr>
        </p:nvSpPr>
        <p:spPr/>
        <p:txBody>
          <a:bodyPr/>
          <a:lstStyle/>
          <a:p>
            <a:pPr marL="0" indent="0" eaLnBrk="1" hangingPunct="1">
              <a:buNone/>
            </a:pPr>
            <a:r>
              <a:rPr lang="zh-CN" dirty="0" smtClean="0"/>
              <a:t>（</a:t>
            </a:r>
            <a:r>
              <a:rPr lang="zh-CN" altLang="zh-CN" dirty="0" smtClean="0"/>
              <a:t>2</a:t>
            </a:r>
            <a:r>
              <a:rPr lang="zh-CN" dirty="0" smtClean="0"/>
              <a:t>）</a:t>
            </a:r>
            <a:r>
              <a:rPr lang="zh-CN" altLang="zh-CN" dirty="0" smtClean="0"/>
              <a:t>Byte(String str)</a:t>
            </a:r>
          </a:p>
          <a:p>
            <a:pPr eaLnBrk="1" hangingPunct="1"/>
            <a:r>
              <a:rPr lang="zh-CN" dirty="0" smtClean="0"/>
              <a:t>通过这种方法创建的</a:t>
            </a:r>
            <a:r>
              <a:rPr lang="zh-CN" altLang="zh-CN" dirty="0" smtClean="0"/>
              <a:t>Byte</a:t>
            </a:r>
            <a:r>
              <a:rPr lang="zh-CN" dirty="0" smtClean="0"/>
              <a:t>对象，可表示</a:t>
            </a:r>
            <a:r>
              <a:rPr lang="zh-CN" altLang="zh-CN" dirty="0" smtClean="0"/>
              <a:t>String</a:t>
            </a:r>
            <a:r>
              <a:rPr lang="zh-CN" dirty="0" smtClean="0"/>
              <a:t>参数所指示的</a:t>
            </a:r>
            <a:r>
              <a:rPr lang="zh-CN" altLang="zh-CN" dirty="0" smtClean="0"/>
              <a:t>byte</a:t>
            </a:r>
            <a:r>
              <a:rPr lang="zh-CN" dirty="0" smtClean="0"/>
              <a:t>值。</a:t>
            </a:r>
          </a:p>
          <a:p>
            <a:pPr eaLnBrk="1" hangingPunct="1"/>
            <a:r>
              <a:rPr lang="zh-CN" altLang="zh-CN" dirty="0" smtClean="0"/>
              <a:t>【</a:t>
            </a:r>
            <a:r>
              <a:rPr lang="zh-CN" dirty="0" smtClean="0"/>
              <a:t>例</a:t>
            </a:r>
            <a:r>
              <a:rPr lang="zh-CN" altLang="zh-CN" dirty="0" smtClean="0"/>
              <a:t>8-13】 </a:t>
            </a:r>
            <a:r>
              <a:rPr lang="zh-CN" dirty="0" smtClean="0"/>
              <a:t>以</a:t>
            </a:r>
            <a:r>
              <a:rPr lang="zh-CN" altLang="zh-CN" dirty="0" smtClean="0"/>
              <a:t>String</a:t>
            </a:r>
            <a:r>
              <a:rPr lang="zh-CN" dirty="0" smtClean="0"/>
              <a:t>型变量作为参数，创建</a:t>
            </a:r>
            <a:r>
              <a:rPr lang="zh-CN" altLang="zh-CN" dirty="0" smtClean="0"/>
              <a:t>Byte</a:t>
            </a:r>
            <a:r>
              <a:rPr lang="zh-CN" dirty="0" smtClean="0"/>
              <a:t>对象。</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79</a:t>
            </a:fld>
            <a:endParaRPr lang="zh-CN"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116013" y="260350"/>
            <a:ext cx="6675437" cy="1462088"/>
          </a:xfrm>
        </p:spPr>
        <p:txBody>
          <a:bodyPr/>
          <a:lstStyle/>
          <a:p>
            <a:pPr algn="ctr" eaLnBrk="1" hangingPunct="1"/>
            <a:r>
              <a:rPr lang="zh-CN" altLang="zh-CN" dirty="0" smtClean="0">
                <a:latin typeface="Times New Roman" pitchFamily="18" charset="0"/>
                <a:ea typeface="方正书宋简体" pitchFamily="65" charset="-122"/>
              </a:rPr>
              <a:t>1</a:t>
            </a:r>
            <a:r>
              <a:rPr lang="zh-CN" dirty="0" smtClean="0">
                <a:latin typeface="Times New Roman" pitchFamily="18" charset="0"/>
                <a:ea typeface="方正书宋简体" pitchFamily="65" charset="-122"/>
              </a:rPr>
              <a:t>．比较字符串</a:t>
            </a:r>
          </a:p>
        </p:txBody>
      </p:sp>
      <p:sp>
        <p:nvSpPr>
          <p:cNvPr id="11268" name="Rectangle 3"/>
          <p:cNvSpPr>
            <a:spLocks noGrp="1" noChangeArrowheads="1"/>
          </p:cNvSpPr>
          <p:nvPr>
            <p:ph type="body" idx="1"/>
          </p:nvPr>
        </p:nvSpPr>
        <p:spPr>
          <a:xfrm>
            <a:off x="827088" y="2205038"/>
            <a:ext cx="7772400" cy="2160587"/>
          </a:xfrm>
        </p:spPr>
        <p:txBody>
          <a:bodyPr/>
          <a:lstStyle/>
          <a:p>
            <a:pPr marL="0" indent="723900" eaLnBrk="1" hangingPunct="1">
              <a:buFont typeface="Wingdings" pitchFamily="2" charset="2"/>
              <a:buNone/>
            </a:pPr>
            <a:r>
              <a:rPr lang="zh-CN" altLang="zh-CN" sz="2000" dirty="0" smtClean="0"/>
              <a:t>String</a:t>
            </a:r>
            <a:r>
              <a:rPr lang="zh-CN" sz="2000" dirty="0" smtClean="0"/>
              <a:t>类中包含几个用于比较字符串的方法，下面分别对它们进行介绍。</a:t>
            </a:r>
          </a:p>
          <a:p>
            <a:pPr marL="0" indent="723900" eaLnBrk="1" hangingPunct="1">
              <a:buFont typeface="Wingdings" pitchFamily="2" charset="2"/>
              <a:buNone/>
            </a:pPr>
            <a:r>
              <a:rPr lang="zh-CN" sz="2000" dirty="0" smtClean="0"/>
              <a:t>（</a:t>
            </a:r>
            <a:r>
              <a:rPr lang="zh-CN" altLang="zh-CN" sz="2000" dirty="0" smtClean="0"/>
              <a:t>1</a:t>
            </a:r>
            <a:r>
              <a:rPr lang="zh-CN" sz="2000" dirty="0" smtClean="0"/>
              <a:t>）</a:t>
            </a:r>
            <a:r>
              <a:rPr lang="zh-CN" altLang="zh-CN" sz="2000" dirty="0" smtClean="0"/>
              <a:t>equals()</a:t>
            </a:r>
            <a:r>
              <a:rPr lang="zh-CN" sz="2000" dirty="0" smtClean="0"/>
              <a:t>方法。</a:t>
            </a:r>
          </a:p>
          <a:p>
            <a:pPr marL="0" indent="723900" eaLnBrk="1" hangingPunct="1">
              <a:buFont typeface="Wingdings" pitchFamily="2" charset="2"/>
              <a:buNone/>
            </a:pPr>
            <a:r>
              <a:rPr lang="zh-CN" altLang="zh-CN" sz="2000" dirty="0" smtClean="0"/>
              <a:t>String</a:t>
            </a:r>
            <a:r>
              <a:rPr lang="zh-CN" sz="2000" dirty="0" smtClean="0"/>
              <a:t>类的</a:t>
            </a:r>
            <a:r>
              <a:rPr lang="zh-CN" altLang="zh-CN" sz="2000" dirty="0" smtClean="0"/>
              <a:t>equals()</a:t>
            </a:r>
            <a:r>
              <a:rPr lang="zh-CN" sz="2000" dirty="0" smtClean="0"/>
              <a:t>方法用于比较两个字符串是否相等。由于字符串是对象类型，所以不能简单地用“</a:t>
            </a:r>
            <a:r>
              <a:rPr lang="zh-CN" altLang="zh-CN" sz="2000" dirty="0" smtClean="0"/>
              <a:t>==”</a:t>
            </a:r>
            <a:r>
              <a:rPr lang="zh-CN" sz="2000" dirty="0" smtClean="0"/>
              <a:t>（双等号）判断两个字符串是否相等，</a:t>
            </a:r>
            <a:r>
              <a:rPr lang="zh-CN" altLang="zh-CN" sz="2000" dirty="0" smtClean="0"/>
              <a:t>equals()</a:t>
            </a:r>
            <a:r>
              <a:rPr lang="zh-CN" sz="2000" dirty="0" smtClean="0"/>
              <a:t>方法的定义如下：</a:t>
            </a:r>
            <a:endParaRPr lang="zh-CN" altLang="zh-CN" sz="2000" dirty="0" smtClean="0"/>
          </a:p>
        </p:txBody>
      </p:sp>
      <p:sp>
        <p:nvSpPr>
          <p:cNvPr id="11269" name="Text Box 4"/>
          <p:cNvSpPr txBox="1">
            <a:spLocks noChangeArrowheads="1"/>
          </p:cNvSpPr>
          <p:nvPr/>
        </p:nvSpPr>
        <p:spPr bwMode="auto">
          <a:xfrm>
            <a:off x="684213" y="3933825"/>
            <a:ext cx="172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spcBef>
                <a:spcPct val="50000"/>
              </a:spcBef>
            </a:pPr>
            <a:endParaRPr lang="zh-CN" altLang="zh-CN">
              <a:ea typeface="宋体" pitchFamily="2" charset="-122"/>
            </a:endParaRPr>
          </a:p>
        </p:txBody>
      </p:sp>
      <p:sp>
        <p:nvSpPr>
          <p:cNvPr id="12293" name="Rectangle 5"/>
          <p:cNvSpPr>
            <a:spLocks noChangeArrowheads="1"/>
          </p:cNvSpPr>
          <p:nvPr/>
        </p:nvSpPr>
        <p:spPr bwMode="auto">
          <a:xfrm>
            <a:off x="827088" y="4365625"/>
            <a:ext cx="7920037" cy="6477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800" dirty="0"/>
              <a:t>public boolean equals(String str)</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a:t>
            </a:fld>
            <a:endParaRPr lang="zh-CN" altLang="zh-CN"/>
          </a:p>
        </p:txBody>
      </p:sp>
      <p:sp>
        <p:nvSpPr>
          <p:cNvPr id="3" name="矩形 2"/>
          <p:cNvSpPr/>
          <p:nvPr/>
        </p:nvSpPr>
        <p:spPr>
          <a:xfrm>
            <a:off x="1907704" y="5444182"/>
            <a:ext cx="6287299" cy="1040285"/>
          </a:xfrm>
          <a:prstGeom prst="rect">
            <a:avLst/>
          </a:prstGeom>
        </p:spPr>
        <p:txBody>
          <a:bodyPr wrap="none">
            <a:spAutoFit/>
          </a:bodyPr>
          <a:lstStyle/>
          <a:p>
            <a:pPr indent="88900">
              <a:spcBef>
                <a:spcPct val="20000"/>
              </a:spcBef>
              <a:buClr>
                <a:schemeClr val="folHlink"/>
              </a:buClr>
              <a:buSzPct val="60000"/>
              <a:buFont typeface="Wingdings" pitchFamily="2" charset="2"/>
              <a:buNone/>
            </a:pPr>
            <a:r>
              <a:rPr lang="en-US" altLang="zh-CN" sz="2800" dirty="0" smtClean="0"/>
              <a:t>String s="</a:t>
            </a:r>
            <a:r>
              <a:rPr lang="en-US" altLang="zh-CN" sz="2800" dirty="0" err="1" smtClean="0"/>
              <a:t>Cqust</a:t>
            </a:r>
            <a:r>
              <a:rPr lang="en-US" altLang="zh-CN" sz="2800" dirty="0" smtClean="0"/>
              <a:t>";</a:t>
            </a:r>
          </a:p>
          <a:p>
            <a:pPr indent="88900">
              <a:spcBef>
                <a:spcPct val="20000"/>
              </a:spcBef>
              <a:buClr>
                <a:schemeClr val="folHlink"/>
              </a:buClr>
              <a:buSzPct val="60000"/>
              <a:buFont typeface="Wingdings" pitchFamily="2" charset="2"/>
              <a:buNone/>
            </a:pPr>
            <a:r>
              <a:rPr lang="en-US" altLang="zh-CN" sz="2800" dirty="0" err="1" smtClean="0"/>
              <a:t>System.out.println</a:t>
            </a:r>
            <a:r>
              <a:rPr lang="en-US" altLang="zh-CN" sz="2800" dirty="0" smtClean="0"/>
              <a:t>(s.</a:t>
            </a:r>
            <a:r>
              <a:rPr lang="zh-CN" altLang="zh-CN" sz="2800" dirty="0" smtClean="0"/>
              <a:t>equals(</a:t>
            </a:r>
            <a:r>
              <a:rPr lang="en-US" altLang="zh-CN" sz="2800" dirty="0" smtClean="0"/>
              <a:t>"</a:t>
            </a:r>
            <a:r>
              <a:rPr lang="en-US" altLang="zh-CN" sz="2800" dirty="0" err="1" smtClean="0"/>
              <a:t>cqust</a:t>
            </a:r>
            <a:r>
              <a:rPr lang="en-US" altLang="zh-CN" sz="2800" dirty="0" smtClean="0"/>
              <a:t>"</a:t>
            </a:r>
            <a:r>
              <a:rPr lang="zh-CN" altLang="zh-CN" sz="2800" dirty="0" smtClean="0"/>
              <a:t>)</a:t>
            </a:r>
            <a:r>
              <a:rPr lang="en-US" altLang="zh-CN" sz="2800" dirty="0" smtClean="0"/>
              <a:t>);</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p:cTn id="7" dur="500" fill="hold"/>
                                        <p:tgtEl>
                                          <p:spTgt spid="12293"/>
                                        </p:tgtEl>
                                        <p:attrNameLst>
                                          <p:attrName>ppt_w</p:attrName>
                                        </p:attrNameLst>
                                      </p:cBhvr>
                                      <p:tavLst>
                                        <p:tav tm="0">
                                          <p:val>
                                            <p:fltVal val="0"/>
                                          </p:val>
                                        </p:tav>
                                        <p:tav tm="100000">
                                          <p:val>
                                            <p:strVal val="#ppt_w"/>
                                          </p:val>
                                        </p:tav>
                                      </p:tavLst>
                                    </p:anim>
                                    <p:anim calcmode="lin" valueType="num">
                                      <p:cBhvr>
                                        <p:cTn id="8" dur="500" fill="hold"/>
                                        <p:tgtEl>
                                          <p:spTgt spid="1229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ldLvl="0" animBg="1" autoUpdateAnimBg="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115616" y="836713"/>
            <a:ext cx="7793037" cy="1728192"/>
          </a:xfrm>
        </p:spPr>
        <p:txBody>
          <a:bodyPr/>
          <a:lstStyle/>
          <a:p>
            <a:pPr eaLnBrk="1" hangingPunct="1"/>
            <a:r>
              <a:rPr lang="zh-CN" altLang="en-US" dirty="0"/>
              <a:t>2．</a:t>
            </a:r>
            <a:r>
              <a:rPr lang="zh-CN" altLang="en-US" dirty="0"/>
              <a:t>常用</a:t>
            </a:r>
            <a:r>
              <a:rPr lang="zh-CN" altLang="en-US" dirty="0"/>
              <a:t>方法</a:t>
            </a:r>
            <a:r>
              <a:rPr lang="en-US" altLang="zh-CN" sz="3200" dirty="0" smtClean="0"/>
              <a:t/>
            </a:r>
            <a:br>
              <a:rPr lang="en-US" altLang="zh-CN" sz="3200" dirty="0" smtClean="0"/>
            </a:br>
            <a:r>
              <a:rPr lang="zh-CN" altLang="en-US" sz="3200" dirty="0" smtClean="0"/>
              <a:t/>
            </a:r>
            <a:br>
              <a:rPr lang="zh-CN" altLang="en-US" sz="3200" dirty="0" smtClean="0"/>
            </a:br>
            <a:r>
              <a:rPr lang="zh-CN" altLang="en-US" sz="3200" dirty="0" smtClean="0"/>
              <a:t>Byte类的常用方法如表8-8所示。</a:t>
            </a:r>
          </a:p>
        </p:txBody>
      </p:sp>
      <p:sp>
        <p:nvSpPr>
          <p:cNvPr id="62468" name="Text Box 3"/>
          <p:cNvSpPr txBox="1">
            <a:spLocks noChangeArrowheads="1"/>
          </p:cNvSpPr>
          <p:nvPr/>
        </p:nvSpPr>
        <p:spPr bwMode="auto">
          <a:xfrm>
            <a:off x="2266950" y="3212305"/>
            <a:ext cx="4348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表8-8                            Byte类的常用方法</a:t>
            </a:r>
          </a:p>
        </p:txBody>
      </p:sp>
      <p:graphicFrame>
        <p:nvGraphicFramePr>
          <p:cNvPr id="63492" name="Group 4"/>
          <p:cNvGraphicFramePr>
            <a:graphicFrameLocks noGrp="1"/>
          </p:cNvGraphicFramePr>
          <p:nvPr>
            <p:ph type="tbl" idx="1"/>
            <p:extLst>
              <p:ext uri="{D42A27DB-BD31-4B8C-83A1-F6EECF244321}">
                <p14:modId xmlns:p14="http://schemas.microsoft.com/office/powerpoint/2010/main" val="358938327"/>
              </p:ext>
            </p:extLst>
          </p:nvPr>
        </p:nvGraphicFramePr>
        <p:xfrm>
          <a:off x="827088" y="3715543"/>
          <a:ext cx="7772400" cy="2017713"/>
        </p:xfrm>
        <a:graphic>
          <a:graphicData uri="http://schemas.openxmlformats.org/drawingml/2006/table">
            <a:tbl>
              <a:tblPr/>
              <a:tblGrid>
                <a:gridCol w="1185862"/>
                <a:gridCol w="1733550"/>
                <a:gridCol w="4852988"/>
              </a:tblGrid>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dirty="0" smtClean="0">
                          <a:ln>
                            <a:noFill/>
                          </a:ln>
                          <a:solidFill>
                            <a:schemeClr val="tx1"/>
                          </a:solidFill>
                          <a:effectLst/>
                          <a:latin typeface="Calibri" pitchFamily="34" charset="0"/>
                          <a:ea typeface="宋体" pitchFamily="2" charset="-122"/>
                        </a:rPr>
                        <a:t>返  回  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       方    法</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以一个</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r>
                        <a:rPr kumimoji="0" lang="zh-CN" sz="1800" b="0" i="0" u="none" strike="noStrike" cap="none" normalizeH="0" baseline="0" smtClean="0">
                          <a:ln>
                            <a:noFill/>
                          </a:ln>
                          <a:solidFill>
                            <a:srgbClr val="000000"/>
                          </a:solidFill>
                          <a:effectLst/>
                          <a:latin typeface="Calibri" pitchFamily="34" charset="0"/>
                          <a:ea typeface="宋体" pitchFamily="2" charset="-122"/>
                        </a:rPr>
                        <a:t>值返回</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r>
                        <a:rPr kumimoji="0" lang="zh-CN" sz="18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23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compareTo(Byte anotherByte)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在数字上比较两个</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r>
                        <a:rPr kumimoji="0" lang="zh-CN" sz="18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double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dirty="0" smtClean="0">
                          <a:ln>
                            <a:noFill/>
                          </a:ln>
                          <a:solidFill>
                            <a:srgbClr val="000000"/>
                          </a:solidFill>
                          <a:effectLst/>
                          <a:latin typeface="Calibri" pitchFamily="34" charset="0"/>
                          <a:ea typeface="宋体" pitchFamily="2" charset="-122"/>
                        </a:rPr>
                        <a:t>doubleValue()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以一个</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double</a:t>
                      </a:r>
                      <a:r>
                        <a:rPr kumimoji="0" lang="zh-CN" sz="1800" b="0" i="0" u="none" strike="noStrike" cap="none" normalizeH="0" baseline="0" smtClean="0">
                          <a:ln>
                            <a:noFill/>
                          </a:ln>
                          <a:solidFill>
                            <a:srgbClr val="000000"/>
                          </a:solidFill>
                          <a:effectLst/>
                          <a:latin typeface="Calibri" pitchFamily="34" charset="0"/>
                          <a:ea typeface="宋体" pitchFamily="2" charset="-122"/>
                        </a:rPr>
                        <a:t>值返回此</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r>
                        <a:rPr kumimoji="0" lang="zh-CN" sz="1800" b="0" i="0" u="none" strike="noStrike" cap="none" normalizeH="0" baseline="0" smtClean="0">
                          <a:ln>
                            <a:noFill/>
                          </a:ln>
                          <a:solidFill>
                            <a:srgbClr val="000000"/>
                          </a:solidFill>
                          <a:effectLst/>
                          <a:latin typeface="Calibri" pitchFamily="34" charset="0"/>
                          <a:ea typeface="宋体" pitchFamily="2" charset="-122"/>
                        </a:rPr>
                        <a:t>的值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80</a:t>
            </a:fld>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zh-CN" dirty="0"/>
              <a:t>3．</a:t>
            </a:r>
            <a:r>
              <a:rPr lang="zh-CN" altLang="zh-CN" dirty="0" smtClean="0"/>
              <a:t>常量</a:t>
            </a:r>
            <a:endParaRPr lang="zh-CN" altLang="zh-CN" dirty="0" smtClean="0"/>
          </a:p>
        </p:txBody>
      </p:sp>
      <p:sp>
        <p:nvSpPr>
          <p:cNvPr id="63492" name="Rectangle 3"/>
          <p:cNvSpPr>
            <a:spLocks noGrp="1" noChangeArrowheads="1"/>
          </p:cNvSpPr>
          <p:nvPr>
            <p:ph type="body" idx="1"/>
          </p:nvPr>
        </p:nvSpPr>
        <p:spPr>
          <a:xfrm>
            <a:off x="395536" y="1988840"/>
            <a:ext cx="8604448" cy="3899198"/>
          </a:xfrm>
        </p:spPr>
        <p:txBody>
          <a:bodyPr/>
          <a:lstStyle/>
          <a:p>
            <a:pPr eaLnBrk="1" hangingPunct="1"/>
            <a:r>
              <a:rPr lang="zh-CN" altLang="zh-CN" sz="2800" dirty="0" smtClean="0"/>
              <a:t>Byte</a:t>
            </a:r>
            <a:r>
              <a:rPr lang="zh-CN" sz="2800" dirty="0" smtClean="0"/>
              <a:t>类中提供了如下</a:t>
            </a:r>
            <a:r>
              <a:rPr lang="zh-CN" altLang="zh-CN" sz="2800" dirty="0" smtClean="0"/>
              <a:t>4</a:t>
            </a:r>
            <a:r>
              <a:rPr lang="zh-CN" sz="2800" dirty="0" smtClean="0"/>
              <a:t>个常量。</a:t>
            </a:r>
          </a:p>
          <a:p>
            <a:pPr marL="0" indent="0" eaLnBrk="1" hangingPunct="1">
              <a:buNone/>
            </a:pPr>
            <a:r>
              <a:rPr lang="zh-CN" sz="2800" dirty="0" smtClean="0"/>
              <a:t>（</a:t>
            </a:r>
            <a:r>
              <a:rPr lang="zh-CN" altLang="zh-CN" sz="2800" dirty="0" smtClean="0"/>
              <a:t>1</a:t>
            </a:r>
            <a:r>
              <a:rPr lang="zh-CN" sz="2800" dirty="0" smtClean="0"/>
              <a:t>）</a:t>
            </a:r>
            <a:r>
              <a:rPr lang="zh-CN" altLang="zh-CN" sz="2800" dirty="0" smtClean="0"/>
              <a:t>MIN_VALUE</a:t>
            </a:r>
            <a:r>
              <a:rPr lang="zh-CN" sz="2800" dirty="0" smtClean="0"/>
              <a:t>：</a:t>
            </a:r>
            <a:r>
              <a:rPr lang="zh-CN" altLang="zh-CN" sz="2800" dirty="0" smtClean="0"/>
              <a:t>byte</a:t>
            </a:r>
            <a:r>
              <a:rPr lang="zh-CN" sz="2800" dirty="0" smtClean="0"/>
              <a:t>类型可取的最小值。</a:t>
            </a:r>
          </a:p>
          <a:p>
            <a:pPr marL="0" indent="0" eaLnBrk="1" hangingPunct="1">
              <a:buNone/>
            </a:pPr>
            <a:r>
              <a:rPr lang="zh-CN" sz="2800" dirty="0" smtClean="0"/>
              <a:t>（</a:t>
            </a:r>
            <a:r>
              <a:rPr lang="zh-CN" altLang="zh-CN" sz="2800" dirty="0" smtClean="0"/>
              <a:t>2</a:t>
            </a:r>
            <a:r>
              <a:rPr lang="zh-CN" sz="2800" dirty="0" smtClean="0"/>
              <a:t>）</a:t>
            </a:r>
            <a:r>
              <a:rPr lang="zh-CN" altLang="zh-CN" sz="2800" dirty="0" smtClean="0"/>
              <a:t>MAX_VALUE</a:t>
            </a:r>
            <a:r>
              <a:rPr lang="zh-CN" sz="2800" dirty="0" smtClean="0"/>
              <a:t>：</a:t>
            </a:r>
            <a:r>
              <a:rPr lang="zh-CN" altLang="zh-CN" sz="2800" dirty="0" smtClean="0"/>
              <a:t>byte</a:t>
            </a:r>
            <a:r>
              <a:rPr lang="zh-CN" sz="2800" dirty="0" smtClean="0"/>
              <a:t>类型可取的最大值。</a:t>
            </a:r>
          </a:p>
          <a:p>
            <a:pPr marL="0" indent="0" eaLnBrk="1" hangingPunct="1">
              <a:buNone/>
            </a:pPr>
            <a:r>
              <a:rPr lang="zh-CN" sz="2800" dirty="0" smtClean="0"/>
              <a:t>（</a:t>
            </a:r>
            <a:r>
              <a:rPr lang="zh-CN" altLang="zh-CN" sz="2800" dirty="0" smtClean="0"/>
              <a:t>3</a:t>
            </a:r>
            <a:r>
              <a:rPr lang="zh-CN" sz="2800" dirty="0" smtClean="0"/>
              <a:t>）</a:t>
            </a:r>
            <a:r>
              <a:rPr lang="zh-CN" altLang="zh-CN" sz="2800" dirty="0" smtClean="0"/>
              <a:t>SIZE</a:t>
            </a:r>
            <a:r>
              <a:rPr lang="zh-CN" sz="2800" dirty="0" smtClean="0"/>
              <a:t>：用于以二进制补码形式表示</a:t>
            </a:r>
            <a:r>
              <a:rPr lang="zh-CN" altLang="zh-CN" sz="2800" dirty="0" smtClean="0"/>
              <a:t>byte</a:t>
            </a:r>
            <a:r>
              <a:rPr lang="zh-CN" sz="2800" dirty="0" smtClean="0"/>
              <a:t>值的位数。</a:t>
            </a:r>
          </a:p>
          <a:p>
            <a:pPr marL="0" indent="0" eaLnBrk="1" hangingPunct="1">
              <a:buNone/>
            </a:pPr>
            <a:r>
              <a:rPr lang="zh-CN" sz="2800" dirty="0" smtClean="0"/>
              <a:t>（</a:t>
            </a:r>
            <a:r>
              <a:rPr lang="zh-CN" altLang="zh-CN" sz="2800" dirty="0" smtClean="0"/>
              <a:t>4</a:t>
            </a:r>
            <a:r>
              <a:rPr lang="zh-CN" sz="2800" dirty="0" smtClean="0"/>
              <a:t>）</a:t>
            </a:r>
            <a:r>
              <a:rPr lang="zh-CN" altLang="zh-CN" sz="2800" dirty="0" smtClean="0"/>
              <a:t>TYPE</a:t>
            </a:r>
            <a:r>
              <a:rPr lang="zh-CN" sz="2800" dirty="0" smtClean="0"/>
              <a:t>：表示基本类型</a:t>
            </a:r>
            <a:r>
              <a:rPr lang="zh-CN" altLang="zh-CN" sz="2800" dirty="0" smtClean="0"/>
              <a:t>byte</a:t>
            </a:r>
            <a:r>
              <a:rPr lang="zh-CN" sz="2800" dirty="0" smtClean="0"/>
              <a:t>的</a:t>
            </a:r>
            <a:r>
              <a:rPr lang="zh-CN" altLang="zh-CN" sz="2800" dirty="0" smtClean="0"/>
              <a:t>Class</a:t>
            </a:r>
            <a:r>
              <a:rPr lang="zh-CN" sz="2800" dirty="0" smtClean="0"/>
              <a:t>实例。</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81</a:t>
            </a:fld>
            <a:endParaRPr lang="zh-CN"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zh-CN" smtClean="0"/>
              <a:t>8.7.4  Character</a:t>
            </a:r>
          </a:p>
        </p:txBody>
      </p:sp>
      <p:sp>
        <p:nvSpPr>
          <p:cNvPr id="64516" name="Rectangle 3"/>
          <p:cNvSpPr>
            <a:spLocks noGrp="1" noChangeArrowheads="1"/>
          </p:cNvSpPr>
          <p:nvPr>
            <p:ph type="body" idx="1"/>
          </p:nvPr>
        </p:nvSpPr>
        <p:spPr/>
        <p:txBody>
          <a:bodyPr/>
          <a:lstStyle/>
          <a:p>
            <a:pPr eaLnBrk="1" hangingPunct="1">
              <a:lnSpc>
                <a:spcPct val="90000"/>
              </a:lnSpc>
            </a:pPr>
            <a:r>
              <a:rPr lang="zh-CN" altLang="zh-CN" sz="2800" dirty="0" smtClean="0"/>
              <a:t>Character</a:t>
            </a:r>
            <a:r>
              <a:rPr lang="zh-CN" sz="2800" dirty="0" smtClean="0"/>
              <a:t>类在对象中包装一个基本类型为</a:t>
            </a:r>
            <a:r>
              <a:rPr lang="zh-CN" altLang="zh-CN" sz="2800" dirty="0" smtClean="0"/>
              <a:t>char</a:t>
            </a:r>
            <a:r>
              <a:rPr lang="zh-CN" sz="2800" dirty="0" smtClean="0"/>
              <a:t>的值。一个</a:t>
            </a:r>
            <a:r>
              <a:rPr lang="zh-CN" altLang="zh-CN" sz="2800" dirty="0" smtClean="0"/>
              <a:t>Character</a:t>
            </a:r>
            <a:r>
              <a:rPr lang="zh-CN" sz="2800" dirty="0" smtClean="0"/>
              <a:t>类型的对象包含类型为</a:t>
            </a:r>
            <a:r>
              <a:rPr lang="zh-CN" altLang="zh-CN" sz="2800" dirty="0" smtClean="0"/>
              <a:t>char</a:t>
            </a:r>
            <a:r>
              <a:rPr lang="zh-CN" sz="2800" dirty="0" smtClean="0"/>
              <a:t>的单个字段。该类提供了几种方法，以确定字符的类别（小写字母、数字等），并将字符从大写转换成小写，反之亦然。</a:t>
            </a:r>
          </a:p>
          <a:p>
            <a:pPr marL="0" indent="0" eaLnBrk="1" hangingPunct="1">
              <a:lnSpc>
                <a:spcPct val="90000"/>
              </a:lnSpc>
              <a:buNone/>
            </a:pPr>
            <a:r>
              <a:rPr lang="zh-CN" altLang="zh-CN" sz="2800" dirty="0" smtClean="0"/>
              <a:t>1</a:t>
            </a:r>
            <a:r>
              <a:rPr lang="zh-CN" sz="2800" dirty="0" smtClean="0"/>
              <a:t>．构造方法</a:t>
            </a:r>
          </a:p>
          <a:p>
            <a:pPr eaLnBrk="1" hangingPunct="1">
              <a:lnSpc>
                <a:spcPct val="90000"/>
              </a:lnSpc>
            </a:pPr>
            <a:r>
              <a:rPr lang="zh-CN" altLang="zh-CN" sz="2800" dirty="0" smtClean="0"/>
              <a:t>Character</a:t>
            </a:r>
            <a:r>
              <a:rPr lang="zh-CN" sz="2800" dirty="0" smtClean="0"/>
              <a:t>类的构造方法的语法如下：</a:t>
            </a:r>
          </a:p>
        </p:txBody>
      </p:sp>
      <p:sp>
        <p:nvSpPr>
          <p:cNvPr id="65540" name="Rectangle 4"/>
          <p:cNvSpPr>
            <a:spLocks noChangeArrowheads="1"/>
          </p:cNvSpPr>
          <p:nvPr/>
        </p:nvSpPr>
        <p:spPr bwMode="auto">
          <a:xfrm>
            <a:off x="827088" y="4870450"/>
            <a:ext cx="7920037" cy="10080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1600"/>
              <a:t>Character(char value)</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82</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p:cTn id="7" dur="500" fill="hold"/>
                                        <p:tgtEl>
                                          <p:spTgt spid="65540"/>
                                        </p:tgtEl>
                                        <p:attrNameLst>
                                          <p:attrName>ppt_w</p:attrName>
                                        </p:attrNameLst>
                                      </p:cBhvr>
                                      <p:tavLst>
                                        <p:tav tm="0">
                                          <p:val>
                                            <p:fltVal val="0"/>
                                          </p:val>
                                        </p:tav>
                                        <p:tav tm="100000">
                                          <p:val>
                                            <p:strVal val="#ppt_w"/>
                                          </p:val>
                                        </p:tav>
                                      </p:tavLst>
                                    </p:anim>
                                    <p:anim calcmode="lin" valueType="num">
                                      <p:cBhvr>
                                        <p:cTn id="8" dur="500" fill="hold"/>
                                        <p:tgtEl>
                                          <p:spTgt spid="655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ldLvl="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zh-CN" smtClean="0"/>
              <a:t>2</a:t>
            </a:r>
            <a:r>
              <a:rPr lang="zh-CN" smtClean="0"/>
              <a:t>．常用方法</a:t>
            </a:r>
          </a:p>
        </p:txBody>
      </p:sp>
      <p:sp>
        <p:nvSpPr>
          <p:cNvPr id="65540" name="Text Box 3"/>
          <p:cNvSpPr txBox="1">
            <a:spLocks noChangeArrowheads="1"/>
          </p:cNvSpPr>
          <p:nvPr/>
        </p:nvSpPr>
        <p:spPr bwMode="auto">
          <a:xfrm>
            <a:off x="1835150" y="1774825"/>
            <a:ext cx="5592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表8-9                                       Character类的常用方法</a:t>
            </a:r>
          </a:p>
        </p:txBody>
      </p:sp>
      <p:graphicFrame>
        <p:nvGraphicFramePr>
          <p:cNvPr id="66564" name="Group 4"/>
          <p:cNvGraphicFramePr>
            <a:graphicFrameLocks noGrp="1"/>
          </p:cNvGraphicFramePr>
          <p:nvPr>
            <p:ph type="tbl" idx="1"/>
          </p:nvPr>
        </p:nvGraphicFramePr>
        <p:xfrm>
          <a:off x="900113" y="2205038"/>
          <a:ext cx="7813675" cy="4062414"/>
        </p:xfrm>
        <a:graphic>
          <a:graphicData uri="http://schemas.openxmlformats.org/drawingml/2006/table">
            <a:tbl>
              <a:tblPr/>
              <a:tblGrid>
                <a:gridCol w="1173162"/>
                <a:gridCol w="2352675"/>
                <a:gridCol w="4287838"/>
              </a:tblGrid>
              <a:tr h="339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1" i="0" u="none" strike="noStrike" cap="none" normalizeH="0" baseline="0" smtClean="0">
                          <a:ln>
                            <a:noFill/>
                          </a:ln>
                          <a:solidFill>
                            <a:schemeClr val="tx1"/>
                          </a:solidFill>
                          <a:effectLst/>
                          <a:latin typeface="Calibri" pitchFamily="34" charset="0"/>
                          <a:ea typeface="宋体" pitchFamily="2" charset="-122"/>
                        </a:rPr>
                        <a:t>返  回  值</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6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返回此</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Character</a:t>
                      </a:r>
                      <a:r>
                        <a:rPr kumimoji="0" lang="zh-CN" sz="1400" b="0" i="0" u="none" strike="noStrike" cap="none" normalizeH="0" baseline="0" smtClean="0">
                          <a:ln>
                            <a:noFill/>
                          </a:ln>
                          <a:solidFill>
                            <a:srgbClr val="000000"/>
                          </a:solidFill>
                          <a:effectLst/>
                          <a:latin typeface="Calibri" pitchFamily="34" charset="0"/>
                          <a:ea typeface="宋体" pitchFamily="2" charset="-122"/>
                        </a:rPr>
                        <a:t>对象的值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80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compareTo(Character anotherCharacter)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根据数字比较两个</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Character</a:t>
                      </a:r>
                      <a:r>
                        <a:rPr kumimoji="0" lang="zh-CN" sz="1400" b="0" i="0" u="none" strike="noStrike" cap="none" normalizeH="0" baseline="0" smtClean="0">
                          <a:ln>
                            <a:noFill/>
                          </a:ln>
                          <a:solidFill>
                            <a:srgbClr val="000000"/>
                          </a:solidFill>
                          <a:effectLst/>
                          <a:latin typeface="Calibri" pitchFamily="34" charset="0"/>
                          <a:ea typeface="宋体" pitchFamily="2" charset="-122"/>
                        </a:rPr>
                        <a:t>对象，若这两个对象相等则返回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0</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equals(Object obj)</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将调用该方法的对象与指定的对象相比较</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toUpperCase(char ch)</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将字符参数转换为大写</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toLowerCase(char ch)</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将字符参数转换为小写</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toString()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返回一个表示指定</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t>
                      </a:r>
                      <a:r>
                        <a:rPr kumimoji="0" lang="zh-CN" sz="1400" b="0" i="0" u="none" strike="noStrike" cap="none" normalizeH="0" baseline="0" smtClean="0">
                          <a:ln>
                            <a:noFill/>
                          </a:ln>
                          <a:solidFill>
                            <a:srgbClr val="000000"/>
                          </a:solidFill>
                          <a:effectLst/>
                          <a:latin typeface="Calibri" pitchFamily="34" charset="0"/>
                          <a:ea typeface="宋体" pitchFamily="2" charset="-122"/>
                        </a:rPr>
                        <a:t>值的</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String</a:t>
                      </a:r>
                      <a:r>
                        <a:rPr kumimoji="0" lang="zh-CN" sz="14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返回此</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Character</a:t>
                      </a:r>
                      <a:r>
                        <a:rPr kumimoji="0" lang="zh-CN" sz="1400" b="0" i="0" u="none" strike="noStrike" cap="none" normalizeH="0" baseline="0" smtClean="0">
                          <a:ln>
                            <a:noFill/>
                          </a:ln>
                          <a:solidFill>
                            <a:srgbClr val="000000"/>
                          </a:solidFill>
                          <a:effectLst/>
                          <a:latin typeface="Calibri" pitchFamily="34" charset="0"/>
                          <a:ea typeface="宋体" pitchFamily="2" charset="-122"/>
                        </a:rPr>
                        <a:t>对象的值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isUpperCase(char ch)</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判断指定字符是否是大写字符</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isLowerCase(char ch)</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判断指定字符是否是小写字符</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83</a:t>
            </a:fld>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zh-CN" smtClean="0"/>
              <a:t>3</a:t>
            </a:r>
            <a:r>
              <a:rPr lang="zh-CN" smtClean="0"/>
              <a:t>．常量</a:t>
            </a:r>
          </a:p>
        </p:txBody>
      </p:sp>
      <p:sp>
        <p:nvSpPr>
          <p:cNvPr id="66564" name="Rectangle 3"/>
          <p:cNvSpPr>
            <a:spLocks noGrp="1" noChangeArrowheads="1"/>
          </p:cNvSpPr>
          <p:nvPr>
            <p:ph type="body" idx="1"/>
          </p:nvPr>
        </p:nvSpPr>
        <p:spPr/>
        <p:txBody>
          <a:bodyPr/>
          <a:lstStyle/>
          <a:p>
            <a:pPr eaLnBrk="1" hangingPunct="1">
              <a:lnSpc>
                <a:spcPct val="90000"/>
              </a:lnSpc>
            </a:pPr>
            <a:r>
              <a:rPr lang="zh-CN" altLang="zh-CN" sz="2800" dirty="0" smtClean="0"/>
              <a:t>Character</a:t>
            </a:r>
            <a:r>
              <a:rPr lang="zh-CN" sz="2800" dirty="0" smtClean="0"/>
              <a:t>类提供了大量表示特定字符的常量。例如：</a:t>
            </a:r>
          </a:p>
          <a:p>
            <a:pPr marL="0" indent="0" eaLnBrk="1" hangingPunct="1">
              <a:lnSpc>
                <a:spcPct val="90000"/>
              </a:lnSpc>
              <a:buNone/>
            </a:pPr>
            <a:r>
              <a:rPr lang="zh-CN" sz="2800" dirty="0" smtClean="0"/>
              <a:t>（</a:t>
            </a:r>
            <a:r>
              <a:rPr lang="zh-CN" altLang="zh-CN" sz="2800" dirty="0" smtClean="0"/>
              <a:t>1</a:t>
            </a:r>
            <a:r>
              <a:rPr lang="zh-CN" sz="2800" dirty="0" smtClean="0"/>
              <a:t>）</a:t>
            </a:r>
            <a:r>
              <a:rPr lang="zh-CN" altLang="zh-CN" sz="2800" dirty="0" smtClean="0"/>
              <a:t>CONNECTOR_PUNCTUATION</a:t>
            </a:r>
            <a:r>
              <a:rPr lang="zh-CN" sz="2800" dirty="0" smtClean="0"/>
              <a:t>：返回</a:t>
            </a:r>
            <a:r>
              <a:rPr lang="zh-CN" altLang="zh-CN" sz="2800" dirty="0" smtClean="0"/>
              <a:t>byte</a:t>
            </a:r>
            <a:r>
              <a:rPr lang="zh-CN" sz="2800" dirty="0" smtClean="0"/>
              <a:t>型值，表示</a:t>
            </a:r>
            <a:r>
              <a:rPr lang="zh-CN" altLang="zh-CN" sz="2800" dirty="0" smtClean="0"/>
              <a:t>Unicode</a:t>
            </a:r>
            <a:r>
              <a:rPr lang="zh-CN" sz="2800" dirty="0" smtClean="0"/>
              <a:t>规范中的常规类别“</a:t>
            </a:r>
            <a:r>
              <a:rPr lang="zh-CN" altLang="zh-CN" sz="2800" dirty="0" smtClean="0"/>
              <a:t>Pc”</a:t>
            </a:r>
            <a:r>
              <a:rPr lang="zh-CN" sz="2800" dirty="0" smtClean="0"/>
              <a:t>。</a:t>
            </a:r>
          </a:p>
          <a:p>
            <a:pPr marL="0" indent="0" eaLnBrk="1" hangingPunct="1">
              <a:lnSpc>
                <a:spcPct val="90000"/>
              </a:lnSpc>
              <a:buNone/>
            </a:pPr>
            <a:r>
              <a:rPr lang="zh-CN" sz="2800" dirty="0" smtClean="0"/>
              <a:t>（</a:t>
            </a:r>
            <a:r>
              <a:rPr lang="zh-CN" altLang="zh-CN" sz="2800" dirty="0" smtClean="0"/>
              <a:t>2</a:t>
            </a:r>
            <a:r>
              <a:rPr lang="zh-CN" sz="2800" dirty="0" smtClean="0"/>
              <a:t>）</a:t>
            </a:r>
            <a:r>
              <a:rPr lang="zh-CN" altLang="zh-CN" sz="2800" dirty="0" smtClean="0"/>
              <a:t>UNASSIGNED</a:t>
            </a:r>
            <a:r>
              <a:rPr lang="zh-CN" sz="2800" dirty="0" smtClean="0"/>
              <a:t>：返回</a:t>
            </a:r>
            <a:r>
              <a:rPr lang="zh-CN" altLang="zh-CN" sz="2800" dirty="0" smtClean="0"/>
              <a:t>byte</a:t>
            </a:r>
            <a:r>
              <a:rPr lang="zh-CN" sz="2800" dirty="0" smtClean="0"/>
              <a:t>型值，表示</a:t>
            </a:r>
            <a:r>
              <a:rPr lang="zh-CN" altLang="zh-CN" sz="2800" dirty="0" smtClean="0"/>
              <a:t>Unicode</a:t>
            </a:r>
            <a:r>
              <a:rPr lang="zh-CN" sz="2800" dirty="0" smtClean="0"/>
              <a:t>规范中的常规类别“</a:t>
            </a:r>
            <a:r>
              <a:rPr lang="zh-CN" altLang="zh-CN" sz="2800" dirty="0" smtClean="0"/>
              <a:t>Cn”</a:t>
            </a:r>
            <a:r>
              <a:rPr lang="zh-CN" sz="2800" dirty="0" smtClean="0"/>
              <a:t>。</a:t>
            </a:r>
          </a:p>
          <a:p>
            <a:pPr marL="0" indent="0" eaLnBrk="1" hangingPunct="1">
              <a:lnSpc>
                <a:spcPct val="90000"/>
              </a:lnSpc>
              <a:buNone/>
            </a:pPr>
            <a:r>
              <a:rPr lang="zh-CN" sz="2800" dirty="0" smtClean="0"/>
              <a:t>（</a:t>
            </a:r>
            <a:r>
              <a:rPr lang="zh-CN" altLang="zh-CN" sz="2800" dirty="0" smtClean="0"/>
              <a:t>3</a:t>
            </a:r>
            <a:r>
              <a:rPr lang="zh-CN" sz="2800" dirty="0" smtClean="0"/>
              <a:t>）</a:t>
            </a:r>
            <a:r>
              <a:rPr lang="zh-CN" altLang="zh-CN" sz="2800" dirty="0" smtClean="0"/>
              <a:t>TITLECASE_LETTER</a:t>
            </a:r>
            <a:r>
              <a:rPr lang="zh-CN" sz="2800" dirty="0" smtClean="0"/>
              <a:t>：返回</a:t>
            </a:r>
            <a:r>
              <a:rPr lang="zh-CN" altLang="zh-CN" sz="2800" dirty="0" smtClean="0"/>
              <a:t>byte</a:t>
            </a:r>
            <a:r>
              <a:rPr lang="zh-CN" sz="2800" dirty="0" smtClean="0"/>
              <a:t>型值，表示</a:t>
            </a:r>
            <a:r>
              <a:rPr lang="zh-CN" altLang="zh-CN" sz="2800" dirty="0" smtClean="0"/>
              <a:t>Unicode</a:t>
            </a:r>
            <a:r>
              <a:rPr lang="zh-CN" sz="2800" dirty="0" smtClean="0"/>
              <a:t>规范中的常规类别“</a:t>
            </a:r>
            <a:r>
              <a:rPr lang="zh-CN" altLang="zh-CN" sz="2800" dirty="0" smtClean="0"/>
              <a:t>Lt”</a:t>
            </a:r>
            <a:r>
              <a:rPr lang="zh-CN" sz="2800" dirty="0" smtClean="0"/>
              <a:t>。</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84</a:t>
            </a:fld>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zh-CN" smtClean="0"/>
              <a:t>8.7.5  Double	</a:t>
            </a:r>
          </a:p>
        </p:txBody>
      </p:sp>
      <p:sp>
        <p:nvSpPr>
          <p:cNvPr id="67588" name="Rectangle 3"/>
          <p:cNvSpPr>
            <a:spLocks noGrp="1" noChangeArrowheads="1"/>
          </p:cNvSpPr>
          <p:nvPr>
            <p:ph type="body" idx="1"/>
          </p:nvPr>
        </p:nvSpPr>
        <p:spPr>
          <a:xfrm>
            <a:off x="1042988" y="1978496"/>
            <a:ext cx="7772400" cy="4114800"/>
          </a:xfrm>
        </p:spPr>
        <p:txBody>
          <a:bodyPr/>
          <a:lstStyle/>
          <a:p>
            <a:pPr eaLnBrk="1" hangingPunct="1">
              <a:lnSpc>
                <a:spcPct val="80000"/>
              </a:lnSpc>
            </a:pPr>
            <a:r>
              <a:rPr lang="zh-CN" altLang="zh-CN" sz="2800" dirty="0" smtClean="0"/>
              <a:t>Double</a:t>
            </a:r>
            <a:r>
              <a:rPr lang="zh-CN" sz="2800" dirty="0" smtClean="0"/>
              <a:t>和</a:t>
            </a:r>
            <a:r>
              <a:rPr lang="zh-CN" altLang="zh-CN" sz="2800" dirty="0" smtClean="0"/>
              <a:t>Float</a:t>
            </a:r>
            <a:r>
              <a:rPr lang="zh-CN" sz="2800" dirty="0" smtClean="0"/>
              <a:t>包装类是对</a:t>
            </a:r>
            <a:r>
              <a:rPr lang="zh-CN" altLang="zh-CN" sz="2800" dirty="0" smtClean="0"/>
              <a:t>double</a:t>
            </a:r>
            <a:r>
              <a:rPr lang="zh-CN" sz="2800" dirty="0" smtClean="0"/>
              <a:t>、</a:t>
            </a:r>
            <a:r>
              <a:rPr lang="zh-CN" altLang="zh-CN" sz="2800" dirty="0" smtClean="0"/>
              <a:t>float</a:t>
            </a:r>
            <a:r>
              <a:rPr lang="zh-CN" sz="2800" dirty="0" smtClean="0"/>
              <a:t>基本类型的封装，它们都是</a:t>
            </a:r>
            <a:r>
              <a:rPr lang="zh-CN" altLang="zh-CN" sz="2800" dirty="0" smtClean="0"/>
              <a:t>Number</a:t>
            </a:r>
            <a:r>
              <a:rPr lang="zh-CN" sz="2800" dirty="0" smtClean="0"/>
              <a:t>类的子类，又都是对小数进行操作，所以常用方法基本相同，本节将以</a:t>
            </a:r>
            <a:r>
              <a:rPr lang="zh-CN" altLang="zh-CN" sz="2800" dirty="0" smtClean="0"/>
              <a:t>Double</a:t>
            </a:r>
            <a:r>
              <a:rPr lang="zh-CN" sz="2800" dirty="0" smtClean="0"/>
              <a:t>类进行介绍。对于</a:t>
            </a:r>
            <a:r>
              <a:rPr lang="zh-CN" altLang="zh-CN" sz="2800" dirty="0" smtClean="0"/>
              <a:t>Float</a:t>
            </a:r>
            <a:r>
              <a:rPr lang="zh-CN" sz="2800" dirty="0" smtClean="0"/>
              <a:t>类可以参考本节的相关介绍。</a:t>
            </a:r>
          </a:p>
          <a:p>
            <a:pPr eaLnBrk="1" hangingPunct="1">
              <a:lnSpc>
                <a:spcPct val="80000"/>
              </a:lnSpc>
            </a:pPr>
            <a:r>
              <a:rPr lang="zh-CN" altLang="zh-CN" sz="2800" dirty="0" smtClean="0"/>
              <a:t>Double</a:t>
            </a:r>
            <a:r>
              <a:rPr lang="zh-CN" sz="2800" dirty="0" smtClean="0"/>
              <a:t>类在对象中包装一个基本类型为</a:t>
            </a:r>
            <a:r>
              <a:rPr lang="zh-CN" altLang="zh-CN" sz="2800" dirty="0" smtClean="0"/>
              <a:t>double</a:t>
            </a:r>
            <a:r>
              <a:rPr lang="zh-CN" sz="2800" dirty="0" smtClean="0"/>
              <a:t>的值。每个</a:t>
            </a:r>
            <a:r>
              <a:rPr lang="zh-CN" altLang="zh-CN" sz="2800" dirty="0" smtClean="0"/>
              <a:t>Double</a:t>
            </a:r>
            <a:r>
              <a:rPr lang="zh-CN" sz="2800" dirty="0" smtClean="0"/>
              <a:t>类的对象都包含一个</a:t>
            </a:r>
            <a:r>
              <a:rPr lang="zh-CN" altLang="zh-CN" sz="2800" dirty="0" smtClean="0"/>
              <a:t>double</a:t>
            </a:r>
            <a:r>
              <a:rPr lang="zh-CN" sz="2800" dirty="0" smtClean="0"/>
              <a:t>类型的字段。此外，该类还提供多个方法，可以将</a:t>
            </a:r>
            <a:r>
              <a:rPr lang="zh-CN" altLang="zh-CN" sz="2800" dirty="0" smtClean="0"/>
              <a:t>double</a:t>
            </a:r>
            <a:r>
              <a:rPr lang="zh-CN" sz="2800" dirty="0" smtClean="0"/>
              <a:t>转换为</a:t>
            </a:r>
            <a:r>
              <a:rPr lang="zh-CN" altLang="zh-CN" sz="2800" dirty="0" smtClean="0"/>
              <a:t>String</a:t>
            </a:r>
            <a:r>
              <a:rPr lang="zh-CN" sz="2800" dirty="0" smtClean="0"/>
              <a:t>，将</a:t>
            </a:r>
            <a:r>
              <a:rPr lang="zh-CN" altLang="zh-CN" sz="2800" dirty="0" smtClean="0"/>
              <a:t>String</a:t>
            </a:r>
            <a:r>
              <a:rPr lang="zh-CN" sz="2800" dirty="0" smtClean="0"/>
              <a:t>转换为</a:t>
            </a:r>
            <a:r>
              <a:rPr lang="zh-CN" altLang="zh-CN" sz="2800" dirty="0" smtClean="0"/>
              <a:t>double</a:t>
            </a:r>
            <a:r>
              <a:rPr lang="zh-CN" sz="2800" dirty="0" smtClean="0"/>
              <a:t>，也提供了其他一些处理</a:t>
            </a:r>
            <a:r>
              <a:rPr lang="zh-CN" altLang="zh-CN" sz="2800" dirty="0" smtClean="0"/>
              <a:t>double</a:t>
            </a:r>
            <a:r>
              <a:rPr lang="zh-CN" sz="2800" dirty="0" smtClean="0"/>
              <a:t>时有用的常量和方法。</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85</a:t>
            </a:fld>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type="body" idx="1"/>
          </p:nvPr>
        </p:nvSpPr>
        <p:spPr>
          <a:xfrm>
            <a:off x="1042988" y="1052736"/>
            <a:ext cx="7772400" cy="5256584"/>
          </a:xfrm>
        </p:spPr>
        <p:txBody>
          <a:bodyPr/>
          <a:lstStyle/>
          <a:p>
            <a:pPr marL="0" indent="0" eaLnBrk="1" hangingPunct="1">
              <a:lnSpc>
                <a:spcPct val="90000"/>
              </a:lnSpc>
              <a:buNone/>
            </a:pPr>
            <a:r>
              <a:rPr lang="zh-CN" altLang="zh-CN" dirty="0" smtClean="0"/>
              <a:t>1</a:t>
            </a:r>
            <a:r>
              <a:rPr lang="zh-CN" dirty="0" smtClean="0"/>
              <a:t>．构造</a:t>
            </a:r>
            <a:r>
              <a:rPr lang="zh-CN" dirty="0" smtClean="0"/>
              <a:t>方法</a:t>
            </a:r>
            <a:endParaRPr lang="en-US" altLang="zh-CN" dirty="0" smtClean="0"/>
          </a:p>
          <a:p>
            <a:pPr eaLnBrk="1" hangingPunct="1">
              <a:lnSpc>
                <a:spcPct val="90000"/>
              </a:lnSpc>
            </a:pPr>
            <a:endParaRPr lang="zh-CN" dirty="0" smtClean="0"/>
          </a:p>
          <a:p>
            <a:pPr eaLnBrk="1" hangingPunct="1">
              <a:lnSpc>
                <a:spcPct val="90000"/>
              </a:lnSpc>
            </a:pPr>
            <a:r>
              <a:rPr lang="zh-CN" altLang="zh-CN" dirty="0" smtClean="0"/>
              <a:t>Double</a:t>
            </a:r>
            <a:r>
              <a:rPr lang="zh-CN" dirty="0" smtClean="0"/>
              <a:t>类提供了以下两种构造方法来获得</a:t>
            </a:r>
            <a:r>
              <a:rPr lang="zh-CN" altLang="zh-CN" dirty="0" smtClean="0"/>
              <a:t>Double</a:t>
            </a:r>
            <a:r>
              <a:rPr lang="zh-CN" dirty="0" smtClean="0"/>
              <a:t>类对象。</a:t>
            </a:r>
          </a:p>
          <a:p>
            <a:pPr marL="0" indent="0" eaLnBrk="1" hangingPunct="1">
              <a:lnSpc>
                <a:spcPct val="90000"/>
              </a:lnSpc>
              <a:buNone/>
            </a:pPr>
            <a:r>
              <a:rPr lang="zh-CN" dirty="0" smtClean="0"/>
              <a:t>（</a:t>
            </a:r>
            <a:r>
              <a:rPr lang="zh-CN" altLang="zh-CN" dirty="0" smtClean="0"/>
              <a:t>1</a:t>
            </a:r>
            <a:r>
              <a:rPr lang="zh-CN" dirty="0" smtClean="0"/>
              <a:t>）</a:t>
            </a:r>
            <a:r>
              <a:rPr lang="zh-CN" altLang="zh-CN" dirty="0" smtClean="0"/>
              <a:t>Double(double value)</a:t>
            </a:r>
            <a:r>
              <a:rPr lang="zh-CN" dirty="0" smtClean="0"/>
              <a:t>：基于</a:t>
            </a:r>
            <a:r>
              <a:rPr lang="zh-CN" altLang="zh-CN" dirty="0" smtClean="0"/>
              <a:t>double</a:t>
            </a:r>
            <a:r>
              <a:rPr lang="zh-CN" dirty="0" smtClean="0"/>
              <a:t>参数创建</a:t>
            </a:r>
            <a:r>
              <a:rPr lang="zh-CN" altLang="zh-CN" dirty="0" smtClean="0"/>
              <a:t>Double</a:t>
            </a:r>
            <a:r>
              <a:rPr lang="zh-CN" dirty="0" smtClean="0"/>
              <a:t>类对象。</a:t>
            </a:r>
          </a:p>
          <a:p>
            <a:pPr marL="0" indent="0" eaLnBrk="1" hangingPunct="1">
              <a:lnSpc>
                <a:spcPct val="90000"/>
              </a:lnSpc>
              <a:buNone/>
            </a:pPr>
            <a:r>
              <a:rPr lang="zh-CN" dirty="0" smtClean="0"/>
              <a:t>（</a:t>
            </a:r>
            <a:r>
              <a:rPr lang="zh-CN" altLang="zh-CN" dirty="0" smtClean="0"/>
              <a:t>2</a:t>
            </a:r>
            <a:r>
              <a:rPr lang="zh-CN" dirty="0" smtClean="0"/>
              <a:t>）</a:t>
            </a:r>
            <a:r>
              <a:rPr lang="zh-CN" altLang="zh-CN" dirty="0" smtClean="0"/>
              <a:t>Double(String str)</a:t>
            </a:r>
            <a:r>
              <a:rPr lang="zh-CN" dirty="0" smtClean="0"/>
              <a:t>：构造一个新分配的</a:t>
            </a:r>
            <a:r>
              <a:rPr lang="zh-CN" altLang="zh-CN" dirty="0" smtClean="0"/>
              <a:t>Double</a:t>
            </a:r>
            <a:r>
              <a:rPr lang="zh-CN" dirty="0" smtClean="0"/>
              <a:t>对象，表示用字符串表示的</a:t>
            </a:r>
            <a:r>
              <a:rPr lang="zh-CN" altLang="zh-CN" dirty="0" smtClean="0"/>
              <a:t>double</a:t>
            </a:r>
            <a:r>
              <a:rPr lang="zh-CN" dirty="0" smtClean="0"/>
              <a:t>类型的浮点值。</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86</a:t>
            </a:fld>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zh-CN" smtClean="0"/>
              <a:t>2</a:t>
            </a:r>
            <a:r>
              <a:rPr lang="zh-CN" smtClean="0"/>
              <a:t>．常用方法</a:t>
            </a:r>
          </a:p>
        </p:txBody>
      </p:sp>
      <p:sp>
        <p:nvSpPr>
          <p:cNvPr id="69636" name="Text Box 3"/>
          <p:cNvSpPr txBox="1">
            <a:spLocks noChangeArrowheads="1"/>
          </p:cNvSpPr>
          <p:nvPr/>
        </p:nvSpPr>
        <p:spPr bwMode="auto">
          <a:xfrm>
            <a:off x="2051050" y="1839739"/>
            <a:ext cx="5313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dirty="0"/>
              <a:t>表8-10                                     Double类的常用方法</a:t>
            </a:r>
          </a:p>
        </p:txBody>
      </p:sp>
      <p:graphicFrame>
        <p:nvGraphicFramePr>
          <p:cNvPr id="70660" name="Group 4"/>
          <p:cNvGraphicFramePr>
            <a:graphicFrameLocks noGrp="1"/>
          </p:cNvGraphicFramePr>
          <p:nvPr>
            <p:ph type="tbl" idx="1"/>
            <p:extLst>
              <p:ext uri="{D42A27DB-BD31-4B8C-83A1-F6EECF244321}">
                <p14:modId xmlns:p14="http://schemas.microsoft.com/office/powerpoint/2010/main" val="3537934571"/>
              </p:ext>
            </p:extLst>
          </p:nvPr>
        </p:nvGraphicFramePr>
        <p:xfrm>
          <a:off x="611560" y="2202750"/>
          <a:ext cx="8280920" cy="4306890"/>
        </p:xfrm>
        <a:graphic>
          <a:graphicData uri="http://schemas.openxmlformats.org/drawingml/2006/table">
            <a:tbl>
              <a:tblPr/>
              <a:tblGrid>
                <a:gridCol w="1224136"/>
                <a:gridCol w="1800200"/>
                <a:gridCol w="5256584"/>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返  回  值</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byte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byteValue()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byte</a:t>
                      </a:r>
                      <a:r>
                        <a:rPr kumimoji="0" lang="zh-CN" sz="1400" b="0" i="0" u="none" strike="noStrike" cap="none" normalizeH="0" baseline="0" smtClean="0">
                          <a:ln>
                            <a:noFill/>
                          </a:ln>
                          <a:solidFill>
                            <a:srgbClr val="000000"/>
                          </a:solidFill>
                          <a:effectLst/>
                          <a:latin typeface="Calibri" pitchFamily="34" charset="0"/>
                          <a:ea typeface="宋体" pitchFamily="2" charset="-122"/>
                        </a:rPr>
                        <a:t>形式返回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对象值（通过强制转换）</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6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compareTo(Double d)</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对两个</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对象进行数值比较。如果两个值相等，则返回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0</a:t>
                      </a:r>
                      <a:r>
                        <a:rPr kumimoji="0" lang="zh-CN" sz="1400" b="0" i="0" u="none" strike="noStrike" cap="none" normalizeH="0" baseline="0" smtClean="0">
                          <a:ln>
                            <a:noFill/>
                          </a:ln>
                          <a:solidFill>
                            <a:srgbClr val="000000"/>
                          </a:solidFill>
                          <a:effectLst/>
                          <a:latin typeface="Calibri" pitchFamily="34" charset="0"/>
                          <a:ea typeface="宋体" pitchFamily="2" charset="-122"/>
                        </a:rPr>
                        <a:t>；如果调用对象的数值小于</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a:t>
                      </a:r>
                      <a:r>
                        <a:rPr kumimoji="0" lang="zh-CN" sz="1400" b="0" i="0" u="none" strike="noStrike" cap="none" normalizeH="0" baseline="0" smtClean="0">
                          <a:ln>
                            <a:noFill/>
                          </a:ln>
                          <a:solidFill>
                            <a:srgbClr val="000000"/>
                          </a:solidFill>
                          <a:effectLst/>
                          <a:latin typeface="Calibri" pitchFamily="34" charset="0"/>
                          <a:ea typeface="宋体" pitchFamily="2" charset="-122"/>
                        </a:rPr>
                        <a:t>的数值，则返回负值；如果调用对象的数值大于</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a:t>
                      </a:r>
                      <a:r>
                        <a:rPr kumimoji="0" lang="zh-CN" sz="1400" b="0" i="0" u="none" strike="noStrike" cap="none" normalizeH="0" baseline="0" smtClean="0">
                          <a:ln>
                            <a:noFill/>
                          </a:ln>
                          <a:solidFill>
                            <a:srgbClr val="000000"/>
                          </a:solidFill>
                          <a:effectLst/>
                          <a:latin typeface="Calibri" pitchFamily="34" charset="0"/>
                          <a:ea typeface="宋体" pitchFamily="2" charset="-122"/>
                        </a:rPr>
                        <a:t>的值，则返回正值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equals(Object obj)</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将此对象与指定的对象相比较</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intValue()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int</a:t>
                      </a:r>
                      <a:r>
                        <a:rPr kumimoji="0" lang="zh-CN" sz="1400" b="0" i="0" u="none" strike="noStrike" cap="none" normalizeH="0" baseline="0" smtClean="0">
                          <a:ln>
                            <a:noFill/>
                          </a:ln>
                          <a:solidFill>
                            <a:srgbClr val="000000"/>
                          </a:solidFill>
                          <a:effectLst/>
                          <a:latin typeface="Calibri" pitchFamily="34" charset="0"/>
                          <a:ea typeface="宋体" pitchFamily="2" charset="-122"/>
                        </a:rPr>
                        <a:t>形式返回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boolean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isNaN()</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如果此</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值是非数字（</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NaN</a:t>
                      </a:r>
                      <a:r>
                        <a:rPr kumimoji="0" lang="zh-CN" sz="1400" b="0" i="0" u="none" strike="noStrike" cap="none" normalizeH="0" baseline="0" smtClean="0">
                          <a:ln>
                            <a:noFill/>
                          </a:ln>
                          <a:solidFill>
                            <a:srgbClr val="000000"/>
                          </a:solidFill>
                          <a:effectLst/>
                          <a:latin typeface="Calibri" pitchFamily="34" charset="0"/>
                          <a:ea typeface="宋体" pitchFamily="2" charset="-122"/>
                        </a:rPr>
                        <a:t>）值，则返回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true</a:t>
                      </a:r>
                      <a:r>
                        <a:rPr kumimoji="0" lang="zh-CN" sz="1400" b="0" i="0" u="none" strike="noStrike" cap="none" normalizeH="0" baseline="0" smtClean="0">
                          <a:ln>
                            <a:noFill/>
                          </a:ln>
                          <a:solidFill>
                            <a:srgbClr val="000000"/>
                          </a:solidFill>
                          <a:effectLst/>
                          <a:latin typeface="Calibri" pitchFamily="34" charset="0"/>
                          <a:ea typeface="宋体" pitchFamily="2" charset="-122"/>
                        </a:rPr>
                        <a:t>；否则返回</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false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toString()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返回此</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对象的字符串表示形式</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valueOf(String str)</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返回保存用参数字符串</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str</a:t>
                      </a:r>
                      <a:r>
                        <a:rPr kumimoji="0" lang="zh-CN" sz="1400" b="0" i="0" u="none" strike="noStrike" cap="none" normalizeH="0" baseline="0" smtClean="0">
                          <a:ln>
                            <a:noFill/>
                          </a:ln>
                          <a:solidFill>
                            <a:srgbClr val="000000"/>
                          </a:solidFill>
                          <a:effectLst/>
                          <a:latin typeface="Calibri" pitchFamily="34" charset="0"/>
                          <a:ea typeface="宋体" pitchFamily="2" charset="-122"/>
                        </a:rPr>
                        <a:t>表示的</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值的</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形式返回此</a:t>
                      </a:r>
                      <a:r>
                        <a:rPr kumimoji="0" lang="zh-CN" altLang="zh-CN" sz="1400" b="0" i="0" u="none" strike="noStrike" cap="none" normalizeH="0" baseline="0" smtClean="0">
                          <a:ln>
                            <a:noFill/>
                          </a:ln>
                          <a:solidFill>
                            <a:srgbClr val="000000"/>
                          </a:solidFill>
                          <a:effectLst/>
                          <a:latin typeface="Calibri" pitchFamily="34" charset="0"/>
                          <a:ea typeface="宋体" pitchFamily="2" charset="-122"/>
                        </a:rPr>
                        <a:t>Double</a:t>
                      </a:r>
                      <a:r>
                        <a:rPr kumimoji="0" lang="zh-CN" sz="1400" b="0" i="0" u="none" strike="noStrike" cap="none" normalizeH="0" baseline="0" smtClean="0">
                          <a:ln>
                            <a:noFill/>
                          </a:ln>
                          <a:solidFill>
                            <a:srgbClr val="000000"/>
                          </a:solidFill>
                          <a:effectLst/>
                          <a:latin typeface="Calibri" pitchFamily="34" charset="0"/>
                          <a:ea typeface="宋体" pitchFamily="2" charset="-122"/>
                        </a:rPr>
                        <a:t>对象</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long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rPr>
                        <a:t>longValue()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400" b="0" i="0" u="none" strike="noStrike" cap="none" normalizeH="0" baseline="0" dirty="0" smtClean="0">
                          <a:ln>
                            <a:noFill/>
                          </a:ln>
                          <a:solidFill>
                            <a:srgbClr val="000000"/>
                          </a:solidFill>
                          <a:effectLst/>
                          <a:latin typeface="Calibri" pitchFamily="34" charset="0"/>
                          <a:ea typeface="宋体" pitchFamily="2" charset="-122"/>
                        </a:rPr>
                        <a:t>以</a:t>
                      </a:r>
                      <a:r>
                        <a:rPr kumimoji="0" lang="zh-CN" altLang="zh-CN" sz="1400" b="0" i="0" u="none" strike="noStrike" cap="none" normalizeH="0" baseline="0" dirty="0" smtClean="0">
                          <a:ln>
                            <a:noFill/>
                          </a:ln>
                          <a:solidFill>
                            <a:srgbClr val="000000"/>
                          </a:solidFill>
                          <a:effectLst/>
                          <a:latin typeface="Calibri" pitchFamily="34" charset="0"/>
                          <a:ea typeface="宋体" pitchFamily="2" charset="-122"/>
                        </a:rPr>
                        <a:t>long</a:t>
                      </a:r>
                      <a:r>
                        <a:rPr kumimoji="0" lang="zh-CN" sz="1400" b="0" i="0" u="none" strike="noStrike" cap="none" normalizeH="0" baseline="0" dirty="0" smtClean="0">
                          <a:ln>
                            <a:noFill/>
                          </a:ln>
                          <a:solidFill>
                            <a:srgbClr val="000000"/>
                          </a:solidFill>
                          <a:effectLst/>
                          <a:latin typeface="Calibri" pitchFamily="34" charset="0"/>
                          <a:ea typeface="宋体" pitchFamily="2" charset="-122"/>
                        </a:rPr>
                        <a:t>形式返回此</a:t>
                      </a:r>
                      <a:r>
                        <a:rPr kumimoji="0" lang="zh-CN" altLang="zh-CN" sz="1400" b="0" i="0" u="none" strike="noStrike" cap="none" normalizeH="0" baseline="0" dirty="0" smtClean="0">
                          <a:ln>
                            <a:noFill/>
                          </a:ln>
                          <a:solidFill>
                            <a:srgbClr val="000000"/>
                          </a:solidFill>
                          <a:effectLst/>
                          <a:latin typeface="Calibri" pitchFamily="34" charset="0"/>
                          <a:ea typeface="宋体" pitchFamily="2" charset="-122"/>
                        </a:rPr>
                        <a:t>double</a:t>
                      </a:r>
                      <a:r>
                        <a:rPr kumimoji="0" lang="zh-CN" sz="1400" b="0" i="0" u="none" strike="noStrike" cap="none" normalizeH="0" baseline="0" dirty="0" smtClean="0">
                          <a:ln>
                            <a:noFill/>
                          </a:ln>
                          <a:solidFill>
                            <a:srgbClr val="000000"/>
                          </a:solidFill>
                          <a:effectLst/>
                          <a:latin typeface="Calibri" pitchFamily="34" charset="0"/>
                          <a:ea typeface="宋体" pitchFamily="2" charset="-122"/>
                        </a:rPr>
                        <a:t>的值（通过强制转换为</a:t>
                      </a:r>
                      <a:r>
                        <a:rPr kumimoji="0" lang="zh-CN" altLang="zh-CN" sz="1400" b="0" i="0" u="none" strike="noStrike" cap="none" normalizeH="0" baseline="0" dirty="0" smtClean="0">
                          <a:ln>
                            <a:noFill/>
                          </a:ln>
                          <a:solidFill>
                            <a:srgbClr val="000000"/>
                          </a:solidFill>
                          <a:effectLst/>
                          <a:latin typeface="Calibri" pitchFamily="34" charset="0"/>
                          <a:ea typeface="宋体" pitchFamily="2" charset="-122"/>
                        </a:rPr>
                        <a:t>long</a:t>
                      </a:r>
                      <a:r>
                        <a:rPr kumimoji="0" lang="zh-CN" sz="1400" b="0" i="0" u="none" strike="noStrike" cap="none" normalizeH="0" baseline="0" dirty="0" smtClean="0">
                          <a:ln>
                            <a:noFill/>
                          </a:ln>
                          <a:solidFill>
                            <a:srgbClr val="000000"/>
                          </a:solidFill>
                          <a:effectLst/>
                          <a:latin typeface="Calibri" pitchFamily="34" charset="0"/>
                          <a:ea typeface="宋体" pitchFamily="2" charset="-122"/>
                        </a:rPr>
                        <a:t>类型）</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87</a:t>
            </a:fld>
            <a:endParaRPr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zh-CN" smtClean="0"/>
              <a:t>3</a:t>
            </a:r>
            <a:r>
              <a:rPr lang="zh-CN" smtClean="0"/>
              <a:t>．常量</a:t>
            </a:r>
          </a:p>
        </p:txBody>
      </p:sp>
      <p:sp>
        <p:nvSpPr>
          <p:cNvPr id="70660" name="Rectangle 3"/>
          <p:cNvSpPr>
            <a:spLocks noGrp="1" noChangeArrowheads="1"/>
          </p:cNvSpPr>
          <p:nvPr>
            <p:ph type="body" idx="1"/>
          </p:nvPr>
        </p:nvSpPr>
        <p:spPr>
          <a:xfrm>
            <a:off x="683568" y="1916832"/>
            <a:ext cx="8060432" cy="4114800"/>
          </a:xfrm>
        </p:spPr>
        <p:txBody>
          <a:bodyPr/>
          <a:lstStyle/>
          <a:p>
            <a:pPr eaLnBrk="1" hangingPunct="1">
              <a:lnSpc>
                <a:spcPct val="90000"/>
              </a:lnSpc>
            </a:pPr>
            <a:r>
              <a:rPr lang="zh-CN" altLang="zh-CN" sz="2800" dirty="0" smtClean="0"/>
              <a:t>Double</a:t>
            </a:r>
            <a:r>
              <a:rPr lang="zh-CN" sz="2800" dirty="0" smtClean="0"/>
              <a:t>类提供了一些有用的常量。例如：</a:t>
            </a:r>
          </a:p>
          <a:p>
            <a:pPr marL="0" indent="0" eaLnBrk="1" hangingPunct="1">
              <a:lnSpc>
                <a:spcPct val="90000"/>
              </a:lnSpc>
              <a:buNone/>
            </a:pPr>
            <a:r>
              <a:rPr lang="zh-CN" sz="2800" dirty="0" smtClean="0"/>
              <a:t>（</a:t>
            </a:r>
            <a:r>
              <a:rPr lang="zh-CN" altLang="zh-CN" sz="2800" dirty="0" smtClean="0"/>
              <a:t>1</a:t>
            </a:r>
            <a:r>
              <a:rPr lang="zh-CN" sz="2800" dirty="0" smtClean="0"/>
              <a:t>）</a:t>
            </a:r>
            <a:r>
              <a:rPr lang="zh-CN" altLang="zh-CN" sz="2800" dirty="0" smtClean="0"/>
              <a:t>MAX_EXPONENT</a:t>
            </a:r>
            <a:r>
              <a:rPr lang="zh-CN" sz="2800" dirty="0" smtClean="0"/>
              <a:t>：返回</a:t>
            </a:r>
            <a:r>
              <a:rPr lang="zh-CN" altLang="zh-CN" sz="2800" dirty="0" smtClean="0"/>
              <a:t>int</a:t>
            </a:r>
            <a:r>
              <a:rPr lang="zh-CN" sz="2800" dirty="0" smtClean="0"/>
              <a:t>值，表示有限</a:t>
            </a:r>
            <a:r>
              <a:rPr lang="zh-CN" altLang="zh-CN" sz="2800" dirty="0" smtClean="0"/>
              <a:t>double</a:t>
            </a:r>
            <a:r>
              <a:rPr lang="zh-CN" sz="2800" dirty="0" smtClean="0"/>
              <a:t>变量可能具有的最大指数。</a:t>
            </a:r>
          </a:p>
          <a:p>
            <a:pPr marL="0" indent="0" eaLnBrk="1" hangingPunct="1">
              <a:lnSpc>
                <a:spcPct val="90000"/>
              </a:lnSpc>
              <a:buNone/>
            </a:pPr>
            <a:r>
              <a:rPr lang="zh-CN" sz="2800" dirty="0" smtClean="0"/>
              <a:t>（</a:t>
            </a:r>
            <a:r>
              <a:rPr lang="zh-CN" altLang="zh-CN" sz="2800" dirty="0" smtClean="0"/>
              <a:t>2</a:t>
            </a:r>
            <a:r>
              <a:rPr lang="zh-CN" sz="2800" dirty="0" smtClean="0"/>
              <a:t>）</a:t>
            </a:r>
            <a:r>
              <a:rPr lang="zh-CN" altLang="zh-CN" sz="2800" dirty="0" smtClean="0"/>
              <a:t>MIN_EXPONENT</a:t>
            </a:r>
            <a:r>
              <a:rPr lang="zh-CN" sz="2800" dirty="0" smtClean="0"/>
              <a:t>：返回</a:t>
            </a:r>
            <a:r>
              <a:rPr lang="zh-CN" altLang="zh-CN" sz="2800" dirty="0" smtClean="0"/>
              <a:t>int</a:t>
            </a:r>
            <a:r>
              <a:rPr lang="zh-CN" sz="2800" dirty="0" smtClean="0"/>
              <a:t>值，表示标准化</a:t>
            </a:r>
            <a:r>
              <a:rPr lang="zh-CN" altLang="zh-CN" sz="2800" dirty="0" smtClean="0"/>
              <a:t>double</a:t>
            </a:r>
            <a:r>
              <a:rPr lang="zh-CN" sz="2800" dirty="0" smtClean="0"/>
              <a:t>变量可能具有的最小指数。</a:t>
            </a:r>
          </a:p>
          <a:p>
            <a:pPr marL="0" indent="0" eaLnBrk="1" hangingPunct="1">
              <a:lnSpc>
                <a:spcPct val="90000"/>
              </a:lnSpc>
              <a:buNone/>
            </a:pPr>
            <a:r>
              <a:rPr lang="zh-CN" sz="2800" dirty="0" smtClean="0"/>
              <a:t>（</a:t>
            </a:r>
            <a:r>
              <a:rPr lang="zh-CN" altLang="zh-CN" sz="2800" dirty="0" smtClean="0"/>
              <a:t>3</a:t>
            </a:r>
            <a:r>
              <a:rPr lang="zh-CN" sz="2800" dirty="0" smtClean="0"/>
              <a:t>）</a:t>
            </a:r>
            <a:r>
              <a:rPr lang="zh-CN" altLang="zh-CN" sz="2800" dirty="0" smtClean="0"/>
              <a:t>NEGATIVE_INFINITY</a:t>
            </a:r>
            <a:r>
              <a:rPr lang="zh-CN" sz="2800" dirty="0" smtClean="0"/>
              <a:t>：返回</a:t>
            </a:r>
            <a:r>
              <a:rPr lang="zh-CN" altLang="zh-CN" sz="2800" dirty="0" smtClean="0"/>
              <a:t>double</a:t>
            </a:r>
            <a:r>
              <a:rPr lang="zh-CN" sz="2800" dirty="0" smtClean="0"/>
              <a:t>值，表示保存</a:t>
            </a:r>
            <a:r>
              <a:rPr lang="zh-CN" altLang="zh-CN" sz="2800" dirty="0" smtClean="0"/>
              <a:t>double</a:t>
            </a:r>
            <a:r>
              <a:rPr lang="zh-CN" sz="2800" dirty="0" smtClean="0"/>
              <a:t>类型的负无穷大值的常量。</a:t>
            </a:r>
          </a:p>
          <a:p>
            <a:pPr marL="0" indent="0" eaLnBrk="1" hangingPunct="1">
              <a:lnSpc>
                <a:spcPct val="90000"/>
              </a:lnSpc>
              <a:buNone/>
            </a:pPr>
            <a:r>
              <a:rPr lang="zh-CN" sz="2800" dirty="0" smtClean="0"/>
              <a:t>（</a:t>
            </a:r>
            <a:r>
              <a:rPr lang="zh-CN" altLang="zh-CN" sz="2800" dirty="0" smtClean="0"/>
              <a:t>4</a:t>
            </a:r>
            <a:r>
              <a:rPr lang="zh-CN" sz="2800" dirty="0" smtClean="0"/>
              <a:t>）</a:t>
            </a:r>
            <a:r>
              <a:rPr lang="zh-CN" altLang="zh-CN" sz="2800" dirty="0" smtClean="0"/>
              <a:t>POSITIVE_INFINITY</a:t>
            </a:r>
            <a:r>
              <a:rPr lang="zh-CN" sz="2800" dirty="0" smtClean="0"/>
              <a:t>：返回</a:t>
            </a:r>
            <a:r>
              <a:rPr lang="zh-CN" altLang="zh-CN" sz="2800" dirty="0" smtClean="0"/>
              <a:t>double</a:t>
            </a:r>
            <a:r>
              <a:rPr lang="zh-CN" sz="2800" dirty="0" smtClean="0"/>
              <a:t>值，表示保存</a:t>
            </a:r>
            <a:r>
              <a:rPr lang="zh-CN" altLang="zh-CN" sz="2800" dirty="0" smtClean="0"/>
              <a:t>double</a:t>
            </a:r>
            <a:r>
              <a:rPr lang="zh-CN" sz="2800" dirty="0" smtClean="0"/>
              <a:t>类型的正无穷大值的常量。</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88</a:t>
            </a:fld>
            <a:endParaRPr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zh-CN" smtClean="0"/>
              <a:t>8.7.6  Number	</a:t>
            </a:r>
          </a:p>
        </p:txBody>
      </p:sp>
      <p:sp>
        <p:nvSpPr>
          <p:cNvPr id="71684" name="Rectangle 3"/>
          <p:cNvSpPr>
            <a:spLocks noGrp="1" noChangeArrowheads="1"/>
          </p:cNvSpPr>
          <p:nvPr>
            <p:ph type="body" idx="1"/>
          </p:nvPr>
        </p:nvSpPr>
        <p:spPr>
          <a:xfrm>
            <a:off x="1042988" y="1906488"/>
            <a:ext cx="7772400" cy="4114800"/>
          </a:xfrm>
        </p:spPr>
        <p:txBody>
          <a:bodyPr/>
          <a:lstStyle/>
          <a:p>
            <a:pPr eaLnBrk="1" hangingPunct="1"/>
            <a:r>
              <a:rPr lang="zh-CN" dirty="0" smtClean="0"/>
              <a:t>抽象类</a:t>
            </a:r>
            <a:r>
              <a:rPr lang="zh-CN" altLang="zh-CN" dirty="0" smtClean="0"/>
              <a:t>Number</a:t>
            </a:r>
            <a:r>
              <a:rPr lang="zh-CN" dirty="0" smtClean="0"/>
              <a:t>是</a:t>
            </a:r>
            <a:r>
              <a:rPr lang="zh-CN" altLang="zh-CN" dirty="0" smtClean="0"/>
              <a:t>BigDecimal</a:t>
            </a:r>
            <a:r>
              <a:rPr lang="zh-CN" dirty="0" smtClean="0"/>
              <a:t>、</a:t>
            </a:r>
            <a:r>
              <a:rPr lang="zh-CN" altLang="zh-CN" dirty="0" smtClean="0"/>
              <a:t>BigInteger</a:t>
            </a:r>
            <a:r>
              <a:rPr lang="zh-CN" dirty="0" smtClean="0"/>
              <a:t>、</a:t>
            </a:r>
            <a:r>
              <a:rPr lang="zh-CN" altLang="zh-CN" dirty="0" smtClean="0"/>
              <a:t>Byte</a:t>
            </a:r>
            <a:r>
              <a:rPr lang="zh-CN" dirty="0" smtClean="0"/>
              <a:t>、</a:t>
            </a:r>
            <a:r>
              <a:rPr lang="zh-CN" altLang="zh-CN" dirty="0" smtClean="0"/>
              <a:t>Double</a:t>
            </a:r>
            <a:r>
              <a:rPr lang="zh-CN" dirty="0" smtClean="0"/>
              <a:t>、</a:t>
            </a:r>
            <a:r>
              <a:rPr lang="zh-CN" altLang="zh-CN" dirty="0" smtClean="0"/>
              <a:t>Float</a:t>
            </a:r>
            <a:r>
              <a:rPr lang="zh-CN" dirty="0" smtClean="0"/>
              <a:t>、</a:t>
            </a:r>
            <a:r>
              <a:rPr lang="zh-CN" altLang="zh-CN" dirty="0" smtClean="0"/>
              <a:t>Integer</a:t>
            </a:r>
            <a:r>
              <a:rPr lang="zh-CN" dirty="0" smtClean="0"/>
              <a:t>、</a:t>
            </a:r>
            <a:r>
              <a:rPr lang="zh-CN" altLang="zh-CN" dirty="0" smtClean="0"/>
              <a:t>Long</a:t>
            </a:r>
            <a:r>
              <a:rPr lang="zh-CN" dirty="0" smtClean="0"/>
              <a:t>和</a:t>
            </a:r>
            <a:r>
              <a:rPr lang="zh-CN" altLang="zh-CN" dirty="0" smtClean="0"/>
              <a:t>Short</a:t>
            </a:r>
            <a:r>
              <a:rPr lang="zh-CN" dirty="0" smtClean="0"/>
              <a:t>类的父类，</a:t>
            </a:r>
            <a:r>
              <a:rPr lang="zh-CN" altLang="zh-CN" dirty="0" smtClean="0"/>
              <a:t>Number</a:t>
            </a:r>
            <a:r>
              <a:rPr lang="zh-CN" dirty="0" smtClean="0"/>
              <a:t>的子类必须提供将表示的数值转换为</a:t>
            </a:r>
            <a:r>
              <a:rPr lang="zh-CN" altLang="zh-CN" dirty="0" smtClean="0"/>
              <a:t>byte</a:t>
            </a:r>
            <a:r>
              <a:rPr lang="zh-CN" dirty="0" smtClean="0"/>
              <a:t>、</a:t>
            </a:r>
            <a:r>
              <a:rPr lang="zh-CN" altLang="zh-CN" dirty="0" smtClean="0"/>
              <a:t>double</a:t>
            </a:r>
            <a:r>
              <a:rPr lang="zh-CN" dirty="0" smtClean="0"/>
              <a:t>、</a:t>
            </a:r>
            <a:r>
              <a:rPr lang="zh-CN" altLang="zh-CN" dirty="0" smtClean="0"/>
              <a:t>float</a:t>
            </a:r>
            <a:r>
              <a:rPr lang="zh-CN" dirty="0" smtClean="0"/>
              <a:t>、</a:t>
            </a:r>
            <a:r>
              <a:rPr lang="zh-CN" altLang="zh-CN" dirty="0" smtClean="0"/>
              <a:t>int</a:t>
            </a:r>
            <a:r>
              <a:rPr lang="zh-CN" dirty="0" smtClean="0"/>
              <a:t>、</a:t>
            </a:r>
            <a:r>
              <a:rPr lang="zh-CN" altLang="zh-CN" dirty="0" smtClean="0"/>
              <a:t>long</a:t>
            </a:r>
            <a:r>
              <a:rPr lang="zh-CN" dirty="0" smtClean="0"/>
              <a:t>和</a:t>
            </a:r>
            <a:r>
              <a:rPr lang="zh-CN" altLang="zh-CN" dirty="0" smtClean="0"/>
              <a:t>short</a:t>
            </a:r>
            <a:r>
              <a:rPr lang="zh-CN" dirty="0" smtClean="0"/>
              <a:t>的方法。例如，</a:t>
            </a:r>
            <a:r>
              <a:rPr lang="zh-CN" altLang="zh-CN" dirty="0" smtClean="0"/>
              <a:t>doubleValue()</a:t>
            </a:r>
            <a:r>
              <a:rPr lang="zh-CN" dirty="0" smtClean="0"/>
              <a:t>方法返回双精度值，</a:t>
            </a:r>
            <a:r>
              <a:rPr lang="zh-CN" altLang="zh-CN" dirty="0" smtClean="0"/>
              <a:t>floatValue()</a:t>
            </a:r>
            <a:r>
              <a:rPr lang="zh-CN" dirty="0" smtClean="0"/>
              <a:t>方法返回浮点值。这些方法如表</a:t>
            </a:r>
            <a:r>
              <a:rPr lang="zh-CN" altLang="zh-CN" dirty="0" smtClean="0"/>
              <a:t>8</a:t>
            </a:r>
            <a:r>
              <a:rPr lang="zh-CN" altLang="zh-CN" dirty="0" smtClean="0"/>
              <a:t>.</a:t>
            </a:r>
            <a:r>
              <a:rPr lang="en-US" altLang="zh-CN" dirty="0" smtClean="0"/>
              <a:t>11</a:t>
            </a:r>
            <a:r>
              <a:rPr lang="zh-CN" dirty="0" smtClean="0"/>
              <a:t>所</a:t>
            </a:r>
            <a:r>
              <a:rPr lang="zh-CN" dirty="0" smtClean="0"/>
              <a:t>示。</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89</a:t>
            </a:fld>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116013" y="2349500"/>
            <a:ext cx="7632700" cy="3024188"/>
          </a:xfrm>
        </p:spPr>
        <p:txBody>
          <a:bodyPr/>
          <a:lstStyle/>
          <a:p>
            <a:pPr marL="0" indent="723900" eaLnBrk="1" hangingPunct="1">
              <a:buFont typeface="Wingdings" pitchFamily="2" charset="2"/>
              <a:buNone/>
            </a:pPr>
            <a:r>
              <a:rPr lang="zh-CN" sz="2400" smtClean="0"/>
              <a:t>（</a:t>
            </a:r>
            <a:r>
              <a:rPr lang="zh-CN" altLang="zh-CN" sz="2400" smtClean="0"/>
              <a:t>2</a:t>
            </a:r>
            <a:r>
              <a:rPr lang="zh-CN" sz="2400" smtClean="0"/>
              <a:t>）</a:t>
            </a:r>
            <a:r>
              <a:rPr lang="zh-CN" altLang="zh-CN" sz="2400" smtClean="0"/>
              <a:t>equalsIgnoreCase()</a:t>
            </a:r>
            <a:r>
              <a:rPr lang="zh-CN" sz="2400" smtClean="0"/>
              <a:t>方法。</a:t>
            </a:r>
          </a:p>
          <a:p>
            <a:pPr marL="0" indent="723900" eaLnBrk="1" hangingPunct="1">
              <a:buFont typeface="Wingdings" pitchFamily="2" charset="2"/>
              <a:buNone/>
            </a:pPr>
            <a:r>
              <a:rPr lang="zh-CN" altLang="zh-CN" sz="2400" smtClean="0"/>
              <a:t>equalsIgnoreCase()</a:t>
            </a:r>
            <a:r>
              <a:rPr lang="zh-CN" sz="2400" smtClean="0"/>
              <a:t>方法也用来比较两个字符串，不过它与</a:t>
            </a:r>
            <a:r>
              <a:rPr lang="zh-CN" altLang="zh-CN" sz="2400" smtClean="0"/>
              <a:t>equals()</a:t>
            </a:r>
            <a:r>
              <a:rPr lang="zh-CN" sz="2400" smtClean="0"/>
              <a:t>方法是有区别的，</a:t>
            </a:r>
            <a:r>
              <a:rPr lang="zh-CN" altLang="zh-CN" sz="2400" smtClean="0"/>
              <a:t>equalsIgnoreCase()</a:t>
            </a:r>
            <a:r>
              <a:rPr lang="zh-CN" sz="2400" smtClean="0"/>
              <a:t>方法在比较两个字符串时不区分大小写，</a:t>
            </a:r>
            <a:r>
              <a:rPr lang="zh-CN" altLang="zh-CN" sz="2400" smtClean="0"/>
              <a:t>equalsIgnoreCase()</a:t>
            </a:r>
            <a:r>
              <a:rPr lang="zh-CN" sz="2400" smtClean="0"/>
              <a:t>方法的定义如下：</a:t>
            </a:r>
          </a:p>
          <a:p>
            <a:pPr marL="0" indent="723900" eaLnBrk="1" hangingPunct="1">
              <a:buFont typeface="Wingdings" pitchFamily="2" charset="2"/>
              <a:buNone/>
            </a:pPr>
            <a:endParaRPr lang="zh-CN" altLang="zh-CN" sz="2800" smtClean="0"/>
          </a:p>
          <a:p>
            <a:pPr marL="0" indent="723900" eaLnBrk="1" hangingPunct="1">
              <a:buFont typeface="Wingdings" pitchFamily="2" charset="2"/>
              <a:buNone/>
            </a:pPr>
            <a:endParaRPr lang="zh-CN" altLang="zh-CN" sz="2800" smtClean="0"/>
          </a:p>
        </p:txBody>
      </p:sp>
      <p:sp>
        <p:nvSpPr>
          <p:cNvPr id="13315" name="Rectangle 3"/>
          <p:cNvSpPr>
            <a:spLocks noChangeArrowheads="1"/>
          </p:cNvSpPr>
          <p:nvPr/>
        </p:nvSpPr>
        <p:spPr bwMode="auto">
          <a:xfrm>
            <a:off x="827088" y="4365625"/>
            <a:ext cx="7920037" cy="6477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indent="88900">
              <a:spcBef>
                <a:spcPct val="20000"/>
              </a:spcBef>
              <a:buClr>
                <a:schemeClr val="folHlink"/>
              </a:buClr>
              <a:buSzPct val="60000"/>
              <a:buFont typeface="Wingdings" pitchFamily="2" charset="2"/>
              <a:buNone/>
            </a:pPr>
            <a:r>
              <a:rPr lang="zh-CN" altLang="zh-CN" sz="2800" dirty="0">
                <a:latin typeface="Tahoma" pitchFamily="34" charset="0"/>
                <a:cs typeface="Tahoma" pitchFamily="34" charset="0"/>
              </a:rPr>
              <a:t>public boolean equalsIgnoreCase(String str)</a:t>
            </a:r>
          </a:p>
        </p:txBody>
      </p:sp>
      <p:sp>
        <p:nvSpPr>
          <p:cNvPr id="2" name="灯片编号占位符 1"/>
          <p:cNvSpPr>
            <a:spLocks noGrp="1"/>
          </p:cNvSpPr>
          <p:nvPr>
            <p:ph type="sldNum" sz="quarter" idx="12"/>
          </p:nvPr>
        </p:nvSpPr>
        <p:spPr/>
        <p:txBody>
          <a:bodyPr/>
          <a:lstStyle/>
          <a:p>
            <a:pPr>
              <a:defRPr/>
            </a:pPr>
            <a:fld id="{FB893252-DE3C-4400-BA3F-115CB0697EC2}" type="slidenum">
              <a:rPr lang="zh-CN" altLang="zh-CN" smtClean="0"/>
              <a:pPr>
                <a:defRPr/>
              </a:pPr>
              <a:t>9</a:t>
            </a:fld>
            <a:endParaRPr lang="zh-CN" altLang="zh-CN"/>
          </a:p>
        </p:txBody>
      </p:sp>
      <p:sp>
        <p:nvSpPr>
          <p:cNvPr id="6" name="Rectangle 2"/>
          <p:cNvSpPr>
            <a:spLocks noGrp="1" noChangeArrowheads="1"/>
          </p:cNvSpPr>
          <p:nvPr>
            <p:ph type="title"/>
          </p:nvPr>
        </p:nvSpPr>
        <p:spPr>
          <a:xfrm>
            <a:off x="1116013" y="260350"/>
            <a:ext cx="6675437" cy="1462088"/>
          </a:xfrm>
        </p:spPr>
        <p:txBody>
          <a:bodyPr/>
          <a:lstStyle/>
          <a:p>
            <a:pPr algn="ctr" eaLnBrk="1" hangingPunct="1"/>
            <a:r>
              <a:rPr lang="zh-CN" altLang="zh-CN" dirty="0" smtClean="0">
                <a:latin typeface="Times New Roman" pitchFamily="18" charset="0"/>
                <a:ea typeface="方正书宋简体" pitchFamily="65" charset="-122"/>
              </a:rPr>
              <a:t>1</a:t>
            </a:r>
            <a:r>
              <a:rPr lang="zh-CN" dirty="0" smtClean="0">
                <a:latin typeface="Times New Roman" pitchFamily="18" charset="0"/>
                <a:ea typeface="方正书宋简体" pitchFamily="65" charset="-122"/>
              </a:rPr>
              <a:t>．比较字符串</a:t>
            </a:r>
          </a:p>
        </p:txBody>
      </p:sp>
      <p:sp>
        <p:nvSpPr>
          <p:cNvPr id="7" name="矩形 6"/>
          <p:cNvSpPr/>
          <p:nvPr/>
        </p:nvSpPr>
        <p:spPr>
          <a:xfrm>
            <a:off x="468883" y="5301208"/>
            <a:ext cx="8351589" cy="1040285"/>
          </a:xfrm>
          <a:prstGeom prst="rect">
            <a:avLst/>
          </a:prstGeom>
        </p:spPr>
        <p:txBody>
          <a:bodyPr wrap="square">
            <a:spAutoFit/>
          </a:bodyPr>
          <a:lstStyle/>
          <a:p>
            <a:pPr indent="88900">
              <a:spcBef>
                <a:spcPct val="20000"/>
              </a:spcBef>
              <a:buClr>
                <a:schemeClr val="folHlink"/>
              </a:buClr>
              <a:buSzPct val="60000"/>
              <a:buFont typeface="Wingdings" pitchFamily="2" charset="2"/>
              <a:buNone/>
            </a:pPr>
            <a:r>
              <a:rPr lang="en-US" altLang="zh-CN" sz="2800" dirty="0" smtClean="0">
                <a:latin typeface="Tahoma" pitchFamily="34" charset="0"/>
                <a:ea typeface="Tahoma" pitchFamily="34" charset="0"/>
                <a:cs typeface="Tahoma" pitchFamily="34" charset="0"/>
              </a:rPr>
              <a:t>String s="</a:t>
            </a:r>
            <a:r>
              <a:rPr lang="en-US" altLang="zh-CN" sz="2800" dirty="0" err="1" smtClean="0">
                <a:latin typeface="Tahoma" pitchFamily="34" charset="0"/>
                <a:ea typeface="Tahoma" pitchFamily="34" charset="0"/>
                <a:cs typeface="Tahoma" pitchFamily="34" charset="0"/>
              </a:rPr>
              <a:t>Cqust</a:t>
            </a:r>
            <a:r>
              <a:rPr lang="en-US" altLang="zh-CN" sz="2800" dirty="0" smtClean="0">
                <a:latin typeface="Tahoma" pitchFamily="34" charset="0"/>
                <a:ea typeface="Tahoma" pitchFamily="34" charset="0"/>
                <a:cs typeface="Tahoma" pitchFamily="34" charset="0"/>
              </a:rPr>
              <a:t>";</a:t>
            </a:r>
          </a:p>
          <a:p>
            <a:pPr indent="88900">
              <a:spcBef>
                <a:spcPct val="20000"/>
              </a:spcBef>
              <a:buClr>
                <a:schemeClr val="folHlink"/>
              </a:buClr>
              <a:buSzPct val="60000"/>
              <a:buFont typeface="Wingdings" pitchFamily="2" charset="2"/>
              <a:buNone/>
            </a:pPr>
            <a:r>
              <a:rPr lang="en-US" altLang="zh-CN" sz="2800" dirty="0" err="1" smtClean="0">
                <a:latin typeface="Tahoma" pitchFamily="34" charset="0"/>
                <a:ea typeface="Tahoma" pitchFamily="34" charset="0"/>
                <a:cs typeface="Tahoma" pitchFamily="34" charset="0"/>
              </a:rPr>
              <a:t>System.out.println</a:t>
            </a:r>
            <a:r>
              <a:rPr lang="en-US" altLang="zh-CN" sz="2800" dirty="0" smtClean="0">
                <a:latin typeface="Tahoma" pitchFamily="34" charset="0"/>
                <a:ea typeface="Tahoma" pitchFamily="34" charset="0"/>
                <a:cs typeface="Tahoma" pitchFamily="34" charset="0"/>
              </a:rPr>
              <a:t>(s.</a:t>
            </a:r>
            <a:r>
              <a:rPr lang="zh-CN" altLang="zh-CN" sz="2800" dirty="0" smtClean="0">
                <a:latin typeface="Tahoma" pitchFamily="34" charset="0"/>
                <a:cs typeface="Tahoma" pitchFamily="34" charset="0"/>
              </a:rPr>
              <a:t>equal</a:t>
            </a:r>
            <a:r>
              <a:rPr lang="en-US" altLang="zh-CN" sz="2800" dirty="0" err="1" smtClean="0">
                <a:latin typeface="Tahoma" pitchFamily="34" charset="0"/>
                <a:ea typeface="Tahoma" pitchFamily="34" charset="0"/>
                <a:cs typeface="Tahoma" pitchFamily="34" charset="0"/>
              </a:rPr>
              <a:t>sIgnoreCa</a:t>
            </a:r>
            <a:r>
              <a:rPr lang="zh-CN" altLang="zh-CN" sz="2800" dirty="0" smtClean="0">
                <a:latin typeface="Tahoma" pitchFamily="34" charset="0"/>
                <a:cs typeface="Tahoma" pitchFamily="34" charset="0"/>
              </a:rPr>
              <a:t>s</a:t>
            </a:r>
            <a:r>
              <a:rPr lang="en-US" altLang="zh-CN" sz="2800" dirty="0" smtClean="0">
                <a:latin typeface="Tahoma" pitchFamily="34" charset="0"/>
                <a:ea typeface="Tahoma" pitchFamily="34" charset="0"/>
                <a:cs typeface="Tahoma" pitchFamily="34" charset="0"/>
              </a:rPr>
              <a:t>e</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r>
              <a:rPr lang="en-US" altLang="zh-CN" sz="2800" dirty="0" err="1" smtClean="0">
                <a:latin typeface="Tahoma" pitchFamily="34" charset="0"/>
                <a:ea typeface="Tahoma" pitchFamily="34" charset="0"/>
                <a:cs typeface="Tahoma" pitchFamily="34" charset="0"/>
              </a:rPr>
              <a:t>cqust</a:t>
            </a:r>
            <a:r>
              <a:rPr lang="en-US" altLang="zh-CN" sz="2800" dirty="0" smtClean="0">
                <a:latin typeface="Tahoma" pitchFamily="34" charset="0"/>
                <a:ea typeface="Tahoma" pitchFamily="34" charset="0"/>
                <a:cs typeface="Tahoma" pitchFamily="34" charset="0"/>
              </a:rPr>
              <a:t>"</a:t>
            </a:r>
            <a:r>
              <a:rPr lang="zh-CN" altLang="zh-CN" sz="2800" dirty="0" smtClean="0">
                <a:latin typeface="Tahoma" pitchFamily="34" charset="0"/>
                <a:cs typeface="Tahoma" pitchFamily="34" charset="0"/>
              </a:rPr>
              <a:t>)</a:t>
            </a:r>
            <a:r>
              <a:rPr lang="en-US" altLang="zh-CN" sz="2800" dirty="0" smtClean="0">
                <a:latin typeface="Tahoma" pitchFamily="34" charset="0"/>
                <a:ea typeface="Tahoma" pitchFamily="34" charset="0"/>
                <a:cs typeface="Tahoma" pitchFamily="34" charset="0"/>
              </a:rPr>
              <a:t>);</a:t>
            </a:r>
            <a:endParaRPr lang="zh-CN" altLang="zh-CN" sz="2800" dirty="0">
              <a:latin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500" fill="hold"/>
                                        <p:tgtEl>
                                          <p:spTgt spid="13315"/>
                                        </p:tgtEl>
                                        <p:attrNameLst>
                                          <p:attrName>ppt_w</p:attrName>
                                        </p:attrNameLst>
                                      </p:cBhvr>
                                      <p:tavLst>
                                        <p:tav tm="0">
                                          <p:val>
                                            <p:fltVal val="0"/>
                                          </p:val>
                                        </p:tav>
                                        <p:tav tm="100000">
                                          <p:val>
                                            <p:strVal val="#ppt_w"/>
                                          </p:val>
                                        </p:tav>
                                      </p:tavLst>
                                    </p:anim>
                                    <p:anim calcmode="lin" valueType="num">
                                      <p:cBhvr>
                                        <p:cTn id="8"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0" animBg="1" autoUpdateAnimBg="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2"/>
          <p:cNvSpPr txBox="1">
            <a:spLocks noChangeArrowheads="1"/>
          </p:cNvSpPr>
          <p:nvPr/>
        </p:nvSpPr>
        <p:spPr bwMode="auto">
          <a:xfrm>
            <a:off x="2195513" y="1917700"/>
            <a:ext cx="5008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buFont typeface="Arial" charset="0"/>
              <a:defRPr>
                <a:solidFill>
                  <a:schemeClr val="tx1"/>
                </a:solidFill>
                <a:latin typeface="Arial" charset="0"/>
                <a:ea typeface="黑体" pitchFamily="49" charset="-122"/>
              </a:defRPr>
            </a:lvl6pPr>
            <a:lvl7pPr marL="2971800" indent="-228600" eaLnBrk="0" fontAlgn="base" hangingPunct="0">
              <a:spcBef>
                <a:spcPct val="0"/>
              </a:spcBef>
              <a:spcAft>
                <a:spcPct val="0"/>
              </a:spcAft>
              <a:buFont typeface="Arial" charset="0"/>
              <a:defRPr>
                <a:solidFill>
                  <a:schemeClr val="tx1"/>
                </a:solidFill>
                <a:latin typeface="Arial" charset="0"/>
                <a:ea typeface="黑体" pitchFamily="49" charset="-122"/>
              </a:defRPr>
            </a:lvl7pPr>
            <a:lvl8pPr marL="3429000" indent="-228600" eaLnBrk="0" fontAlgn="base" hangingPunct="0">
              <a:spcBef>
                <a:spcPct val="0"/>
              </a:spcBef>
              <a:spcAft>
                <a:spcPct val="0"/>
              </a:spcAft>
              <a:buFont typeface="Arial" charset="0"/>
              <a:defRPr>
                <a:solidFill>
                  <a:schemeClr val="tx1"/>
                </a:solidFill>
                <a:latin typeface="Arial" charset="0"/>
                <a:ea typeface="黑体" pitchFamily="49" charset="-122"/>
              </a:defRPr>
            </a:lvl8pPr>
            <a:lvl9pPr marL="3886200" indent="-228600" eaLnBrk="0" fontAlgn="base" hangingPunct="0">
              <a:spcBef>
                <a:spcPct val="0"/>
              </a:spcBef>
              <a:spcAft>
                <a:spcPct val="0"/>
              </a:spcAft>
              <a:buFont typeface="Arial" charset="0"/>
              <a:defRPr>
                <a:solidFill>
                  <a:schemeClr val="tx1"/>
                </a:solidFill>
                <a:latin typeface="Arial" charset="0"/>
                <a:ea typeface="黑体" pitchFamily="49" charset="-122"/>
              </a:defRPr>
            </a:lvl9pPr>
          </a:lstStyle>
          <a:p>
            <a:pPr eaLnBrk="1" hangingPunct="1"/>
            <a:r>
              <a:rPr lang="zh-CN" altLang="en-US"/>
              <a:t>表8-11                                      Number类的方法</a:t>
            </a:r>
          </a:p>
        </p:txBody>
      </p:sp>
      <p:graphicFrame>
        <p:nvGraphicFramePr>
          <p:cNvPr id="73731" name="Group 3"/>
          <p:cNvGraphicFramePr>
            <a:graphicFrameLocks noGrp="1"/>
          </p:cNvGraphicFramePr>
          <p:nvPr>
            <p:ph type="tbl" idx="1"/>
          </p:nvPr>
        </p:nvGraphicFramePr>
        <p:xfrm>
          <a:off x="900113" y="2349500"/>
          <a:ext cx="7772400" cy="4105277"/>
        </p:xfrm>
        <a:graphic>
          <a:graphicData uri="http://schemas.openxmlformats.org/drawingml/2006/table">
            <a:tbl>
              <a:tblPr/>
              <a:tblGrid>
                <a:gridCol w="1471612"/>
                <a:gridCol w="2046288"/>
                <a:gridCol w="4254500"/>
              </a:tblGrid>
              <a:tr h="720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dirty="0" smtClean="0">
                          <a:ln>
                            <a:noFill/>
                          </a:ln>
                          <a:solidFill>
                            <a:schemeClr val="tx1"/>
                          </a:solidFill>
                          <a:effectLst/>
                          <a:latin typeface="Calibri" pitchFamily="34" charset="0"/>
                          <a:ea typeface="宋体" pitchFamily="2" charset="-122"/>
                        </a:rPr>
                        <a:t>返  回  值</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方    法</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1" i="0" u="none" strike="noStrike" cap="none" normalizeH="0" baseline="0" smtClean="0">
                          <a:ln>
                            <a:noFill/>
                          </a:ln>
                          <a:solidFill>
                            <a:schemeClr val="tx1"/>
                          </a:solidFill>
                          <a:effectLst/>
                          <a:latin typeface="Calibri" pitchFamily="34" charset="0"/>
                          <a:ea typeface="宋体" pitchFamily="2" charset="-122"/>
                        </a:rPr>
                        <a:t>功 能 描 述</a:t>
                      </a: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byte</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int</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float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floatValue()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float</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7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short</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shortValue()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short</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long</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longValue()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long</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double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doubleValue()</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rPr>
                        <a:t>以</a:t>
                      </a:r>
                      <a:r>
                        <a:rPr kumimoji="0" lang="zh-CN" altLang="zh-CN" sz="1800" b="0" i="0" u="none" strike="noStrike" cap="none" normalizeH="0" baseline="0" smtClean="0">
                          <a:ln>
                            <a:noFill/>
                          </a:ln>
                          <a:solidFill>
                            <a:srgbClr val="000000"/>
                          </a:solidFill>
                          <a:effectLst/>
                          <a:latin typeface="Calibri" pitchFamily="34" charset="0"/>
                          <a:ea typeface="宋体" pitchFamily="2" charset="-122"/>
                        </a:rPr>
                        <a:t>double</a:t>
                      </a:r>
                      <a:r>
                        <a:rPr kumimoji="0" lang="zh-CN" sz="1800" b="0" i="0" u="none" strike="noStrike" cap="none" normalizeH="0" baseline="0" smtClean="0">
                          <a:ln>
                            <a:noFill/>
                          </a:ln>
                          <a:solidFill>
                            <a:srgbClr val="000000"/>
                          </a:solidFill>
                          <a:effectLst/>
                          <a:latin typeface="Calibri" pitchFamily="34" charset="0"/>
                          <a:ea typeface="宋体" pitchFamily="2" charset="-122"/>
                        </a:rPr>
                        <a:t>形式返回指定的数值</a:t>
                      </a:r>
                    </a:p>
                  </a:txBody>
                  <a:tcPr marL="90170" marR="90170" marT="46990" marB="469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灯片编号占位符 1"/>
          <p:cNvSpPr>
            <a:spLocks noGrp="1"/>
          </p:cNvSpPr>
          <p:nvPr>
            <p:ph type="sldNum" sz="quarter" idx="12"/>
          </p:nvPr>
        </p:nvSpPr>
        <p:spPr/>
        <p:txBody>
          <a:bodyPr/>
          <a:lstStyle/>
          <a:p>
            <a:pPr>
              <a:defRPr/>
            </a:pPr>
            <a:fld id="{7F686C0D-27A0-4970-8881-B29457A2FFCB}" type="slidenum">
              <a:rPr lang="zh-CN" altLang="zh-CN" smtClean="0"/>
              <a:pPr>
                <a:defRPr/>
              </a:pPr>
              <a:t>90</a:t>
            </a:fld>
            <a:endParaRPr lang="zh-CN" altLang="zh-CN"/>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TotalTime>
  <Pages>0</Pages>
  <Words>7547</Words>
  <Characters>0</Characters>
  <Application>Microsoft Office PowerPoint</Application>
  <DocSecurity>0</DocSecurity>
  <PresentationFormat>全屏显示(4:3)</PresentationFormat>
  <Lines>0</Lines>
  <Paragraphs>880</Paragraphs>
  <Slides>90</Slides>
  <Notes>0</Notes>
  <HiddenSlides>7</HiddenSlides>
  <MMClips>0</MMClips>
  <ScaleCrop>false</ScaleCrop>
  <HeadingPairs>
    <vt:vector size="4" baseType="variant">
      <vt:variant>
        <vt:lpstr>主题</vt:lpstr>
      </vt:variant>
      <vt:variant>
        <vt:i4>3</vt:i4>
      </vt:variant>
      <vt:variant>
        <vt:lpstr>幻灯片标题</vt:lpstr>
      </vt:variant>
      <vt:variant>
        <vt:i4>90</vt:i4>
      </vt:variant>
    </vt:vector>
  </HeadingPairs>
  <TitlesOfParts>
    <vt:vector size="93" baseType="lpstr">
      <vt:lpstr>Blends</vt:lpstr>
      <vt:lpstr>自定义设计方案</vt:lpstr>
      <vt:lpstr>1_自定义设计方案</vt:lpstr>
      <vt:lpstr>Java程序设计</vt:lpstr>
      <vt:lpstr>第 8 章  常用实用类</vt:lpstr>
      <vt:lpstr>8.1  String类</vt:lpstr>
      <vt:lpstr>8.1.1  创建字符串对象</vt:lpstr>
      <vt:lpstr>8.1.1  创建字符串对象</vt:lpstr>
      <vt:lpstr>8.1.2  连接字符串</vt:lpstr>
      <vt:lpstr>8.1.3  字符串操作</vt:lpstr>
      <vt:lpstr>1．比较字符串</vt:lpstr>
      <vt:lpstr>1．比较字符串</vt:lpstr>
      <vt:lpstr>1.比较字符串</vt:lpstr>
      <vt:lpstr>1.比较字符串</vt:lpstr>
      <vt:lpstr>1. 比较字符串</vt:lpstr>
      <vt:lpstr>2．获取字符串的长度</vt:lpstr>
      <vt:lpstr>3．字符串的大小写转换</vt:lpstr>
      <vt:lpstr>4．查找字符串</vt:lpstr>
      <vt:lpstr>查找字符串</vt:lpstr>
      <vt:lpstr>5．从现有字符串中截取子字符串</vt:lpstr>
      <vt:lpstr>6．去掉字符串的首尾空格</vt:lpstr>
      <vt:lpstr>7．替换字符串中的字符或子串</vt:lpstr>
      <vt:lpstr>8．分割字符串</vt:lpstr>
      <vt:lpstr>8．分割字符串</vt:lpstr>
      <vt:lpstr>8.1.4  格式化字符串</vt:lpstr>
      <vt:lpstr>8.1.5  对象的字符串表示（略）</vt:lpstr>
      <vt:lpstr>8.6  StringBuffer类</vt:lpstr>
      <vt:lpstr>StringBuffer类</vt:lpstr>
      <vt:lpstr>2. StringBuffer的构造方法</vt:lpstr>
      <vt:lpstr> 8.6.2  StringBuffer类的常用方法</vt:lpstr>
      <vt:lpstr> 8.6.2  StringBuffer类的常用方法</vt:lpstr>
      <vt:lpstr>PowerPoint 演示文稿</vt:lpstr>
      <vt:lpstr>PowerPoint 演示文稿</vt:lpstr>
      <vt:lpstr>PowerPoint 演示文稿</vt:lpstr>
      <vt:lpstr>PowerPoint 演示文稿</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日期和时间处理</vt:lpstr>
      <vt:lpstr>8.2  日期的格式化</vt:lpstr>
      <vt:lpstr>8.2.1  Date类</vt:lpstr>
      <vt:lpstr>2. 带参数构造方法</vt:lpstr>
      <vt:lpstr>8.2.2  格式化日期和时间</vt:lpstr>
      <vt:lpstr>2．对日期的格式化</vt:lpstr>
      <vt:lpstr>3．对时间的格式化</vt:lpstr>
      <vt:lpstr>PowerPoint 演示文稿</vt:lpstr>
      <vt:lpstr>8.3  Scanner类</vt:lpstr>
      <vt:lpstr>8.3  Scanner类</vt:lpstr>
      <vt:lpstr>8.3  Scanner类</vt:lpstr>
      <vt:lpstr>8.4  Math和Random类</vt:lpstr>
      <vt:lpstr>Math类的常用方法如下：</vt:lpstr>
      <vt:lpstr>8.4.2  Random类</vt:lpstr>
      <vt:lpstr>8.4.2  Random类</vt:lpstr>
      <vt:lpstr>8.5  数字格式化</vt:lpstr>
      <vt:lpstr>8.5.1  Formatter类</vt:lpstr>
      <vt:lpstr>8.5.2  格式化整数</vt:lpstr>
      <vt:lpstr>8.5.2  格式化整数</vt:lpstr>
      <vt:lpstr>3. 数据的宽度</vt:lpstr>
      <vt:lpstr> 8.5.3  格式化浮点数</vt:lpstr>
      <vt:lpstr>3. 限制小数位数的“宽度”</vt:lpstr>
      <vt:lpstr>8.7  包装类</vt:lpstr>
      <vt:lpstr>PowerPoint 演示文稿</vt:lpstr>
      <vt:lpstr>2．常用方法 Integer类的常用方法如表8.1所示。</vt:lpstr>
      <vt:lpstr>PowerPoint 演示文稿</vt:lpstr>
      <vt:lpstr>PowerPoint 演示文稿</vt:lpstr>
      <vt:lpstr>8.7.2  Boolean </vt:lpstr>
      <vt:lpstr>PowerPoint 演示文稿</vt:lpstr>
      <vt:lpstr>2．常用方法 Boolean类的常用方法如表8-7所示。</vt:lpstr>
      <vt:lpstr> </vt:lpstr>
      <vt:lpstr>8.7.3  Byte</vt:lpstr>
      <vt:lpstr>       </vt:lpstr>
      <vt:lpstr>2．常用方法  Byte类的常用方法如表8-8所示。</vt:lpstr>
      <vt:lpstr>3．常量</vt:lpstr>
      <vt:lpstr>8.7.4  Character</vt:lpstr>
      <vt:lpstr>2．常用方法</vt:lpstr>
      <vt:lpstr>3．常量</vt:lpstr>
      <vt:lpstr>8.7.5  Double </vt:lpstr>
      <vt:lpstr>PowerPoint 演示文稿</vt:lpstr>
      <vt:lpstr>2．常用方法</vt:lpstr>
      <vt:lpstr>3．常量</vt:lpstr>
      <vt:lpstr>8.7.6  Number </vt:lpstr>
      <vt:lpstr>PowerPoint 演示文稿</vt:lpstr>
    </vt:vector>
  </TitlesOfParts>
  <Company>NICE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cqust</cp:lastModifiedBy>
  <cp:revision>441</cp:revision>
  <cp:lastPrinted>1899-12-30T00:00:00Z</cp:lastPrinted>
  <dcterms:created xsi:type="dcterms:W3CDTF">2004-03-02T12:35:10Z</dcterms:created>
  <dcterms:modified xsi:type="dcterms:W3CDTF">2018-10-22T12:54:28Z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