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06" y="-90"/>
      </p:cViewPr>
      <p:guideLst>
        <p:guide orient="horz" pos="3024"/>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4"/>
            <a:ext cx="2880360" cy="81921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384494"/>
            <a:ext cx="8427720" cy="81921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1D8BD707-D9CF-40AE-B4C6-C98DA3205C09}" type="datetimeFigureOut">
              <a:rPr lang="en-US" smtClean="0"/>
              <a:pPr/>
              <a:t>6/4/2014</a:t>
            </a:fld>
            <a:endParaRPr lang="en-US"/>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00755916\Desktop\RecSys PPT\HW_POS_RGB_Horizontal.jpg"/>
          <p:cNvPicPr>
            <a:picLocks noChangeAspect="1" noChangeArrowheads="1"/>
          </p:cNvPicPr>
          <p:nvPr/>
        </p:nvPicPr>
        <p:blipFill>
          <a:blip r:embed="rId2" cstate="print"/>
          <a:srcRect/>
          <a:stretch>
            <a:fillRect/>
          </a:stretch>
        </p:blipFill>
        <p:spPr bwMode="auto">
          <a:xfrm>
            <a:off x="9753601" y="0"/>
            <a:ext cx="3048000" cy="1017194"/>
          </a:xfrm>
          <a:prstGeom prst="rect">
            <a:avLst/>
          </a:prstGeom>
          <a:noFill/>
        </p:spPr>
      </p:pic>
      <p:sp>
        <p:nvSpPr>
          <p:cNvPr id="5" name="TextBox 4"/>
          <p:cNvSpPr txBox="1"/>
          <p:nvPr/>
        </p:nvSpPr>
        <p:spPr>
          <a:xfrm>
            <a:off x="76200" y="86380"/>
            <a:ext cx="6553200" cy="584775"/>
          </a:xfrm>
          <a:prstGeom prst="rect">
            <a:avLst/>
          </a:prstGeom>
          <a:noFill/>
        </p:spPr>
        <p:txBody>
          <a:bodyPr wrap="square" rtlCol="0">
            <a:spAutoFit/>
          </a:bodyPr>
          <a:lstStyle/>
          <a:p>
            <a:r>
              <a:rPr lang="en-US" altLang="zh-TW" sz="3200" b="1" dirty="0" smtClean="0">
                <a:latin typeface="Segoe UI" pitchFamily="34" charset="0"/>
                <a:ea typeface="Segoe UI" pitchFamily="34" charset="0"/>
                <a:cs typeface="Segoe UI" pitchFamily="34" charset="0"/>
              </a:rPr>
              <a:t>Noah’s Ark Lab, Hong Kong</a:t>
            </a:r>
            <a:endParaRPr lang="zh-TW" altLang="en-US" sz="3200" b="1" dirty="0">
              <a:latin typeface="Segoe UI" pitchFamily="34" charset="0"/>
              <a:cs typeface="Segoe UI" pitchFamily="34" charset="0"/>
            </a:endParaRPr>
          </a:p>
        </p:txBody>
      </p:sp>
      <p:sp>
        <p:nvSpPr>
          <p:cNvPr id="6" name="TextBox 5"/>
          <p:cNvSpPr txBox="1"/>
          <p:nvPr/>
        </p:nvSpPr>
        <p:spPr>
          <a:xfrm>
            <a:off x="0" y="9293423"/>
            <a:ext cx="12801600" cy="307777"/>
          </a:xfrm>
          <a:prstGeom prst="rect">
            <a:avLst/>
          </a:prstGeom>
          <a:solidFill>
            <a:schemeClr val="accent2">
              <a:lumMod val="50000"/>
            </a:schemeClr>
          </a:solidFill>
        </p:spPr>
        <p:txBody>
          <a:bodyPr wrap="square" rtlCol="0">
            <a:spAutoFit/>
          </a:bodyPr>
          <a:lstStyle/>
          <a:p>
            <a:pPr algn="ctr"/>
            <a:r>
              <a:rPr lang="en-US" altLang="zh-TW" sz="1400" dirty="0" smtClean="0">
                <a:solidFill>
                  <a:schemeClr val="bg1"/>
                </a:solidFill>
                <a:latin typeface="Segoe UI" pitchFamily="34" charset="0"/>
                <a:ea typeface="Segoe UI" pitchFamily="34" charset="0"/>
                <a:cs typeface="Segoe UI" pitchFamily="34" charset="0"/>
              </a:rPr>
              <a:t>For more information, please visit our Web site at </a:t>
            </a:r>
            <a:r>
              <a:rPr lang="en-US" altLang="zh-TW" sz="1400" b="1" dirty="0" smtClean="0">
                <a:solidFill>
                  <a:schemeClr val="bg1"/>
                </a:solidFill>
                <a:latin typeface="Segoe UI" pitchFamily="34" charset="0"/>
                <a:ea typeface="Segoe UI" pitchFamily="34" charset="0"/>
                <a:cs typeface="Segoe UI" pitchFamily="34" charset="0"/>
              </a:rPr>
              <a:t>http://www.noahlab.com.hk/</a:t>
            </a:r>
            <a:endParaRPr lang="zh-TW" altLang="en-US" sz="1400" b="1" dirty="0">
              <a:solidFill>
                <a:schemeClr val="bg1"/>
              </a:solidFill>
              <a:latin typeface="Segoe UI" pitchFamily="34" charset="0"/>
              <a:cs typeface="Segoe UI" pitchFamily="34" charset="0"/>
            </a:endParaRPr>
          </a:p>
        </p:txBody>
      </p:sp>
      <p:sp>
        <p:nvSpPr>
          <p:cNvPr id="8" name="Rectangle 7"/>
          <p:cNvSpPr/>
          <p:nvPr/>
        </p:nvSpPr>
        <p:spPr>
          <a:xfrm>
            <a:off x="381000" y="2743200"/>
            <a:ext cx="5943600" cy="2831544"/>
          </a:xfrm>
          <a:prstGeom prst="rect">
            <a:avLst/>
          </a:prstGeom>
        </p:spPr>
        <p:txBody>
          <a:bodyPr wrap="square">
            <a:spAutoFit/>
          </a:bodyPr>
          <a:lstStyle/>
          <a:p>
            <a:pPr algn="just">
              <a:spcAft>
                <a:spcPts val="600"/>
              </a:spcAft>
            </a:pPr>
            <a:r>
              <a:rPr lang="en-US" altLang="zh-TW" sz="1400" dirty="0" smtClean="0">
                <a:latin typeface="Segoe UI" pitchFamily="34" charset="0"/>
                <a:ea typeface="Segoe UI" pitchFamily="34" charset="0"/>
                <a:cs typeface="Segoe UI" pitchFamily="34" charset="0"/>
              </a:rPr>
              <a:t>The Noah’s Ark Lab was founded in Hong Kong in 2012.  Our basic mission is to conduct the </a:t>
            </a:r>
            <a:r>
              <a:rPr lang="en-US" altLang="zh-TW" sz="1400" i="1" dirty="0" smtClean="0">
                <a:solidFill>
                  <a:srgbClr val="0070C0"/>
                </a:solidFill>
                <a:latin typeface="Segoe UI" pitchFamily="34" charset="0"/>
                <a:ea typeface="Segoe UI" pitchFamily="34" charset="0"/>
                <a:cs typeface="Segoe UI" pitchFamily="34" charset="0"/>
              </a:rPr>
              <a:t>state-of-the-art research on data mining and artificial intelligence</a:t>
            </a:r>
            <a:r>
              <a:rPr lang="en-US" altLang="zh-TW" sz="1400" dirty="0" smtClean="0">
                <a:latin typeface="Segoe UI" pitchFamily="34" charset="0"/>
                <a:ea typeface="Segoe UI" pitchFamily="34" charset="0"/>
                <a:cs typeface="Segoe UI" pitchFamily="34" charset="0"/>
              </a:rPr>
              <a:t> by exploring theories and building intelligent systems. Our goal is to push the frontier of our understanding on how knowledge can be learned and intelligence can be realized from the Big Data.</a:t>
            </a:r>
          </a:p>
          <a:p>
            <a:pPr algn="just">
              <a:spcAft>
                <a:spcPts val="600"/>
              </a:spcAft>
            </a:pPr>
            <a:r>
              <a:rPr lang="en-US" altLang="zh-TW" sz="1400" dirty="0" smtClean="0">
                <a:latin typeface="Segoe UI" pitchFamily="34" charset="0"/>
                <a:ea typeface="Segoe UI" pitchFamily="34" charset="0"/>
                <a:cs typeface="Segoe UI" pitchFamily="34" charset="0"/>
              </a:rPr>
              <a:t>We are the </a:t>
            </a:r>
            <a:r>
              <a:rPr lang="en-US" altLang="zh-TW" sz="1400" i="1" dirty="0" smtClean="0">
                <a:solidFill>
                  <a:srgbClr val="0070C0"/>
                </a:solidFill>
                <a:latin typeface="Segoe UI" pitchFamily="34" charset="0"/>
                <a:ea typeface="Segoe UI" pitchFamily="34" charset="0"/>
                <a:cs typeface="Segoe UI" pitchFamily="34" charset="0"/>
              </a:rPr>
              <a:t>first large-scale industrial research lab in Hong Kong</a:t>
            </a:r>
            <a:r>
              <a:rPr lang="en-US" altLang="zh-TW" sz="1400" dirty="0" smtClean="0">
                <a:latin typeface="Segoe UI" pitchFamily="34" charset="0"/>
                <a:ea typeface="Segoe UI" pitchFamily="34" charset="0"/>
                <a:cs typeface="Segoe UI" pitchFamily="34" charset="0"/>
              </a:rPr>
              <a:t>, and we aim to attract the best talents from all over the world. </a:t>
            </a:r>
          </a:p>
          <a:p>
            <a:pPr algn="just">
              <a:spcAft>
                <a:spcPts val="600"/>
              </a:spcAft>
            </a:pPr>
            <a:r>
              <a:rPr lang="en-US" altLang="zh-TW" sz="1400" dirty="0" smtClean="0">
                <a:latin typeface="Segoe UI" pitchFamily="34" charset="0"/>
                <a:ea typeface="Segoe UI" pitchFamily="34" charset="0"/>
                <a:cs typeface="Segoe UI" pitchFamily="34" charset="0"/>
              </a:rPr>
              <a:t>Our interests include natural language understanding and information retrieval, large-scale data mining and machine learning, social media and mobile intelligence, human-computer interaction and systems, as well as machine learning theory.</a:t>
            </a:r>
            <a:endParaRPr lang="zh-TW" altLang="en-US" sz="1400" dirty="0">
              <a:latin typeface="Segoe UI" pitchFamily="34" charset="0"/>
              <a:cs typeface="Segoe UI" pitchFamily="34" charset="0"/>
            </a:endParaRPr>
          </a:p>
        </p:txBody>
      </p:sp>
      <p:sp>
        <p:nvSpPr>
          <p:cNvPr id="9" name="Rectangle 8"/>
          <p:cNvSpPr/>
          <p:nvPr/>
        </p:nvSpPr>
        <p:spPr>
          <a:xfrm>
            <a:off x="7620000" y="1143000"/>
            <a:ext cx="5181600" cy="338554"/>
          </a:xfrm>
          <a:prstGeom prst="rect">
            <a:avLst/>
          </a:prstGeom>
          <a:solidFill>
            <a:srgbClr val="C00000"/>
          </a:solidFill>
          <a:ln>
            <a:noFill/>
          </a:ln>
        </p:spPr>
        <p:txBody>
          <a:bodyPr wrap="square">
            <a:spAutoFit/>
          </a:bodyPr>
          <a:lstStyle/>
          <a:p>
            <a:r>
              <a:rPr lang="en-US" altLang="zh-TW" sz="1600" dirty="0" smtClean="0">
                <a:solidFill>
                  <a:schemeClr val="bg1"/>
                </a:solidFill>
                <a:latin typeface="Segoe UI" pitchFamily="34" charset="0"/>
                <a:ea typeface="Segoe UI" pitchFamily="34" charset="0"/>
                <a:cs typeface="Segoe UI" pitchFamily="34" charset="0"/>
              </a:rPr>
              <a:t>Organization of Noah’s Ark Lab</a:t>
            </a:r>
            <a:endParaRPr lang="zh-TW" altLang="en-US" sz="1600" dirty="0">
              <a:solidFill>
                <a:schemeClr val="bg1"/>
              </a:solidFill>
              <a:latin typeface="Segoe UI" pitchFamily="34" charset="0"/>
              <a:cs typeface="Segoe UI" pitchFamily="34" charset="0"/>
            </a:endParaRPr>
          </a:p>
        </p:txBody>
      </p:sp>
      <p:pic>
        <p:nvPicPr>
          <p:cNvPr id="20" name="Picture 2"/>
          <p:cNvPicPr>
            <a:picLocks noChangeAspect="1" noChangeArrowheads="1"/>
          </p:cNvPicPr>
          <p:nvPr/>
        </p:nvPicPr>
        <p:blipFill>
          <a:blip r:embed="rId3" cstate="print"/>
          <a:srcRect b="900"/>
          <a:stretch>
            <a:fillRect/>
          </a:stretch>
        </p:blipFill>
        <p:spPr bwMode="auto">
          <a:xfrm>
            <a:off x="10376950" y="1752600"/>
            <a:ext cx="482651" cy="609600"/>
          </a:xfrm>
          <a:prstGeom prst="rect">
            <a:avLst/>
          </a:prstGeom>
          <a:noFill/>
          <a:ln w="9525">
            <a:noFill/>
            <a:miter lim="800000"/>
            <a:headEnd/>
            <a:tailEnd/>
          </a:ln>
        </p:spPr>
      </p:pic>
      <p:pic>
        <p:nvPicPr>
          <p:cNvPr id="29" name="Picture 2"/>
          <p:cNvPicPr>
            <a:picLocks noChangeAspect="1" noChangeArrowheads="1"/>
          </p:cNvPicPr>
          <p:nvPr/>
        </p:nvPicPr>
        <p:blipFill>
          <a:blip r:embed="rId4" cstate="print"/>
          <a:srcRect l="18069" t="9479" r="15167" b="42802"/>
          <a:stretch>
            <a:fillRect/>
          </a:stretch>
        </p:blipFill>
        <p:spPr bwMode="auto">
          <a:xfrm>
            <a:off x="7848600" y="2667000"/>
            <a:ext cx="457200" cy="548640"/>
          </a:xfrm>
          <a:prstGeom prst="rect">
            <a:avLst/>
          </a:prstGeom>
          <a:noFill/>
          <a:ln w="9525">
            <a:noFill/>
            <a:miter lim="800000"/>
            <a:headEnd/>
            <a:tailEnd/>
          </a:ln>
        </p:spPr>
      </p:pic>
      <p:pic>
        <p:nvPicPr>
          <p:cNvPr id="32" name="Picture 4"/>
          <p:cNvPicPr>
            <a:picLocks noChangeAspect="1" noChangeArrowheads="1"/>
          </p:cNvPicPr>
          <p:nvPr/>
        </p:nvPicPr>
        <p:blipFill>
          <a:blip r:embed="rId5" cstate="print"/>
          <a:srcRect/>
          <a:stretch>
            <a:fillRect/>
          </a:stretch>
        </p:blipFill>
        <p:spPr bwMode="auto">
          <a:xfrm>
            <a:off x="10121527" y="2667000"/>
            <a:ext cx="394073" cy="539400"/>
          </a:xfrm>
          <a:prstGeom prst="rect">
            <a:avLst/>
          </a:prstGeom>
          <a:noFill/>
          <a:ln w="9525">
            <a:noFill/>
            <a:miter lim="800000"/>
            <a:headEnd/>
            <a:tailEnd/>
          </a:ln>
        </p:spPr>
      </p:pic>
      <p:sp>
        <p:nvSpPr>
          <p:cNvPr id="38" name="Rectangle 37"/>
          <p:cNvSpPr/>
          <p:nvPr/>
        </p:nvSpPr>
        <p:spPr>
          <a:xfrm>
            <a:off x="6629400" y="2667000"/>
            <a:ext cx="1219200" cy="539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Chief Scientist</a:t>
            </a:r>
          </a:p>
          <a:p>
            <a:pPr algn="ctr"/>
            <a:r>
              <a:rPr lang="en-US" altLang="zh-TW" sz="1200" dirty="0" smtClean="0">
                <a:latin typeface="Segoe UI" pitchFamily="34" charset="0"/>
                <a:ea typeface="Segoe UI" pitchFamily="34" charset="0"/>
                <a:cs typeface="Segoe UI" pitchFamily="34" charset="0"/>
              </a:rPr>
              <a:t>LI Hang</a:t>
            </a:r>
            <a:endParaRPr lang="zh-TW" altLang="en-US" sz="1200" dirty="0">
              <a:latin typeface="Segoe UI" pitchFamily="34" charset="0"/>
              <a:cs typeface="Segoe UI" pitchFamily="34" charset="0"/>
            </a:endParaRPr>
          </a:p>
        </p:txBody>
      </p:sp>
      <p:sp>
        <p:nvSpPr>
          <p:cNvPr id="39" name="Rectangle 38"/>
          <p:cNvSpPr/>
          <p:nvPr/>
        </p:nvSpPr>
        <p:spPr>
          <a:xfrm>
            <a:off x="8597527" y="2667000"/>
            <a:ext cx="1524000" cy="539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Associate Director</a:t>
            </a:r>
          </a:p>
          <a:p>
            <a:pPr algn="ctr"/>
            <a:r>
              <a:rPr lang="en-US" altLang="zh-TW" sz="1200" dirty="0" smtClean="0">
                <a:latin typeface="Segoe UI" pitchFamily="34" charset="0"/>
                <a:ea typeface="Segoe UI" pitchFamily="34" charset="0"/>
                <a:cs typeface="Segoe UI" pitchFamily="34" charset="0"/>
              </a:rPr>
              <a:t>FAN Wei</a:t>
            </a:r>
            <a:endParaRPr lang="zh-TW" altLang="en-US" sz="1200" dirty="0">
              <a:latin typeface="Segoe UI" pitchFamily="34" charset="0"/>
              <a:cs typeface="Segoe UI" pitchFamily="34" charset="0"/>
            </a:endParaRPr>
          </a:p>
        </p:txBody>
      </p:sp>
      <p:pic>
        <p:nvPicPr>
          <p:cNvPr id="46" name="Picture 4"/>
          <p:cNvPicPr>
            <a:picLocks noChangeAspect="1" noChangeArrowheads="1"/>
          </p:cNvPicPr>
          <p:nvPr/>
        </p:nvPicPr>
        <p:blipFill>
          <a:blip r:embed="rId6" cstate="print"/>
          <a:srcRect/>
          <a:stretch>
            <a:fillRect/>
          </a:stretch>
        </p:blipFill>
        <p:spPr bwMode="auto">
          <a:xfrm>
            <a:off x="0" y="838200"/>
            <a:ext cx="3048000" cy="1800000"/>
          </a:xfrm>
          <a:prstGeom prst="rect">
            <a:avLst/>
          </a:prstGeom>
          <a:noFill/>
          <a:ln w="9525">
            <a:noFill/>
            <a:miter lim="800000"/>
            <a:headEnd/>
            <a:tailEnd/>
          </a:ln>
        </p:spPr>
      </p:pic>
      <p:pic>
        <p:nvPicPr>
          <p:cNvPr id="21" name="Picture 3"/>
          <p:cNvPicPr>
            <a:picLocks noChangeAspect="1" noChangeArrowheads="1"/>
          </p:cNvPicPr>
          <p:nvPr/>
        </p:nvPicPr>
        <p:blipFill>
          <a:blip r:embed="rId7" cstate="print"/>
          <a:srcRect l="13385" r="11810"/>
          <a:stretch>
            <a:fillRect/>
          </a:stretch>
        </p:blipFill>
        <p:spPr bwMode="auto">
          <a:xfrm>
            <a:off x="10856270" y="1755475"/>
            <a:ext cx="433039" cy="609590"/>
          </a:xfrm>
          <a:prstGeom prst="rect">
            <a:avLst/>
          </a:prstGeom>
          <a:noFill/>
          <a:ln w="9525">
            <a:noFill/>
            <a:miter lim="800000"/>
            <a:headEnd/>
            <a:tailEnd/>
          </a:ln>
        </p:spPr>
      </p:pic>
      <p:cxnSp>
        <p:nvCxnSpPr>
          <p:cNvPr id="52" name="Straight Connector 51"/>
          <p:cNvCxnSpPr/>
          <p:nvPr/>
        </p:nvCxnSpPr>
        <p:spPr>
          <a:xfrm flipV="1">
            <a:off x="7315200" y="3968400"/>
            <a:ext cx="4493623" cy="1438"/>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315200" y="3968400"/>
            <a:ext cx="0" cy="5334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839200" y="3968400"/>
            <a:ext cx="0" cy="5334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63200" y="3968400"/>
            <a:ext cx="0" cy="5334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11000" y="3968400"/>
            <a:ext cx="0" cy="5334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777000" y="4501800"/>
            <a:ext cx="1224000" cy="984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NLP &amp;</a:t>
            </a:r>
          </a:p>
          <a:p>
            <a:pPr algn="ctr"/>
            <a:r>
              <a:rPr lang="en-US" altLang="zh-TW" sz="1200" b="1" dirty="0" smtClean="0">
                <a:latin typeface="Segoe UI" pitchFamily="34" charset="0"/>
                <a:ea typeface="Segoe UI" pitchFamily="34" charset="0"/>
                <a:cs typeface="Segoe UI" pitchFamily="34" charset="0"/>
              </a:rPr>
              <a:t>Info. Retrieval</a:t>
            </a:r>
            <a:endParaRPr lang="zh-TW" altLang="en-US" sz="1200" dirty="0">
              <a:latin typeface="Segoe UI" pitchFamily="34" charset="0"/>
              <a:cs typeface="Segoe UI" pitchFamily="34" charset="0"/>
            </a:endParaRPr>
          </a:p>
        </p:txBody>
      </p:sp>
      <p:sp>
        <p:nvSpPr>
          <p:cNvPr id="41" name="Rectangle 40"/>
          <p:cNvSpPr/>
          <p:nvPr/>
        </p:nvSpPr>
        <p:spPr>
          <a:xfrm>
            <a:off x="8301000" y="4501800"/>
            <a:ext cx="1224000" cy="984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Data Mining &amp;</a:t>
            </a:r>
          </a:p>
          <a:p>
            <a:pPr algn="ctr"/>
            <a:r>
              <a:rPr lang="en-US" altLang="zh-TW" sz="1200" b="1" dirty="0" smtClean="0">
                <a:latin typeface="Segoe UI" pitchFamily="34" charset="0"/>
                <a:ea typeface="Segoe UI" pitchFamily="34" charset="0"/>
                <a:cs typeface="Segoe UI" pitchFamily="34" charset="0"/>
              </a:rPr>
              <a:t>Machine Learning</a:t>
            </a:r>
            <a:endParaRPr lang="zh-TW" altLang="en-US" sz="1200" dirty="0">
              <a:latin typeface="Segoe UI" pitchFamily="34" charset="0"/>
              <a:cs typeface="Segoe UI" pitchFamily="34" charset="0"/>
            </a:endParaRPr>
          </a:p>
        </p:txBody>
      </p:sp>
      <p:sp>
        <p:nvSpPr>
          <p:cNvPr id="42" name="Rectangle 41"/>
          <p:cNvSpPr/>
          <p:nvPr/>
        </p:nvSpPr>
        <p:spPr>
          <a:xfrm>
            <a:off x="9825000" y="4501800"/>
            <a:ext cx="1224000" cy="984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Social Media, Mobile Intelligence, HCI</a:t>
            </a:r>
            <a:endParaRPr lang="zh-TW" altLang="en-US" sz="1200" dirty="0">
              <a:latin typeface="Segoe UI" pitchFamily="34" charset="0"/>
              <a:cs typeface="Segoe UI" pitchFamily="34" charset="0"/>
            </a:endParaRPr>
          </a:p>
        </p:txBody>
      </p:sp>
      <p:sp>
        <p:nvSpPr>
          <p:cNvPr id="43" name="Rectangle 42"/>
          <p:cNvSpPr/>
          <p:nvPr/>
        </p:nvSpPr>
        <p:spPr>
          <a:xfrm>
            <a:off x="11272800" y="4501800"/>
            <a:ext cx="1224000" cy="984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Machine Learning Theory</a:t>
            </a:r>
            <a:endParaRPr lang="zh-TW" altLang="en-US" sz="1200" dirty="0">
              <a:latin typeface="Segoe UI" pitchFamily="34" charset="0"/>
              <a:cs typeface="Segoe UI" pitchFamily="34" charset="0"/>
            </a:endParaRPr>
          </a:p>
        </p:txBody>
      </p:sp>
      <p:sp>
        <p:nvSpPr>
          <p:cNvPr id="60" name="Rectangle 59"/>
          <p:cNvSpPr/>
          <p:nvPr/>
        </p:nvSpPr>
        <p:spPr>
          <a:xfrm>
            <a:off x="0" y="5867400"/>
            <a:ext cx="5181600" cy="338554"/>
          </a:xfrm>
          <a:prstGeom prst="rect">
            <a:avLst/>
          </a:prstGeom>
          <a:solidFill>
            <a:schemeClr val="accent3">
              <a:lumMod val="75000"/>
            </a:schemeClr>
          </a:solidFill>
          <a:ln>
            <a:noFill/>
          </a:ln>
        </p:spPr>
        <p:txBody>
          <a:bodyPr wrap="square">
            <a:spAutoFit/>
          </a:bodyPr>
          <a:lstStyle/>
          <a:p>
            <a:r>
              <a:rPr lang="en-US" altLang="zh-TW" sz="1600" dirty="0" smtClean="0">
                <a:solidFill>
                  <a:schemeClr val="bg1"/>
                </a:solidFill>
                <a:latin typeface="Segoe UI" pitchFamily="34" charset="0"/>
                <a:ea typeface="Segoe UI" pitchFamily="34" charset="0"/>
                <a:cs typeface="Segoe UI" pitchFamily="34" charset="0"/>
              </a:rPr>
              <a:t>Focus Areas of Noah’s Ark Lab</a:t>
            </a:r>
            <a:endParaRPr lang="zh-TW" altLang="en-US" sz="1600" dirty="0">
              <a:solidFill>
                <a:schemeClr val="bg1"/>
              </a:solidFill>
              <a:latin typeface="Segoe UI" pitchFamily="34" charset="0"/>
              <a:cs typeface="Segoe UI" pitchFamily="34" charset="0"/>
            </a:endParaRPr>
          </a:p>
        </p:txBody>
      </p:sp>
      <p:sp>
        <p:nvSpPr>
          <p:cNvPr id="63" name="Rectangle 62"/>
          <p:cNvSpPr/>
          <p:nvPr/>
        </p:nvSpPr>
        <p:spPr>
          <a:xfrm>
            <a:off x="6705600" y="5590401"/>
            <a:ext cx="5715000" cy="276999"/>
          </a:xfrm>
          <a:prstGeom prst="rect">
            <a:avLst/>
          </a:prstGeom>
        </p:spPr>
        <p:txBody>
          <a:bodyPr wrap="square">
            <a:spAutoFit/>
          </a:bodyPr>
          <a:lstStyle/>
          <a:p>
            <a:pPr algn="ctr">
              <a:spcAft>
                <a:spcPts val="600"/>
              </a:spcAft>
            </a:pPr>
            <a:r>
              <a:rPr lang="en-US" altLang="zh-TW" sz="1200" dirty="0" smtClean="0">
                <a:latin typeface="Segoe UI" pitchFamily="34" charset="0"/>
                <a:ea typeface="Segoe UI" pitchFamily="34" charset="0"/>
                <a:cs typeface="Segoe UI" pitchFamily="34" charset="0"/>
              </a:rPr>
              <a:t>With 50+ researchers and 30+ engineers (Target Size: 150 researchers)</a:t>
            </a:r>
            <a:endParaRPr lang="zh-TW" altLang="en-US" sz="1200" dirty="0">
              <a:latin typeface="Segoe UI" pitchFamily="34" charset="0"/>
              <a:cs typeface="Segoe UI" pitchFamily="34" charset="0"/>
            </a:endParaRPr>
          </a:p>
        </p:txBody>
      </p:sp>
      <p:sp>
        <p:nvSpPr>
          <p:cNvPr id="64" name="TextBox 63"/>
          <p:cNvSpPr txBox="1"/>
          <p:nvPr/>
        </p:nvSpPr>
        <p:spPr>
          <a:xfrm>
            <a:off x="457200" y="6349425"/>
            <a:ext cx="1981200" cy="584775"/>
          </a:xfrm>
          <a:prstGeom prst="rect">
            <a:avLst/>
          </a:prstGeom>
          <a:noFill/>
        </p:spPr>
        <p:txBody>
          <a:bodyPr wrap="square" rtlCol="0">
            <a:spAutoFit/>
          </a:bodyPr>
          <a:lstStyle/>
          <a:p>
            <a:pPr algn="ctr"/>
            <a:r>
              <a:rPr lang="en-US" altLang="zh-TW" sz="1600" dirty="0" smtClean="0">
                <a:solidFill>
                  <a:schemeClr val="accent6">
                    <a:lumMod val="75000"/>
                  </a:schemeClr>
                </a:solidFill>
                <a:latin typeface="Segoe UI" pitchFamily="34" charset="0"/>
                <a:ea typeface="Segoe UI" pitchFamily="34" charset="0"/>
                <a:cs typeface="Segoe UI" pitchFamily="34" charset="0"/>
              </a:rPr>
              <a:t>NLP &amp; Information Retrieval</a:t>
            </a:r>
            <a:endParaRPr lang="zh-TW" altLang="en-US" sz="1600" dirty="0">
              <a:solidFill>
                <a:schemeClr val="accent6">
                  <a:lumMod val="75000"/>
                </a:schemeClr>
              </a:solidFill>
              <a:latin typeface="Segoe UI" pitchFamily="34" charset="0"/>
              <a:cs typeface="Segoe UI" pitchFamily="34" charset="0"/>
            </a:endParaRPr>
          </a:p>
        </p:txBody>
      </p:sp>
      <p:sp>
        <p:nvSpPr>
          <p:cNvPr id="65" name="TextBox 64"/>
          <p:cNvSpPr txBox="1"/>
          <p:nvPr/>
        </p:nvSpPr>
        <p:spPr>
          <a:xfrm>
            <a:off x="3657600" y="6349425"/>
            <a:ext cx="2362200" cy="584775"/>
          </a:xfrm>
          <a:prstGeom prst="rect">
            <a:avLst/>
          </a:prstGeom>
          <a:noFill/>
        </p:spPr>
        <p:txBody>
          <a:bodyPr wrap="square" rtlCol="0">
            <a:spAutoFit/>
          </a:bodyPr>
          <a:lstStyle/>
          <a:p>
            <a:pPr algn="ctr"/>
            <a:r>
              <a:rPr lang="en-US" altLang="zh-TW" sz="1600" dirty="0" smtClean="0">
                <a:solidFill>
                  <a:schemeClr val="accent6">
                    <a:lumMod val="75000"/>
                  </a:schemeClr>
                </a:solidFill>
                <a:latin typeface="Segoe UI" pitchFamily="34" charset="0"/>
                <a:ea typeface="Segoe UI" pitchFamily="34" charset="0"/>
                <a:cs typeface="Segoe UI" pitchFamily="34" charset="0"/>
              </a:rPr>
              <a:t>Data Mining &amp; Machine Learning</a:t>
            </a:r>
            <a:endParaRPr lang="zh-TW" altLang="en-US" sz="1600" dirty="0">
              <a:solidFill>
                <a:schemeClr val="accent6">
                  <a:lumMod val="75000"/>
                </a:schemeClr>
              </a:solidFill>
              <a:latin typeface="Segoe UI" pitchFamily="34" charset="0"/>
              <a:cs typeface="Segoe UI" pitchFamily="34" charset="0"/>
            </a:endParaRPr>
          </a:p>
        </p:txBody>
      </p:sp>
      <p:sp>
        <p:nvSpPr>
          <p:cNvPr id="66" name="TextBox 65"/>
          <p:cNvSpPr txBox="1"/>
          <p:nvPr/>
        </p:nvSpPr>
        <p:spPr>
          <a:xfrm>
            <a:off x="6629400" y="6358354"/>
            <a:ext cx="2819400" cy="584775"/>
          </a:xfrm>
          <a:prstGeom prst="rect">
            <a:avLst/>
          </a:prstGeom>
          <a:noFill/>
        </p:spPr>
        <p:txBody>
          <a:bodyPr wrap="square" rtlCol="0">
            <a:spAutoFit/>
          </a:bodyPr>
          <a:lstStyle/>
          <a:p>
            <a:pPr algn="ctr"/>
            <a:r>
              <a:rPr lang="en-US" altLang="zh-TW" sz="1600" dirty="0" smtClean="0">
                <a:solidFill>
                  <a:schemeClr val="accent6">
                    <a:lumMod val="75000"/>
                  </a:schemeClr>
                </a:solidFill>
                <a:latin typeface="Segoe UI" pitchFamily="34" charset="0"/>
                <a:ea typeface="Segoe UI" pitchFamily="34" charset="0"/>
                <a:cs typeface="Segoe UI" pitchFamily="34" charset="0"/>
              </a:rPr>
              <a:t>Social Media, Mobile Intelligence &amp; HCI</a:t>
            </a:r>
            <a:endParaRPr lang="zh-TW" altLang="en-US" sz="1600" dirty="0">
              <a:solidFill>
                <a:schemeClr val="accent6">
                  <a:lumMod val="75000"/>
                </a:schemeClr>
              </a:solidFill>
              <a:latin typeface="Segoe UI" pitchFamily="34" charset="0"/>
              <a:cs typeface="Segoe UI" pitchFamily="34" charset="0"/>
            </a:endParaRPr>
          </a:p>
        </p:txBody>
      </p:sp>
      <p:sp>
        <p:nvSpPr>
          <p:cNvPr id="68" name="TextBox 67"/>
          <p:cNvSpPr txBox="1"/>
          <p:nvPr/>
        </p:nvSpPr>
        <p:spPr>
          <a:xfrm>
            <a:off x="9829800" y="6324600"/>
            <a:ext cx="2743200" cy="338554"/>
          </a:xfrm>
          <a:prstGeom prst="rect">
            <a:avLst/>
          </a:prstGeom>
          <a:noFill/>
        </p:spPr>
        <p:txBody>
          <a:bodyPr wrap="square" rtlCol="0">
            <a:spAutoFit/>
          </a:bodyPr>
          <a:lstStyle/>
          <a:p>
            <a:pPr algn="ctr"/>
            <a:r>
              <a:rPr lang="en-US" altLang="zh-TW" sz="1600" dirty="0" smtClean="0">
                <a:solidFill>
                  <a:schemeClr val="accent6">
                    <a:lumMod val="75000"/>
                  </a:schemeClr>
                </a:solidFill>
                <a:latin typeface="Segoe UI" pitchFamily="34" charset="0"/>
                <a:ea typeface="Segoe UI" pitchFamily="34" charset="0"/>
                <a:cs typeface="Segoe UI" pitchFamily="34" charset="0"/>
              </a:rPr>
              <a:t>Big Data Theory</a:t>
            </a:r>
            <a:endParaRPr lang="zh-TW" altLang="en-US" sz="1600" dirty="0">
              <a:solidFill>
                <a:schemeClr val="accent6">
                  <a:lumMod val="75000"/>
                </a:schemeClr>
              </a:solidFill>
              <a:latin typeface="Segoe UI" pitchFamily="34" charset="0"/>
              <a:cs typeface="Segoe UI" pitchFamily="34" charset="0"/>
            </a:endParaRPr>
          </a:p>
        </p:txBody>
      </p:sp>
      <p:sp>
        <p:nvSpPr>
          <p:cNvPr id="172" name="TextBox 171"/>
          <p:cNvSpPr txBox="1"/>
          <p:nvPr/>
        </p:nvSpPr>
        <p:spPr>
          <a:xfrm>
            <a:off x="9829800" y="7010400"/>
            <a:ext cx="2880000" cy="1692771"/>
          </a:xfrm>
          <a:prstGeom prst="rect">
            <a:avLst/>
          </a:prstGeom>
          <a:noFill/>
        </p:spPr>
        <p:txBody>
          <a:bodyPr wrap="square" rtlCol="0">
            <a:spAutoFit/>
          </a:bodyPr>
          <a:lstStyle/>
          <a:p>
            <a:pPr>
              <a:spcAft>
                <a:spcPts val="600"/>
              </a:spcAft>
            </a:pPr>
            <a:r>
              <a:rPr lang="en-US" altLang="zh-TW" sz="1100" dirty="0" smtClean="0">
                <a:latin typeface="Segoe UI" pitchFamily="34" charset="0"/>
                <a:ea typeface="Segoe UI" pitchFamily="34" charset="0"/>
                <a:cs typeface="Segoe UI" pitchFamily="34" charset="0"/>
              </a:rPr>
              <a:t>This group studies issues related to learning theory, online algorithms, large scale data management algorithms, distributed and parallel computing algorithms, etc..</a:t>
            </a:r>
          </a:p>
          <a:p>
            <a:pPr>
              <a:spcAft>
                <a:spcPts val="600"/>
              </a:spcAft>
            </a:pPr>
            <a:r>
              <a:rPr lang="en-US" altLang="zh-TW" sz="1100" dirty="0" smtClean="0">
                <a:latin typeface="Segoe UI" pitchFamily="34" charset="0"/>
                <a:ea typeface="Segoe UI" pitchFamily="34" charset="0"/>
                <a:cs typeface="Segoe UI" pitchFamily="34" charset="0"/>
              </a:rPr>
              <a:t>It attempts to investigate the theoretical foundation of Big Data and artificial intelligence, human computation, deep learning, life-long machine learning, etc.</a:t>
            </a:r>
            <a:endParaRPr lang="en-US" altLang="zh-CN" sz="1100" dirty="0" smtClean="0">
              <a:solidFill>
                <a:prstClr val="black"/>
              </a:solidFill>
              <a:latin typeface="Segoe UI" pitchFamily="34" charset="0"/>
              <a:ea typeface="Segoe UI" pitchFamily="34" charset="0"/>
              <a:cs typeface="Segoe UI" pitchFamily="34" charset="0"/>
            </a:endParaRPr>
          </a:p>
        </p:txBody>
      </p:sp>
      <p:sp>
        <p:nvSpPr>
          <p:cNvPr id="181" name="TextBox 180"/>
          <p:cNvSpPr txBox="1"/>
          <p:nvPr/>
        </p:nvSpPr>
        <p:spPr>
          <a:xfrm>
            <a:off x="228600" y="7010400"/>
            <a:ext cx="2880000" cy="1938992"/>
          </a:xfrm>
          <a:prstGeom prst="rect">
            <a:avLst/>
          </a:prstGeom>
          <a:noFill/>
        </p:spPr>
        <p:txBody>
          <a:bodyPr wrap="square" rtlCol="0">
            <a:spAutoFit/>
          </a:bodyPr>
          <a:lstStyle/>
          <a:p>
            <a:pPr>
              <a:spcAft>
                <a:spcPts val="600"/>
              </a:spcAft>
            </a:pPr>
            <a:r>
              <a:rPr lang="en-US" altLang="zh-CN" sz="1100" dirty="0" smtClean="0">
                <a:latin typeface="Segoe UI" pitchFamily="34" charset="0"/>
                <a:ea typeface="Segoe UI" pitchFamily="34" charset="0"/>
                <a:cs typeface="Segoe UI" pitchFamily="34" charset="0"/>
              </a:rPr>
              <a:t>Languages are the foundations of human communications. We are interested in research in language analysis, generation, summarization and translation. We also aim at developing technologies for extracting, managing, searching and recommending information based on NLP techniques. Projects include:</a:t>
            </a:r>
          </a:p>
          <a:p>
            <a:pPr marL="185738" indent="-185738">
              <a:spcAft>
                <a:spcPts val="600"/>
              </a:spcAft>
              <a:buFont typeface="Arial" pitchFamily="34" charset="0"/>
              <a:buChar char="•"/>
            </a:pPr>
            <a:r>
              <a:rPr lang="en-US" altLang="zh-CN" sz="1100" dirty="0" smtClean="0">
                <a:latin typeface="Segoe UI" pitchFamily="34" charset="0"/>
                <a:ea typeface="Segoe UI" pitchFamily="34" charset="0"/>
                <a:cs typeface="Segoe UI" pitchFamily="34" charset="0"/>
              </a:rPr>
              <a:t>Weibo (Micro-blogging) Robot</a:t>
            </a:r>
          </a:p>
          <a:p>
            <a:pPr marL="185738" indent="-185738">
              <a:spcAft>
                <a:spcPts val="600"/>
              </a:spcAft>
              <a:buFont typeface="Arial" pitchFamily="34" charset="0"/>
              <a:buChar char="•"/>
            </a:pPr>
            <a:r>
              <a:rPr lang="en-US" altLang="zh-CN" sz="1100" dirty="0" smtClean="0">
                <a:latin typeface="Segoe UI" pitchFamily="34" charset="0"/>
                <a:ea typeface="Segoe UI" pitchFamily="34" charset="0"/>
                <a:cs typeface="Segoe UI" pitchFamily="34" charset="0"/>
              </a:rPr>
              <a:t>Question &amp; Answer Systems</a:t>
            </a:r>
          </a:p>
        </p:txBody>
      </p:sp>
      <p:sp>
        <p:nvSpPr>
          <p:cNvPr id="182" name="TextBox 181"/>
          <p:cNvSpPr txBox="1"/>
          <p:nvPr/>
        </p:nvSpPr>
        <p:spPr>
          <a:xfrm>
            <a:off x="3352800" y="7010400"/>
            <a:ext cx="2880000" cy="2108269"/>
          </a:xfrm>
          <a:prstGeom prst="rect">
            <a:avLst/>
          </a:prstGeom>
          <a:noFill/>
        </p:spPr>
        <p:txBody>
          <a:bodyPr wrap="square" rtlCol="0">
            <a:spAutoFit/>
          </a:bodyPr>
          <a:lstStyle/>
          <a:p>
            <a:pPr>
              <a:spcAft>
                <a:spcPts val="600"/>
              </a:spcAft>
            </a:pPr>
            <a:r>
              <a:rPr lang="en-US" altLang="zh-CN" sz="1100" dirty="0" smtClean="0">
                <a:latin typeface="Segoe UI" pitchFamily="34" charset="0"/>
                <a:ea typeface="Segoe UI" pitchFamily="34" charset="0"/>
                <a:cs typeface="Segoe UI" pitchFamily="34" charset="0"/>
              </a:rPr>
              <a:t>This group focuses on stream data mining and graph mining technologies.  The aim is to design and develop data mining systems that are capable of analysing huge amount of stream data in real time. Such technologies can be applied to areas such as:</a:t>
            </a:r>
          </a:p>
          <a:p>
            <a:pPr marL="185738" indent="-185738">
              <a:spcAft>
                <a:spcPts val="600"/>
              </a:spcAft>
              <a:buFont typeface="Arial" pitchFamily="34" charset="0"/>
              <a:buChar char="•"/>
            </a:pPr>
            <a:r>
              <a:rPr lang="en-US" altLang="zh-CN" sz="1100" dirty="0" smtClean="0">
                <a:latin typeface="Segoe UI" pitchFamily="34" charset="0"/>
                <a:ea typeface="Segoe UI" pitchFamily="34" charset="0"/>
                <a:cs typeface="Segoe UI" pitchFamily="34" charset="0"/>
              </a:rPr>
              <a:t>Alert systems based on real time analysis of traffic information, mobile broadband data, etc.</a:t>
            </a:r>
          </a:p>
          <a:p>
            <a:pPr marL="185738" indent="-185738">
              <a:spcAft>
                <a:spcPts val="600"/>
              </a:spcAft>
              <a:buFont typeface="Arial" pitchFamily="34" charset="0"/>
              <a:buChar char="•"/>
            </a:pPr>
            <a:r>
              <a:rPr lang="en-US" altLang="zh-CN" sz="1100" dirty="0" smtClean="0">
                <a:latin typeface="Segoe UI" pitchFamily="34" charset="0"/>
                <a:ea typeface="Segoe UI" pitchFamily="34" charset="0"/>
                <a:cs typeface="Segoe UI" pitchFamily="34" charset="0"/>
              </a:rPr>
              <a:t>Fraud detection in financial institutes</a:t>
            </a:r>
          </a:p>
        </p:txBody>
      </p:sp>
      <p:sp>
        <p:nvSpPr>
          <p:cNvPr id="183" name="TextBox 182"/>
          <p:cNvSpPr txBox="1"/>
          <p:nvPr/>
        </p:nvSpPr>
        <p:spPr>
          <a:xfrm>
            <a:off x="6645000" y="7010400"/>
            <a:ext cx="2880000" cy="2031325"/>
          </a:xfrm>
          <a:prstGeom prst="rect">
            <a:avLst/>
          </a:prstGeom>
          <a:noFill/>
        </p:spPr>
        <p:txBody>
          <a:bodyPr wrap="square" rtlCol="0">
            <a:spAutoFit/>
          </a:bodyPr>
          <a:lstStyle/>
          <a:p>
            <a:pPr>
              <a:spcAft>
                <a:spcPts val="600"/>
              </a:spcAft>
            </a:pPr>
            <a:r>
              <a:rPr lang="en-US" altLang="zh-CN" sz="1100" dirty="0" smtClean="0">
                <a:latin typeface="Segoe UI" pitchFamily="34" charset="0"/>
                <a:ea typeface="Segoe UI" pitchFamily="34" charset="0"/>
                <a:cs typeface="Segoe UI" pitchFamily="34" charset="0"/>
              </a:rPr>
              <a:t>Mobile devices are now a common means for people to communicate with each other and to receive information. This group focuses on technologies related to mobile devices, such as activity recognition, mobile recommender systems, social media and social network analysis, etc.</a:t>
            </a:r>
          </a:p>
          <a:p>
            <a:pPr>
              <a:spcAft>
                <a:spcPts val="600"/>
              </a:spcAft>
            </a:pPr>
            <a:r>
              <a:rPr lang="en-US" altLang="zh-CN" sz="1100" dirty="0" smtClean="0">
                <a:latin typeface="Segoe UI" pitchFamily="34" charset="0"/>
                <a:ea typeface="Segoe UI" pitchFamily="34" charset="0"/>
                <a:cs typeface="Segoe UI" pitchFamily="34" charset="0"/>
              </a:rPr>
              <a:t>We are also interested in developing technologies that would power the next generation mobile devices with life-long learning abilities to support the users.</a:t>
            </a:r>
          </a:p>
        </p:txBody>
      </p:sp>
      <p:sp>
        <p:nvSpPr>
          <p:cNvPr id="37" name="Rectangle 36"/>
          <p:cNvSpPr/>
          <p:nvPr/>
        </p:nvSpPr>
        <p:spPr>
          <a:xfrm>
            <a:off x="7848599" y="1754038"/>
            <a:ext cx="2554857" cy="6081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Head</a:t>
            </a:r>
            <a:r>
              <a:rPr lang="en-US" altLang="zh-TW" sz="1200" dirty="0" smtClean="0">
                <a:latin typeface="Segoe UI" pitchFamily="34" charset="0"/>
                <a:ea typeface="Segoe UI" pitchFamily="34" charset="0"/>
                <a:cs typeface="Segoe UI" pitchFamily="34" charset="0"/>
              </a:rPr>
              <a:t>: YANG Qiang</a:t>
            </a:r>
          </a:p>
          <a:p>
            <a:pPr algn="ctr"/>
            <a:r>
              <a:rPr lang="en-US" altLang="zh-TW" sz="1200" b="1" dirty="0" smtClean="0">
                <a:latin typeface="Segoe UI" pitchFamily="34" charset="0"/>
                <a:ea typeface="Segoe UI" pitchFamily="34" charset="0"/>
                <a:cs typeface="Segoe UI" pitchFamily="34" charset="0"/>
              </a:rPr>
              <a:t>Deputy Head</a:t>
            </a:r>
            <a:r>
              <a:rPr lang="en-US" altLang="zh-TW" sz="1200" dirty="0" smtClean="0">
                <a:latin typeface="Segoe UI" pitchFamily="34" charset="0"/>
                <a:ea typeface="Segoe UI" pitchFamily="34" charset="0"/>
                <a:cs typeface="Segoe UI" pitchFamily="34" charset="0"/>
              </a:rPr>
              <a:t>: ZHANG Baofeng</a:t>
            </a:r>
            <a:endParaRPr lang="zh-TW" altLang="en-US" sz="1200" dirty="0">
              <a:latin typeface="Segoe UI" pitchFamily="34" charset="0"/>
              <a:cs typeface="Segoe UI" pitchFamily="34" charset="0"/>
            </a:endParaRPr>
          </a:p>
        </p:txBody>
      </p:sp>
      <p:pic>
        <p:nvPicPr>
          <p:cNvPr id="1027" name="Picture 3"/>
          <p:cNvPicPr>
            <a:picLocks noChangeAspect="1" noChangeArrowheads="1"/>
          </p:cNvPicPr>
          <p:nvPr/>
        </p:nvPicPr>
        <p:blipFill>
          <a:blip r:embed="rId8" cstate="print"/>
          <a:srcRect/>
          <a:stretch>
            <a:fillRect/>
          </a:stretch>
        </p:blipFill>
        <p:spPr bwMode="auto">
          <a:xfrm>
            <a:off x="3048000" y="838200"/>
            <a:ext cx="3352800" cy="1800000"/>
          </a:xfrm>
          <a:prstGeom prst="rect">
            <a:avLst/>
          </a:prstGeom>
          <a:noFill/>
          <a:ln w="9525">
            <a:noFill/>
            <a:miter lim="800000"/>
            <a:headEnd/>
            <a:tailEnd/>
          </a:ln>
        </p:spPr>
      </p:pic>
      <p:sp>
        <p:nvSpPr>
          <p:cNvPr id="44" name="Rectangle 38"/>
          <p:cNvSpPr/>
          <p:nvPr/>
        </p:nvSpPr>
        <p:spPr>
          <a:xfrm>
            <a:off x="10668000" y="2667000"/>
            <a:ext cx="1524000" cy="539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latin typeface="Segoe UI" pitchFamily="34" charset="0"/>
                <a:ea typeface="Segoe UI" pitchFamily="34" charset="0"/>
                <a:cs typeface="Segoe UI" pitchFamily="34" charset="0"/>
              </a:rPr>
              <a:t>Principal Researcher</a:t>
            </a:r>
          </a:p>
          <a:p>
            <a:pPr algn="ctr"/>
            <a:r>
              <a:rPr lang="en-US" altLang="zh-TW" sz="1200" dirty="0" smtClean="0">
                <a:latin typeface="Segoe UI" pitchFamily="34" charset="0"/>
                <a:ea typeface="Segoe UI" pitchFamily="34" charset="0"/>
                <a:cs typeface="Segoe UI" pitchFamily="34" charset="0"/>
              </a:rPr>
              <a:t>Wenyuan Dai</a:t>
            </a:r>
            <a:endParaRPr lang="zh-TW" altLang="en-US" sz="1200" dirty="0">
              <a:latin typeface="Segoe UI" pitchFamily="34" charset="0"/>
              <a:cs typeface="Segoe UI" pitchFamily="34" charset="0"/>
            </a:endParaRPr>
          </a:p>
        </p:txBody>
      </p:sp>
      <p:sp>
        <p:nvSpPr>
          <p:cNvPr id="2" name="AutoShape 2" descr="Responsive image"/>
          <p:cNvSpPr>
            <a:spLocks noChangeAspect="1" noChangeArrowheads="1"/>
          </p:cNvSpPr>
          <p:nvPr/>
        </p:nvSpPr>
        <p:spPr bwMode="auto">
          <a:xfrm>
            <a:off x="155575" y="-685800"/>
            <a:ext cx="1047750" cy="14287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Responsive image"/>
          <p:cNvSpPr>
            <a:spLocks noChangeAspect="1" noChangeArrowheads="1"/>
          </p:cNvSpPr>
          <p:nvPr/>
        </p:nvSpPr>
        <p:spPr bwMode="auto">
          <a:xfrm>
            <a:off x="155575" y="-685800"/>
            <a:ext cx="1047750" cy="14287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C:\Users\h00197281\Pictures\59.png"/>
          <p:cNvPicPr>
            <a:picLocks noChangeAspect="1" noChangeArrowheads="1"/>
          </p:cNvPicPr>
          <p:nvPr/>
        </p:nvPicPr>
        <p:blipFill>
          <a:blip r:embed="rId9" cstate="print"/>
          <a:srcRect/>
          <a:stretch>
            <a:fillRect/>
          </a:stretch>
        </p:blipFill>
        <p:spPr bwMode="auto">
          <a:xfrm>
            <a:off x="12192000" y="2680363"/>
            <a:ext cx="381000" cy="520037"/>
          </a:xfrm>
          <a:prstGeom prst="rect">
            <a:avLst/>
          </a:prstGeom>
          <a:noFill/>
        </p:spPr>
      </p:pic>
      <p:cxnSp>
        <p:nvCxnSpPr>
          <p:cNvPr id="45" name="Straight Connector 51"/>
          <p:cNvCxnSpPr/>
          <p:nvPr/>
        </p:nvCxnSpPr>
        <p:spPr>
          <a:xfrm>
            <a:off x="6553200" y="3581400"/>
            <a:ext cx="60960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55"/>
          <p:cNvCxnSpPr/>
          <p:nvPr/>
        </p:nvCxnSpPr>
        <p:spPr>
          <a:xfrm>
            <a:off x="9601200" y="3581400"/>
            <a:ext cx="0" cy="381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51"/>
          <p:cNvCxnSpPr/>
          <p:nvPr/>
        </p:nvCxnSpPr>
        <p:spPr>
          <a:xfrm>
            <a:off x="6553200" y="1600200"/>
            <a:ext cx="60960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53"/>
          <p:cNvCxnSpPr/>
          <p:nvPr/>
        </p:nvCxnSpPr>
        <p:spPr>
          <a:xfrm>
            <a:off x="6553200" y="1600200"/>
            <a:ext cx="0" cy="19812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53"/>
          <p:cNvCxnSpPr/>
          <p:nvPr/>
        </p:nvCxnSpPr>
        <p:spPr>
          <a:xfrm>
            <a:off x="12649200" y="1600200"/>
            <a:ext cx="0" cy="19812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86380"/>
            <a:ext cx="10058400" cy="584775"/>
          </a:xfrm>
          <a:prstGeom prst="rect">
            <a:avLst/>
          </a:prstGeom>
          <a:noFill/>
        </p:spPr>
        <p:txBody>
          <a:bodyPr wrap="square" rtlCol="0">
            <a:spAutoFit/>
          </a:bodyPr>
          <a:lstStyle/>
          <a:p>
            <a:r>
              <a:rPr lang="en-US" altLang="zh-TW" sz="3200" b="1" dirty="0" smtClean="0">
                <a:latin typeface="Segoe UI" pitchFamily="34" charset="0"/>
                <a:ea typeface="Segoe UI" pitchFamily="34" charset="0"/>
                <a:cs typeface="Segoe UI" pitchFamily="34" charset="0"/>
              </a:rPr>
              <a:t>Job Opportunities at New Research Lab in Canada</a:t>
            </a:r>
            <a:endParaRPr lang="zh-TW" altLang="en-US" sz="3200" b="1" dirty="0">
              <a:latin typeface="Segoe UI" pitchFamily="34" charset="0"/>
              <a:cs typeface="Segoe UI" pitchFamily="34" charset="0"/>
            </a:endParaRPr>
          </a:p>
        </p:txBody>
      </p:sp>
      <p:sp>
        <p:nvSpPr>
          <p:cNvPr id="5" name="Rectangle 7"/>
          <p:cNvSpPr/>
          <p:nvPr/>
        </p:nvSpPr>
        <p:spPr>
          <a:xfrm>
            <a:off x="228600" y="1218962"/>
            <a:ext cx="5943600" cy="1600438"/>
          </a:xfrm>
          <a:prstGeom prst="rect">
            <a:avLst/>
          </a:prstGeom>
        </p:spPr>
        <p:txBody>
          <a:bodyPr wrap="square">
            <a:spAutoFit/>
          </a:bodyPr>
          <a:lstStyle/>
          <a:p>
            <a:pPr algn="just">
              <a:spcAft>
                <a:spcPts val="600"/>
              </a:spcAft>
            </a:pPr>
            <a:r>
              <a:rPr lang="en-US" altLang="zh-TW" sz="1400" i="1" dirty="0" err="1" smtClean="0">
                <a:solidFill>
                  <a:srgbClr val="0070C0"/>
                </a:solidFill>
                <a:latin typeface="Segoe UI" pitchFamily="34" charset="0"/>
                <a:ea typeface="Segoe UI" pitchFamily="34" charset="0"/>
                <a:cs typeface="Segoe UI" pitchFamily="34" charset="0"/>
              </a:rPr>
              <a:t>Huawei</a:t>
            </a:r>
            <a:r>
              <a:rPr lang="en-US" altLang="zh-TW" sz="1400" i="1" dirty="0" smtClean="0">
                <a:solidFill>
                  <a:srgbClr val="0070C0"/>
                </a:solidFill>
                <a:latin typeface="Segoe UI" pitchFamily="34" charset="0"/>
                <a:ea typeface="Segoe UI" pitchFamily="34" charset="0"/>
                <a:cs typeface="Segoe UI" pitchFamily="34" charset="0"/>
              </a:rPr>
              <a:t>, a telecommunications giant, is opening a new research lab in Markham Ontario (named “Noah’s Ark Lab”)</a:t>
            </a:r>
            <a:r>
              <a:rPr lang="en-US" altLang="zh-TW" sz="1400" dirty="0" smtClean="0">
                <a:latin typeface="Segoe UI" pitchFamily="34" charset="0"/>
                <a:ea typeface="Segoe UI" pitchFamily="34" charset="0"/>
                <a:cs typeface="Segoe UI" pitchFamily="34" charset="0"/>
              </a:rPr>
              <a:t>. The focus is on Artificial Intelligence and Big Data Mining research.  </a:t>
            </a:r>
            <a:r>
              <a:rPr lang="en-US" altLang="zh-TW" sz="1400" dirty="0" err="1" smtClean="0">
                <a:latin typeface="Segoe UI" pitchFamily="34" charset="0"/>
                <a:ea typeface="Segoe UI" pitchFamily="34" charset="0"/>
                <a:cs typeface="Segoe UI" pitchFamily="34" charset="0"/>
              </a:rPr>
              <a:t>Huawei’s</a:t>
            </a:r>
            <a:r>
              <a:rPr lang="en-US" altLang="zh-TW" sz="1400" dirty="0" smtClean="0">
                <a:latin typeface="Segoe UI" pitchFamily="34" charset="0"/>
                <a:ea typeface="Segoe UI" pitchFamily="34" charset="0"/>
                <a:cs typeface="Segoe UI" pitchFamily="34" charset="0"/>
              </a:rPr>
              <a:t> overall Technologies Vision is to ‘enrich life through communication’. This is achieved with keen focus on our customers' market challenges and needs, providing excellent communications network solutions and services in order to consistently create maximum value for customers</a:t>
            </a:r>
            <a:endParaRPr lang="zh-TW" altLang="en-US" sz="1400" dirty="0">
              <a:latin typeface="Segoe UI" pitchFamily="34" charset="0"/>
              <a:cs typeface="Segoe UI" pitchFamily="34" charset="0"/>
            </a:endParaRPr>
          </a:p>
        </p:txBody>
      </p:sp>
      <p:sp>
        <p:nvSpPr>
          <p:cNvPr id="6" name="Rectangle 59"/>
          <p:cNvSpPr/>
          <p:nvPr/>
        </p:nvSpPr>
        <p:spPr>
          <a:xfrm>
            <a:off x="0" y="762000"/>
            <a:ext cx="6019800" cy="338554"/>
          </a:xfrm>
          <a:prstGeom prst="rect">
            <a:avLst/>
          </a:prstGeom>
          <a:solidFill>
            <a:schemeClr val="accent3">
              <a:lumMod val="75000"/>
            </a:schemeClr>
          </a:solidFill>
          <a:ln>
            <a:noFill/>
          </a:ln>
        </p:spPr>
        <p:txBody>
          <a:bodyPr wrap="square">
            <a:spAutoFit/>
          </a:bodyPr>
          <a:lstStyle/>
          <a:p>
            <a:r>
              <a:rPr lang="en-US" altLang="zh-TW" sz="1600" dirty="0" smtClean="0">
                <a:solidFill>
                  <a:schemeClr val="bg1"/>
                </a:solidFill>
                <a:latin typeface="Segoe UI" pitchFamily="34" charset="0"/>
                <a:ea typeface="Segoe UI" pitchFamily="34" charset="0"/>
                <a:cs typeface="Segoe UI" pitchFamily="34" charset="0"/>
              </a:rPr>
              <a:t>New Noah’s Ark Lab in Canada</a:t>
            </a:r>
            <a:endParaRPr lang="zh-TW" altLang="en-US" sz="1600" dirty="0">
              <a:solidFill>
                <a:schemeClr val="bg1"/>
              </a:solidFill>
              <a:latin typeface="Segoe UI" pitchFamily="34" charset="0"/>
              <a:cs typeface="Segoe UI" pitchFamily="34" charset="0"/>
            </a:endParaRPr>
          </a:p>
        </p:txBody>
      </p:sp>
      <p:sp>
        <p:nvSpPr>
          <p:cNvPr id="7" name="Rectangle 59"/>
          <p:cNvSpPr/>
          <p:nvPr/>
        </p:nvSpPr>
        <p:spPr>
          <a:xfrm>
            <a:off x="0" y="3505200"/>
            <a:ext cx="10210800" cy="338554"/>
          </a:xfrm>
          <a:prstGeom prst="rect">
            <a:avLst/>
          </a:prstGeom>
          <a:solidFill>
            <a:srgbClr val="0070C0"/>
          </a:solidFill>
          <a:ln>
            <a:noFill/>
          </a:ln>
        </p:spPr>
        <p:txBody>
          <a:bodyPr wrap="square">
            <a:spAutoFit/>
          </a:bodyPr>
          <a:lstStyle/>
          <a:p>
            <a:r>
              <a:rPr lang="en-US" altLang="zh-TW" sz="1600" dirty="0" smtClean="0">
                <a:solidFill>
                  <a:schemeClr val="bg1"/>
                </a:solidFill>
                <a:latin typeface="Segoe UI" pitchFamily="34" charset="0"/>
                <a:ea typeface="Segoe UI" pitchFamily="34" charset="0"/>
                <a:cs typeface="Segoe UI" pitchFamily="34" charset="0"/>
              </a:rPr>
              <a:t>Job Specifications</a:t>
            </a:r>
            <a:endParaRPr lang="zh-TW" altLang="en-US" sz="1600" dirty="0">
              <a:solidFill>
                <a:schemeClr val="bg1"/>
              </a:solidFill>
              <a:latin typeface="Segoe UI" pitchFamily="34" charset="0"/>
              <a:cs typeface="Segoe UI" pitchFamily="34" charset="0"/>
            </a:endParaRPr>
          </a:p>
        </p:txBody>
      </p:sp>
      <p:sp>
        <p:nvSpPr>
          <p:cNvPr id="8" name="Rectangle 7"/>
          <p:cNvSpPr/>
          <p:nvPr/>
        </p:nvSpPr>
        <p:spPr>
          <a:xfrm>
            <a:off x="228600" y="3886200"/>
            <a:ext cx="5943600" cy="5570756"/>
          </a:xfrm>
          <a:prstGeom prst="rect">
            <a:avLst/>
          </a:prstGeom>
        </p:spPr>
        <p:txBody>
          <a:bodyPr wrap="square">
            <a:spAutoFit/>
          </a:bodyPr>
          <a:lstStyle/>
          <a:p>
            <a:pPr algn="just">
              <a:spcAft>
                <a:spcPts val="600"/>
              </a:spcAft>
            </a:pPr>
            <a:r>
              <a:rPr lang="en-US" altLang="zh-TW" sz="1400" b="1" dirty="0" smtClean="0">
                <a:latin typeface="Segoe UI" pitchFamily="34" charset="0"/>
                <a:ea typeface="Segoe UI" pitchFamily="34" charset="0"/>
                <a:cs typeface="Segoe UI" pitchFamily="34" charset="0"/>
              </a:rPr>
              <a:t>Researcher</a:t>
            </a:r>
          </a:p>
          <a:p>
            <a:pPr algn="just">
              <a:spcAft>
                <a:spcPts val="600"/>
              </a:spcAft>
            </a:pPr>
            <a:r>
              <a:rPr lang="en-US" altLang="zh-TW" sz="1400" b="1" dirty="0" smtClean="0"/>
              <a:t>Position Overview</a:t>
            </a:r>
          </a:p>
          <a:p>
            <a:pPr algn="just">
              <a:spcAft>
                <a:spcPts val="600"/>
              </a:spcAft>
            </a:pPr>
            <a:r>
              <a:rPr lang="en-US" altLang="zh-CN" sz="1400" dirty="0" smtClean="0"/>
              <a:t>The mandate of this role is to conduct world-leading research including the following responsibilities.</a:t>
            </a:r>
          </a:p>
          <a:p>
            <a:pPr algn="just">
              <a:spcAft>
                <a:spcPts val="600"/>
              </a:spcAft>
            </a:pPr>
            <a:r>
              <a:rPr lang="en-US" altLang="zh-CN" sz="1400" b="1" dirty="0" smtClean="0"/>
              <a:t>Responsibilities</a:t>
            </a:r>
            <a:endParaRPr lang="en-US" altLang="zh-CN" sz="1400" dirty="0" smtClean="0"/>
          </a:p>
          <a:p>
            <a:pPr>
              <a:buFont typeface="Arial" pitchFamily="34" charset="0"/>
              <a:buChar char="•"/>
            </a:pPr>
            <a:r>
              <a:rPr lang="en-US" altLang="zh-CN" sz="1400" dirty="0" smtClean="0">
                <a:latin typeface="Segoe UI" pitchFamily="34" charset="0"/>
                <a:ea typeface="Segoe UI" pitchFamily="34" charset="0"/>
                <a:cs typeface="Segoe UI" pitchFamily="34" charset="0"/>
              </a:rPr>
              <a:t>     Ability to conduct hands-on daily research and evaluation activities under the direction of Lead Principle and/or Senior Researchers</a:t>
            </a:r>
          </a:p>
          <a:p>
            <a:pPr>
              <a:buFont typeface="Arial" pitchFamily="34" charset="0"/>
              <a:buChar char="•"/>
            </a:pPr>
            <a:r>
              <a:rPr lang="en-US" altLang="zh-CN" sz="1400" dirty="0" smtClean="0">
                <a:latin typeface="Segoe UI" pitchFamily="34" charset="0"/>
                <a:ea typeface="Segoe UI" pitchFamily="34" charset="0"/>
                <a:cs typeface="Segoe UI" pitchFamily="34" charset="0"/>
              </a:rPr>
              <a:t>    Acuity to interpret and grasp questions and requirements</a:t>
            </a:r>
          </a:p>
          <a:p>
            <a:pPr>
              <a:buFont typeface="Arial" pitchFamily="34" charset="0"/>
              <a:buChar char="•"/>
            </a:pPr>
            <a:r>
              <a:rPr lang="en-US" altLang="zh-CN" sz="1400" dirty="0" smtClean="0">
                <a:latin typeface="Segoe UI" pitchFamily="34" charset="0"/>
                <a:ea typeface="Segoe UI" pitchFamily="34" charset="0"/>
                <a:cs typeface="Segoe UI" pitchFamily="34" charset="0"/>
              </a:rPr>
              <a:t>    Experience with big data tool kits and relevant open sources</a:t>
            </a:r>
          </a:p>
          <a:p>
            <a:pPr>
              <a:buFont typeface="Arial" pitchFamily="34" charset="0"/>
              <a:buChar char="•"/>
            </a:pPr>
            <a:r>
              <a:rPr lang="en-US" altLang="zh-CN" sz="1400" dirty="0" smtClean="0">
                <a:latin typeface="Segoe UI" pitchFamily="34" charset="0"/>
                <a:ea typeface="Segoe UI" pitchFamily="34" charset="0"/>
                <a:cs typeface="Segoe UI" pitchFamily="34" charset="0"/>
              </a:rPr>
              <a:t>    Strong sense of responsibility  in the execution and tracking of research activities</a:t>
            </a:r>
          </a:p>
          <a:p>
            <a:pPr>
              <a:buFont typeface="Arial" pitchFamily="34" charset="0"/>
              <a:buChar char="•"/>
            </a:pPr>
            <a:r>
              <a:rPr lang="en-US" altLang="zh-CN" sz="1400" dirty="0" smtClean="0">
                <a:latin typeface="Segoe UI" pitchFamily="34" charset="0"/>
                <a:ea typeface="Segoe UI" pitchFamily="34" charset="0"/>
                <a:cs typeface="Segoe UI" pitchFamily="34" charset="0"/>
              </a:rPr>
              <a:t>    Deliver patent and papers, practical with demo or prototype if required</a:t>
            </a:r>
          </a:p>
          <a:p>
            <a:pPr>
              <a:buFont typeface="Arial" pitchFamily="34" charset="0"/>
              <a:buChar char="•"/>
            </a:pPr>
            <a:r>
              <a:rPr lang="en-US" altLang="zh-CN" sz="1400" dirty="0" smtClean="0">
                <a:latin typeface="Segoe UI" pitchFamily="34" charset="0"/>
                <a:ea typeface="Segoe UI" pitchFamily="34" charset="0"/>
                <a:cs typeface="Segoe UI" pitchFamily="34" charset="0"/>
              </a:rPr>
              <a:t>    Strong communications skills and ability to work-cooperatively with internal and external local and global stakeholders to identify problems and provide recommended solutions</a:t>
            </a:r>
          </a:p>
          <a:p>
            <a:pPr>
              <a:buFont typeface="Arial" pitchFamily="34" charset="0"/>
              <a:buChar char="•"/>
            </a:pPr>
            <a:r>
              <a:rPr lang="en-US" altLang="zh-CN" sz="1400" dirty="0" smtClean="0">
                <a:latin typeface="Segoe UI" pitchFamily="34" charset="0"/>
                <a:ea typeface="Segoe UI" pitchFamily="34" charset="0"/>
                <a:cs typeface="Segoe UI" pitchFamily="34" charset="0"/>
              </a:rPr>
              <a:t>    Manage projects as required</a:t>
            </a:r>
          </a:p>
          <a:p>
            <a:r>
              <a:rPr lang="en-US" altLang="zh-CN" sz="1400" b="1" dirty="0" smtClean="0"/>
              <a:t>Qualifications</a:t>
            </a:r>
            <a:endParaRPr lang="en-US" altLang="zh-CN" sz="1400" dirty="0" smtClean="0"/>
          </a:p>
          <a:p>
            <a:pPr>
              <a:buFont typeface="Arial" pitchFamily="34" charset="0"/>
              <a:buChar char="•"/>
            </a:pPr>
            <a:r>
              <a:rPr lang="en-US" altLang="zh-CN" sz="1400" dirty="0" smtClean="0">
                <a:latin typeface="Segoe UI" pitchFamily="34" charset="0"/>
                <a:ea typeface="Segoe UI" pitchFamily="34" charset="0"/>
                <a:cs typeface="Segoe UI" pitchFamily="34" charset="0"/>
              </a:rPr>
              <a:t>    1+ years</a:t>
            </a:r>
          </a:p>
          <a:p>
            <a:pPr>
              <a:buFont typeface="Arial" pitchFamily="34" charset="0"/>
              <a:buChar char="•"/>
            </a:pPr>
            <a:r>
              <a:rPr lang="en-US" altLang="zh-CN" sz="1400" dirty="0" smtClean="0">
                <a:latin typeface="Segoe UI" pitchFamily="34" charset="0"/>
                <a:ea typeface="Segoe UI" pitchFamily="34" charset="0"/>
                <a:cs typeface="Segoe UI" pitchFamily="34" charset="0"/>
              </a:rPr>
              <a:t>    AI/Machine Learning/Data Mining</a:t>
            </a:r>
          </a:p>
          <a:p>
            <a:pPr>
              <a:buFont typeface="Arial" pitchFamily="34" charset="0"/>
              <a:buChar char="•"/>
            </a:pPr>
            <a:r>
              <a:rPr lang="en-US" altLang="zh-CN" sz="1400" dirty="0" smtClean="0">
                <a:latin typeface="Segoe UI" pitchFamily="34" charset="0"/>
                <a:ea typeface="Segoe UI" pitchFamily="34" charset="0"/>
                <a:cs typeface="Segoe UI" pitchFamily="34" charset="0"/>
              </a:rPr>
              <a:t>    PhD in Computer Science</a:t>
            </a:r>
          </a:p>
          <a:p>
            <a:pPr>
              <a:buFont typeface="Arial" pitchFamily="34" charset="0"/>
              <a:buChar char="•"/>
            </a:pPr>
            <a:r>
              <a:rPr lang="en-US" altLang="zh-CN" sz="1400" dirty="0" smtClean="0">
                <a:latin typeface="Segoe UI" pitchFamily="34" charset="0"/>
                <a:ea typeface="Segoe UI" pitchFamily="34" charset="0"/>
                <a:cs typeface="Segoe UI" pitchFamily="34" charset="0"/>
              </a:rPr>
              <a:t>    English and Chinese is preferred</a:t>
            </a:r>
          </a:p>
          <a:p>
            <a:pPr>
              <a:buFont typeface="Arial" pitchFamily="34" charset="0"/>
              <a:buChar char="•"/>
            </a:pPr>
            <a:endParaRPr lang="en-US" altLang="zh-CN" sz="1400" dirty="0" smtClean="0"/>
          </a:p>
          <a:p>
            <a:pPr algn="just">
              <a:spcAft>
                <a:spcPts val="600"/>
              </a:spcAft>
            </a:pPr>
            <a:endParaRPr lang="zh-TW" altLang="en-US" sz="1400" b="1" dirty="0">
              <a:latin typeface="Segoe UI" pitchFamily="34" charset="0"/>
              <a:cs typeface="Segoe UI" pitchFamily="34" charset="0"/>
            </a:endParaRPr>
          </a:p>
        </p:txBody>
      </p:sp>
      <p:sp>
        <p:nvSpPr>
          <p:cNvPr id="9" name="TextBox 8"/>
          <p:cNvSpPr txBox="1"/>
          <p:nvPr/>
        </p:nvSpPr>
        <p:spPr>
          <a:xfrm>
            <a:off x="0" y="9293423"/>
            <a:ext cx="12801600" cy="307777"/>
          </a:xfrm>
          <a:prstGeom prst="rect">
            <a:avLst/>
          </a:prstGeom>
          <a:solidFill>
            <a:schemeClr val="accent2">
              <a:lumMod val="50000"/>
            </a:schemeClr>
          </a:solidFill>
        </p:spPr>
        <p:txBody>
          <a:bodyPr wrap="square" rtlCol="0">
            <a:spAutoFit/>
          </a:bodyPr>
          <a:lstStyle/>
          <a:p>
            <a:pPr algn="ctr"/>
            <a:r>
              <a:rPr lang="en-US" altLang="zh-TW" sz="1400" dirty="0" smtClean="0">
                <a:solidFill>
                  <a:schemeClr val="bg1"/>
                </a:solidFill>
                <a:latin typeface="Segoe UI" pitchFamily="34" charset="0"/>
                <a:ea typeface="Segoe UI" pitchFamily="34" charset="0"/>
                <a:cs typeface="Segoe UI" pitchFamily="34" charset="0"/>
              </a:rPr>
              <a:t>For more information, please visit </a:t>
            </a:r>
            <a:r>
              <a:rPr lang="en-US" altLang="zh-TW" sz="1400" b="1" dirty="0" smtClean="0">
                <a:solidFill>
                  <a:schemeClr val="bg1"/>
                </a:solidFill>
                <a:latin typeface="Segoe UI" pitchFamily="34" charset="0"/>
                <a:ea typeface="Segoe UI" pitchFamily="34" charset="0"/>
                <a:cs typeface="Segoe UI" pitchFamily="34" charset="0"/>
              </a:rPr>
              <a:t>http://ch.tbe.taleo.net/CH18/ats/careers/requisition.jsp?org=HUAWEICA&amp;cws=1&amp;rid=311</a:t>
            </a:r>
            <a:endParaRPr lang="zh-TW" altLang="en-US" sz="1400" b="1" dirty="0">
              <a:solidFill>
                <a:schemeClr val="bg1"/>
              </a:solidFill>
              <a:latin typeface="Segoe UI" pitchFamily="34" charset="0"/>
              <a:cs typeface="Segoe UI" pitchFamily="34" charset="0"/>
            </a:endParaRPr>
          </a:p>
        </p:txBody>
      </p:sp>
      <p:sp>
        <p:nvSpPr>
          <p:cNvPr id="10" name="矩形 9"/>
          <p:cNvSpPr/>
          <p:nvPr/>
        </p:nvSpPr>
        <p:spPr>
          <a:xfrm>
            <a:off x="6400800" y="4191000"/>
            <a:ext cx="6400800" cy="2323713"/>
          </a:xfrm>
          <a:prstGeom prst="rect">
            <a:avLst/>
          </a:prstGeom>
        </p:spPr>
        <p:txBody>
          <a:bodyPr>
            <a:spAutoFit/>
          </a:bodyPr>
          <a:lstStyle/>
          <a:p>
            <a:pPr algn="just">
              <a:spcAft>
                <a:spcPts val="600"/>
              </a:spcAft>
            </a:pPr>
            <a:r>
              <a:rPr lang="en-US" altLang="zh-CN" sz="1400" b="1" dirty="0" smtClean="0"/>
              <a:t>Other</a:t>
            </a:r>
          </a:p>
          <a:p>
            <a:pPr>
              <a:buFont typeface="Arial" pitchFamily="34" charset="0"/>
              <a:buChar char="•"/>
            </a:pPr>
            <a:r>
              <a:rPr lang="en-US" altLang="zh-CN" sz="1400" dirty="0" smtClean="0">
                <a:latin typeface="Segoe UI" pitchFamily="34" charset="0"/>
                <a:ea typeface="Segoe UI" pitchFamily="34" charset="0"/>
                <a:cs typeface="Segoe UI" pitchFamily="34" charset="0"/>
              </a:rPr>
              <a:t>Inquisitive and capable of methodologically answering research questions</a:t>
            </a:r>
          </a:p>
          <a:p>
            <a:pPr>
              <a:buFont typeface="Arial" pitchFamily="34" charset="0"/>
              <a:buChar char="•"/>
            </a:pPr>
            <a:r>
              <a:rPr lang="en-US" altLang="zh-CN" sz="1400" dirty="0" smtClean="0">
                <a:latin typeface="Segoe UI" pitchFamily="34" charset="0"/>
                <a:ea typeface="Segoe UI" pitchFamily="34" charset="0"/>
                <a:cs typeface="Segoe UI" pitchFamily="34" charset="0"/>
              </a:rPr>
              <a:t>A passion and interest for long-term research in fields such as Advance Al, Machine Learning/Data Mining</a:t>
            </a:r>
          </a:p>
          <a:p>
            <a:pPr>
              <a:buFont typeface="Arial" pitchFamily="34" charset="0"/>
              <a:buChar char="•"/>
            </a:pPr>
            <a:r>
              <a:rPr lang="en-US" altLang="zh-CN" sz="1400" dirty="0" smtClean="0">
                <a:latin typeface="Segoe UI" pitchFamily="34" charset="0"/>
                <a:ea typeface="Segoe UI" pitchFamily="34" charset="0"/>
                <a:cs typeface="Segoe UI" pitchFamily="34" charset="0"/>
              </a:rPr>
              <a:t>­Actively seek out resolution to issues with team and works co-operatively with team members </a:t>
            </a:r>
          </a:p>
          <a:p>
            <a:pPr>
              <a:buFont typeface="Arial" pitchFamily="34" charset="0"/>
              <a:buChar char="•"/>
            </a:pPr>
            <a:r>
              <a:rPr lang="en-US" altLang="zh-CN" sz="1400" dirty="0" smtClean="0">
                <a:latin typeface="Segoe UI" pitchFamily="34" charset="0"/>
                <a:ea typeface="Segoe UI" pitchFamily="34" charset="0"/>
                <a:cs typeface="Segoe UI" pitchFamily="34" charset="0"/>
              </a:rPr>
              <a:t>Excellent inter-personal and communication skills</a:t>
            </a:r>
          </a:p>
          <a:p>
            <a:pPr>
              <a:buFont typeface="Arial" pitchFamily="34" charset="0"/>
              <a:buChar char="•"/>
            </a:pPr>
            <a:r>
              <a:rPr lang="en-US" altLang="zh-CN" sz="1400" dirty="0" smtClean="0">
                <a:latin typeface="Segoe UI" pitchFamily="34" charset="0"/>
                <a:ea typeface="Segoe UI" pitchFamily="34" charset="0"/>
                <a:cs typeface="Segoe UI" pitchFamily="34" charset="0"/>
              </a:rPr>
              <a:t>Alignment with company core values and strong awareness of information security</a:t>
            </a:r>
          </a:p>
          <a:p>
            <a:pPr>
              <a:buFont typeface="Arial" pitchFamily="34" charset="0"/>
              <a:buChar char="•"/>
            </a:pPr>
            <a:r>
              <a:rPr lang="en-US" altLang="zh-CN" sz="1400" dirty="0" smtClean="0">
                <a:latin typeface="Segoe UI" pitchFamily="34" charset="0"/>
                <a:ea typeface="Segoe UI" pitchFamily="34" charset="0"/>
                <a:cs typeface="Segoe UI" pitchFamily="34" charset="0"/>
              </a:rPr>
              <a:t>Occasional travel </a:t>
            </a:r>
          </a:p>
        </p:txBody>
      </p:sp>
      <p:sp>
        <p:nvSpPr>
          <p:cNvPr id="11" name="Rectangle 8"/>
          <p:cNvSpPr/>
          <p:nvPr/>
        </p:nvSpPr>
        <p:spPr>
          <a:xfrm>
            <a:off x="6477000" y="762000"/>
            <a:ext cx="6324600" cy="338554"/>
          </a:xfrm>
          <a:prstGeom prst="rect">
            <a:avLst/>
          </a:prstGeom>
          <a:solidFill>
            <a:srgbClr val="C00000"/>
          </a:solidFill>
          <a:ln>
            <a:noFill/>
          </a:ln>
        </p:spPr>
        <p:txBody>
          <a:bodyPr wrap="square">
            <a:spAutoFit/>
          </a:bodyPr>
          <a:lstStyle/>
          <a:p>
            <a:r>
              <a:rPr lang="en-US" altLang="zh-TW" sz="1600" dirty="0" smtClean="0">
                <a:solidFill>
                  <a:schemeClr val="bg1"/>
                </a:solidFill>
                <a:latin typeface="Segoe UI" pitchFamily="34" charset="0"/>
                <a:ea typeface="Segoe UI" pitchFamily="34" charset="0"/>
                <a:cs typeface="Segoe UI" pitchFamily="34" charset="0"/>
              </a:rPr>
              <a:t>Why work for us?</a:t>
            </a:r>
          </a:p>
        </p:txBody>
      </p:sp>
      <p:sp>
        <p:nvSpPr>
          <p:cNvPr id="12" name="矩形 11"/>
          <p:cNvSpPr/>
          <p:nvPr/>
        </p:nvSpPr>
        <p:spPr>
          <a:xfrm>
            <a:off x="6400800" y="1219200"/>
            <a:ext cx="6400800" cy="2246769"/>
          </a:xfrm>
          <a:prstGeom prst="rect">
            <a:avLst/>
          </a:prstGeom>
        </p:spPr>
        <p:txBody>
          <a:bodyPr>
            <a:spAutoFit/>
          </a:bodyPr>
          <a:lstStyle/>
          <a:p>
            <a:r>
              <a:rPr lang="en-US" altLang="zh-CN" sz="1400" dirty="0" smtClean="0">
                <a:latin typeface="Segoe UI" pitchFamily="34" charset="0"/>
                <a:ea typeface="Segoe UI" pitchFamily="34" charset="0"/>
                <a:cs typeface="Segoe UI" pitchFamily="34" charset="0"/>
              </a:rPr>
              <a:t>Named by Fast Company Magazine as one of the 5 most innovative technology companies in the world, </a:t>
            </a:r>
            <a:r>
              <a:rPr lang="en-US" altLang="zh-CN" sz="1400" dirty="0" err="1" smtClean="0">
                <a:latin typeface="Segoe UI" pitchFamily="34" charset="0"/>
                <a:ea typeface="Segoe UI" pitchFamily="34" charset="0"/>
                <a:cs typeface="Segoe UI" pitchFamily="34" charset="0"/>
              </a:rPr>
              <a:t>Huawei</a:t>
            </a:r>
            <a:r>
              <a:rPr lang="en-US" altLang="zh-CN" sz="1400" dirty="0" smtClean="0">
                <a:latin typeface="Segoe UI" pitchFamily="34" charset="0"/>
                <a:ea typeface="Segoe UI" pitchFamily="34" charset="0"/>
                <a:cs typeface="Segoe UI" pitchFamily="34" charset="0"/>
              </a:rPr>
              <a:t> Technologies provides working climate that promotes high-performance through:</a:t>
            </a:r>
          </a:p>
          <a:p>
            <a:pPr>
              <a:buFont typeface="Arial" pitchFamily="34" charset="0"/>
              <a:buChar char="•"/>
            </a:pPr>
            <a:r>
              <a:rPr lang="en-US" altLang="zh-CN" sz="1400" dirty="0" smtClean="0">
                <a:latin typeface="Segoe UI" pitchFamily="34" charset="0"/>
                <a:ea typeface="Segoe UI" pitchFamily="34" charset="0"/>
                <a:cs typeface="Segoe UI" pitchFamily="34" charset="0"/>
              </a:rPr>
              <a:t>    clarity of organizational and individual goals, and commitment to achieve the goals</a:t>
            </a:r>
          </a:p>
          <a:p>
            <a:pPr>
              <a:buFont typeface="Arial" pitchFamily="34" charset="0"/>
              <a:buChar char="•"/>
            </a:pPr>
            <a:r>
              <a:rPr lang="en-US" altLang="zh-CN" sz="1400" dirty="0" smtClean="0">
                <a:latin typeface="Segoe UI" pitchFamily="34" charset="0"/>
                <a:ea typeface="Segoe UI" pitchFamily="34" charset="0"/>
                <a:cs typeface="Segoe UI" pitchFamily="34" charset="0"/>
              </a:rPr>
              <a:t>    setting high performance standards and empowering employees to take responsibility for their work</a:t>
            </a:r>
          </a:p>
          <a:p>
            <a:pPr>
              <a:buFont typeface="Arial" pitchFamily="34" charset="0"/>
              <a:buChar char="•"/>
            </a:pPr>
            <a:r>
              <a:rPr lang="en-US" altLang="zh-CN" sz="1400" dirty="0" smtClean="0">
                <a:latin typeface="Segoe UI" pitchFamily="34" charset="0"/>
                <a:ea typeface="Segoe UI" pitchFamily="34" charset="0"/>
                <a:cs typeface="Segoe UI" pitchFamily="34" charset="0"/>
              </a:rPr>
              <a:t>    recognizing successful achievement of individual and team goals</a:t>
            </a:r>
          </a:p>
          <a:p>
            <a:pPr>
              <a:buFont typeface="Arial" pitchFamily="34" charset="0"/>
              <a:buChar char="•"/>
            </a:pPr>
            <a:r>
              <a:rPr lang="en-US" altLang="zh-CN" sz="1400" dirty="0" smtClean="0">
                <a:latin typeface="Segoe UI" pitchFamily="34" charset="0"/>
                <a:ea typeface="Segoe UI" pitchFamily="34" charset="0"/>
                <a:cs typeface="Segoe UI" pitchFamily="34" charset="0"/>
              </a:rPr>
              <a:t>    encouraging teamwork at every level, to ensure we accelerate productivity</a:t>
            </a:r>
          </a:p>
          <a:p>
            <a:pPr>
              <a:buFont typeface="Arial" pitchFamily="34" charset="0"/>
              <a:buChar char="•"/>
            </a:pPr>
            <a:r>
              <a:rPr lang="en-US" altLang="zh-CN" sz="1400" dirty="0" smtClean="0">
                <a:latin typeface="Segoe UI" pitchFamily="34" charset="0"/>
                <a:ea typeface="Segoe UI" pitchFamily="34" charset="0"/>
                <a:cs typeface="Segoe UI" pitchFamily="34" charset="0"/>
              </a:rPr>
              <a:t>    </a:t>
            </a:r>
            <a:r>
              <a:rPr lang="en-US" altLang="zh-CN" sz="1400" dirty="0" err="1" smtClean="0">
                <a:latin typeface="Segoe UI" pitchFamily="34" charset="0"/>
                <a:ea typeface="Segoe UI" pitchFamily="34" charset="0"/>
                <a:cs typeface="Segoe UI" pitchFamily="34" charset="0"/>
              </a:rPr>
              <a:t>Huawei</a:t>
            </a:r>
            <a:r>
              <a:rPr lang="en-US" altLang="zh-CN" sz="1400" dirty="0" smtClean="0">
                <a:latin typeface="Segoe UI" pitchFamily="34" charset="0"/>
                <a:ea typeface="Segoe UI" pitchFamily="34" charset="0"/>
                <a:cs typeface="Segoe UI" pitchFamily="34" charset="0"/>
              </a:rPr>
              <a:t> Technologies Canada Co., Ltd. is an Equal Opportunity Employer.</a:t>
            </a:r>
          </a:p>
        </p:txBody>
      </p:sp>
      <p:pic>
        <p:nvPicPr>
          <p:cNvPr id="1026" name="Picture 2" descr="C:\Users\h00197281\Desktop\qrcode.png"/>
          <p:cNvPicPr>
            <a:picLocks noChangeAspect="1" noChangeArrowheads="1"/>
          </p:cNvPicPr>
          <p:nvPr/>
        </p:nvPicPr>
        <p:blipFill>
          <a:blip r:embed="rId2" cstate="print"/>
          <a:srcRect/>
          <a:stretch>
            <a:fillRect/>
          </a:stretch>
        </p:blipFill>
        <p:spPr bwMode="auto">
          <a:xfrm>
            <a:off x="10210800" y="7239000"/>
            <a:ext cx="1905000" cy="1905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751</Words>
  <Application>Microsoft Office PowerPoint</Application>
  <PresentationFormat>A3 纸张(297x420 毫米)</PresentationFormat>
  <Paragraphs>71</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幻灯片 1</vt:lpstr>
      <vt:lpstr>幻灯片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 Yeung Ching Man</dc:creator>
  <cp:lastModifiedBy>h00197281</cp:lastModifiedBy>
  <cp:revision>46</cp:revision>
  <dcterms:created xsi:type="dcterms:W3CDTF">2006-08-16T00:00:00Z</dcterms:created>
  <dcterms:modified xsi:type="dcterms:W3CDTF">2014-06-04T09:40:26Z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1401866092</vt:lpwstr>
  </property>
</Properties>
</file>