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m4a" ContentType="audio/mp4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3" r:id="rId4"/>
    <p:sldId id="268" r:id="rId5"/>
    <p:sldId id="284" r:id="rId6"/>
    <p:sldId id="272" r:id="rId7"/>
    <p:sldId id="262" r:id="rId8"/>
    <p:sldId id="263" r:id="rId9"/>
    <p:sldId id="273" r:id="rId10"/>
    <p:sldId id="274" r:id="rId11"/>
    <p:sldId id="285" r:id="rId12"/>
    <p:sldId id="275" r:id="rId13"/>
    <p:sldId id="286" r:id="rId14"/>
    <p:sldId id="269" r:id="rId15"/>
    <p:sldId id="278" r:id="rId16"/>
    <p:sldId id="280" r:id="rId17"/>
    <p:sldId id="287" r:id="rId18"/>
    <p:sldId id="281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8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76-D9C1-184D-B9D4-75BF890791D9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7A3FB-4AA6-DC48-9634-0D9B6C5A0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A3FB-4AA6-DC48-9634-0D9B6C5A03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7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我们用样本来估计总体，例如，样本的平均数来估计总体的平均数。是估计就会有误差，理论上，我们是没有办法精确找到那个真实的平均数</a:t>
            </a:r>
            <a:r>
              <a:rPr lang="en-US" altLang="zh-CN" dirty="0" smtClean="0"/>
              <a:t>mu</a:t>
            </a:r>
            <a:r>
              <a:rPr lang="zh-CN" altLang="en-US" dirty="0" smtClean="0"/>
              <a:t>的。我们每抽一个样本就得到一个平均值，而这些平均值遵行正态分布，根据大数定理，当我们取的样本足够多，我们得出的均值的均值就是总体的均值。但是实际上，我们没有办法无限抽样，既不现实也不必要。我们一般通过给出一个区间来表示，有多大的可能，真实的统计量落在这个区间里，这就叫做置信区间。就是根据所给定的样本确定一个随机区间，使其包含参数真值的概率达到指定的要求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A3FB-4AA6-DC48-9634-0D9B6C5A03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48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直观理解： 给了样本和总体的分布形式，再给一个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，请找出两个统计量，使得未知的参数落在这个区间的概率是</a:t>
            </a:r>
            <a:r>
              <a:rPr lang="en-US" altLang="zh-CN" dirty="0" smtClean="0"/>
              <a:t>1-alpha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A3FB-4AA6-DC48-9634-0D9B6C5A03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1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为什么要学习统计，我想答案是显而易见的。统计是工具，帮助我们更好地理解周围环境，并作出对我们有利的决定。</a:t>
            </a:r>
            <a:endParaRPr lang="en-US" altLang="zh-CN" dirty="0" smtClean="0"/>
          </a:p>
          <a:p>
            <a:r>
              <a:rPr lang="zh-CN" altLang="en-US" baseline="0" dirty="0" smtClean="0"/>
              <a:t>我们必须承认我们生活在一个充满不确定性的时空里面，没有人能百分之百还原过去所发生的事情，例如</a:t>
            </a:r>
            <a:r>
              <a:rPr lang="en-US" altLang="zh-CN" baseline="0" dirty="0" smtClean="0"/>
              <a:t>《</a:t>
            </a:r>
            <a:r>
              <a:rPr lang="zh-CN" altLang="en-US" baseline="0" dirty="0" smtClean="0"/>
              <a:t>罗生门</a:t>
            </a:r>
            <a:r>
              <a:rPr lang="en-US" altLang="zh-CN" baseline="0" dirty="0" smtClean="0"/>
              <a:t>》</a:t>
            </a:r>
            <a:r>
              <a:rPr lang="zh-CN" altLang="en-US" baseline="0" dirty="0" smtClean="0"/>
              <a:t>的故事所描述的那样；也没有人能精确预明天的事情，就像我们抛掷一个均匀的硬币，这么一个简单的事情，我们只能说正面朝上的概率是</a:t>
            </a:r>
            <a:r>
              <a:rPr lang="en-US" altLang="zh-CN" baseline="0" dirty="0" smtClean="0"/>
              <a:t>50%</a:t>
            </a:r>
            <a:r>
              <a:rPr lang="zh-CN" altLang="en-US" baseline="0" dirty="0" smtClean="0"/>
              <a:t>，再如，我们看天气预报，得到的是明天降雨的可能性，这种可能性经过计算，给出一个概率，用百分数来表达。我们经常说，话不要说地太满，这是有道理的，因为存在不确定性，这个不确定性可能改变事情的走向。其次，我们所能得到的信息也是有限的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而统计这个工具使我们能够在不确定的环境下使用有限的信息，总结出规律，作出更好的决策。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统计很多时候是和概率论一起出现的，概率论是统计的基础，这就是为什么大家进大学的时候会上一门叫做</a:t>
            </a:r>
            <a:r>
              <a:rPr lang="en-US" altLang="zh-CN" baseline="0" dirty="0" smtClean="0"/>
              <a:t>《</a:t>
            </a:r>
            <a:r>
              <a:rPr lang="zh-CN" altLang="en-US" baseline="0" dirty="0" smtClean="0"/>
              <a:t>概率论与数理统计</a:t>
            </a:r>
            <a:r>
              <a:rPr lang="en-US" altLang="zh-CN" baseline="0" dirty="0" smtClean="0"/>
              <a:t>》</a:t>
            </a:r>
            <a:r>
              <a:rPr lang="zh-CN" altLang="en-US" baseline="0" dirty="0" smtClean="0"/>
              <a:t>的课。在今天的一个多小时里面，我会跟大家来复习一下基本的统计知识（我相信我们的同学，很多人在高中或者大学的数学课上都学过这些内容）。基本的统计量，什么是抽样，随机数，随机过程，概率分布，置信区间的一些知识，为我们后面的数据分析打基础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A3FB-4AA6-DC48-9634-0D9B6C5A0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我们一般把统计分成描述性统计和推论统计。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像平均数，众数，中位数等，被称作统计量（</a:t>
            </a:r>
            <a:r>
              <a:rPr lang="en-US" altLang="zh-CN" baseline="0" dirty="0" smtClean="0"/>
              <a:t>statistics</a:t>
            </a:r>
            <a:r>
              <a:rPr lang="zh-CN" altLang="en-US" baseline="0" dirty="0" smtClean="0"/>
              <a:t>）属于描述统计，用来告诉我们一个群体的某个特征。在不同的情况下，我们需要使用不同的统计量，例如比较一个班上男同学与女同学的身高差异，我们使用平均数；一个鞋店在考虑下一次进货，哪一个码子要进的多一些，众数最合适；而描述一个地区的收入水平的时候，我们使用中位数，这里考大家一下，为什么用中位数来描述收入水平要比平均数好呢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因为极端值的存在。我们知道平均数是这样的计算的，所有的数加总，除以个数。某一个人或者几个人的极端值，会改变平均值。中位数就不会受极值影响，中位数，顾名思义，就是把一系列数值，从小到大排好，站在中间位置的数（可能不存在）。众数则是出现次数最多的数（可能多于一个）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刚刚这三种数，都是描述数据的一个特点，数据的集中趋势。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那数据的离散趋势呢，我们用范围，分位数，标准差来描述。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标准差是重点。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推论统计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学是指在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学中，研究如何根据样本数据去推断总体数量特征的方法。 它是在对样本数据进行描述的基础上，对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总体的未知数量特征做出以概率形式表述的推断。 更概括地说，是在一段有限的时间内，通过对一个随机过程的观察来进行推断的。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A3FB-4AA6-DC48-9634-0D9B6C5A0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推论统计，简单说来，就是以样本特征来推论总体的特征。我们这样做是因为调查总体里面每一个个体会非常耗费时间与金钱，甚至很多时候是不可行的。例如，全中国</a:t>
            </a:r>
            <a:r>
              <a:rPr lang="en-US" altLang="zh-CN" dirty="0" smtClean="0"/>
              <a:t>18</a:t>
            </a:r>
            <a:r>
              <a:rPr lang="zh-CN" altLang="en-US" dirty="0" smtClean="0"/>
              <a:t>岁人口的身高。</a:t>
            </a:r>
            <a:endParaRPr lang="en-US" altLang="zh-CN" dirty="0" smtClean="0"/>
          </a:p>
          <a:p>
            <a:r>
              <a:rPr lang="zh-CN" altLang="en-US" dirty="0" smtClean="0"/>
              <a:t>而我们知道总体的分布是有规律的，例如正态分布就是很多自然现象所遵循的一个分布。例如，一个工厂生产的袋装辣条，规定重量是</a:t>
            </a:r>
            <a:r>
              <a:rPr lang="en-US" altLang="zh-CN" dirty="0" smtClean="0"/>
              <a:t>50</a:t>
            </a:r>
            <a:r>
              <a:rPr lang="zh-CN" altLang="en-US" dirty="0" smtClean="0"/>
              <a:t>克，但是在实际操作的时候，没有那么精准，实际每袋的重量肯定在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上下浮动，绝大部分的辣条的重量都很靠近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，极少部分是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， 或者</a:t>
            </a:r>
            <a:r>
              <a:rPr lang="en-US" altLang="zh-CN" dirty="0" smtClean="0"/>
              <a:t>70</a:t>
            </a:r>
            <a:r>
              <a:rPr lang="zh-CN" altLang="en-US" dirty="0" smtClean="0"/>
              <a:t>。如果画出来这个分布，我们会得到一个钟形的曲线，就是所谓的正态分布曲线。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根据这个规律，如果我们抽样具有代表性的话，那我们就能用这个样本得出来的统计量来推测总体的情况。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A3FB-4AA6-DC48-9634-0D9B6C5A0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9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抽样的代表性很重要，如果抽样是有偏的，我们得出的结论就会不可靠。例如：幸存者偏差，二战盟军统计学家沃尔德，老物件、双盲实验、成功者的故事（从大学退学的特征）。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如何保证抽样的代表性呢？我们有很多具体的方法，例如，随机抽样，大街上发问卷；分层抽样，一般二者结合。事实上，这是一个独立的专业，叫做</a:t>
            </a:r>
            <a:r>
              <a:rPr lang="en-US" altLang="zh-CN" dirty="0" smtClean="0"/>
              <a:t>survey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A3FB-4AA6-DC48-9634-0D9B6C5A0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0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概率论就是研究随机现象统计规律的。随机现象的数量规律。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自然地，我们想要把实验现象的一个结果与一个实数相对应。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找到一种映射关系。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随机现象是我们所关心的，数值函数是我们所熟悉的。射击</a:t>
            </a:r>
            <a:r>
              <a:rPr lang="en-US" altLang="zh-CN" dirty="0" smtClean="0"/>
              <a:t>5</a:t>
            </a:r>
            <a:r>
              <a:rPr lang="zh-CN" altLang="en-US" dirty="0" smtClean="0"/>
              <a:t>枪，打中几枪？</a:t>
            </a:r>
            <a:r>
              <a:rPr lang="en-US" altLang="zh-CN" dirty="0" smtClean="0"/>
              <a:t>X(s)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随机变量就是这种映射关系。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对于随机变量，我们关心</a:t>
            </a:r>
            <a:r>
              <a:rPr lang="en-US" altLang="zh-CN" dirty="0" smtClean="0"/>
              <a:t>X</a:t>
            </a:r>
            <a:r>
              <a:rPr lang="zh-CN" altLang="en-US" dirty="0" smtClean="0"/>
              <a:t>取值所体现的统计规律。即，事件发生的概率。用</a:t>
            </a:r>
            <a:r>
              <a:rPr lang="en-US" altLang="zh-CN" dirty="0" smtClean="0"/>
              <a:t>X</a:t>
            </a:r>
            <a:r>
              <a:rPr lang="zh-CN" altLang="en-US" dirty="0" smtClean="0"/>
              <a:t>描述的事件，他发生的概率是多少。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A3FB-4AA6-DC48-9634-0D9B6C5A0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08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A3FB-4AA6-DC48-9634-0D9B6C5A0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www.zhihu.com</a:t>
            </a:r>
            <a:r>
              <a:rPr lang="en-US" dirty="0" smtClean="0"/>
              <a:t>/question/26094736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A3FB-4AA6-DC48-9634-0D9B6C5A03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17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经验法则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A3FB-4AA6-DC48-9634-0D9B6C5A03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9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B5%B1%E8%A8%88%E7%8D%A8%E7%AB%8B%E6%80%A7" TargetMode="External"/><Relationship Id="rId4" Type="http://schemas.openxmlformats.org/officeDocument/2006/relationships/hyperlink" Target="https://zh.wikipedia.org/wiki/%E7%A6%BB%E6%95%A3%E6%A6%82%E7%8E%87%E5%88%86%E5%B8%83" TargetMode="External"/><Relationship Id="rId5" Type="http://schemas.openxmlformats.org/officeDocument/2006/relationships/hyperlink" Target="https://zh.wikipedia.org/wiki/%E6%A6%82%E7%8E%87" TargetMode="External"/><Relationship Id="rId6" Type="http://schemas.openxmlformats.org/officeDocument/2006/relationships/hyperlink" Target="https://zh.wikipedia.org/wiki/%E4%BC%AF%E5%8A%AA%E5%88%A9%E8%A9%A6%E9%A9%97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.xls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1.png"/><Relationship Id="rId1" Type="http://schemas.microsoft.com/office/2007/relationships/media" Target="../media/media2.m4a"/><Relationship Id="rId2" Type="http://schemas.openxmlformats.org/officeDocument/2006/relationships/audio" Target="../media/media2.m4a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1.png"/><Relationship Id="rId1" Type="http://schemas.microsoft.com/office/2007/relationships/media" Target="../media/media3.m4a"/><Relationship Id="rId2" Type="http://schemas.openxmlformats.org/officeDocument/2006/relationships/audio" Target="../media/media3.m4a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1" Type="http://schemas.microsoft.com/office/2007/relationships/media" Target="../media/media4.m4a"/><Relationship Id="rId2" Type="http://schemas.openxmlformats.org/officeDocument/2006/relationships/audio" Target="../media/media4.m4a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4.emf"/><Relationship Id="rId7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microsoft.com/office/2007/relationships/media" Target="../media/media5.m4a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1" Type="http://schemas.microsoft.com/office/2007/relationships/media" Target="../media/media6.m4a"/><Relationship Id="rId2" Type="http://schemas.openxmlformats.org/officeDocument/2006/relationships/audio" Target="../media/media6.m4a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 for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Qi</a:t>
            </a:r>
          </a:p>
          <a:p>
            <a:r>
              <a:rPr lang="en-US" dirty="0" smtClean="0"/>
              <a:t>Ph.D. University of Maryland</a:t>
            </a:r>
            <a:endParaRPr lang="en-US" dirty="0"/>
          </a:p>
        </p:txBody>
      </p:sp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7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13"/>
    </mc:Choice>
    <mc:Fallback>
      <p:transition spd="slow" advTm="96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and </a:t>
            </a:r>
            <a:r>
              <a:rPr lang="en-US" dirty="0"/>
              <a:t>Continuous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Discrete variable</a:t>
            </a:r>
            <a:r>
              <a:rPr lang="zh-CN" altLang="en-US" dirty="0" smtClean="0"/>
              <a:t>：</a:t>
            </a:r>
            <a:r>
              <a:rPr lang="en-US" dirty="0" smtClean="0"/>
              <a:t> you can list the values, and count the number of values</a:t>
            </a:r>
            <a:r>
              <a:rPr lang="en-US" dirty="0"/>
              <a:t> </a:t>
            </a:r>
            <a:r>
              <a:rPr lang="zh-CN" altLang="en-US" dirty="0" smtClean="0"/>
              <a:t>离散型随机变量，有限，可列举。抛硬币、做重复实验直到成功的次数</a:t>
            </a:r>
            <a:endParaRPr lang="en-US" dirty="0" smtClean="0"/>
          </a:p>
          <a:p>
            <a:pPr lvl="1"/>
            <a:r>
              <a:rPr lang="en-US" dirty="0" smtClean="0"/>
              <a:t>Continuous variable </a:t>
            </a:r>
            <a:r>
              <a:rPr lang="zh-CN" altLang="en-US" dirty="0" smtClean="0"/>
              <a:t>连续型随机变量，取值不可列 。某个时间段的降雨量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8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law </a:t>
            </a:r>
            <a:r>
              <a:rPr lang="zh-CN" altLang="en-US" dirty="0" smtClean="0"/>
              <a:t>分布律</a:t>
            </a:r>
            <a:endParaRPr lang="en-US" altLang="zh-CN" dirty="0" smtClean="0"/>
          </a:p>
          <a:p>
            <a:r>
              <a:rPr lang="en-US" dirty="0" smtClean="0"/>
              <a:t>list values that can be assigned to X.  1,2 ,3, 4, 5, 6</a:t>
            </a:r>
          </a:p>
          <a:p>
            <a:r>
              <a:rPr lang="en-US" dirty="0" smtClean="0"/>
              <a:t>P(X=x)=p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0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br>
              <a:rPr lang="en-US" dirty="0" smtClean="0"/>
            </a:br>
            <a:r>
              <a:rPr lang="en-US" dirty="0" smtClean="0"/>
              <a:t>-binomial distribution(</a:t>
            </a:r>
            <a:r>
              <a:rPr lang="zh-CN" altLang="en-US" dirty="0" smtClean="0"/>
              <a:t>二项分布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个</a:t>
            </a:r>
            <a:r>
              <a:rPr lang="zh-CN" altLang="en-US" dirty="0">
                <a:hlinkClick r:id="rId3" tooltip="统计独立性"/>
              </a:rPr>
              <a:t>独立</a:t>
            </a:r>
            <a:r>
              <a:rPr lang="zh-CN" altLang="en-US" dirty="0" smtClean="0"/>
              <a:t>的 是</a:t>
            </a:r>
            <a:r>
              <a:rPr lang="en-US" altLang="zh-CN" dirty="0"/>
              <a:t>/</a:t>
            </a:r>
            <a:r>
              <a:rPr lang="zh-CN" altLang="en-US" dirty="0"/>
              <a:t>非</a:t>
            </a:r>
            <a:r>
              <a:rPr lang="zh-CN" altLang="en-US" dirty="0" smtClean="0"/>
              <a:t>试验 中</a:t>
            </a:r>
            <a:r>
              <a:rPr lang="zh-CN" altLang="en-US" dirty="0"/>
              <a:t>成功的次数的</a:t>
            </a:r>
            <a:r>
              <a:rPr lang="zh-CN" altLang="en-US" dirty="0">
                <a:hlinkClick r:id="rId4" tooltip="离散概率分布"/>
              </a:rPr>
              <a:t>离散概率分布</a:t>
            </a:r>
            <a:r>
              <a:rPr lang="zh-CN" altLang="en-US" dirty="0"/>
              <a:t>，其中每次试验的成功</a:t>
            </a:r>
            <a:r>
              <a:rPr lang="zh-CN" altLang="en-US" dirty="0">
                <a:hlinkClick r:id="rId5" tooltip="概率"/>
              </a:rPr>
              <a:t>概率</a:t>
            </a:r>
            <a:r>
              <a:rPr lang="zh-CN" altLang="en-US" dirty="0"/>
              <a:t>为</a:t>
            </a:r>
            <a:r>
              <a:rPr lang="en-US" altLang="zh-CN" i="1" dirty="0"/>
              <a:t>p</a:t>
            </a:r>
            <a:r>
              <a:rPr lang="zh-CN" altLang="en-US" dirty="0"/>
              <a:t>。这样的单次成功</a:t>
            </a:r>
            <a:r>
              <a:rPr lang="en-US" altLang="zh-CN" dirty="0"/>
              <a:t>/</a:t>
            </a:r>
            <a:r>
              <a:rPr lang="zh-CN" altLang="en-US" dirty="0"/>
              <a:t>失败试验又称为</a:t>
            </a:r>
            <a:r>
              <a:rPr lang="zh-CN" altLang="en-US" dirty="0">
                <a:hlinkClick r:id="rId6" tooltip="伯努利试验"/>
              </a:rPr>
              <a:t>伯努利试验</a:t>
            </a:r>
            <a:r>
              <a:rPr lang="zh-CN" altLang="en-US" dirty="0"/>
              <a:t>。</a:t>
            </a:r>
            <a:endParaRPr lang="en-US" dirty="0" smtClean="0"/>
          </a:p>
          <a:p>
            <a:r>
              <a:rPr lang="en-US" dirty="0" smtClean="0"/>
              <a:t>consider: X, the number of “head” after 3 flips of a fair coin.</a:t>
            </a:r>
          </a:p>
          <a:p>
            <a:r>
              <a:rPr lang="en-US" dirty="0" smtClean="0"/>
              <a:t>HHH HHT HTH THH THT HTT TTH TTT</a:t>
            </a:r>
          </a:p>
          <a:p>
            <a:r>
              <a:rPr lang="en-US" dirty="0" smtClean="0"/>
              <a:t>P(X=0)=1/8</a:t>
            </a:r>
          </a:p>
          <a:p>
            <a:r>
              <a:rPr lang="en-US" dirty="0" smtClean="0"/>
              <a:t>P(X=1)=3/8</a:t>
            </a:r>
            <a:endParaRPr lang="en-US" dirty="0"/>
          </a:p>
          <a:p>
            <a:r>
              <a:rPr lang="en-US" dirty="0" smtClean="0"/>
              <a:t>P(X=2)=3/8</a:t>
            </a:r>
            <a:endParaRPr lang="en-US" dirty="0"/>
          </a:p>
          <a:p>
            <a:r>
              <a:rPr lang="en-US" dirty="0" smtClean="0"/>
              <a:t>P(X=3)=1/8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</a:t>
            </a:r>
            <a:r>
              <a:rPr lang="en-US" dirty="0" smtClean="0"/>
              <a:t>variable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of two dices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971262"/>
              </p:ext>
            </p:extLst>
          </p:nvPr>
        </p:nvGraphicFramePr>
        <p:xfrm>
          <a:off x="2442633" y="2540529"/>
          <a:ext cx="744220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3" imgW="7442200" imgH="5295900" progId="Excel.Sheet.8">
                  <p:embed/>
                </p:oleObj>
              </mc:Choice>
              <mc:Fallback>
                <p:oleObj name="Worksheet" r:id="rId3" imgW="7442200" imgH="52959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2633" y="2540529"/>
                        <a:ext cx="7442200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9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812" y="2133600"/>
            <a:ext cx="6131455" cy="368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r>
              <a:rPr lang="zh-CN" altLang="en-US" dirty="0" smtClean="0"/>
              <a:t> （置信区间）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用样本统计量估计总体参数，难免存在误差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我们需要确定一个合理的区间，使参数真值落在其中的概率</a:t>
                </a:r>
                <a:r>
                  <a:rPr lang="en-US" altLang="zh-CN" dirty="0" smtClean="0"/>
                  <a:t>(1-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达到指定要求。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bar>
                      <m:bar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ba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&lt;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= 1-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zh-CN" altLang="en-US" dirty="0"/>
                  <a:t>，参数真值，未知，需要估计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upper bound,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bar>
                  </m:oMath>
                </a14:m>
                <a:r>
                  <a:rPr lang="en-US" altLang="zh-CN" dirty="0"/>
                  <a:t> lower bound</a:t>
                </a:r>
              </a:p>
              <a:p>
                <a:pPr lvl="1"/>
                <a:r>
                  <a:rPr lang="en-US" altLang="zh-CN" dirty="0"/>
                  <a:t>1-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</m:oMath>
                </a14:m>
                <a:r>
                  <a:rPr lang="en-US" altLang="zh-CN" dirty="0"/>
                  <a:t>confidence level </a:t>
                </a:r>
                <a:r>
                  <a:rPr lang="zh-CN" altLang="en-US" dirty="0"/>
                  <a:t>置信</a:t>
                </a:r>
                <a:r>
                  <a:rPr lang="zh-CN" altLang="en-US" dirty="0" smtClean="0"/>
                  <a:t>水平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ba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区间长度</m:t>
                    </m:r>
                  </m:oMath>
                </a14:m>
                <a:r>
                  <a:rPr lang="zh-CN" altLang="en-US" dirty="0" smtClean="0"/>
                  <a:t>，反映精度</a:t>
                </a:r>
                <a:endParaRPr lang="en-US" altLang="zh-CN" dirty="0" smtClean="0"/>
              </a:p>
              <a:p>
                <a:r>
                  <a:rPr lang="en-US" altLang="zh-CN" dirty="0"/>
                  <a:t>1-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，反映信度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越小，</a:t>
                </a:r>
                <a:r>
                  <a:rPr lang="en-US" altLang="zh-CN" dirty="0" smtClean="0"/>
                  <a:t>1-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越大，信度就越大，但是精度就会越小，置信区间扩大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79" t="-1774"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55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</a:t>
            </a:r>
            <a:r>
              <a:rPr lang="en-US" dirty="0" smtClean="0"/>
              <a:t>Interval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Q: 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 x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 x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 x</a:t>
                </a:r>
                <a:r>
                  <a:rPr lang="en-US" altLang="zh-CN" baseline="-25000" dirty="0" smtClean="0"/>
                  <a:t>4...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n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来自总体</a:t>
                </a:r>
                <a:r>
                  <a:rPr lang="en-US" altLang="zh-CN" dirty="0" smtClean="0"/>
                  <a:t>X ~ N 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altLang="zh-CN" dirty="0" smtClean="0"/>
                  <a:t>,1)</a:t>
                </a:r>
                <a:r>
                  <a:rPr lang="zh-CN" altLang="en-US" dirty="0" smtClean="0"/>
                  <a:t>的样本，求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的</m:t>
                    </m:r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置信度</m:t>
                    </m:r>
                  </m:oMath>
                </a14:m>
                <a:r>
                  <a:rPr lang="zh-CN" altLang="en-US" dirty="0" smtClean="0"/>
                  <a:t>为 </a:t>
                </a:r>
                <a:r>
                  <a:rPr lang="en-US" altLang="zh-CN" dirty="0"/>
                  <a:t>1-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的置信区间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直观理解？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 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</a:rPr>
                      <m:t> ~ </m:t>
                    </m:r>
                    <m:r>
                      <a:rPr lang="en-US" altLang="zh-CN" b="0" i="1" smtClean="0">
                        <a:latin typeface="Cambria Math" charset="0"/>
                      </a:rPr>
                      <m:t>𝑁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f>
                      <m:fPr>
                        <m:ctrlPr>
                          <a:rPr lang="mr-IN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  ☞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CN" i="1" smtClean="0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mr-IN" altLang="zh-CN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charset="0"/>
                          </a:rPr>
                          <m:t>  −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1/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 ~ 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(0, 1)</a:t>
                </a:r>
              </a:p>
              <a:p>
                <a:r>
                  <a:rPr lang="en-US" altLang="zh-CN" dirty="0" smtClean="0"/>
                  <a:t>So~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</m:t>
                        </m:r>
                        <m:f>
                          <m:fPr>
                            <m:ctrlPr>
                              <a:rPr lang="mr-IN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mr-IN" altLang="zh-CN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charset="0"/>
                              </a:rPr>
                              <m:t>  −</m:t>
                            </m:r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1/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/2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 1-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600" y="4226355"/>
            <a:ext cx="5740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Standard_normal_table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78" y="2133600"/>
            <a:ext cx="5555721" cy="319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8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745" y="2133600"/>
            <a:ext cx="6029855" cy="350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1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Descriptive statistics</a:t>
            </a:r>
          </a:p>
          <a:p>
            <a:pPr lvl="1"/>
            <a:r>
              <a:rPr lang="en-US" dirty="0"/>
              <a:t>basic </a:t>
            </a:r>
            <a:r>
              <a:rPr lang="en-US" dirty="0" smtClean="0"/>
              <a:t>statistics: mean, mode, median, standard deviation </a:t>
            </a:r>
          </a:p>
          <a:p>
            <a:r>
              <a:rPr lang="en-US" dirty="0" smtClean="0"/>
              <a:t>Inference statistics</a:t>
            </a:r>
          </a:p>
          <a:p>
            <a:r>
              <a:rPr lang="en-US" dirty="0" smtClean="0"/>
              <a:t>Confidence Interval</a:t>
            </a:r>
          </a:p>
          <a:p>
            <a:r>
              <a:rPr lang="en-US" dirty="0" smtClean="0"/>
              <a:t>Random variable</a:t>
            </a:r>
          </a:p>
          <a:p>
            <a:pPr lvl="1"/>
            <a:r>
              <a:rPr lang="en-US" dirty="0"/>
              <a:t>sampling </a:t>
            </a:r>
            <a:r>
              <a:rPr lang="en-US" dirty="0" smtClean="0"/>
              <a:t>issue</a:t>
            </a:r>
          </a:p>
          <a:p>
            <a:r>
              <a:rPr lang="en-US" dirty="0" smtClean="0"/>
              <a:t>Probability distribution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53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statistics (and probabilities)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us make better and wiser decisions under uncertainty and with limited information (rainfall, odds of winning, toss a coin...)</a:t>
            </a:r>
          </a:p>
          <a:p>
            <a:endParaRPr lang="en-US" dirty="0" smtClean="0"/>
          </a:p>
          <a:p>
            <a:r>
              <a:rPr lang="en-US" dirty="0" smtClean="0"/>
              <a:t>Overview of today’s lesson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asic statistics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ampling, random variable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robability distribution</a:t>
            </a:r>
          </a:p>
          <a:p>
            <a:pPr lvl="1"/>
            <a:r>
              <a:rPr lang="en-US" dirty="0" smtClean="0"/>
              <a:t>Confidence interval</a:t>
            </a:r>
          </a:p>
        </p:txBody>
      </p:sp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1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3"/>
    </mc:Choice>
    <mc:Fallback>
      <p:transition spd="slow" advTm="19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描述性统计 （</a:t>
            </a:r>
            <a:r>
              <a:rPr lang="en-US" dirty="0" smtClean="0"/>
              <a:t>descriptive </a:t>
            </a:r>
            <a:r>
              <a:rPr lang="en-US" dirty="0"/>
              <a:t>statistics </a:t>
            </a:r>
            <a:r>
              <a:rPr lang="zh-CN" altLang="en-US" dirty="0" smtClean="0"/>
              <a:t>）</a:t>
            </a:r>
            <a:endParaRPr lang="en-US" dirty="0"/>
          </a:p>
          <a:p>
            <a:pPr lvl="2"/>
            <a:r>
              <a:rPr lang="zh-CN" altLang="en-US" dirty="0"/>
              <a:t>平均数（</a:t>
            </a:r>
            <a:r>
              <a:rPr lang="en-US" altLang="zh-CN" dirty="0"/>
              <a:t>mean</a:t>
            </a:r>
            <a:r>
              <a:rPr lang="zh-CN" altLang="en-US" dirty="0"/>
              <a:t>），众数</a:t>
            </a:r>
            <a:r>
              <a:rPr lang="en-US" altLang="zh-CN" dirty="0"/>
              <a:t>(mode)</a:t>
            </a:r>
            <a:r>
              <a:rPr lang="zh-CN" altLang="en-US" dirty="0"/>
              <a:t>，中位数</a:t>
            </a:r>
            <a:r>
              <a:rPr lang="en-US" altLang="zh-CN" dirty="0"/>
              <a:t>(median)</a:t>
            </a:r>
            <a:r>
              <a:rPr lang="zh-CN" altLang="en-US" dirty="0"/>
              <a:t>（</a:t>
            </a:r>
            <a:r>
              <a:rPr lang="en-US" dirty="0"/>
              <a:t>central tendency</a:t>
            </a:r>
            <a:r>
              <a:rPr lang="zh-CN" altLang="en-US" dirty="0"/>
              <a:t>）</a:t>
            </a:r>
            <a:endParaRPr lang="en-US" dirty="0"/>
          </a:p>
          <a:p>
            <a:pPr lvl="2"/>
            <a:r>
              <a:rPr lang="en-US" dirty="0"/>
              <a:t>range, </a:t>
            </a:r>
            <a:r>
              <a:rPr lang="zh-CN" altLang="en-US" dirty="0"/>
              <a:t>分位数</a:t>
            </a:r>
            <a:r>
              <a:rPr lang="en-US" dirty="0"/>
              <a:t>(quantile), </a:t>
            </a:r>
            <a:r>
              <a:rPr lang="zh-CN" altLang="en-US" dirty="0"/>
              <a:t>标准差</a:t>
            </a:r>
            <a:r>
              <a:rPr lang="en-US" dirty="0"/>
              <a:t>(standard deviation)</a:t>
            </a:r>
            <a:r>
              <a:rPr lang="zh-CN" altLang="en-US" dirty="0"/>
              <a:t> （</a:t>
            </a:r>
            <a:r>
              <a:rPr lang="en-US" dirty="0"/>
              <a:t>dispersion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dirty="0"/>
          </a:p>
          <a:p>
            <a:pPr lvl="1"/>
            <a:r>
              <a:rPr lang="zh-CN" altLang="en-US" dirty="0" smtClean="0"/>
              <a:t>推论统计（</a:t>
            </a:r>
            <a:r>
              <a:rPr lang="en-US" dirty="0" smtClean="0"/>
              <a:t>inference statistics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dirty="0"/>
              <a:t>Use sample to infer </a:t>
            </a:r>
            <a:r>
              <a:rPr lang="en-US" dirty="0" smtClean="0"/>
              <a:t>population</a:t>
            </a:r>
          </a:p>
          <a:p>
            <a:pPr lvl="2"/>
            <a:r>
              <a:rPr lang="en-US" dirty="0" smtClean="0"/>
              <a:t>very </a:t>
            </a:r>
            <a:r>
              <a:rPr lang="en-US" dirty="0"/>
              <a:t>costly, time-consuming, not feasible to survey each </a:t>
            </a:r>
            <a:r>
              <a:rPr lang="en-US" dirty="0" smtClean="0"/>
              <a:t>individua</a:t>
            </a:r>
            <a:r>
              <a:rPr lang="en-US" altLang="zh-CN" dirty="0" smtClean="0"/>
              <a:t>l</a:t>
            </a:r>
            <a:endParaRPr lang="en-US" dirty="0" smtClean="0"/>
          </a:p>
          <a:p>
            <a:pPr lvl="2"/>
            <a:r>
              <a:rPr lang="en-US" dirty="0"/>
              <a:t>So, we use a sample to estimate the parameters of a </a:t>
            </a:r>
            <a:r>
              <a:rPr lang="en-US" dirty="0" smtClean="0"/>
              <a:t>population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Backbone </a:t>
            </a:r>
            <a:r>
              <a:rPr lang="en-US" dirty="0"/>
              <a:t>of data </a:t>
            </a:r>
            <a:r>
              <a:rPr lang="en-US" dirty="0" smtClean="0"/>
              <a:t>science</a:t>
            </a:r>
            <a:endParaRPr lang="en-US" dirty="0"/>
          </a:p>
        </p:txBody>
      </p:sp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0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7"/>
    </mc:Choice>
    <mc:Fallback>
      <p:transition spd="slow" advTm="5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18923" y="3076687"/>
            <a:ext cx="2611138" cy="1468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847" y="2905125"/>
            <a:ext cx="3058553" cy="1597898"/>
          </a:xfrm>
          <a:prstGeom prst="rect">
            <a:avLst/>
          </a:prstGeom>
        </p:spPr>
      </p:pic>
      <p:pic>
        <p:nvPicPr>
          <p:cNvPr id="3" name="Sound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5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"/>
    </mc:Choice>
    <mc:Fallback>
      <p:transition spd="slow" advTm="11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238875"/>
              </p:ext>
            </p:extLst>
          </p:nvPr>
        </p:nvGraphicFramePr>
        <p:xfrm>
          <a:off x="2797175" y="1746250"/>
          <a:ext cx="6062663" cy="559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5" imgW="8496300" imgH="7835900" progId="Excel.Sheet.8">
                  <p:embed/>
                </p:oleObj>
              </mc:Choice>
              <mc:Fallback>
                <p:oleObj name="Worksheet" r:id="rId5" imgW="8496300" imgH="78359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7175" y="1746250"/>
                        <a:ext cx="6062663" cy="559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Sound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2"/>
    </mc:Choice>
    <mc:Fallback>
      <p:transition spd="slow" advTm="9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2133600"/>
            <a:ext cx="5059475" cy="2904513"/>
          </a:xfrm>
          <a:prstGeom prst="rect">
            <a:avLst/>
          </a:prstGeom>
        </p:spPr>
      </p:pic>
      <p:pic>
        <p:nvPicPr>
          <p:cNvPr id="5" name="Sound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1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9"/>
    </mc:Choice>
    <mc:Fallback>
      <p:transition spd="slow" advTm="2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推论统计（</a:t>
            </a:r>
            <a:r>
              <a:rPr lang="en-US" dirty="0"/>
              <a:t>inference statistics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dirty="0"/>
              <a:t>Use sample to infer population</a:t>
            </a:r>
          </a:p>
          <a:p>
            <a:pPr lvl="2"/>
            <a:r>
              <a:rPr lang="en-US" dirty="0"/>
              <a:t>very costly, time-consuming, not feasible to survey each individua</a:t>
            </a:r>
            <a:r>
              <a:rPr lang="en-US" altLang="zh-CN" dirty="0"/>
              <a:t>l</a:t>
            </a:r>
            <a:endParaRPr lang="en-US" dirty="0"/>
          </a:p>
          <a:p>
            <a:pPr lvl="2"/>
            <a:r>
              <a:rPr lang="en-US" dirty="0"/>
              <a:t>So, we use a sample to estimate the parameters of a population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ampling method is very important!!!</a:t>
            </a:r>
          </a:p>
          <a:p>
            <a:r>
              <a:rPr lang="zh-CN" altLang="en-US" dirty="0" smtClean="0"/>
              <a:t>幸存者偏差，二战盟军统计学家沃尔德</a:t>
            </a:r>
            <a:endParaRPr lang="en-US" altLang="zh-CN" dirty="0" smtClean="0"/>
          </a:p>
          <a:p>
            <a:r>
              <a:rPr lang="zh-CN" altLang="en-US" dirty="0" smtClean="0"/>
              <a:t>老物件、双盲实验、成功者的故事（从大学退学的特征）</a:t>
            </a:r>
            <a:endParaRPr lang="en-US" altLang="zh-CN" dirty="0" smtClean="0"/>
          </a:p>
          <a:p>
            <a:r>
              <a:rPr lang="zh-CN" altLang="en-US" dirty="0" smtClean="0"/>
              <a:t>不能只看贼吃肉，不看贼挨揍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249" y="624110"/>
            <a:ext cx="7449485" cy="41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andom variable (</a:t>
            </a:r>
            <a:r>
              <a:rPr lang="zh-CN" altLang="en-US" dirty="0" smtClean="0"/>
              <a:t>随机变量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outcome of a random process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to numbers</a:t>
            </a:r>
            <a:r>
              <a:rPr lang="zh-CN" altLang="en-US" dirty="0" smtClean="0">
                <a:sym typeface="Wingdings"/>
              </a:rPr>
              <a:t> （随机过程</a:t>
            </a:r>
            <a:r>
              <a:rPr lang="en-US" altLang="zh-CN" dirty="0" smtClean="0">
                <a:sym typeface="Wingdings"/>
              </a:rPr>
              <a:t>--&gt;</a:t>
            </a:r>
            <a:r>
              <a:rPr lang="zh-CN" altLang="en-US" dirty="0" smtClean="0">
                <a:sym typeface="Wingdings"/>
              </a:rPr>
              <a:t>数字）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e.g</a:t>
            </a:r>
            <a:r>
              <a:rPr lang="en-US" dirty="0" smtClean="0">
                <a:sym typeface="Wingdings"/>
              </a:rPr>
              <a:t>: toss a coin, or a dice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why it is useful?</a:t>
            </a:r>
          </a:p>
          <a:p>
            <a:pPr lvl="1"/>
            <a:r>
              <a:rPr lang="en-US" dirty="0" smtClean="0">
                <a:sym typeface="Wingdings"/>
              </a:rPr>
              <a:t>with numbers, we can do more things easily</a:t>
            </a:r>
          </a:p>
          <a:p>
            <a:r>
              <a:rPr lang="en-US" dirty="0" smtClean="0">
                <a:sym typeface="Wingdings"/>
              </a:rPr>
              <a:t>often uppercase</a:t>
            </a:r>
          </a:p>
          <a:p>
            <a:r>
              <a:rPr lang="en-US" dirty="0" smtClean="0">
                <a:sym typeface="Wingdings"/>
              </a:rPr>
              <a:t>P(X&lt;k)</a:t>
            </a:r>
          </a:p>
          <a:p>
            <a:r>
              <a:rPr lang="en-US" dirty="0" smtClean="0">
                <a:sym typeface="Wingdings"/>
              </a:rPr>
              <a:t>F(x)=P(X&lt;x), </a:t>
            </a:r>
            <a:r>
              <a:rPr lang="en-US" altLang="zh-CN" dirty="0" smtClean="0">
                <a:sym typeface="Wingdings"/>
              </a:rPr>
              <a:t>x</a:t>
            </a:r>
            <a:r>
              <a:rPr lang="zh-CN" altLang="en-US" dirty="0" smtClean="0">
                <a:sym typeface="Wingdings"/>
              </a:rPr>
              <a:t>的分布函数（</a:t>
            </a:r>
            <a:r>
              <a:rPr lang="en-US" altLang="zh-CN" dirty="0" smtClean="0">
                <a:sym typeface="Wingdings"/>
              </a:rPr>
              <a:t>distribution function</a:t>
            </a:r>
            <a:r>
              <a:rPr lang="zh-CN" altLang="en-US" dirty="0" smtClean="0">
                <a:sym typeface="Wingdings"/>
              </a:rPr>
              <a:t>）</a:t>
            </a:r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860216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30686</TotalTime>
  <Words>2005</Words>
  <Application>Microsoft Macintosh PowerPoint</Application>
  <PresentationFormat>Widescreen</PresentationFormat>
  <Paragraphs>151</Paragraphs>
  <Slides>19</Slides>
  <Notes>11</Notes>
  <HiddenSlides>0</HiddenSlides>
  <MMClips>6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Calibri</vt:lpstr>
      <vt:lpstr>Cambria Math</vt:lpstr>
      <vt:lpstr>Century Gothic</vt:lpstr>
      <vt:lpstr>DengXian</vt:lpstr>
      <vt:lpstr>Mangal</vt:lpstr>
      <vt:lpstr>Wingdings</vt:lpstr>
      <vt:lpstr>Wingdings 3</vt:lpstr>
      <vt:lpstr>幼圆</vt:lpstr>
      <vt:lpstr>Arial</vt:lpstr>
      <vt:lpstr>Wisp</vt:lpstr>
      <vt:lpstr>Microsoft Excel 97 - 2004 Worksheet</vt:lpstr>
      <vt:lpstr>Worksheet</vt:lpstr>
      <vt:lpstr>Statistics for Data Science</vt:lpstr>
      <vt:lpstr>Why statistics (and probabilities)</vt:lpstr>
      <vt:lpstr>Two types of statistics</vt:lpstr>
      <vt:lpstr>standard deviation</vt:lpstr>
      <vt:lpstr>descriptive statistics</vt:lpstr>
      <vt:lpstr>PowerPoint Presentation</vt:lpstr>
      <vt:lpstr>inference statistics</vt:lpstr>
      <vt:lpstr>-</vt:lpstr>
      <vt:lpstr>Random variable (随机变量)</vt:lpstr>
      <vt:lpstr>Discrete and Continuous </vt:lpstr>
      <vt:lpstr>Discrete variable</vt:lpstr>
      <vt:lpstr>probability distribution -binomial distribution(二项分布)</vt:lpstr>
      <vt:lpstr>Discrete variable example</vt:lpstr>
      <vt:lpstr>Normal distribution</vt:lpstr>
      <vt:lpstr>Confidence Interval （置信区间）</vt:lpstr>
      <vt:lpstr>Confidence Interval example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Data Science</dc:title>
  <dc:creator>Yuandong Qi Jr</dc:creator>
  <cp:lastModifiedBy>Yuandong Qi Jr</cp:lastModifiedBy>
  <cp:revision>88</cp:revision>
  <cp:lastPrinted>2018-07-18T00:30:38Z</cp:lastPrinted>
  <dcterms:created xsi:type="dcterms:W3CDTF">2018-06-06T19:26:12Z</dcterms:created>
  <dcterms:modified xsi:type="dcterms:W3CDTF">2018-07-19T18:07:21Z</dcterms:modified>
</cp:coreProperties>
</file>