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57" r:id="rId3"/>
    <p:sldId id="258" r:id="rId4"/>
    <p:sldId id="259" r:id="rId5"/>
    <p:sldId id="289" r:id="rId6"/>
    <p:sldId id="278" r:id="rId7"/>
    <p:sldId id="260" r:id="rId8"/>
    <p:sldId id="261" r:id="rId9"/>
    <p:sldId id="262" r:id="rId10"/>
    <p:sldId id="283" r:id="rId11"/>
    <p:sldId id="281" r:id="rId12"/>
    <p:sldId id="284" r:id="rId13"/>
    <p:sldId id="263" r:id="rId14"/>
    <p:sldId id="264" r:id="rId15"/>
    <p:sldId id="273" r:id="rId16"/>
    <p:sldId id="269" r:id="rId17"/>
    <p:sldId id="288" r:id="rId18"/>
    <p:sldId id="265" r:id="rId19"/>
    <p:sldId id="286" r:id="rId20"/>
    <p:sldId id="287" r:id="rId21"/>
    <p:sldId id="266" r:id="rId22"/>
    <p:sldId id="267" r:id="rId23"/>
    <p:sldId id="268" r:id="rId24"/>
    <p:sldId id="270" r:id="rId25"/>
    <p:sldId id="271" r:id="rId26"/>
    <p:sldId id="274" r:id="rId27"/>
    <p:sldId id="272" r:id="rId28"/>
    <p:sldId id="285" r:id="rId29"/>
    <p:sldId id="279" r:id="rId30"/>
    <p:sldId id="275" r:id="rId31"/>
    <p:sldId id="27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andong Qi Jr" initials="YQ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94613"/>
  </p:normalViewPr>
  <p:slideViewPr>
    <p:cSldViewPr snapToGrid="0" snapToObjects="1">
      <p:cViewPr varScale="1">
        <p:scale>
          <a:sx n="61" d="100"/>
          <a:sy n="61" d="100"/>
        </p:scale>
        <p:origin x="248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commentAuthors" Target="commentAuthor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25T23:56:33.965" idx="1">
    <p:pos x="6003" y="837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/" TargetMode="External"/><Relationship Id="rId3" Type="http://schemas.openxmlformats.org/officeDocument/2006/relationships/hyperlink" Target="https://www.rstudio.com/products/rstudio/download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comments" Target="../comments/commen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zh-CN" altLang="en-US" dirty="0" smtClean="0"/>
              <a:t>语言数据分析入门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310198"/>
          </a:xfrm>
        </p:spPr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chris</a:t>
            </a:r>
            <a:r>
              <a:rPr lang="en-US" altLang="zh-CN" dirty="0" smtClean="0"/>
              <a:t> Qi</a:t>
            </a:r>
          </a:p>
          <a:p>
            <a:r>
              <a:rPr lang="en-US" altLang="zh-CN" dirty="0" smtClean="0"/>
              <a:t>Ph.D. University of Maryland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243" y="3671096"/>
            <a:ext cx="2641609" cy="203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8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34"/>
            <a:ext cx="12192000" cy="680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08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881" y="0"/>
            <a:ext cx="8033966" cy="618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7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25" y="0"/>
            <a:ext cx="10581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40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上手操作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下载</a:t>
            </a:r>
            <a:r>
              <a:rPr lang="en-US" altLang="zh-CN" dirty="0" smtClean="0"/>
              <a:t> R: </a:t>
            </a:r>
            <a:r>
              <a:rPr lang="en-US" altLang="zh-CN" dirty="0" smtClean="0">
                <a:hlinkClick r:id="rId2"/>
              </a:rPr>
              <a:t>https://cran.r-project.org/</a:t>
            </a:r>
            <a:endParaRPr lang="en-US" altLang="zh-CN" dirty="0" smtClean="0"/>
          </a:p>
          <a:p>
            <a:r>
              <a:rPr lang="zh-CN" altLang="en-US" dirty="0" smtClean="0"/>
              <a:t>下载</a:t>
            </a:r>
            <a:r>
              <a:rPr lang="en-US" altLang="zh-CN" dirty="0" smtClean="0"/>
              <a:t>R-Studio: </a:t>
            </a:r>
            <a:r>
              <a:rPr lang="en-US" altLang="zh-CN" dirty="0" smtClean="0">
                <a:hlinkClick r:id="rId3"/>
              </a:rPr>
              <a:t>https://www.rstudio.com/products/rstudio/download/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先安装</a:t>
            </a:r>
            <a:r>
              <a:rPr lang="en-US" altLang="zh-CN" dirty="0" smtClean="0"/>
              <a:t>R</a:t>
            </a:r>
            <a:r>
              <a:rPr lang="zh-CN" altLang="en-US" dirty="0" smtClean="0"/>
              <a:t>（核心），再安装</a:t>
            </a:r>
            <a:r>
              <a:rPr lang="en-US" altLang="zh-CN" dirty="0" smtClean="0"/>
              <a:t>R-Studio</a:t>
            </a:r>
            <a:r>
              <a:rPr lang="zh-CN" altLang="en-US" dirty="0" smtClean="0"/>
              <a:t>（用户友好界面）</a:t>
            </a:r>
            <a:endParaRPr lang="en-US" altLang="zh-CN" dirty="0" smtClean="0"/>
          </a:p>
          <a:p>
            <a:r>
              <a:rPr lang="zh-CN" altLang="en-US" dirty="0" smtClean="0"/>
              <a:t>请将输入法调至英文环境！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79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上手操作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329136"/>
            <a:ext cx="8078184" cy="4813914"/>
          </a:xfrm>
        </p:spPr>
      </p:pic>
      <p:sp>
        <p:nvSpPr>
          <p:cNvPr id="5" name="TextBox 4"/>
          <p:cNvSpPr txBox="1"/>
          <p:nvPr/>
        </p:nvSpPr>
        <p:spPr>
          <a:xfrm>
            <a:off x="2714625" y="247173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文本编辑器，代码都放这里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399" y="4519225"/>
            <a:ext cx="224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操作台：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结果都在这里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1750" y="2378371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工作空间：所有对象都在这里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81750" y="46577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图片和文件夹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6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路径：把文件存放到哪里，从哪里读取文件？</a:t>
            </a:r>
            <a:endParaRPr lang="en-US" altLang="zh-CN" dirty="0"/>
          </a:p>
          <a:p>
            <a:r>
              <a:rPr lang="zh-CN" altLang="en-US" dirty="0"/>
              <a:t>查看路径：</a:t>
            </a:r>
            <a:r>
              <a:rPr lang="en-US" altLang="zh-CN" dirty="0" err="1"/>
              <a:t>g</a:t>
            </a:r>
            <a:r>
              <a:rPr lang="en-US" dirty="0" err="1"/>
              <a:t>etwd</a:t>
            </a:r>
            <a:r>
              <a:rPr lang="en-US" dirty="0"/>
              <a:t>()</a:t>
            </a:r>
          </a:p>
          <a:p>
            <a:r>
              <a:rPr lang="zh-CN" altLang="en-US" dirty="0"/>
              <a:t>设置路径：</a:t>
            </a:r>
            <a:endParaRPr lang="en-US" altLang="zh-CN" dirty="0"/>
          </a:p>
          <a:p>
            <a:pPr lvl="1"/>
            <a:r>
              <a:rPr lang="en-US" altLang="zh-CN" dirty="0"/>
              <a:t>Mac: </a:t>
            </a:r>
            <a:r>
              <a:rPr lang="en-US" altLang="zh-CN" dirty="0" err="1"/>
              <a:t>setwd</a:t>
            </a:r>
            <a:r>
              <a:rPr lang="en-US" altLang="zh-CN" dirty="0"/>
              <a:t>("/</a:t>
            </a:r>
            <a:r>
              <a:rPr lang="en-US" altLang="zh-CN" dirty="0" smtClean="0"/>
              <a:t>Users/Chris/R </a:t>
            </a:r>
            <a:r>
              <a:rPr lang="en-US" altLang="zh-CN" dirty="0"/>
              <a:t>Learning") </a:t>
            </a:r>
          </a:p>
          <a:p>
            <a:pPr lvl="1"/>
            <a:r>
              <a:rPr lang="en-US" altLang="zh-CN" dirty="0"/>
              <a:t>Wins:  </a:t>
            </a:r>
            <a:r>
              <a:rPr lang="en-US" altLang="zh-CN" dirty="0" err="1" smtClean="0"/>
              <a:t>setwd</a:t>
            </a:r>
            <a:r>
              <a:rPr lang="en-US" altLang="zh-CN" dirty="0" smtClean="0"/>
              <a:t>(</a:t>
            </a:r>
            <a:r>
              <a:rPr lang="en-US" altLang="zh-CN" dirty="0"/>
              <a:t>"</a:t>
            </a:r>
            <a:r>
              <a:rPr lang="en-US" altLang="zh-CN" dirty="0" smtClean="0"/>
              <a:t>C</a:t>
            </a:r>
            <a:r>
              <a:rPr lang="en-US" altLang="zh-CN" dirty="0"/>
              <a:t>:\\Users\Chris\R Learning")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确保路径是存在的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另一种方法设置路径：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74" y="4572000"/>
            <a:ext cx="5969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27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表达式（</a:t>
            </a:r>
            <a:r>
              <a:rPr lang="en-US" altLang="zh-CN" dirty="0"/>
              <a:t>expression</a:t>
            </a:r>
            <a:r>
              <a:rPr lang="zh-CN" altLang="en-US" dirty="0" smtClean="0"/>
              <a:t>）：所有输入的东西</a:t>
            </a:r>
            <a:endParaRPr lang="en-US" altLang="zh-CN" dirty="0" smtClean="0"/>
          </a:p>
          <a:p>
            <a:r>
              <a:rPr lang="zh-CN" altLang="en-US" dirty="0" smtClean="0"/>
              <a:t>基本运算，可以当作计算器 ＋ － ＊ ／ </a:t>
            </a:r>
            <a:r>
              <a:rPr lang="en-US" altLang="zh-CN" dirty="0" smtClean="0"/>
              <a:t>^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() </a:t>
            </a:r>
          </a:p>
          <a:p>
            <a:r>
              <a:rPr lang="zh-CN" altLang="en-US" dirty="0" smtClean="0"/>
              <a:t>特殊数字</a:t>
            </a:r>
            <a:endParaRPr lang="en-US" altLang="zh-CN" dirty="0" smtClean="0"/>
          </a:p>
          <a:p>
            <a:pPr lvl="1"/>
            <a:r>
              <a:rPr lang="en-US" b="1" dirty="0" err="1"/>
              <a:t>Inf</a:t>
            </a:r>
            <a:r>
              <a:rPr lang="en-US" b="1" dirty="0"/>
              <a:t> &amp; -</a:t>
            </a:r>
            <a:r>
              <a:rPr lang="en-US" b="1" dirty="0" err="1"/>
              <a:t>Inf</a:t>
            </a:r>
            <a:r>
              <a:rPr lang="en-US" b="1" dirty="0"/>
              <a:t>: </a:t>
            </a:r>
            <a:r>
              <a:rPr lang="en-US" dirty="0"/>
              <a:t>positive &amp; negative infinity </a:t>
            </a:r>
          </a:p>
          <a:p>
            <a:pPr lvl="1"/>
            <a:r>
              <a:rPr lang="en-US" b="1" dirty="0" err="1"/>
              <a:t>NaN</a:t>
            </a:r>
            <a:r>
              <a:rPr lang="en-US" b="1" dirty="0"/>
              <a:t>: </a:t>
            </a:r>
            <a:r>
              <a:rPr lang="en-US" dirty="0"/>
              <a:t>not a number </a:t>
            </a:r>
          </a:p>
          <a:p>
            <a:pPr lvl="1"/>
            <a:r>
              <a:rPr lang="en-US" b="1" dirty="0"/>
              <a:t>NA : </a:t>
            </a:r>
            <a:r>
              <a:rPr lang="en-US" dirty="0"/>
              <a:t>not available </a:t>
            </a:r>
            <a:r>
              <a:rPr lang="en-US" b="1" dirty="0"/>
              <a:t> </a:t>
            </a:r>
            <a:endParaRPr lang="en-US" dirty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02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908051"/>
            <a:ext cx="4831603" cy="4046722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33" y="908049"/>
            <a:ext cx="3848000" cy="404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83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对象（</a:t>
            </a:r>
            <a:r>
              <a:rPr lang="en-US" altLang="zh-CN" cap="none" dirty="0" smtClean="0"/>
              <a:t>object</a:t>
            </a:r>
            <a:r>
              <a:rPr lang="zh-CN" altLang="en-US" dirty="0" smtClean="0"/>
              <a:t>）：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zh-CN" altLang="en-US" dirty="0" smtClean="0"/>
              <a:t>里面所有东西都是对象。</a:t>
            </a:r>
            <a:endParaRPr lang="en-US" altLang="zh-CN" dirty="0" smtClean="0"/>
          </a:p>
          <a:p>
            <a:r>
              <a:rPr lang="zh-CN" altLang="en-US" dirty="0" smtClean="0"/>
              <a:t>对象的类型：数值</a:t>
            </a:r>
            <a:r>
              <a:rPr lang="zh-CN" altLang="en-US" dirty="0"/>
              <a:t>，字符，逻辑，</a:t>
            </a:r>
            <a:r>
              <a:rPr lang="zh-CN" altLang="en-US" dirty="0" smtClean="0"/>
              <a:t>复数。用</a:t>
            </a:r>
            <a:r>
              <a:rPr lang="en-US" dirty="0" smtClean="0"/>
              <a:t>mode(</a:t>
            </a:r>
            <a:r>
              <a:rPr lang="zh-CN" altLang="en-US" dirty="0" smtClean="0"/>
              <a:t> </a:t>
            </a:r>
            <a:r>
              <a:rPr lang="en-US" dirty="0" smtClean="0"/>
              <a:t>)</a:t>
            </a:r>
            <a:r>
              <a:rPr lang="zh-CN" altLang="en-US" dirty="0" smtClean="0"/>
              <a:t> 查看</a:t>
            </a:r>
            <a:endParaRPr lang="en-US" altLang="zh-CN" dirty="0" smtClean="0"/>
          </a:p>
          <a:p>
            <a:r>
              <a:rPr lang="zh-CN" altLang="en-US" dirty="0" smtClean="0"/>
              <a:t>对象的长度：对象里元素的个数。</a:t>
            </a:r>
            <a:r>
              <a:rPr lang="en-US" dirty="0"/>
              <a:t> </a:t>
            </a:r>
            <a:r>
              <a:rPr lang="zh-CN" altLang="en-US" dirty="0" smtClean="0"/>
              <a:t>用</a:t>
            </a:r>
            <a:r>
              <a:rPr lang="en-US" dirty="0" smtClean="0"/>
              <a:t>length(</a:t>
            </a:r>
            <a:r>
              <a:rPr lang="zh-CN" altLang="en-US" dirty="0" smtClean="0"/>
              <a:t> </a:t>
            </a:r>
            <a:r>
              <a:rPr lang="en-US" dirty="0" smtClean="0"/>
              <a:t>)</a:t>
            </a:r>
            <a:r>
              <a:rPr lang="zh-CN" altLang="en-US" dirty="0" smtClean="0"/>
              <a:t>  查看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3548645"/>
            <a:ext cx="28829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30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对象命名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赋值符号</a:t>
            </a:r>
            <a:r>
              <a:rPr lang="en-US" dirty="0"/>
              <a:t>&lt;-</a:t>
            </a:r>
            <a:r>
              <a:rPr lang="zh-CN" altLang="en-US" dirty="0"/>
              <a:t>，一个左箭头</a:t>
            </a:r>
            <a:r>
              <a:rPr lang="en-US" dirty="0"/>
              <a:t> </a:t>
            </a:r>
            <a:r>
              <a:rPr lang="zh-CN" altLang="en-US" dirty="0"/>
              <a:t>，就是取名字用的</a:t>
            </a:r>
            <a:endParaRPr lang="en-US" dirty="0"/>
          </a:p>
          <a:p>
            <a:r>
              <a:rPr lang="zh-CN" altLang="en-US" dirty="0"/>
              <a:t>名字规则，字母打头，区分大小写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175" y="4083050"/>
            <a:ext cx="2768600" cy="120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286"/>
          <a:stretch/>
        </p:blipFill>
        <p:spPr>
          <a:xfrm>
            <a:off x="5119688" y="4083050"/>
            <a:ext cx="3052762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5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课程概览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r>
              <a:rPr lang="zh-CN" altLang="en-US" dirty="0" smtClean="0"/>
              <a:t>语言概览</a:t>
            </a:r>
            <a:endParaRPr lang="en-US" altLang="zh-CN" dirty="0"/>
          </a:p>
          <a:p>
            <a:r>
              <a:rPr lang="en-US" dirty="0" smtClean="0"/>
              <a:t>R</a:t>
            </a:r>
            <a:r>
              <a:rPr lang="zh-CN" altLang="en-US" dirty="0" smtClean="0"/>
              <a:t>的应用</a:t>
            </a:r>
            <a:endParaRPr lang="en-US" altLang="zh-CN" dirty="0"/>
          </a:p>
          <a:p>
            <a:r>
              <a:rPr lang="zh-CN" altLang="en-US" dirty="0" smtClean="0"/>
              <a:t>上手操作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70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56261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13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向量（</a:t>
            </a:r>
            <a:r>
              <a:rPr lang="en-US" altLang="zh-CN" cap="none" dirty="0" smtClean="0"/>
              <a:t>vector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有方向的量，同一类型的数列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481262"/>
            <a:ext cx="5905500" cy="163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4585092"/>
            <a:ext cx="3568700" cy="132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572" y="4642242"/>
            <a:ext cx="4495800" cy="1206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4627" y="427291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可以对</a:t>
            </a:r>
            <a:r>
              <a:rPr lang="zh-CN" altLang="en-US" smtClean="0"/>
              <a:t>向量内元素进行排序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13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向量（</a:t>
            </a:r>
            <a:r>
              <a:rPr lang="en-US" altLang="zh-CN" cap="none" dirty="0"/>
              <a:t>vector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62" y="2345531"/>
            <a:ext cx="2362200" cy="1104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3062" y="195590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可以当作</a:t>
            </a:r>
            <a:r>
              <a:rPr lang="zh-CN" altLang="en-US" smtClean="0"/>
              <a:t>数字来运算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62" y="3714750"/>
            <a:ext cx="22733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向量（</a:t>
            </a:r>
            <a:r>
              <a:rPr lang="en-US" altLang="zh-CN" cap="none" dirty="0"/>
              <a:t>vector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生成向量的其他方法：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515488"/>
            <a:ext cx="2933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向量（</a:t>
            </a:r>
            <a:r>
              <a:rPr lang="en-US" altLang="zh-CN" cap="none" dirty="0"/>
              <a:t>vector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450" y="2099469"/>
            <a:ext cx="26289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矩阵（</a:t>
            </a:r>
            <a:r>
              <a:rPr lang="en-US" altLang="zh-CN" cap="none" dirty="0" smtClean="0"/>
              <a:t>matrix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4229" r="894"/>
          <a:stretch/>
        </p:blipFill>
        <p:spPr>
          <a:xfrm>
            <a:off x="5114925" y="1554479"/>
            <a:ext cx="3587115" cy="452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创建一个函数：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圆周长 </a:t>
            </a:r>
            <a:r>
              <a:rPr lang="en-US" altLang="zh-CN" dirty="0" smtClean="0"/>
              <a:t>pi*r</a:t>
            </a:r>
            <a:r>
              <a:rPr lang="en-US" altLang="zh-CN" baseline="30000" dirty="0" smtClean="0"/>
              <a:t>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702812"/>
            <a:ext cx="5026980" cy="186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自主学习资源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-</a:t>
            </a:r>
            <a:r>
              <a:rPr lang="zh-CN" altLang="en-US" dirty="0" smtClean="0"/>
              <a:t>帮助文件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问号＋函数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562225"/>
            <a:ext cx="1752600" cy="64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387" y="2295525"/>
            <a:ext cx="76073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自主学习资源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-</a:t>
            </a:r>
            <a:r>
              <a:rPr lang="zh-CN" altLang="en-US" dirty="0" smtClean="0"/>
              <a:t> 论坛博客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Stack Overflow	http://</a:t>
            </a:r>
            <a:r>
              <a:rPr lang="en-US" b="1" dirty="0" err="1"/>
              <a:t>bit.ly</a:t>
            </a:r>
            <a:r>
              <a:rPr lang="en-US" b="1" dirty="0"/>
              <a:t>/</a:t>
            </a:r>
            <a:r>
              <a:rPr lang="en-US" b="1" dirty="0" err="1"/>
              <a:t>stackoverflowR</a:t>
            </a:r>
            <a:r>
              <a:rPr lang="en-US" b="1" dirty="0"/>
              <a:t> </a:t>
            </a:r>
            <a:endParaRPr lang="en-US" dirty="0"/>
          </a:p>
          <a:p>
            <a:r>
              <a:rPr lang="en-US" b="1" dirty="0"/>
              <a:t>Cross Validated	http://</a:t>
            </a:r>
            <a:r>
              <a:rPr lang="en-US" b="1" dirty="0" err="1"/>
              <a:t>bit.ly</a:t>
            </a:r>
            <a:r>
              <a:rPr lang="en-US" b="1" dirty="0"/>
              <a:t>/</a:t>
            </a:r>
            <a:r>
              <a:rPr lang="en-US" b="1" dirty="0" err="1"/>
              <a:t>crossvalidatedR</a:t>
            </a:r>
            <a:r>
              <a:rPr lang="en-US" b="1" dirty="0"/>
              <a:t> </a:t>
            </a:r>
            <a:endParaRPr lang="en-US" dirty="0"/>
          </a:p>
          <a:p>
            <a:r>
              <a:rPr lang="en-US" b="1" dirty="0" err="1"/>
              <a:t>Nabble</a:t>
            </a:r>
            <a:r>
              <a:rPr lang="en-US" b="1" dirty="0"/>
              <a:t>		http://</a:t>
            </a:r>
            <a:r>
              <a:rPr lang="en-US" b="1" dirty="0" err="1"/>
              <a:t>bit.ly</a:t>
            </a:r>
            <a:r>
              <a:rPr lang="en-US" b="1" dirty="0"/>
              <a:t>/</a:t>
            </a:r>
            <a:r>
              <a:rPr lang="en-US" b="1" dirty="0" err="1"/>
              <a:t>nabbleR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b="1" dirty="0"/>
              <a:t>R-Statistics blog		http://</a:t>
            </a:r>
            <a:r>
              <a:rPr lang="en-US" b="1" dirty="0" err="1"/>
              <a:t>bit.ly</a:t>
            </a:r>
            <a:r>
              <a:rPr lang="en-US" b="1" dirty="0"/>
              <a:t>/</a:t>
            </a:r>
            <a:r>
              <a:rPr lang="en-US" b="1" dirty="0" err="1"/>
              <a:t>rstatistics</a:t>
            </a:r>
            <a:r>
              <a:rPr lang="en-US" b="1" dirty="0"/>
              <a:t> </a:t>
            </a:r>
            <a:endParaRPr lang="en-US" dirty="0"/>
          </a:p>
          <a:p>
            <a:r>
              <a:rPr lang="en-US" b="1" dirty="0"/>
              <a:t>R-Data mining blog </a:t>
            </a:r>
            <a:r>
              <a:rPr lang="en-US" dirty="0"/>
              <a:t>		</a:t>
            </a:r>
            <a:r>
              <a:rPr lang="en-US" b="1" dirty="0"/>
              <a:t>http://</a:t>
            </a:r>
            <a:r>
              <a:rPr lang="en-US" b="1" dirty="0" err="1"/>
              <a:t>bit.ly</a:t>
            </a:r>
            <a:r>
              <a:rPr lang="en-US" b="1" dirty="0"/>
              <a:t>/</a:t>
            </a:r>
            <a:r>
              <a:rPr lang="en-US" b="1" dirty="0" err="1"/>
              <a:t>rdatamining</a:t>
            </a:r>
            <a:r>
              <a:rPr lang="en-US" b="1" dirty="0"/>
              <a:t> </a:t>
            </a:r>
            <a:endParaRPr lang="en-US" dirty="0"/>
          </a:p>
          <a:p>
            <a:r>
              <a:rPr lang="en-US" b="1" dirty="0"/>
              <a:t>R-Bloggers			http://</a:t>
            </a:r>
            <a:r>
              <a:rPr lang="en-US" b="1" dirty="0" err="1"/>
              <a:t>bit.ly</a:t>
            </a:r>
            <a:r>
              <a:rPr lang="en-US" b="1" dirty="0"/>
              <a:t>/</a:t>
            </a:r>
            <a:r>
              <a:rPr lang="en-US" b="1" dirty="0" err="1"/>
              <a:t>Rbloggers</a:t>
            </a:r>
            <a:r>
              <a:rPr lang="en-US" b="1" dirty="0"/>
              <a:t> </a:t>
            </a:r>
            <a:endParaRPr lang="en-US" dirty="0"/>
          </a:p>
          <a:p>
            <a:r>
              <a:rPr lang="en-US" b="1" dirty="0"/>
              <a:t>Revolution Analytics blog </a:t>
            </a:r>
            <a:r>
              <a:rPr lang="en-US" dirty="0"/>
              <a:t>	</a:t>
            </a:r>
            <a:r>
              <a:rPr lang="en-US" b="1" dirty="0"/>
              <a:t>http://</a:t>
            </a:r>
            <a:r>
              <a:rPr lang="en-US" b="1" dirty="0" err="1"/>
              <a:t>bit.ly</a:t>
            </a:r>
            <a:r>
              <a:rPr lang="en-US" b="1" dirty="0"/>
              <a:t>/</a:t>
            </a:r>
            <a:r>
              <a:rPr lang="en-US" b="1" dirty="0" err="1"/>
              <a:t>revolutionanalyticsR</a:t>
            </a:r>
            <a:r>
              <a:rPr lang="en-US" b="1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51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数据管理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读取数据</a:t>
            </a:r>
            <a:endParaRPr lang="en-US" altLang="zh-CN" dirty="0" smtClean="0"/>
          </a:p>
          <a:p>
            <a:pPr lvl="1"/>
            <a:r>
              <a:rPr lang="en-US" altLang="zh-CN" dirty="0" err="1"/>
              <a:t>read.csv</a:t>
            </a:r>
            <a:r>
              <a:rPr lang="en-US" altLang="zh-CN" dirty="0"/>
              <a:t>(“</a:t>
            </a:r>
            <a:r>
              <a:rPr lang="en-US" altLang="zh-CN" dirty="0" err="1"/>
              <a:t>myFile</a:t>
            </a:r>
            <a:r>
              <a:rPr lang="en-US" altLang="zh-CN" dirty="0"/>
              <a:t>..csv”)</a:t>
            </a:r>
          </a:p>
          <a:p>
            <a:pPr lvl="1"/>
            <a:r>
              <a:rPr lang="en-US" dirty="0" err="1"/>
              <a:t>read.table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read.lines</a:t>
            </a:r>
            <a:r>
              <a:rPr lang="en-US" dirty="0" smtClean="0"/>
              <a:t>()</a:t>
            </a:r>
            <a:endParaRPr lang="en-US" altLang="zh-CN" dirty="0"/>
          </a:p>
          <a:p>
            <a:r>
              <a:rPr lang="zh-CN" altLang="en-US" dirty="0" smtClean="0"/>
              <a:t>描述性统计</a:t>
            </a:r>
            <a:endParaRPr lang="en-US" altLang="zh-CN" dirty="0" smtClean="0"/>
          </a:p>
          <a:p>
            <a:pPr lvl="1"/>
            <a:r>
              <a:rPr lang="zh-CN" altLang="en-US" dirty="0"/>
              <a:t>全体数据，单个数据（四分位数，最小值，最大值，均值，中位数，方差）</a:t>
            </a:r>
            <a:endParaRPr lang="en-US" altLang="zh-CN" dirty="0"/>
          </a:p>
          <a:p>
            <a:pPr lvl="1"/>
            <a:r>
              <a:rPr lang="zh-CN" altLang="en-US" dirty="0" smtClean="0"/>
              <a:t>箱图</a:t>
            </a:r>
            <a:endParaRPr lang="en-US" altLang="zh-CN" dirty="0" smtClean="0"/>
          </a:p>
          <a:p>
            <a:r>
              <a:rPr lang="zh-CN" altLang="en-US" dirty="0" smtClean="0"/>
              <a:t>创造新变量</a:t>
            </a:r>
            <a:endParaRPr lang="en-US" altLang="zh-CN" dirty="0" smtClean="0"/>
          </a:p>
          <a:p>
            <a:pPr lvl="1"/>
            <a:r>
              <a:rPr lang="zh-CN" altLang="en-US" dirty="0"/>
              <a:t>使用赋值符号</a:t>
            </a:r>
            <a:endParaRPr lang="en-US" altLang="zh-CN" dirty="0"/>
          </a:p>
          <a:p>
            <a:pPr lvl="1"/>
            <a:r>
              <a:rPr lang="zh-CN" altLang="en-US" dirty="0"/>
              <a:t>运用基本</a:t>
            </a:r>
            <a:r>
              <a:rPr lang="zh-CN" altLang="en-US" dirty="0" smtClean="0"/>
              <a:t>运算</a:t>
            </a:r>
            <a:endParaRPr lang="en-US" altLang="zh-CN" dirty="0" smtClean="0"/>
          </a:p>
          <a:p>
            <a:r>
              <a:rPr lang="zh-CN" altLang="en-US" dirty="0" smtClean="0"/>
              <a:t>存储数据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809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zh-CN" altLang="en-US" dirty="0"/>
              <a:t>语言概览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</a:t>
            </a:r>
            <a:r>
              <a:rPr lang="zh-CN" altLang="en-US" dirty="0"/>
              <a:t>是一门用于统计计算和作图的语言</a:t>
            </a:r>
            <a:r>
              <a:rPr lang="zh-CN" altLang="en-US" dirty="0" smtClean="0"/>
              <a:t>，由</a:t>
            </a:r>
            <a:r>
              <a:rPr lang="en-US" altLang="zh-CN" dirty="0" smtClean="0"/>
              <a:t>S</a:t>
            </a:r>
            <a:r>
              <a:rPr lang="zh-CN" altLang="en-US" dirty="0" smtClean="0"/>
              <a:t>语言发展而来，以统计分析功能见长。</a:t>
            </a:r>
            <a:endParaRPr lang="en-US" altLang="zh-CN" dirty="0" smtClean="0"/>
          </a:p>
          <a:p>
            <a:pPr lvl="1"/>
            <a:r>
              <a:rPr lang="en-US" altLang="zh-CN" dirty="0"/>
              <a:t>S</a:t>
            </a:r>
            <a:r>
              <a:rPr lang="zh-CN" altLang="en-US" dirty="0"/>
              <a:t>语言由贝尔实验室</a:t>
            </a:r>
            <a:r>
              <a:rPr lang="en-US" altLang="zh-CN" dirty="0"/>
              <a:t>1976</a:t>
            </a:r>
            <a:r>
              <a:rPr lang="zh-CN" altLang="en-US" dirty="0"/>
              <a:t>年开发，是一个内部使用的统计分析工具。</a:t>
            </a:r>
            <a:endParaRPr lang="en-US" altLang="zh-CN" dirty="0"/>
          </a:p>
          <a:p>
            <a:pPr lvl="1"/>
            <a:r>
              <a:rPr lang="en-US" altLang="zh-CN" dirty="0"/>
              <a:t>R </a:t>
            </a:r>
            <a:r>
              <a:rPr lang="zh-CN" altLang="en-US" dirty="0"/>
              <a:t>是新西兰的罗斯</a:t>
            </a:r>
            <a:r>
              <a:rPr lang="en-US" altLang="zh-CN" dirty="0"/>
              <a:t>.</a:t>
            </a:r>
            <a:r>
              <a:rPr lang="zh-CN" altLang="en-US" dirty="0"/>
              <a:t>伊哈卡 </a:t>
            </a:r>
            <a:r>
              <a:rPr lang="en-US" altLang="zh-CN" dirty="0"/>
              <a:t>(Ross Ihaka)</a:t>
            </a:r>
            <a:r>
              <a:rPr lang="zh-CN" altLang="en-US" dirty="0"/>
              <a:t>和罗伯特</a:t>
            </a:r>
            <a:r>
              <a:rPr lang="en-US" altLang="zh-CN" dirty="0"/>
              <a:t>.</a:t>
            </a:r>
            <a:r>
              <a:rPr lang="zh-CN" altLang="en-US" dirty="0"/>
              <a:t>金特尔曼（</a:t>
            </a:r>
            <a:r>
              <a:rPr lang="en-US" altLang="zh-CN" dirty="0"/>
              <a:t>Robert Gentleman</a:t>
            </a:r>
            <a:r>
              <a:rPr lang="zh-CN" altLang="en-US" dirty="0" smtClean="0"/>
              <a:t>）基于</a:t>
            </a:r>
            <a:r>
              <a:rPr lang="en-US" altLang="zh-CN" dirty="0" smtClean="0"/>
              <a:t>S</a:t>
            </a:r>
            <a:r>
              <a:rPr lang="zh-CN" altLang="en-US" dirty="0" smtClean="0"/>
              <a:t>语言开发</a:t>
            </a:r>
            <a:r>
              <a:rPr lang="zh-CN" altLang="en-US" dirty="0"/>
              <a:t>，</a:t>
            </a:r>
            <a:r>
              <a:rPr lang="en-US" altLang="zh-CN" dirty="0"/>
              <a:t>1993</a:t>
            </a:r>
            <a:r>
              <a:rPr lang="zh-CN" altLang="en-US" dirty="0"/>
              <a:t>年面世。</a:t>
            </a:r>
            <a:r>
              <a:rPr lang="en-US" altLang="zh-CN" dirty="0"/>
              <a:t>1995</a:t>
            </a:r>
            <a:r>
              <a:rPr lang="zh-CN" altLang="en-US" dirty="0"/>
              <a:t>年采用通用公共许可协议，使之成为免费软件。</a:t>
            </a:r>
            <a:endParaRPr lang="en-US" altLang="zh-CN" dirty="0"/>
          </a:p>
          <a:p>
            <a:r>
              <a:rPr lang="zh-CN" altLang="en-US" dirty="0" smtClean="0"/>
              <a:t>最大特点：免费，开源</a:t>
            </a:r>
            <a:endParaRPr lang="en-US" altLang="zh-CN" dirty="0" smtClean="0"/>
          </a:p>
          <a:p>
            <a:pPr lvl="1"/>
            <a:r>
              <a:rPr lang="zh-CN" altLang="en-US" dirty="0"/>
              <a:t>在国外高校的统计系，</a:t>
            </a:r>
            <a:r>
              <a:rPr lang="en-US" altLang="zh-CN" dirty="0"/>
              <a:t>R</a:t>
            </a:r>
            <a:r>
              <a:rPr lang="zh-CN" altLang="en-US" dirty="0"/>
              <a:t>几乎是一门必修的语言，具有统治性的</a:t>
            </a:r>
            <a:r>
              <a:rPr lang="zh-CN" altLang="en-US" dirty="0" smtClean="0"/>
              <a:t>地位。</a:t>
            </a: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R</a:t>
            </a:r>
            <a:r>
              <a:rPr lang="zh-CN" altLang="en-US" dirty="0"/>
              <a:t>的综合档案网络</a:t>
            </a:r>
            <a:r>
              <a:rPr lang="en-US" altLang="zh-CN" dirty="0"/>
              <a:t>CRAN</a:t>
            </a:r>
            <a:r>
              <a:rPr lang="zh-CN" altLang="en-US" dirty="0"/>
              <a:t>中，提供了大量的第三方功能</a:t>
            </a:r>
            <a:r>
              <a:rPr lang="zh-CN" altLang="en-US" dirty="0" smtClean="0"/>
              <a:t>包，无所不包，包治百病。</a:t>
            </a:r>
            <a:endParaRPr lang="en-US" altLang="zh-CN" dirty="0" smtClean="0"/>
          </a:p>
          <a:p>
            <a:pPr lvl="1"/>
            <a:r>
              <a:rPr lang="en-US" altLang="zh-CN" dirty="0"/>
              <a:t>google</a:t>
            </a:r>
            <a:r>
              <a:rPr lang="zh-CN" altLang="en-US" dirty="0"/>
              <a:t>首席经济学家</a:t>
            </a:r>
            <a:r>
              <a:rPr lang="en-US" altLang="zh-CN" dirty="0"/>
              <a:t>Hal Varian</a:t>
            </a:r>
            <a:r>
              <a:rPr lang="zh-CN" altLang="en-US" dirty="0"/>
              <a:t>说：</a:t>
            </a:r>
            <a:r>
              <a:rPr lang="en-US" altLang="zh-CN" dirty="0"/>
              <a:t>R</a:t>
            </a:r>
            <a:r>
              <a:rPr lang="zh-CN" altLang="en-US" dirty="0"/>
              <a:t>的最让人惊艳之处在于你可以通过修改它来做所有的事情，而你已经拥有大量可用的工具包，这无疑让你是站在巨人的肩膀上工作。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65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移除单个对象：</a:t>
            </a:r>
            <a:r>
              <a:rPr lang="en-US" altLang="zh-CN" dirty="0" err="1" smtClean="0"/>
              <a:t>rm</a:t>
            </a:r>
            <a:r>
              <a:rPr lang="en-US" altLang="zh-CN" dirty="0"/>
              <a:t>() </a:t>
            </a:r>
            <a:endParaRPr lang="en-US" dirty="0" smtClean="0"/>
          </a:p>
          <a:p>
            <a:r>
              <a:rPr lang="zh-CN" altLang="en-US" dirty="0" smtClean="0"/>
              <a:t>清理所有对象：</a:t>
            </a:r>
            <a:r>
              <a:rPr lang="en-US" dirty="0" err="1" smtClean="0"/>
              <a:t>rm</a:t>
            </a:r>
            <a:r>
              <a:rPr lang="en-US" dirty="0" smtClean="0"/>
              <a:t>(list=ls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1110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 </a:t>
            </a:r>
            <a:r>
              <a:rPr lang="zh-CN" altLang="en-US" dirty="0" smtClean="0"/>
              <a:t>展示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0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zh-CN" altLang="en-US" dirty="0"/>
              <a:t>的应用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统计计算、经济学研究、机器学习、金融分析、生物信息、社会</a:t>
            </a:r>
            <a:r>
              <a:rPr lang="zh-CN" altLang="en-US" dirty="0"/>
              <a:t>网络</a:t>
            </a:r>
            <a:r>
              <a:rPr lang="zh-CN" altLang="en-US" dirty="0" smtClean="0"/>
              <a:t>分析、自然</a:t>
            </a:r>
            <a:r>
              <a:rPr lang="zh-CN" altLang="en-US" dirty="0"/>
              <a:t>语言</a:t>
            </a:r>
            <a:r>
              <a:rPr lang="zh-CN" altLang="en-US" dirty="0" smtClean="0"/>
              <a:t>处理、高</a:t>
            </a:r>
            <a:r>
              <a:rPr lang="zh-CN" altLang="en-US" dirty="0"/>
              <a:t>性能计算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409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49"/>
            <a:ext cx="12192000" cy="683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0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zh-CN" altLang="en-US" dirty="0"/>
              <a:t>的应用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</a:t>
            </a:r>
            <a:r>
              <a:rPr lang="zh-CN" altLang="en-US" dirty="0"/>
              <a:t>是统计和作图界的绝顶高手，深得各行各业从业人员喜爱</a:t>
            </a:r>
            <a:endParaRPr lang="en-US" altLang="zh-CN" dirty="0"/>
          </a:p>
          <a:p>
            <a:pPr lvl="1"/>
            <a:r>
              <a:rPr lang="zh-CN" altLang="en-US" dirty="0"/>
              <a:t>统计免不了作图，</a:t>
            </a:r>
            <a:r>
              <a:rPr lang="en-US" altLang="zh-CN" dirty="0"/>
              <a:t>R</a:t>
            </a:r>
            <a:r>
              <a:rPr lang="zh-CN" altLang="en-US" dirty="0"/>
              <a:t>的图形支持极其强大</a:t>
            </a:r>
            <a:endParaRPr lang="en-US" altLang="zh-CN" dirty="0"/>
          </a:p>
          <a:p>
            <a:pPr lvl="1"/>
            <a:r>
              <a:rPr lang="zh-CN" altLang="en-US" dirty="0"/>
              <a:t>例子：</a:t>
            </a:r>
            <a:r>
              <a:rPr lang="en-US" dirty="0"/>
              <a:t>boxplot(</a:t>
            </a:r>
            <a:r>
              <a:rPr lang="en-US" dirty="0" err="1"/>
              <a:t>mpg~cyl,data</a:t>
            </a:r>
            <a:r>
              <a:rPr lang="en-US" dirty="0"/>
              <a:t>=</a:t>
            </a:r>
            <a:r>
              <a:rPr lang="en-US" dirty="0" err="1"/>
              <a:t>mtcars</a:t>
            </a:r>
            <a:r>
              <a:rPr lang="en-US" dirty="0"/>
              <a:t>, main=”Car </a:t>
            </a:r>
            <a:r>
              <a:rPr lang="en-US" dirty="0" err="1"/>
              <a:t>Milage</a:t>
            </a:r>
            <a:r>
              <a:rPr lang="en-US" dirty="0"/>
              <a:t> Data”, </a:t>
            </a:r>
            <a:r>
              <a:rPr lang="en-US" dirty="0" err="1"/>
              <a:t>xlab</a:t>
            </a:r>
            <a:r>
              <a:rPr lang="en-US" dirty="0"/>
              <a:t>=”Number of Cylinders”, </a:t>
            </a:r>
            <a:r>
              <a:rPr lang="en-US" dirty="0" err="1"/>
              <a:t>ylab</a:t>
            </a:r>
            <a:r>
              <a:rPr lang="en-US" dirty="0"/>
              <a:t>=”Miles Per Gallon”)</a:t>
            </a:r>
            <a:r>
              <a:rPr lang="zh-CN" altLang="en-US" dirty="0"/>
              <a:t> 。分位数、中值、均值、奇异点等信息均包含在该图中。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130" y="157162"/>
            <a:ext cx="7978171" cy="568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7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211760"/>
            <a:ext cx="6000750" cy="5657488"/>
          </a:xfrm>
        </p:spPr>
      </p:pic>
    </p:spTree>
    <p:extLst>
      <p:ext uri="{BB962C8B-B14F-4D97-AF65-F5344CB8AC3E}">
        <p14:creationId xmlns:p14="http://schemas.microsoft.com/office/powerpoint/2010/main" val="1660424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781" y="1329136"/>
            <a:ext cx="6977448" cy="4822059"/>
          </a:xfrm>
        </p:spPr>
      </p:pic>
    </p:spTree>
    <p:extLst>
      <p:ext uri="{BB962C8B-B14F-4D97-AF65-F5344CB8AC3E}">
        <p14:creationId xmlns:p14="http://schemas.microsoft.com/office/powerpoint/2010/main" val="2085115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2927</TotalTime>
  <Words>681</Words>
  <Application>Microsoft Macintosh PowerPoint</Application>
  <PresentationFormat>Widescreen</PresentationFormat>
  <Paragraphs>101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Gill Sans MT</vt:lpstr>
      <vt:lpstr>等线</vt:lpstr>
      <vt:lpstr>等线 Light</vt:lpstr>
      <vt:lpstr>Arial</vt:lpstr>
      <vt:lpstr>Gallery</vt:lpstr>
      <vt:lpstr>R语言数据分析入门</vt:lpstr>
      <vt:lpstr>课程概览</vt:lpstr>
      <vt:lpstr>R 语言概览 </vt:lpstr>
      <vt:lpstr>R的应用 </vt:lpstr>
      <vt:lpstr>PowerPoint Presentation</vt:lpstr>
      <vt:lpstr>R的应用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上手操作</vt:lpstr>
      <vt:lpstr>上手操作</vt:lpstr>
      <vt:lpstr>路径</vt:lpstr>
      <vt:lpstr>PowerPoint Presentation</vt:lpstr>
      <vt:lpstr>PowerPoint Presentation</vt:lpstr>
      <vt:lpstr>对象（object）：</vt:lpstr>
      <vt:lpstr>对象命名</vt:lpstr>
      <vt:lpstr>PowerPoint Presentation</vt:lpstr>
      <vt:lpstr>向量（vector）</vt:lpstr>
      <vt:lpstr>向量（vector）</vt:lpstr>
      <vt:lpstr>向量（vector）</vt:lpstr>
      <vt:lpstr>向量（vector）</vt:lpstr>
      <vt:lpstr>矩阵（matrix）</vt:lpstr>
      <vt:lpstr>函数</vt:lpstr>
      <vt:lpstr>自主学习资源 -帮助文件</vt:lpstr>
      <vt:lpstr>自主学习资源 - 论坛博客</vt:lpstr>
      <vt:lpstr>数据管理</vt:lpstr>
      <vt:lpstr>PowerPoint Presentation</vt:lpstr>
      <vt:lpstr>demo 展示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R语言数据分析入门</dc:title>
  <dc:creator>Yuandong Qi Jr</dc:creator>
  <cp:lastModifiedBy>Yuandong Qi Jr</cp:lastModifiedBy>
  <cp:revision>36</cp:revision>
  <dcterms:created xsi:type="dcterms:W3CDTF">2018-01-26T03:43:04Z</dcterms:created>
  <dcterms:modified xsi:type="dcterms:W3CDTF">2018-06-04T14:27:06Z</dcterms:modified>
</cp:coreProperties>
</file>