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16"/>
  </p:notesMasterIdLst>
  <p:sldIdLst>
    <p:sldId id="256" r:id="rId2"/>
    <p:sldId id="276" r:id="rId3"/>
    <p:sldId id="262" r:id="rId4"/>
    <p:sldId id="266" r:id="rId5"/>
    <p:sldId id="263" r:id="rId6"/>
    <p:sldId id="268" r:id="rId7"/>
    <p:sldId id="269" r:id="rId8"/>
    <p:sldId id="264" r:id="rId9"/>
    <p:sldId id="271" r:id="rId10"/>
    <p:sldId id="272" r:id="rId11"/>
    <p:sldId id="275" r:id="rId12"/>
    <p:sldId id="273" r:id="rId13"/>
    <p:sldId id="27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3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4B934-A8B6-472A-8119-1390B0DB71CB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0A2145-1B5B-4A28-8E40-E33AA200F89C}">
      <dgm:prSet/>
      <dgm:spPr/>
      <dgm:t>
        <a:bodyPr/>
        <a:lstStyle/>
        <a:p>
          <a:r>
            <a:rPr lang="en-US" dirty="0"/>
            <a:t>histogram </a:t>
          </a:r>
          <a:r>
            <a:rPr lang="zh-CN" altLang="en-US" dirty="0" smtClean="0"/>
            <a:t>（</a:t>
          </a:r>
          <a:r>
            <a:rPr lang="zh-CN" dirty="0" smtClean="0"/>
            <a:t>柱状</a:t>
          </a:r>
          <a:r>
            <a:rPr lang="zh-CN" dirty="0"/>
            <a:t>图</a:t>
          </a:r>
          <a:r>
            <a:rPr lang="en-US" dirty="0"/>
            <a:t>)</a:t>
          </a:r>
        </a:p>
      </dgm:t>
    </dgm:pt>
    <dgm:pt modelId="{B83699D9-EB4D-4602-805F-79AB2CDCE468}" type="parTrans" cxnId="{E13EF0CE-743C-408A-BE1A-886254A306E8}">
      <dgm:prSet/>
      <dgm:spPr/>
      <dgm:t>
        <a:bodyPr/>
        <a:lstStyle/>
        <a:p>
          <a:endParaRPr lang="en-US"/>
        </a:p>
      </dgm:t>
    </dgm:pt>
    <dgm:pt modelId="{035D2D1C-66A5-4409-B657-77C6E062B097}" type="sibTrans" cxnId="{E13EF0CE-743C-408A-BE1A-886254A306E8}">
      <dgm:prSet/>
      <dgm:spPr/>
      <dgm:t>
        <a:bodyPr/>
        <a:lstStyle/>
        <a:p>
          <a:endParaRPr lang="en-US"/>
        </a:p>
      </dgm:t>
    </dgm:pt>
    <dgm:pt modelId="{7B68EBA9-44FF-42AB-B460-A62C34923FCB}">
      <dgm:prSet/>
      <dgm:spPr/>
      <dgm:t>
        <a:bodyPr/>
        <a:lstStyle/>
        <a:p>
          <a:r>
            <a:rPr lang="en-US" dirty="0" smtClean="0"/>
            <a:t>scatter</a:t>
          </a:r>
          <a:r>
            <a:rPr lang="zh-CN" dirty="0" smtClean="0"/>
            <a:t>（</a:t>
          </a:r>
          <a:r>
            <a:rPr lang="zh-CN" dirty="0"/>
            <a:t>散点图）</a:t>
          </a:r>
          <a:endParaRPr lang="en-US" dirty="0"/>
        </a:p>
      </dgm:t>
    </dgm:pt>
    <dgm:pt modelId="{B18FE4EC-723C-46BE-A89C-F975B68680B9}" type="parTrans" cxnId="{0ECB1628-95FE-456F-B0F4-BA88C3BA79D9}">
      <dgm:prSet/>
      <dgm:spPr/>
      <dgm:t>
        <a:bodyPr/>
        <a:lstStyle/>
        <a:p>
          <a:endParaRPr lang="en-US"/>
        </a:p>
      </dgm:t>
    </dgm:pt>
    <dgm:pt modelId="{5975D683-D9C3-43F9-A4D4-EE3C21604A8C}" type="sibTrans" cxnId="{0ECB1628-95FE-456F-B0F4-BA88C3BA79D9}">
      <dgm:prSet/>
      <dgm:spPr/>
      <dgm:t>
        <a:bodyPr/>
        <a:lstStyle/>
        <a:p>
          <a:endParaRPr lang="en-US"/>
        </a:p>
      </dgm:t>
    </dgm:pt>
    <dgm:pt modelId="{EA80025D-E9D4-4C47-83AF-B6BCB04B7B8A}">
      <dgm:prSet/>
      <dgm:spPr/>
      <dgm:t>
        <a:bodyPr/>
        <a:lstStyle/>
        <a:p>
          <a:r>
            <a:rPr lang="en-US" dirty="0" smtClean="0"/>
            <a:t>line</a:t>
          </a:r>
          <a:r>
            <a:rPr lang="zh-CN" dirty="0" smtClean="0"/>
            <a:t>（</a:t>
          </a:r>
          <a:r>
            <a:rPr lang="zh-CN" dirty="0"/>
            <a:t>线图）</a:t>
          </a:r>
          <a:endParaRPr lang="en-US" dirty="0"/>
        </a:p>
      </dgm:t>
    </dgm:pt>
    <dgm:pt modelId="{5B457EBD-AB82-4806-9C3C-E321C4CBBCD9}" type="parTrans" cxnId="{A7625DF8-CC41-4245-9F7C-D8443C50B726}">
      <dgm:prSet/>
      <dgm:spPr/>
      <dgm:t>
        <a:bodyPr/>
        <a:lstStyle/>
        <a:p>
          <a:endParaRPr lang="en-US"/>
        </a:p>
      </dgm:t>
    </dgm:pt>
    <dgm:pt modelId="{B7F238C7-A14D-47E1-8829-6100BB01EFDA}" type="sibTrans" cxnId="{A7625DF8-CC41-4245-9F7C-D8443C50B726}">
      <dgm:prSet/>
      <dgm:spPr/>
      <dgm:t>
        <a:bodyPr/>
        <a:lstStyle/>
        <a:p>
          <a:endParaRPr lang="en-US"/>
        </a:p>
      </dgm:t>
    </dgm:pt>
    <dgm:pt modelId="{76F7F387-DAD2-5646-A3C3-C7F290C9AF46}">
      <dgm:prSet/>
      <dgm:spPr/>
      <dgm:t>
        <a:bodyPr/>
        <a:lstStyle/>
        <a:p>
          <a:r>
            <a:rPr lang="en-US" dirty="0" smtClean="0"/>
            <a:t>boxplot</a:t>
          </a:r>
          <a:r>
            <a:rPr lang="zh-CN" altLang="en-US" dirty="0" smtClean="0"/>
            <a:t>（箱图）</a:t>
          </a:r>
          <a:endParaRPr lang="en-US" dirty="0"/>
        </a:p>
      </dgm:t>
    </dgm:pt>
    <dgm:pt modelId="{41B9A0D3-9D86-9241-A822-3C585C411082}" type="parTrans" cxnId="{B799509B-308C-284F-9511-FF1284A7C11A}">
      <dgm:prSet/>
      <dgm:spPr/>
      <dgm:t>
        <a:bodyPr/>
        <a:lstStyle/>
        <a:p>
          <a:endParaRPr lang="en-US"/>
        </a:p>
      </dgm:t>
    </dgm:pt>
    <dgm:pt modelId="{52B2D9FF-909C-B845-A6D2-2032AD04787B}" type="sibTrans" cxnId="{B799509B-308C-284F-9511-FF1284A7C11A}">
      <dgm:prSet/>
      <dgm:spPr/>
      <dgm:t>
        <a:bodyPr/>
        <a:lstStyle/>
        <a:p>
          <a:endParaRPr lang="en-US"/>
        </a:p>
      </dgm:t>
    </dgm:pt>
    <dgm:pt modelId="{450AB792-30B5-E34E-BB44-E91FC45A01A0}" type="pres">
      <dgm:prSet presAssocID="{8864B934-A8B6-472A-8119-1390B0DB71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22FEF6-A275-E840-B6E8-FD71CD652B0E}" type="pres">
      <dgm:prSet presAssocID="{8F0A2145-1B5B-4A28-8E40-E33AA200F89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82882-90F9-E84E-8B59-8A6729A34061}" type="pres">
      <dgm:prSet presAssocID="{035D2D1C-66A5-4409-B657-77C6E062B097}" presName="spacer" presStyleCnt="0"/>
      <dgm:spPr/>
    </dgm:pt>
    <dgm:pt modelId="{F5CB790B-10A1-CA45-BC52-F5BA45DE5A7D}" type="pres">
      <dgm:prSet presAssocID="{76F7F387-DAD2-5646-A3C3-C7F290C9AF4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4F6500-1F77-864D-8345-3E2585CB1661}" type="pres">
      <dgm:prSet presAssocID="{52B2D9FF-909C-B845-A6D2-2032AD04787B}" presName="spacer" presStyleCnt="0"/>
      <dgm:spPr/>
    </dgm:pt>
    <dgm:pt modelId="{1DEC9771-71E9-7E47-9A60-8C6196F25307}" type="pres">
      <dgm:prSet presAssocID="{7B68EBA9-44FF-42AB-B460-A62C34923FC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FBE54D-92B2-7143-A481-64CE5C241094}" type="pres">
      <dgm:prSet presAssocID="{5975D683-D9C3-43F9-A4D4-EE3C21604A8C}" presName="spacer" presStyleCnt="0"/>
      <dgm:spPr/>
    </dgm:pt>
    <dgm:pt modelId="{00215A77-E321-C146-AEC2-4D110D3831C4}" type="pres">
      <dgm:prSet presAssocID="{EA80025D-E9D4-4C47-83AF-B6BCB04B7B8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99509B-308C-284F-9511-FF1284A7C11A}" srcId="{8864B934-A8B6-472A-8119-1390B0DB71CB}" destId="{76F7F387-DAD2-5646-A3C3-C7F290C9AF46}" srcOrd="1" destOrd="0" parTransId="{41B9A0D3-9D86-9241-A822-3C585C411082}" sibTransId="{52B2D9FF-909C-B845-A6D2-2032AD04787B}"/>
    <dgm:cxn modelId="{0ECB1628-95FE-456F-B0F4-BA88C3BA79D9}" srcId="{8864B934-A8B6-472A-8119-1390B0DB71CB}" destId="{7B68EBA9-44FF-42AB-B460-A62C34923FCB}" srcOrd="2" destOrd="0" parTransId="{B18FE4EC-723C-46BE-A89C-F975B68680B9}" sibTransId="{5975D683-D9C3-43F9-A4D4-EE3C21604A8C}"/>
    <dgm:cxn modelId="{A7625DF8-CC41-4245-9F7C-D8443C50B726}" srcId="{8864B934-A8B6-472A-8119-1390B0DB71CB}" destId="{EA80025D-E9D4-4C47-83AF-B6BCB04B7B8A}" srcOrd="3" destOrd="0" parTransId="{5B457EBD-AB82-4806-9C3C-E321C4CBBCD9}" sibTransId="{B7F238C7-A14D-47E1-8829-6100BB01EFDA}"/>
    <dgm:cxn modelId="{905EF757-4773-364F-8226-23BB4F9EB2E9}" type="presOf" srcId="{8864B934-A8B6-472A-8119-1390B0DB71CB}" destId="{450AB792-30B5-E34E-BB44-E91FC45A01A0}" srcOrd="0" destOrd="0" presId="urn:microsoft.com/office/officeart/2005/8/layout/vList2"/>
    <dgm:cxn modelId="{45C46477-D364-3F49-B486-4CCD974CD822}" type="presOf" srcId="{7B68EBA9-44FF-42AB-B460-A62C34923FCB}" destId="{1DEC9771-71E9-7E47-9A60-8C6196F25307}" srcOrd="0" destOrd="0" presId="urn:microsoft.com/office/officeart/2005/8/layout/vList2"/>
    <dgm:cxn modelId="{E13EF0CE-743C-408A-BE1A-886254A306E8}" srcId="{8864B934-A8B6-472A-8119-1390B0DB71CB}" destId="{8F0A2145-1B5B-4A28-8E40-E33AA200F89C}" srcOrd="0" destOrd="0" parTransId="{B83699D9-EB4D-4602-805F-79AB2CDCE468}" sibTransId="{035D2D1C-66A5-4409-B657-77C6E062B097}"/>
    <dgm:cxn modelId="{C63417F6-EB2A-0A41-9343-235CB6B8A746}" type="presOf" srcId="{8F0A2145-1B5B-4A28-8E40-E33AA200F89C}" destId="{D722FEF6-A275-E840-B6E8-FD71CD652B0E}" srcOrd="0" destOrd="0" presId="urn:microsoft.com/office/officeart/2005/8/layout/vList2"/>
    <dgm:cxn modelId="{18DEA9BD-D2CE-F643-BA94-E79B02C71104}" type="presOf" srcId="{EA80025D-E9D4-4C47-83AF-B6BCB04B7B8A}" destId="{00215A77-E321-C146-AEC2-4D110D3831C4}" srcOrd="0" destOrd="0" presId="urn:microsoft.com/office/officeart/2005/8/layout/vList2"/>
    <dgm:cxn modelId="{D88E04FD-A360-074B-B34B-BFF5CFE51877}" type="presOf" srcId="{76F7F387-DAD2-5646-A3C3-C7F290C9AF46}" destId="{F5CB790B-10A1-CA45-BC52-F5BA45DE5A7D}" srcOrd="0" destOrd="0" presId="urn:microsoft.com/office/officeart/2005/8/layout/vList2"/>
    <dgm:cxn modelId="{EAADA38B-F8BE-1A4B-83BB-FF6C81CBF48B}" type="presParOf" srcId="{450AB792-30B5-E34E-BB44-E91FC45A01A0}" destId="{D722FEF6-A275-E840-B6E8-FD71CD652B0E}" srcOrd="0" destOrd="0" presId="urn:microsoft.com/office/officeart/2005/8/layout/vList2"/>
    <dgm:cxn modelId="{6F213A47-93B4-144E-8507-CB238BAA8789}" type="presParOf" srcId="{450AB792-30B5-E34E-BB44-E91FC45A01A0}" destId="{A5A82882-90F9-E84E-8B59-8A6729A34061}" srcOrd="1" destOrd="0" presId="urn:microsoft.com/office/officeart/2005/8/layout/vList2"/>
    <dgm:cxn modelId="{99EAA25B-2624-4143-BC74-0B75DE8440B4}" type="presParOf" srcId="{450AB792-30B5-E34E-BB44-E91FC45A01A0}" destId="{F5CB790B-10A1-CA45-BC52-F5BA45DE5A7D}" srcOrd="2" destOrd="0" presId="urn:microsoft.com/office/officeart/2005/8/layout/vList2"/>
    <dgm:cxn modelId="{2452A8EC-5773-BA4E-9425-3F1B9E931AAC}" type="presParOf" srcId="{450AB792-30B5-E34E-BB44-E91FC45A01A0}" destId="{C54F6500-1F77-864D-8345-3E2585CB1661}" srcOrd="3" destOrd="0" presId="urn:microsoft.com/office/officeart/2005/8/layout/vList2"/>
    <dgm:cxn modelId="{3317B11A-55DE-2047-9EA1-F8CC93D5F987}" type="presParOf" srcId="{450AB792-30B5-E34E-BB44-E91FC45A01A0}" destId="{1DEC9771-71E9-7E47-9A60-8C6196F25307}" srcOrd="4" destOrd="0" presId="urn:microsoft.com/office/officeart/2005/8/layout/vList2"/>
    <dgm:cxn modelId="{B0A26D5C-AEB3-0D4E-8724-04D875C8F608}" type="presParOf" srcId="{450AB792-30B5-E34E-BB44-E91FC45A01A0}" destId="{85FBE54D-92B2-7143-A481-64CE5C241094}" srcOrd="5" destOrd="0" presId="urn:microsoft.com/office/officeart/2005/8/layout/vList2"/>
    <dgm:cxn modelId="{3CF71A49-802E-094A-A143-9D3906A9F9E8}" type="presParOf" srcId="{450AB792-30B5-E34E-BB44-E91FC45A01A0}" destId="{00215A77-E321-C146-AEC2-4D110D3831C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2FEF6-A275-E840-B6E8-FD71CD652B0E}">
      <dsp:nvSpPr>
        <dsp:cNvPr id="0" name=""/>
        <dsp:cNvSpPr/>
      </dsp:nvSpPr>
      <dsp:spPr>
        <a:xfrm>
          <a:off x="0" y="30442"/>
          <a:ext cx="6089650" cy="12741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histogram </a:t>
          </a:r>
          <a:r>
            <a:rPr lang="zh-CN" altLang="en-US" sz="4800" kern="1200" dirty="0" smtClean="0"/>
            <a:t>（</a:t>
          </a:r>
          <a:r>
            <a:rPr lang="zh-CN" sz="4800" kern="1200" dirty="0" smtClean="0"/>
            <a:t>柱状</a:t>
          </a:r>
          <a:r>
            <a:rPr lang="zh-CN" sz="4800" kern="1200" dirty="0"/>
            <a:t>图</a:t>
          </a:r>
          <a:r>
            <a:rPr lang="en-US" sz="4800" kern="1200" dirty="0"/>
            <a:t>)</a:t>
          </a:r>
        </a:p>
      </dsp:txBody>
      <dsp:txXfrm>
        <a:off x="62198" y="92640"/>
        <a:ext cx="5965254" cy="1149733"/>
      </dsp:txXfrm>
    </dsp:sp>
    <dsp:sp modelId="{F5CB790B-10A1-CA45-BC52-F5BA45DE5A7D}">
      <dsp:nvSpPr>
        <dsp:cNvPr id="0" name=""/>
        <dsp:cNvSpPr/>
      </dsp:nvSpPr>
      <dsp:spPr>
        <a:xfrm>
          <a:off x="0" y="1442812"/>
          <a:ext cx="6089650" cy="127412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boxplot</a:t>
          </a:r>
          <a:r>
            <a:rPr lang="zh-CN" altLang="en-US" sz="4800" kern="1200" dirty="0" smtClean="0"/>
            <a:t>（箱图）</a:t>
          </a:r>
          <a:endParaRPr lang="en-US" sz="4800" kern="1200" dirty="0"/>
        </a:p>
      </dsp:txBody>
      <dsp:txXfrm>
        <a:off x="62198" y="1505010"/>
        <a:ext cx="5965254" cy="1149733"/>
      </dsp:txXfrm>
    </dsp:sp>
    <dsp:sp modelId="{1DEC9771-71E9-7E47-9A60-8C6196F25307}">
      <dsp:nvSpPr>
        <dsp:cNvPr id="0" name=""/>
        <dsp:cNvSpPr/>
      </dsp:nvSpPr>
      <dsp:spPr>
        <a:xfrm>
          <a:off x="0" y="2855182"/>
          <a:ext cx="6089650" cy="127412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scatter</a:t>
          </a:r>
          <a:r>
            <a:rPr lang="zh-CN" sz="4800" kern="1200" dirty="0" smtClean="0"/>
            <a:t>（</a:t>
          </a:r>
          <a:r>
            <a:rPr lang="zh-CN" sz="4800" kern="1200" dirty="0"/>
            <a:t>散点图）</a:t>
          </a:r>
          <a:endParaRPr lang="en-US" sz="4800" kern="1200" dirty="0"/>
        </a:p>
      </dsp:txBody>
      <dsp:txXfrm>
        <a:off x="62198" y="2917380"/>
        <a:ext cx="5965254" cy="1149733"/>
      </dsp:txXfrm>
    </dsp:sp>
    <dsp:sp modelId="{00215A77-E321-C146-AEC2-4D110D3831C4}">
      <dsp:nvSpPr>
        <dsp:cNvPr id="0" name=""/>
        <dsp:cNvSpPr/>
      </dsp:nvSpPr>
      <dsp:spPr>
        <a:xfrm>
          <a:off x="0" y="4267552"/>
          <a:ext cx="6089650" cy="127412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line</a:t>
          </a:r>
          <a:r>
            <a:rPr lang="zh-CN" sz="4800" kern="1200" dirty="0" smtClean="0"/>
            <a:t>（</a:t>
          </a:r>
          <a:r>
            <a:rPr lang="zh-CN" sz="4800" kern="1200" dirty="0"/>
            <a:t>线图）</a:t>
          </a:r>
          <a:endParaRPr lang="en-US" sz="4800" kern="1200" dirty="0"/>
        </a:p>
      </dsp:txBody>
      <dsp:txXfrm>
        <a:off x="62198" y="4329750"/>
        <a:ext cx="5965254" cy="1149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856C-AEF5-EE4A-9022-E8ECEEEACD4C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79BB7-5CBE-4349-85F7-7D296AE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0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85495-2BF0-1541-A7FD-7E74430FB8D0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31823-1AAB-A740-90F4-2CBA7A80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8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482A7D0-DB09-4EBA-8D52-E6A5934B66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A3688C8-DFCE-4CCD-BCF0-5FB239E507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61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en-US" sz="6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Visualization</a:t>
            </a:r>
            <a:r>
              <a:rPr lang="zh-CN" altLang="en-US" sz="6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6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sz="6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 to Plotting Systems in R</a:t>
            </a:r>
          </a:p>
          <a:p>
            <a:pPr algn="l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Chris Qi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598FBE3-48D2-40A2-B7E6-F485834C82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8482FDCF-45F3-40F1-8751-19B7AFB3CF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3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67D4867-5BA7-4462-B2F6-A23F4A622A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柱状</a:t>
            </a:r>
            <a:r>
              <a:rPr lang="zh-CN" altLang="en-US" sz="2800" dirty="0" smtClean="0">
                <a:solidFill>
                  <a:schemeClr val="bg1"/>
                </a:solidFill>
              </a:rPr>
              <a:t>图简单命令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hist(airquality$Temp)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?hist</a:t>
            </a:r>
          </a:p>
          <a:p>
            <a:endParaRPr lang="en-US" altLang="zh-CN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141174"/>
            <a:ext cx="6250769" cy="241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1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67D4867-5BA7-4462-B2F6-A23F4A622A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箱图简单命令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boxplot(airquality$Temp) 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95201"/>
            <a:ext cx="6250769" cy="39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5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67D4867-5BA7-4462-B2F6-A23F4A622A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散点图简单命令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plot(airquality$Wind, airquality$Temp, type=”</a:t>
            </a:r>
            <a:r>
              <a:rPr lang="en-US" altLang="zh-CN" sz="2000">
                <a:solidFill>
                  <a:schemeClr val="bg1"/>
                </a:solidFill>
              </a:rPr>
              <a:t>p</a:t>
            </a:r>
            <a:r>
              <a:rPr lang="en-US" sz="2000">
                <a:solidFill>
                  <a:schemeClr val="bg1"/>
                </a:solidFill>
              </a:rPr>
              <a:t>")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58657"/>
            <a:ext cx="6250769" cy="37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2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zh-CN" altLang="en-US" sz="4000" dirty="0">
                <a:solidFill>
                  <a:schemeClr val="accent1"/>
                </a:solidFill>
              </a:rPr>
              <a:t>线图简单命令</a:t>
            </a:r>
            <a:endParaRPr lang="en-US" sz="4000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plot(airquality$Wind, airquality$Temp, type="l")</a:t>
            </a:r>
          </a:p>
          <a:p>
            <a:r>
              <a:rPr lang="zh-CN" altLang="en-US" sz="2400"/>
              <a:t>适用于时间序列分析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95920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5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绘图实践</a:t>
            </a:r>
            <a:r>
              <a:rPr lang="en-US" altLang="zh-CN" sz="5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zh-CN" sz="5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zh-CN" sz="5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RStudio</a:t>
            </a:r>
            <a:r>
              <a:rPr lang="en-US" altLang="zh-CN" sz="5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!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966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</a:rPr>
              <a:t>R</a:t>
            </a:r>
            <a:r>
              <a:rPr lang="zh-CN" altLang="en-US" b="1">
                <a:solidFill>
                  <a:schemeClr val="accent1"/>
                </a:solidFill>
              </a:rPr>
              <a:t>的三大绘图系统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zh-CN" altLang="en-US" sz="2400" b="1"/>
              <a:t>基本绘图系统（</a:t>
            </a:r>
            <a:r>
              <a:rPr lang="en-US" altLang="zh-CN" sz="2400" b="1"/>
              <a:t>Base Plotting System</a:t>
            </a:r>
            <a:r>
              <a:rPr lang="zh-CN" altLang="en-US" sz="2400" b="1"/>
              <a:t>）</a:t>
            </a:r>
            <a:endParaRPr lang="en-US" altLang="zh-CN" sz="2400" b="1"/>
          </a:p>
          <a:p>
            <a:r>
              <a:rPr lang="en-US" sz="2400" b="1"/>
              <a:t>Lattice</a:t>
            </a:r>
            <a:r>
              <a:rPr lang="zh-CN" altLang="en-US" sz="2400" b="1"/>
              <a:t>绘图系统（</a:t>
            </a:r>
            <a:r>
              <a:rPr lang="en-US" altLang="zh-CN" sz="2400" b="1"/>
              <a:t>Lattice Plotting System</a:t>
            </a:r>
            <a:r>
              <a:rPr lang="zh-CN" altLang="en-US" sz="2400" b="1"/>
              <a:t>）</a:t>
            </a:r>
            <a:endParaRPr lang="en-US" altLang="zh-CN" sz="2400" b="1"/>
          </a:p>
          <a:p>
            <a:r>
              <a:rPr lang="en-US" altLang="zh-CN" sz="2400" b="1"/>
              <a:t>ggplot2 </a:t>
            </a:r>
            <a:r>
              <a:rPr lang="zh-CN" altLang="en-US" sz="2400" b="1"/>
              <a:t>绘图系统（</a:t>
            </a:r>
            <a:r>
              <a:rPr lang="en-US" altLang="zh-CN" sz="2400" b="1"/>
              <a:t>ggplot2 Plotting System</a:t>
            </a:r>
            <a:r>
              <a:rPr lang="zh-CN" altLang="en-US" sz="2400" b="1"/>
              <a:t>）</a:t>
            </a:r>
            <a:endParaRPr lang="en-US" altLang="zh-CN" sz="2400" b="1"/>
          </a:p>
          <a:p>
            <a:endParaRPr lang="en-US" altLang="zh-CN" sz="2400" b="1"/>
          </a:p>
          <a:p>
            <a:endParaRPr lang="en-US" altLang="zh-CN" sz="2400" b="1"/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4472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F98ED85F-DCEE-4B50-802E-71A6E3E1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基本绘图系统（</a:t>
            </a:r>
            <a:r>
              <a:rPr lang="en-US" altLang="zh-CN" b="1" dirty="0"/>
              <a:t>Base Plotting System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人人</a:t>
            </a:r>
            <a:r>
              <a:rPr lang="zh-CN" altLang="en-US" dirty="0"/>
              <a:t>都是艺术家：绘图开始于空白，一笔一划添加内容</a:t>
            </a:r>
            <a:endParaRPr lang="en-US" altLang="zh-CN" dirty="0"/>
          </a:p>
          <a:p>
            <a:pPr lvl="1"/>
            <a:r>
              <a:rPr lang="zh-CN" altLang="en-US" dirty="0"/>
              <a:t>需要事先计划好，直观地实时反映绘图和分析数据的逻辑</a:t>
            </a:r>
            <a:endParaRPr lang="en-US" altLang="zh-CN" dirty="0"/>
          </a:p>
          <a:p>
            <a:pPr lvl="1"/>
            <a:r>
              <a:rPr lang="zh-CN" altLang="en-US" dirty="0" smtClean="0"/>
              <a:t>用基本</a:t>
            </a:r>
            <a:r>
              <a:rPr lang="en-US" altLang="zh-CN" dirty="0" smtClean="0"/>
              <a:t>R</a:t>
            </a:r>
            <a:r>
              <a:rPr lang="zh-CN" altLang="en-US" dirty="0" smtClean="0"/>
              <a:t>绘图需要走两步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图</a:t>
            </a:r>
            <a:endParaRPr lang="en-US" altLang="zh-CN" dirty="0"/>
          </a:p>
          <a:p>
            <a:pPr lvl="2"/>
            <a:r>
              <a:rPr lang="zh-CN" altLang="en-US" dirty="0" smtClean="0"/>
              <a:t>修饰</a:t>
            </a:r>
            <a:r>
              <a:rPr lang="en-US" altLang="zh-CN" dirty="0"/>
              <a:t>/</a:t>
            </a:r>
            <a:r>
              <a:rPr lang="zh-CN" altLang="en-US" dirty="0"/>
              <a:t>添加</a:t>
            </a:r>
            <a:r>
              <a:rPr lang="en-US" altLang="zh-CN" dirty="0"/>
              <a:t>=</a:t>
            </a:r>
            <a:r>
              <a:rPr lang="zh-CN" altLang="en-US" dirty="0"/>
              <a:t>执行一系列函数</a:t>
            </a:r>
            <a:endParaRPr lang="en-US" altLang="zh-CN" dirty="0"/>
          </a:p>
          <a:p>
            <a:pPr lvl="1"/>
            <a:r>
              <a:rPr lang="zh-CN" altLang="en-US" dirty="0"/>
              <a:t>适于绘制</a:t>
            </a:r>
            <a:r>
              <a:rPr lang="en-US" altLang="zh-CN" dirty="0"/>
              <a:t>2D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en-US" dirty="0" smtClean="0"/>
              <a:t>quick, easy, dirty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98ED85F-DCEE-4B50-802E-71A6E3E1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基本绘图系统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绘图函数（</a:t>
            </a:r>
            <a:r>
              <a:rPr lang="en-US" altLang="zh-CN" sz="2400" dirty="0"/>
              <a:t>graphics</a:t>
            </a:r>
            <a:r>
              <a:rPr lang="zh-CN" altLang="en-US" sz="2400" dirty="0"/>
              <a:t>包）</a:t>
            </a:r>
            <a:endParaRPr lang="en-US" altLang="zh-CN" sz="2400" dirty="0"/>
          </a:p>
          <a:p>
            <a:pPr lvl="1"/>
            <a:r>
              <a:rPr lang="en-US" altLang="zh-CN" dirty="0" smtClean="0"/>
              <a:t>plot/</a:t>
            </a:r>
            <a:r>
              <a:rPr lang="en-US" altLang="zh-CN" dirty="0" err="1" smtClean="0"/>
              <a:t>hist</a:t>
            </a:r>
            <a:r>
              <a:rPr lang="en-US" altLang="zh-CN" dirty="0" smtClean="0"/>
              <a:t>/boxplot/points/lines/text/title/axis</a:t>
            </a:r>
            <a:endParaRPr lang="en-US" altLang="zh-CN" sz="2400" dirty="0" smtClean="0"/>
          </a:p>
          <a:p>
            <a:r>
              <a:rPr lang="en-US" altLang="zh-CN" sz="2400" dirty="0" smtClean="0"/>
              <a:t>plot</a:t>
            </a:r>
            <a:r>
              <a:rPr lang="en-US" altLang="zh-CN" sz="2400" dirty="0"/>
              <a:t>()</a:t>
            </a:r>
          </a:p>
          <a:p>
            <a:pPr lvl="1"/>
            <a:r>
              <a:rPr lang="en-US" dirty="0"/>
              <a:t>plot(</a:t>
            </a:r>
            <a:r>
              <a:rPr lang="en-US" dirty="0" err="1"/>
              <a:t>x,y</a:t>
            </a:r>
            <a:r>
              <a:rPr lang="en-US" dirty="0"/>
              <a:t>,...)</a:t>
            </a:r>
          </a:p>
          <a:p>
            <a:pPr lvl="1"/>
            <a:r>
              <a:rPr lang="zh-CN" altLang="en-US" dirty="0"/>
              <a:t>重要参数：</a:t>
            </a:r>
            <a:r>
              <a:rPr lang="en-US" altLang="zh-CN" dirty="0" err="1"/>
              <a:t>xlab</a:t>
            </a:r>
            <a:r>
              <a:rPr lang="en-US" altLang="zh-CN" dirty="0"/>
              <a:t>/</a:t>
            </a:r>
            <a:r>
              <a:rPr lang="en-US" altLang="zh-CN" dirty="0" err="1"/>
              <a:t>ylab</a:t>
            </a:r>
            <a:r>
              <a:rPr lang="en-US" altLang="zh-CN" dirty="0"/>
              <a:t>/</a:t>
            </a:r>
            <a:r>
              <a:rPr lang="en-US" altLang="zh-CN" dirty="0" err="1"/>
              <a:t>lwd</a:t>
            </a:r>
            <a:r>
              <a:rPr lang="en-US" altLang="zh-CN" dirty="0"/>
              <a:t>/</a:t>
            </a:r>
            <a:r>
              <a:rPr lang="en-US" altLang="zh-CN" dirty="0" err="1"/>
              <a:t>lty</a:t>
            </a:r>
            <a:r>
              <a:rPr lang="en-US" altLang="zh-CN" dirty="0"/>
              <a:t>/</a:t>
            </a:r>
            <a:r>
              <a:rPr lang="en-US" altLang="zh-CN" dirty="0" err="1"/>
              <a:t>pach</a:t>
            </a:r>
            <a:r>
              <a:rPr lang="en-US" altLang="zh-CN" dirty="0"/>
              <a:t>/col</a:t>
            </a:r>
          </a:p>
          <a:p>
            <a:pPr lvl="1"/>
            <a:r>
              <a:rPr lang="en-US" dirty="0"/>
              <a:t>?par</a:t>
            </a:r>
          </a:p>
          <a:p>
            <a:pPr lvl="2"/>
            <a:r>
              <a:rPr lang="zh-CN" altLang="en-US" sz="2400" dirty="0"/>
              <a:t>用于设置全局参数（作用于</a:t>
            </a:r>
            <a:r>
              <a:rPr lang="en-US" altLang="zh-CN" sz="2400" dirty="0"/>
              <a:t>R</a:t>
            </a:r>
            <a:r>
              <a:rPr lang="zh-CN" altLang="en-US" sz="2400" dirty="0"/>
              <a:t>中的所有</a:t>
            </a:r>
            <a:r>
              <a:rPr lang="en-US" altLang="zh-CN" sz="2400" dirty="0"/>
              <a:t>plot</a:t>
            </a:r>
            <a:r>
              <a:rPr lang="zh-CN" altLang="en-US" sz="2400" dirty="0"/>
              <a:t>绘图）</a:t>
            </a:r>
            <a:endParaRPr lang="en-US" altLang="zh-CN" sz="2400" dirty="0"/>
          </a:p>
          <a:p>
            <a:pPr lvl="3"/>
            <a:r>
              <a:rPr lang="en-US" altLang="zh-CN" sz="2400" dirty="0" err="1"/>
              <a:t>bg</a:t>
            </a:r>
            <a:r>
              <a:rPr lang="en-US" altLang="zh-CN" sz="2400" dirty="0"/>
              <a:t>/mar/las/</a:t>
            </a:r>
            <a:r>
              <a:rPr lang="en-US" altLang="zh-CN" sz="2400" dirty="0" err="1"/>
              <a:t>mfrow</a:t>
            </a:r>
            <a:r>
              <a:rPr lang="en-US" altLang="zh-CN" sz="2400" dirty="0"/>
              <a:t>/</a:t>
            </a:r>
            <a:r>
              <a:rPr lang="en-US" altLang="zh-CN" sz="2400" dirty="0" err="1"/>
              <a:t>mfcol</a:t>
            </a:r>
            <a:endParaRPr lang="en-US" altLang="zh-CN" sz="2400" dirty="0"/>
          </a:p>
          <a:p>
            <a:pPr lvl="3"/>
            <a:r>
              <a:rPr lang="zh-CN" altLang="en-US" sz="2400" dirty="0"/>
              <a:t>这些参数可以在每次</a:t>
            </a:r>
            <a:r>
              <a:rPr lang="en-US" altLang="zh-CN" sz="2400" dirty="0"/>
              <a:t>plot</a:t>
            </a:r>
            <a:r>
              <a:rPr lang="zh-CN" altLang="en-US" sz="2400" dirty="0"/>
              <a:t>之前修改</a:t>
            </a:r>
            <a:endParaRPr lang="en-US" altLang="zh-CN" sz="2400" dirty="0"/>
          </a:p>
          <a:p>
            <a:pPr lvl="3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39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98ED85F-DCEE-4B50-802E-71A6E3E1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Lattice</a:t>
            </a:r>
            <a:r>
              <a:rPr lang="zh-CN" altLang="en-US" b="1" dirty="0"/>
              <a:t>绘图</a:t>
            </a:r>
            <a:r>
              <a:rPr lang="zh-CN" altLang="en-US" b="1" dirty="0" smtClean="0"/>
              <a:t>系统</a:t>
            </a:r>
            <a:endParaRPr lang="en-US" altLang="zh-C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绘图</a:t>
            </a:r>
            <a:r>
              <a:rPr lang="en-US" altLang="zh-CN" dirty="0"/>
              <a:t>=</a:t>
            </a:r>
            <a:r>
              <a:rPr lang="zh-CN" altLang="en-US" dirty="0"/>
              <a:t>使用一次函数调用（一次成图）</a:t>
            </a:r>
            <a:endParaRPr lang="en-US" altLang="zh-CN" dirty="0"/>
          </a:p>
          <a:p>
            <a:pPr lvl="1"/>
            <a:r>
              <a:rPr lang="zh-CN" altLang="en-US" dirty="0"/>
              <a:t>特别适用于观测变量间的交互：在变量</a:t>
            </a:r>
            <a:r>
              <a:rPr lang="en-US" altLang="zh-CN" dirty="0"/>
              <a:t>z</a:t>
            </a:r>
            <a:r>
              <a:rPr lang="zh-CN" altLang="en-US" dirty="0"/>
              <a:t>的不同水平，变量</a:t>
            </a:r>
            <a:r>
              <a:rPr lang="en-US" altLang="zh-CN" dirty="0"/>
              <a:t>y</a:t>
            </a:r>
            <a:r>
              <a:rPr lang="zh-CN" altLang="en-US" dirty="0"/>
              <a:t>如何随着</a:t>
            </a:r>
            <a:r>
              <a:rPr lang="en-US" altLang="zh-CN" dirty="0"/>
              <a:t>x</a:t>
            </a:r>
            <a:r>
              <a:rPr lang="zh-CN" altLang="en-US" dirty="0"/>
              <a:t>变化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98ED85F-DCEE-4B50-802E-71A6E3E1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Lattice</a:t>
            </a:r>
            <a:r>
              <a:rPr lang="zh-CN" altLang="en-US" b="1" dirty="0"/>
              <a:t>绘图系统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zh-CN" altLang="en-US" sz="2400"/>
              <a:t>绘图函数</a:t>
            </a:r>
            <a:endParaRPr lang="en-US" altLang="zh-CN" sz="2400"/>
          </a:p>
          <a:p>
            <a:pPr lvl="1"/>
            <a:r>
              <a:rPr lang="en-US"/>
              <a:t>lattice</a:t>
            </a:r>
            <a:r>
              <a:rPr lang="zh-CN" altLang="en-US"/>
              <a:t>包</a:t>
            </a:r>
            <a:endParaRPr lang="en-US" altLang="zh-CN"/>
          </a:p>
          <a:p>
            <a:pPr lvl="2"/>
            <a:r>
              <a:rPr lang="en-US" altLang="zh-CN" sz="2400"/>
              <a:t>xyplot/bwplot/histogram/stripplot/dotplot/splom/levelplot.contourplot</a:t>
            </a:r>
          </a:p>
          <a:p>
            <a:pPr lvl="2"/>
            <a:r>
              <a:rPr lang="zh-CN" altLang="en-US" sz="2400"/>
              <a:t>格式</a:t>
            </a:r>
            <a:r>
              <a:rPr lang="en-US" altLang="zh-CN" sz="2400"/>
              <a:t>xyplot(y~x|f*g,data)</a:t>
            </a:r>
            <a:r>
              <a:rPr lang="zh-CN" altLang="en-US" sz="2400"/>
              <a:t>，</a:t>
            </a:r>
            <a:r>
              <a:rPr lang="en-US" altLang="zh-CN" sz="2400"/>
              <a:t>f*g</a:t>
            </a:r>
            <a:r>
              <a:rPr lang="zh-CN" altLang="en-US" sz="2400"/>
              <a:t>是分类变量</a:t>
            </a:r>
            <a:endParaRPr lang="en-US" altLang="zh-CN" sz="2400"/>
          </a:p>
          <a:p>
            <a:pPr lvl="2"/>
            <a:r>
              <a:rPr lang="en-US" altLang="zh-CN" sz="2400"/>
              <a:t>panel</a:t>
            </a:r>
            <a:r>
              <a:rPr lang="zh-CN" altLang="en-US" sz="2400"/>
              <a:t>函数，用于控制每个面板内的绘图</a:t>
            </a:r>
            <a:endParaRPr lang="en-US" altLang="zh-CN" sz="2400"/>
          </a:p>
          <a:p>
            <a:pPr lvl="1"/>
            <a:r>
              <a:rPr lang="en-US" altLang="zh-CN"/>
              <a:t>grid</a:t>
            </a:r>
            <a:r>
              <a:rPr lang="zh-CN" altLang="en-US"/>
              <a:t>包</a:t>
            </a:r>
            <a:endParaRPr lang="en-US" altLang="zh-CN"/>
          </a:p>
          <a:p>
            <a:pPr lvl="2"/>
            <a:r>
              <a:rPr lang="zh-CN" altLang="en-US" sz="2400"/>
              <a:t>实现了独立于</a:t>
            </a:r>
            <a:r>
              <a:rPr lang="en-US" altLang="zh-CN" sz="2400"/>
              <a:t>base</a:t>
            </a:r>
            <a:r>
              <a:rPr lang="zh-CN" altLang="en-US" sz="2400"/>
              <a:t>的绘图系统</a:t>
            </a:r>
            <a:endParaRPr lang="en-US" altLang="zh-CN" sz="2400"/>
          </a:p>
          <a:p>
            <a:pPr lvl="2"/>
            <a:r>
              <a:rPr lang="en-US" altLang="zh-CN" sz="2400"/>
              <a:t>lattice</a:t>
            </a:r>
            <a:r>
              <a:rPr lang="zh-CN" altLang="en-US" sz="2400"/>
              <a:t>包是基于</a:t>
            </a:r>
            <a:r>
              <a:rPr lang="en-US" altLang="zh-CN" sz="2400"/>
              <a:t>grd</a:t>
            </a:r>
            <a:r>
              <a:rPr lang="zh-CN" altLang="en-US" sz="2400"/>
              <a:t>创建的，很少直接从</a:t>
            </a:r>
            <a:r>
              <a:rPr lang="en-US" altLang="zh-CN" sz="2400"/>
              <a:t>grid</a:t>
            </a:r>
            <a:r>
              <a:rPr lang="zh-CN" altLang="en-US" sz="2400"/>
              <a:t>包调用函数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422332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98ED85F-DCEE-4B50-802E-71A6E3E1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Lattice</a:t>
            </a:r>
            <a:r>
              <a:rPr lang="zh-CN" altLang="en-US" b="1" dirty="0"/>
              <a:t>绘图系统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xyplot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Temp~Ozone|Month</a:t>
            </a:r>
            <a:r>
              <a:rPr lang="en-US" altLang="zh-CN" sz="2400" dirty="0"/>
              <a:t>, data=</a:t>
            </a:r>
            <a:r>
              <a:rPr lang="en-US" altLang="zh-CN" sz="2400" dirty="0" err="1"/>
              <a:t>airquality</a:t>
            </a:r>
            <a:r>
              <a:rPr lang="en-US" altLang="zh-CN" sz="2400" dirty="0"/>
              <a:t>,       layout=c(5,1)) </a:t>
            </a:r>
            <a:endParaRPr lang="en-US" altLang="zh-CN" sz="2400" dirty="0" smtClean="0"/>
          </a:p>
          <a:p>
            <a:r>
              <a:rPr lang="en-US" sz="2400" dirty="0" smtClean="0"/>
              <a:t>Lattice</a:t>
            </a:r>
            <a:r>
              <a:rPr lang="zh-CN" altLang="en-US" sz="2400" dirty="0"/>
              <a:t>与</a:t>
            </a:r>
            <a:r>
              <a:rPr lang="en-US" altLang="zh-CN" sz="2400" dirty="0"/>
              <a:t>Base</a:t>
            </a:r>
            <a:r>
              <a:rPr lang="zh-CN" altLang="en-US" sz="2400" dirty="0"/>
              <a:t>的重要区别</a:t>
            </a:r>
            <a:endParaRPr lang="en-US" altLang="zh-CN" sz="2400" dirty="0"/>
          </a:p>
          <a:p>
            <a:pPr lvl="1"/>
            <a:r>
              <a:rPr lang="en-US" dirty="0"/>
              <a:t>base</a:t>
            </a:r>
            <a:r>
              <a:rPr lang="zh-CN" altLang="en-US" dirty="0"/>
              <a:t>绘图函数直接在图形设备上绘图</a:t>
            </a:r>
            <a:endParaRPr lang="en-US" altLang="zh-CN" dirty="0"/>
          </a:p>
          <a:p>
            <a:pPr lvl="1"/>
            <a:r>
              <a:rPr lang="en-US" dirty="0"/>
              <a:t>Lattice</a:t>
            </a:r>
            <a:r>
              <a:rPr lang="zh-CN" altLang="en-US" dirty="0"/>
              <a:t>绘图函数返回</a:t>
            </a:r>
            <a:r>
              <a:rPr lang="en-US" altLang="zh-CN" dirty="0"/>
              <a:t>trellis</a:t>
            </a:r>
            <a:r>
              <a:rPr lang="zh-CN" altLang="en-US" dirty="0"/>
              <a:t>类对象</a:t>
            </a:r>
            <a:endParaRPr lang="en-US" altLang="zh-CN" dirty="0"/>
          </a:p>
          <a:p>
            <a:pPr lvl="2"/>
            <a:r>
              <a:rPr lang="zh-CN" altLang="en-US" sz="2400" dirty="0"/>
              <a:t>打印函数真正执行了在设备上绘图</a:t>
            </a:r>
            <a:endParaRPr lang="en-US" altLang="zh-CN" sz="2400" dirty="0"/>
          </a:p>
          <a:p>
            <a:pPr lvl="2"/>
            <a:r>
              <a:rPr lang="zh-CN" altLang="en-US" sz="2400" dirty="0"/>
              <a:t>命令执行时，</a:t>
            </a:r>
            <a:r>
              <a:rPr lang="en-US" altLang="zh-CN" sz="2400" dirty="0"/>
              <a:t>trellis</a:t>
            </a:r>
            <a:r>
              <a:rPr lang="zh-CN" altLang="en-US" sz="2400" dirty="0"/>
              <a:t>类对象会被自动打印，所以看起来就像是</a:t>
            </a:r>
            <a:r>
              <a:rPr lang="en-US" altLang="zh-CN" sz="2400" dirty="0"/>
              <a:t>lattice</a:t>
            </a:r>
            <a:r>
              <a:rPr lang="zh-CN" altLang="en-US" sz="2400" dirty="0"/>
              <a:t>函数直接完成了</a:t>
            </a:r>
            <a:r>
              <a:rPr lang="zh-CN" altLang="en-US" sz="2400" dirty="0" smtClean="0"/>
              <a:t>绘图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48396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98ED85F-DCEE-4B50-802E-71A6E3E1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ggplot2 </a:t>
            </a:r>
            <a:r>
              <a:rPr lang="zh-CN" altLang="en-US" b="1" dirty="0"/>
              <a:t>绘图</a:t>
            </a:r>
            <a:r>
              <a:rPr lang="zh-CN" altLang="en-US" b="1" dirty="0" smtClean="0"/>
              <a:t>系统</a:t>
            </a:r>
            <a:endParaRPr lang="en-US" altLang="zh-C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The </a:t>
            </a:r>
            <a:r>
              <a:rPr lang="en-US" dirty="0"/>
              <a:t>Grammar of Graphics</a:t>
            </a:r>
          </a:p>
          <a:p>
            <a:pPr lvl="2"/>
            <a:r>
              <a:rPr lang="zh-CN" altLang="en-US" sz="2400" dirty="0"/>
              <a:t>图：动词，名词，形容词等</a:t>
            </a:r>
            <a:endParaRPr lang="en-US" altLang="zh-CN" sz="2400" dirty="0"/>
          </a:p>
          <a:p>
            <a:pPr lvl="2"/>
            <a:r>
              <a:rPr lang="zh-CN" altLang="en-US" sz="2400" dirty="0"/>
              <a:t>数据映射到几何客体（</a:t>
            </a:r>
            <a:r>
              <a:rPr lang="en-US" altLang="zh-CN" sz="2400" dirty="0"/>
              <a:t>points/lines/bars)</a:t>
            </a:r>
            <a:r>
              <a:rPr lang="zh-CN" altLang="en-US" sz="2400" dirty="0"/>
              <a:t>的美学</a:t>
            </a:r>
            <a:r>
              <a:rPr lang="zh-CN" altLang="en-US" sz="2400" dirty="0" smtClean="0"/>
              <a:t>属性（</a:t>
            </a:r>
            <a:r>
              <a:rPr lang="zh-CN" altLang="en-US" sz="2400" dirty="0"/>
              <a:t>颜色</a:t>
            </a:r>
            <a:r>
              <a:rPr lang="en-US" altLang="zh-CN" sz="2400" dirty="0"/>
              <a:t>/</a:t>
            </a:r>
            <a:r>
              <a:rPr lang="zh-CN" altLang="en-US" sz="2400" dirty="0"/>
              <a:t>形状</a:t>
            </a:r>
            <a:r>
              <a:rPr lang="en-US" altLang="zh-CN" sz="2400" dirty="0"/>
              <a:t>/</a:t>
            </a:r>
            <a:r>
              <a:rPr lang="zh-CN" altLang="en-US" sz="2400" dirty="0"/>
              <a:t>大小）</a:t>
            </a:r>
            <a:endParaRPr lang="en-US" altLang="zh-CN" sz="2400" dirty="0"/>
          </a:p>
          <a:p>
            <a:pPr lvl="2"/>
            <a:r>
              <a:rPr lang="zh-CN" altLang="en-US" sz="2400" dirty="0"/>
              <a:t>基本绘图系统</a:t>
            </a:r>
            <a:r>
              <a:rPr lang="en-US" altLang="zh-CN" sz="2400" dirty="0"/>
              <a:t>+Lattice</a:t>
            </a:r>
            <a:r>
              <a:rPr lang="zh-CN" altLang="en-US" sz="2400" dirty="0"/>
              <a:t>绘图系统</a:t>
            </a:r>
            <a:endParaRPr lang="en-US" altLang="zh-CN" sz="2400" dirty="0"/>
          </a:p>
          <a:p>
            <a:pPr lvl="2"/>
            <a:r>
              <a:rPr lang="zh-CN" altLang="en-US" sz="2400" dirty="0"/>
              <a:t>自动处理标题</a:t>
            </a:r>
            <a:r>
              <a:rPr lang="en-US" altLang="zh-CN" sz="2400" dirty="0"/>
              <a:t>/</a:t>
            </a:r>
            <a:r>
              <a:rPr lang="zh-CN" altLang="en-US" sz="2400" dirty="0"/>
              <a:t>文字说明</a:t>
            </a:r>
            <a:r>
              <a:rPr lang="en-US" altLang="zh-CN" sz="2400" dirty="0"/>
              <a:t>/</a:t>
            </a:r>
            <a:r>
              <a:rPr lang="zh-CN" altLang="en-US" sz="2400" dirty="0"/>
              <a:t>空间等，但也允许通过添加注释进行</a:t>
            </a:r>
            <a:r>
              <a:rPr lang="zh-CN" altLang="en-US" sz="2400" dirty="0" smtClean="0"/>
              <a:t>修改</a:t>
            </a:r>
            <a:endParaRPr lang="en-US" altLang="zh-CN" sz="2400" dirty="0" smtClean="0"/>
          </a:p>
          <a:p>
            <a:pPr lvl="2"/>
            <a:endParaRPr lang="en-US" sz="2400" dirty="0"/>
          </a:p>
          <a:p>
            <a:pPr lvl="2"/>
            <a:r>
              <a:rPr lang="en-US" sz="2400" dirty="0" smtClean="0"/>
              <a:t>complex, flexibility, control details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90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E95D989-81FA-4BAD-9AD5-E46CEDA91B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常用图形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56189E5-8A3E-4CFD-B71B-CCD0F8495E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E1D318FF-F0E1-4B29-8C27-A3BE7ABF2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967142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131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2596</TotalTime>
  <Words>432</Words>
  <Application>Microsoft Macintosh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DengXian</vt:lpstr>
      <vt:lpstr>DengXian Light</vt:lpstr>
      <vt:lpstr>Office Theme</vt:lpstr>
      <vt:lpstr>Data Visualization 1</vt:lpstr>
      <vt:lpstr>R的三大绘图系统</vt:lpstr>
      <vt:lpstr>基本绘图系统（Base Plotting System）</vt:lpstr>
      <vt:lpstr>基本绘图系统</vt:lpstr>
      <vt:lpstr>Lattice绘图系统</vt:lpstr>
      <vt:lpstr>Lattice绘图系统</vt:lpstr>
      <vt:lpstr>Lattice绘图系统</vt:lpstr>
      <vt:lpstr>ggplot2 绘图系统</vt:lpstr>
      <vt:lpstr>常用图形</vt:lpstr>
      <vt:lpstr>柱状图简单命令</vt:lpstr>
      <vt:lpstr>箱图简单命令</vt:lpstr>
      <vt:lpstr>散点图简单命令</vt:lpstr>
      <vt:lpstr>线图简单命令</vt:lpstr>
      <vt:lpstr>绘图实践 RStudio!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9: </dc:title>
  <dc:creator>Yuandong Qi Jr</dc:creator>
  <cp:lastModifiedBy>Yuandong Qi Jr</cp:lastModifiedBy>
  <cp:revision>28</cp:revision>
  <dcterms:created xsi:type="dcterms:W3CDTF">2018-07-19T19:33:40Z</dcterms:created>
  <dcterms:modified xsi:type="dcterms:W3CDTF">2018-10-12T00:37:04Z</dcterms:modified>
</cp:coreProperties>
</file>