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74"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8"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322" r:id="rId33"/>
    <p:sldId id="323" r:id="rId34"/>
    <p:sldId id="324" r:id="rId35"/>
    <p:sldId id="287" r:id="rId36"/>
    <p:sldId id="289" r:id="rId37"/>
    <p:sldId id="32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B3859F-64BE-4389-B04E-0F1C80F301A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9B9BACB-46A7-4F4F-90D6-5A814073CAB5}">
      <dgm:prSet/>
      <dgm:spPr/>
      <dgm:t>
        <a:bodyPr/>
        <a:lstStyle/>
        <a:p>
          <a:r>
            <a:rPr lang="zh-CN"/>
            <a:t>两个变量间的关系到底有多强？</a:t>
          </a:r>
          <a:endParaRPr lang="en-US"/>
        </a:p>
      </dgm:t>
    </dgm:pt>
    <dgm:pt modelId="{A26CA4DB-96BF-46B5-BBE3-3BE44B47C8E7}" type="parTrans" cxnId="{09F0E525-6D70-4343-9CA9-1DFECC9A7F63}">
      <dgm:prSet/>
      <dgm:spPr/>
      <dgm:t>
        <a:bodyPr/>
        <a:lstStyle/>
        <a:p>
          <a:endParaRPr lang="en-US"/>
        </a:p>
      </dgm:t>
    </dgm:pt>
    <dgm:pt modelId="{6AA1E768-9CA4-4B23-B2C6-CDF3147A7294}" type="sibTrans" cxnId="{09F0E525-6D70-4343-9CA9-1DFECC9A7F63}">
      <dgm:prSet/>
      <dgm:spPr/>
      <dgm:t>
        <a:bodyPr/>
        <a:lstStyle/>
        <a:p>
          <a:endParaRPr lang="en-US"/>
        </a:p>
      </dgm:t>
    </dgm:pt>
    <dgm:pt modelId="{D4A4183B-1CC7-4C4F-B9F0-8C3E8FEEF7A2}">
      <dgm:prSet/>
      <dgm:spPr/>
      <dgm:t>
        <a:bodyPr/>
        <a:lstStyle/>
        <a:p>
          <a:r>
            <a:rPr lang="en-US"/>
            <a:t>[-1,1]</a:t>
          </a:r>
        </a:p>
      </dgm:t>
    </dgm:pt>
    <dgm:pt modelId="{D6576C87-33F5-4120-8511-A360FF3D8A77}" type="parTrans" cxnId="{AC3E72A8-D911-4241-AC64-8DE2553AD8A4}">
      <dgm:prSet/>
      <dgm:spPr/>
      <dgm:t>
        <a:bodyPr/>
        <a:lstStyle/>
        <a:p>
          <a:endParaRPr lang="en-US"/>
        </a:p>
      </dgm:t>
    </dgm:pt>
    <dgm:pt modelId="{A667EAA1-9931-4A5B-B431-3CC0226C1D46}" type="sibTrans" cxnId="{AC3E72A8-D911-4241-AC64-8DE2553AD8A4}">
      <dgm:prSet/>
      <dgm:spPr/>
      <dgm:t>
        <a:bodyPr/>
        <a:lstStyle/>
        <a:p>
          <a:endParaRPr lang="en-US"/>
        </a:p>
      </dgm:t>
    </dgm:pt>
    <dgm:pt modelId="{4AFC2A59-C3C5-4CDD-938C-4D01C429C6C4}">
      <dgm:prSet/>
      <dgm:spPr/>
      <dgm:t>
        <a:bodyPr/>
        <a:lstStyle/>
        <a:p>
          <a:r>
            <a:rPr lang="zh-CN"/>
            <a:t>符号正负表示方向</a:t>
          </a:r>
          <a:endParaRPr lang="en-US"/>
        </a:p>
      </dgm:t>
    </dgm:pt>
    <dgm:pt modelId="{86F54F45-5196-4E78-97D6-DA586FDBD239}" type="parTrans" cxnId="{E94C7F7F-2883-433B-B577-37C174F18A09}">
      <dgm:prSet/>
      <dgm:spPr/>
      <dgm:t>
        <a:bodyPr/>
        <a:lstStyle/>
        <a:p>
          <a:endParaRPr lang="en-US"/>
        </a:p>
      </dgm:t>
    </dgm:pt>
    <dgm:pt modelId="{5C2AE3F3-3681-47DB-82B9-18492C8791AC}" type="sibTrans" cxnId="{E94C7F7F-2883-433B-B577-37C174F18A09}">
      <dgm:prSet/>
      <dgm:spPr/>
      <dgm:t>
        <a:bodyPr/>
        <a:lstStyle/>
        <a:p>
          <a:endParaRPr lang="en-US"/>
        </a:p>
      </dgm:t>
    </dgm:pt>
    <dgm:pt modelId="{364FFDFC-775D-47ED-B753-2ECAF776D74D}">
      <dgm:prSet/>
      <dgm:spPr/>
      <dgm:t>
        <a:bodyPr/>
        <a:lstStyle/>
        <a:p>
          <a:r>
            <a:rPr lang="zh-CN"/>
            <a:t>绝对值表示强度</a:t>
          </a:r>
          <a:endParaRPr lang="en-US"/>
        </a:p>
      </dgm:t>
    </dgm:pt>
    <dgm:pt modelId="{B3348F4C-894A-44FD-A2F1-D45573206BE8}" type="parTrans" cxnId="{0889A6AD-A54C-42DD-889A-C4717C48D57F}">
      <dgm:prSet/>
      <dgm:spPr/>
      <dgm:t>
        <a:bodyPr/>
        <a:lstStyle/>
        <a:p>
          <a:endParaRPr lang="en-US"/>
        </a:p>
      </dgm:t>
    </dgm:pt>
    <dgm:pt modelId="{683FB760-B057-453D-B7C5-31D4D74FB422}" type="sibTrans" cxnId="{0889A6AD-A54C-42DD-889A-C4717C48D57F}">
      <dgm:prSet/>
      <dgm:spPr/>
      <dgm:t>
        <a:bodyPr/>
        <a:lstStyle/>
        <a:p>
          <a:endParaRPr lang="en-US"/>
        </a:p>
      </dgm:t>
    </dgm:pt>
    <dgm:pt modelId="{281702CD-6956-5B4D-BB42-E33055437624}" type="pres">
      <dgm:prSet presAssocID="{79B3859F-64BE-4389-B04E-0F1C80F301A9}" presName="linear" presStyleCnt="0">
        <dgm:presLayoutVars>
          <dgm:animLvl val="lvl"/>
          <dgm:resizeHandles val="exact"/>
        </dgm:presLayoutVars>
      </dgm:prSet>
      <dgm:spPr/>
      <dgm:t>
        <a:bodyPr/>
        <a:lstStyle/>
        <a:p>
          <a:endParaRPr lang="en-US"/>
        </a:p>
      </dgm:t>
    </dgm:pt>
    <dgm:pt modelId="{C373E392-CDAD-8947-B746-CAF6D717904B}" type="pres">
      <dgm:prSet presAssocID="{29B9BACB-46A7-4F4F-90D6-5A814073CAB5}" presName="parentText" presStyleLbl="node1" presStyleIdx="0" presStyleCnt="4">
        <dgm:presLayoutVars>
          <dgm:chMax val="0"/>
          <dgm:bulletEnabled val="1"/>
        </dgm:presLayoutVars>
      </dgm:prSet>
      <dgm:spPr/>
      <dgm:t>
        <a:bodyPr/>
        <a:lstStyle/>
        <a:p>
          <a:endParaRPr lang="en-US"/>
        </a:p>
      </dgm:t>
    </dgm:pt>
    <dgm:pt modelId="{A2A6C1C0-6B39-3242-9FB1-E9FCC4EDAC3D}" type="pres">
      <dgm:prSet presAssocID="{6AA1E768-9CA4-4B23-B2C6-CDF3147A7294}" presName="spacer" presStyleCnt="0"/>
      <dgm:spPr/>
    </dgm:pt>
    <dgm:pt modelId="{E021F96D-F852-CD4B-AC22-94DBDCDFBE6D}" type="pres">
      <dgm:prSet presAssocID="{D4A4183B-1CC7-4C4F-B9F0-8C3E8FEEF7A2}" presName="parentText" presStyleLbl="node1" presStyleIdx="1" presStyleCnt="4">
        <dgm:presLayoutVars>
          <dgm:chMax val="0"/>
          <dgm:bulletEnabled val="1"/>
        </dgm:presLayoutVars>
      </dgm:prSet>
      <dgm:spPr/>
      <dgm:t>
        <a:bodyPr/>
        <a:lstStyle/>
        <a:p>
          <a:endParaRPr lang="en-US"/>
        </a:p>
      </dgm:t>
    </dgm:pt>
    <dgm:pt modelId="{7F6FFEA4-B7B5-A24B-8310-0E38F7CFF816}" type="pres">
      <dgm:prSet presAssocID="{A667EAA1-9931-4A5B-B431-3CC0226C1D46}" presName="spacer" presStyleCnt="0"/>
      <dgm:spPr/>
    </dgm:pt>
    <dgm:pt modelId="{C0E231DA-614D-F541-93CF-FFDFC11F4398}" type="pres">
      <dgm:prSet presAssocID="{4AFC2A59-C3C5-4CDD-938C-4D01C429C6C4}" presName="parentText" presStyleLbl="node1" presStyleIdx="2" presStyleCnt="4">
        <dgm:presLayoutVars>
          <dgm:chMax val="0"/>
          <dgm:bulletEnabled val="1"/>
        </dgm:presLayoutVars>
      </dgm:prSet>
      <dgm:spPr/>
      <dgm:t>
        <a:bodyPr/>
        <a:lstStyle/>
        <a:p>
          <a:endParaRPr lang="en-US"/>
        </a:p>
      </dgm:t>
    </dgm:pt>
    <dgm:pt modelId="{9933114D-E00E-804C-AEEC-6F35E5B32D40}" type="pres">
      <dgm:prSet presAssocID="{5C2AE3F3-3681-47DB-82B9-18492C8791AC}" presName="spacer" presStyleCnt="0"/>
      <dgm:spPr/>
    </dgm:pt>
    <dgm:pt modelId="{524D772A-F1EE-1C4B-8706-2338C368BA5B}" type="pres">
      <dgm:prSet presAssocID="{364FFDFC-775D-47ED-B753-2ECAF776D74D}" presName="parentText" presStyleLbl="node1" presStyleIdx="3" presStyleCnt="4">
        <dgm:presLayoutVars>
          <dgm:chMax val="0"/>
          <dgm:bulletEnabled val="1"/>
        </dgm:presLayoutVars>
      </dgm:prSet>
      <dgm:spPr/>
      <dgm:t>
        <a:bodyPr/>
        <a:lstStyle/>
        <a:p>
          <a:endParaRPr lang="en-US"/>
        </a:p>
      </dgm:t>
    </dgm:pt>
  </dgm:ptLst>
  <dgm:cxnLst>
    <dgm:cxn modelId="{8F2B4C10-7630-BB48-9038-6FBD74E31E42}" type="presOf" srcId="{79B3859F-64BE-4389-B04E-0F1C80F301A9}" destId="{281702CD-6956-5B4D-BB42-E33055437624}" srcOrd="0" destOrd="0" presId="urn:microsoft.com/office/officeart/2005/8/layout/vList2"/>
    <dgm:cxn modelId="{AC3E72A8-D911-4241-AC64-8DE2553AD8A4}" srcId="{79B3859F-64BE-4389-B04E-0F1C80F301A9}" destId="{D4A4183B-1CC7-4C4F-B9F0-8C3E8FEEF7A2}" srcOrd="1" destOrd="0" parTransId="{D6576C87-33F5-4120-8511-A360FF3D8A77}" sibTransId="{A667EAA1-9931-4A5B-B431-3CC0226C1D46}"/>
    <dgm:cxn modelId="{AFDF9B5A-328C-1049-A89B-700DFAFBC720}" type="presOf" srcId="{D4A4183B-1CC7-4C4F-B9F0-8C3E8FEEF7A2}" destId="{E021F96D-F852-CD4B-AC22-94DBDCDFBE6D}" srcOrd="0" destOrd="0" presId="urn:microsoft.com/office/officeart/2005/8/layout/vList2"/>
    <dgm:cxn modelId="{E2D765DB-EB4B-7948-956E-E7A1B19F8A20}" type="presOf" srcId="{364FFDFC-775D-47ED-B753-2ECAF776D74D}" destId="{524D772A-F1EE-1C4B-8706-2338C368BA5B}" srcOrd="0" destOrd="0" presId="urn:microsoft.com/office/officeart/2005/8/layout/vList2"/>
    <dgm:cxn modelId="{91FCD748-A0CA-8343-89F6-41FB975B18DA}" type="presOf" srcId="{29B9BACB-46A7-4F4F-90D6-5A814073CAB5}" destId="{C373E392-CDAD-8947-B746-CAF6D717904B}" srcOrd="0" destOrd="0" presId="urn:microsoft.com/office/officeart/2005/8/layout/vList2"/>
    <dgm:cxn modelId="{E94C7F7F-2883-433B-B577-37C174F18A09}" srcId="{79B3859F-64BE-4389-B04E-0F1C80F301A9}" destId="{4AFC2A59-C3C5-4CDD-938C-4D01C429C6C4}" srcOrd="2" destOrd="0" parTransId="{86F54F45-5196-4E78-97D6-DA586FDBD239}" sibTransId="{5C2AE3F3-3681-47DB-82B9-18492C8791AC}"/>
    <dgm:cxn modelId="{884C1DBC-2398-C64A-9C0A-E165399A470D}" type="presOf" srcId="{4AFC2A59-C3C5-4CDD-938C-4D01C429C6C4}" destId="{C0E231DA-614D-F541-93CF-FFDFC11F4398}" srcOrd="0" destOrd="0" presId="urn:microsoft.com/office/officeart/2005/8/layout/vList2"/>
    <dgm:cxn modelId="{09F0E525-6D70-4343-9CA9-1DFECC9A7F63}" srcId="{79B3859F-64BE-4389-B04E-0F1C80F301A9}" destId="{29B9BACB-46A7-4F4F-90D6-5A814073CAB5}" srcOrd="0" destOrd="0" parTransId="{A26CA4DB-96BF-46B5-BBE3-3BE44B47C8E7}" sibTransId="{6AA1E768-9CA4-4B23-B2C6-CDF3147A7294}"/>
    <dgm:cxn modelId="{0889A6AD-A54C-42DD-889A-C4717C48D57F}" srcId="{79B3859F-64BE-4389-B04E-0F1C80F301A9}" destId="{364FFDFC-775D-47ED-B753-2ECAF776D74D}" srcOrd="3" destOrd="0" parTransId="{B3348F4C-894A-44FD-A2F1-D45573206BE8}" sibTransId="{683FB760-B057-453D-B7C5-31D4D74FB422}"/>
    <dgm:cxn modelId="{9DFF0425-542D-2644-BC12-7F1DD6E09703}" type="presParOf" srcId="{281702CD-6956-5B4D-BB42-E33055437624}" destId="{C373E392-CDAD-8947-B746-CAF6D717904B}" srcOrd="0" destOrd="0" presId="urn:microsoft.com/office/officeart/2005/8/layout/vList2"/>
    <dgm:cxn modelId="{68890E59-B669-D041-93C7-47C9C766838B}" type="presParOf" srcId="{281702CD-6956-5B4D-BB42-E33055437624}" destId="{A2A6C1C0-6B39-3242-9FB1-E9FCC4EDAC3D}" srcOrd="1" destOrd="0" presId="urn:microsoft.com/office/officeart/2005/8/layout/vList2"/>
    <dgm:cxn modelId="{3FC6857B-4820-8845-85BB-30AB0A3F9900}" type="presParOf" srcId="{281702CD-6956-5B4D-BB42-E33055437624}" destId="{E021F96D-F852-CD4B-AC22-94DBDCDFBE6D}" srcOrd="2" destOrd="0" presId="urn:microsoft.com/office/officeart/2005/8/layout/vList2"/>
    <dgm:cxn modelId="{4C6DE360-FA0D-C54C-A1B7-993524ECCCD7}" type="presParOf" srcId="{281702CD-6956-5B4D-BB42-E33055437624}" destId="{7F6FFEA4-B7B5-A24B-8310-0E38F7CFF816}" srcOrd="3" destOrd="0" presId="urn:microsoft.com/office/officeart/2005/8/layout/vList2"/>
    <dgm:cxn modelId="{937B3049-C61E-2241-AD7D-0BE7F4A117F1}" type="presParOf" srcId="{281702CD-6956-5B4D-BB42-E33055437624}" destId="{C0E231DA-614D-F541-93CF-FFDFC11F4398}" srcOrd="4" destOrd="0" presId="urn:microsoft.com/office/officeart/2005/8/layout/vList2"/>
    <dgm:cxn modelId="{80FACEB8-C1ED-6F42-A0A4-121D163F2976}" type="presParOf" srcId="{281702CD-6956-5B4D-BB42-E33055437624}" destId="{9933114D-E00E-804C-AEEC-6F35E5B32D40}" srcOrd="5" destOrd="0" presId="urn:microsoft.com/office/officeart/2005/8/layout/vList2"/>
    <dgm:cxn modelId="{3D949A81-85A3-F94F-97F5-4B43C82AB429}" type="presParOf" srcId="{281702CD-6956-5B4D-BB42-E33055437624}" destId="{524D772A-F1EE-1C4B-8706-2338C368BA5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07B240-D491-4246-9C89-99FF9BC11A2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A9AEC49-CFD6-47CA-9887-662CE59ACC5B}">
      <dgm:prSet/>
      <dgm:spPr/>
      <dgm:t>
        <a:bodyPr/>
        <a:lstStyle/>
        <a:p>
          <a:r>
            <a:rPr lang="zh-CN"/>
            <a:t>相关性不等于因果关系</a:t>
          </a:r>
          <a:r>
            <a:rPr lang="en-US"/>
            <a:t> (</a:t>
          </a:r>
          <a:r>
            <a:rPr lang="zh-CN"/>
            <a:t>癌症与吸烟</a:t>
          </a:r>
          <a:r>
            <a:rPr lang="en-US"/>
            <a:t>)</a:t>
          </a:r>
        </a:p>
      </dgm:t>
    </dgm:pt>
    <dgm:pt modelId="{8046B2CF-0854-4F07-B034-F83B133979DC}" type="parTrans" cxnId="{2D55C87B-7017-40A1-AA4F-CBBEE5F5D1F9}">
      <dgm:prSet/>
      <dgm:spPr/>
      <dgm:t>
        <a:bodyPr/>
        <a:lstStyle/>
        <a:p>
          <a:endParaRPr lang="en-US"/>
        </a:p>
      </dgm:t>
    </dgm:pt>
    <dgm:pt modelId="{D5DE7EA5-59FE-4DC2-8B7A-5FC25B34342B}" type="sibTrans" cxnId="{2D55C87B-7017-40A1-AA4F-CBBEE5F5D1F9}">
      <dgm:prSet/>
      <dgm:spPr/>
      <dgm:t>
        <a:bodyPr/>
        <a:lstStyle/>
        <a:p>
          <a:endParaRPr lang="en-US"/>
        </a:p>
      </dgm:t>
    </dgm:pt>
    <dgm:pt modelId="{8BE2F9F6-E1DF-41A6-877C-AE31D0C8E1B4}">
      <dgm:prSet/>
      <dgm:spPr/>
      <dgm:t>
        <a:bodyPr/>
        <a:lstStyle/>
        <a:p>
          <a:r>
            <a:rPr lang="zh-CN"/>
            <a:t>尤其注意因为时间联系在一起的数据，他们的相关性可能毫无意义</a:t>
          </a:r>
          <a:endParaRPr lang="en-US"/>
        </a:p>
      </dgm:t>
    </dgm:pt>
    <dgm:pt modelId="{5140BF78-3F12-4FDB-88DC-AB56834B46F7}" type="parTrans" cxnId="{13067DC4-2F83-4DD4-A384-38B3CA2D8C23}">
      <dgm:prSet/>
      <dgm:spPr/>
      <dgm:t>
        <a:bodyPr/>
        <a:lstStyle/>
        <a:p>
          <a:endParaRPr lang="en-US"/>
        </a:p>
      </dgm:t>
    </dgm:pt>
    <dgm:pt modelId="{87DB5E8D-1CF1-4E8D-930C-935BF2661FD0}" type="sibTrans" cxnId="{13067DC4-2F83-4DD4-A384-38B3CA2D8C23}">
      <dgm:prSet/>
      <dgm:spPr/>
      <dgm:t>
        <a:bodyPr/>
        <a:lstStyle/>
        <a:p>
          <a:endParaRPr lang="en-US"/>
        </a:p>
      </dgm:t>
    </dgm:pt>
    <dgm:pt modelId="{B0529FBB-8638-3C49-9DAC-265A0EBC50EF}" type="pres">
      <dgm:prSet presAssocID="{C707B240-D491-4246-9C89-99FF9BC11A2B}" presName="linear" presStyleCnt="0">
        <dgm:presLayoutVars>
          <dgm:animLvl val="lvl"/>
          <dgm:resizeHandles val="exact"/>
        </dgm:presLayoutVars>
      </dgm:prSet>
      <dgm:spPr/>
      <dgm:t>
        <a:bodyPr/>
        <a:lstStyle/>
        <a:p>
          <a:endParaRPr lang="en-US"/>
        </a:p>
      </dgm:t>
    </dgm:pt>
    <dgm:pt modelId="{2191EA5C-8616-0C4A-BB42-479819145D55}" type="pres">
      <dgm:prSet presAssocID="{5A9AEC49-CFD6-47CA-9887-662CE59ACC5B}" presName="parentText" presStyleLbl="node1" presStyleIdx="0" presStyleCnt="2">
        <dgm:presLayoutVars>
          <dgm:chMax val="0"/>
          <dgm:bulletEnabled val="1"/>
        </dgm:presLayoutVars>
      </dgm:prSet>
      <dgm:spPr/>
      <dgm:t>
        <a:bodyPr/>
        <a:lstStyle/>
        <a:p>
          <a:endParaRPr lang="en-US"/>
        </a:p>
      </dgm:t>
    </dgm:pt>
    <dgm:pt modelId="{1ECA2512-E3C4-AA42-BE23-30A51E110D87}" type="pres">
      <dgm:prSet presAssocID="{D5DE7EA5-59FE-4DC2-8B7A-5FC25B34342B}" presName="spacer" presStyleCnt="0"/>
      <dgm:spPr/>
    </dgm:pt>
    <dgm:pt modelId="{2D76771B-68CD-074B-A0A4-11FADD7B2C30}" type="pres">
      <dgm:prSet presAssocID="{8BE2F9F6-E1DF-41A6-877C-AE31D0C8E1B4}" presName="parentText" presStyleLbl="node1" presStyleIdx="1" presStyleCnt="2">
        <dgm:presLayoutVars>
          <dgm:chMax val="0"/>
          <dgm:bulletEnabled val="1"/>
        </dgm:presLayoutVars>
      </dgm:prSet>
      <dgm:spPr/>
      <dgm:t>
        <a:bodyPr/>
        <a:lstStyle/>
        <a:p>
          <a:endParaRPr lang="en-US"/>
        </a:p>
      </dgm:t>
    </dgm:pt>
  </dgm:ptLst>
  <dgm:cxnLst>
    <dgm:cxn modelId="{005F3C67-945D-3E41-B8E5-3B9B27882F93}" type="presOf" srcId="{8BE2F9F6-E1DF-41A6-877C-AE31D0C8E1B4}" destId="{2D76771B-68CD-074B-A0A4-11FADD7B2C30}" srcOrd="0" destOrd="0" presId="urn:microsoft.com/office/officeart/2005/8/layout/vList2"/>
    <dgm:cxn modelId="{53F064D8-34E4-D746-8399-DD5A3D61AF14}" type="presOf" srcId="{5A9AEC49-CFD6-47CA-9887-662CE59ACC5B}" destId="{2191EA5C-8616-0C4A-BB42-479819145D55}" srcOrd="0" destOrd="0" presId="urn:microsoft.com/office/officeart/2005/8/layout/vList2"/>
    <dgm:cxn modelId="{2D55C87B-7017-40A1-AA4F-CBBEE5F5D1F9}" srcId="{C707B240-D491-4246-9C89-99FF9BC11A2B}" destId="{5A9AEC49-CFD6-47CA-9887-662CE59ACC5B}" srcOrd="0" destOrd="0" parTransId="{8046B2CF-0854-4F07-B034-F83B133979DC}" sibTransId="{D5DE7EA5-59FE-4DC2-8B7A-5FC25B34342B}"/>
    <dgm:cxn modelId="{5850F253-F16A-A047-97AA-2DFFC672F10A}" type="presOf" srcId="{C707B240-D491-4246-9C89-99FF9BC11A2B}" destId="{B0529FBB-8638-3C49-9DAC-265A0EBC50EF}" srcOrd="0" destOrd="0" presId="urn:microsoft.com/office/officeart/2005/8/layout/vList2"/>
    <dgm:cxn modelId="{13067DC4-2F83-4DD4-A384-38B3CA2D8C23}" srcId="{C707B240-D491-4246-9C89-99FF9BC11A2B}" destId="{8BE2F9F6-E1DF-41A6-877C-AE31D0C8E1B4}" srcOrd="1" destOrd="0" parTransId="{5140BF78-3F12-4FDB-88DC-AB56834B46F7}" sibTransId="{87DB5E8D-1CF1-4E8D-930C-935BF2661FD0}"/>
    <dgm:cxn modelId="{342271BC-C183-114D-AFC9-BFA4DEC85EE3}" type="presParOf" srcId="{B0529FBB-8638-3C49-9DAC-265A0EBC50EF}" destId="{2191EA5C-8616-0C4A-BB42-479819145D55}" srcOrd="0" destOrd="0" presId="urn:microsoft.com/office/officeart/2005/8/layout/vList2"/>
    <dgm:cxn modelId="{7B9F7A6F-F178-844B-A356-7710BA94E577}" type="presParOf" srcId="{B0529FBB-8638-3C49-9DAC-265A0EBC50EF}" destId="{1ECA2512-E3C4-AA42-BE23-30A51E110D87}" srcOrd="1" destOrd="0" presId="urn:microsoft.com/office/officeart/2005/8/layout/vList2"/>
    <dgm:cxn modelId="{70631133-92EF-8148-B373-D5FBB2B56BC5}" type="presParOf" srcId="{B0529FBB-8638-3C49-9DAC-265A0EBC50EF}" destId="{2D76771B-68CD-074B-A0A4-11FADD7B2C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3E392-CDAD-8947-B746-CAF6D717904B}">
      <dsp:nvSpPr>
        <dsp:cNvPr id="0" name=""/>
        <dsp:cNvSpPr/>
      </dsp:nvSpPr>
      <dsp:spPr>
        <a:xfrm>
          <a:off x="0" y="424055"/>
          <a:ext cx="5913437" cy="875964"/>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sz="3300" kern="1200"/>
            <a:t>两个变量间的关系到底有多强？</a:t>
          </a:r>
          <a:endParaRPr lang="en-US" sz="3300" kern="1200"/>
        </a:p>
      </dsp:txBody>
      <dsp:txXfrm>
        <a:off x="42761" y="466816"/>
        <a:ext cx="5827915" cy="790442"/>
      </dsp:txXfrm>
    </dsp:sp>
    <dsp:sp modelId="{E021F96D-F852-CD4B-AC22-94DBDCDFBE6D}">
      <dsp:nvSpPr>
        <dsp:cNvPr id="0" name=""/>
        <dsp:cNvSpPr/>
      </dsp:nvSpPr>
      <dsp:spPr>
        <a:xfrm>
          <a:off x="0" y="1395059"/>
          <a:ext cx="5913437" cy="875964"/>
        </a:xfrm>
        <a:prstGeom prst="roundRect">
          <a:avLst/>
        </a:prstGeom>
        <a:gradFill rotWithShape="0">
          <a:gsLst>
            <a:gs pos="0">
              <a:schemeClr val="accent5">
                <a:hueOff val="-561544"/>
                <a:satOff val="-2648"/>
                <a:lumOff val="653"/>
                <a:alphaOff val="0"/>
                <a:tint val="98000"/>
                <a:satMod val="110000"/>
                <a:lumMod val="104000"/>
              </a:schemeClr>
            </a:gs>
            <a:gs pos="69000">
              <a:schemeClr val="accent5">
                <a:hueOff val="-561544"/>
                <a:satOff val="-2648"/>
                <a:lumOff val="653"/>
                <a:alphaOff val="0"/>
                <a:shade val="88000"/>
                <a:satMod val="130000"/>
                <a:lumMod val="92000"/>
              </a:schemeClr>
            </a:gs>
            <a:gs pos="100000">
              <a:schemeClr val="accent5">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a:t>[-1,1]</a:t>
          </a:r>
        </a:p>
      </dsp:txBody>
      <dsp:txXfrm>
        <a:off x="42761" y="1437820"/>
        <a:ext cx="5827915" cy="790442"/>
      </dsp:txXfrm>
    </dsp:sp>
    <dsp:sp modelId="{C0E231DA-614D-F541-93CF-FFDFC11F4398}">
      <dsp:nvSpPr>
        <dsp:cNvPr id="0" name=""/>
        <dsp:cNvSpPr/>
      </dsp:nvSpPr>
      <dsp:spPr>
        <a:xfrm>
          <a:off x="0" y="2366063"/>
          <a:ext cx="5913437" cy="875964"/>
        </a:xfrm>
        <a:prstGeom prst="roundRect">
          <a:avLst/>
        </a:prstGeom>
        <a:gradFill rotWithShape="0">
          <a:gsLst>
            <a:gs pos="0">
              <a:schemeClr val="accent5">
                <a:hueOff val="-1123087"/>
                <a:satOff val="-5296"/>
                <a:lumOff val="1307"/>
                <a:alphaOff val="0"/>
                <a:tint val="98000"/>
                <a:satMod val="110000"/>
                <a:lumMod val="104000"/>
              </a:schemeClr>
            </a:gs>
            <a:gs pos="69000">
              <a:schemeClr val="accent5">
                <a:hueOff val="-1123087"/>
                <a:satOff val="-5296"/>
                <a:lumOff val="1307"/>
                <a:alphaOff val="0"/>
                <a:shade val="88000"/>
                <a:satMod val="130000"/>
                <a:lumMod val="92000"/>
              </a:schemeClr>
            </a:gs>
            <a:gs pos="100000">
              <a:schemeClr val="accent5">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sz="3300" kern="1200"/>
            <a:t>符号正负表示方向</a:t>
          </a:r>
          <a:endParaRPr lang="en-US" sz="3300" kern="1200"/>
        </a:p>
      </dsp:txBody>
      <dsp:txXfrm>
        <a:off x="42761" y="2408824"/>
        <a:ext cx="5827915" cy="790442"/>
      </dsp:txXfrm>
    </dsp:sp>
    <dsp:sp modelId="{524D772A-F1EE-1C4B-8706-2338C368BA5B}">
      <dsp:nvSpPr>
        <dsp:cNvPr id="0" name=""/>
        <dsp:cNvSpPr/>
      </dsp:nvSpPr>
      <dsp:spPr>
        <a:xfrm>
          <a:off x="0" y="3337068"/>
          <a:ext cx="5913437" cy="875964"/>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sz="3300" kern="1200"/>
            <a:t>绝对值表示强度</a:t>
          </a:r>
          <a:endParaRPr lang="en-US" sz="3300" kern="1200"/>
        </a:p>
      </dsp:txBody>
      <dsp:txXfrm>
        <a:off x="42761" y="3379829"/>
        <a:ext cx="5827915" cy="790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1EA5C-8616-0C4A-BB42-479819145D55}">
      <dsp:nvSpPr>
        <dsp:cNvPr id="0" name=""/>
        <dsp:cNvSpPr/>
      </dsp:nvSpPr>
      <dsp:spPr>
        <a:xfrm>
          <a:off x="0" y="1825"/>
          <a:ext cx="9604375" cy="1607141"/>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sz="3700" kern="1200"/>
            <a:t>相关性不等于因果关系</a:t>
          </a:r>
          <a:r>
            <a:rPr lang="en-US" sz="3700" kern="1200"/>
            <a:t> (</a:t>
          </a:r>
          <a:r>
            <a:rPr lang="zh-CN" sz="3700" kern="1200"/>
            <a:t>癌症与吸烟</a:t>
          </a:r>
          <a:r>
            <a:rPr lang="en-US" sz="3700" kern="1200"/>
            <a:t>)</a:t>
          </a:r>
        </a:p>
      </dsp:txBody>
      <dsp:txXfrm>
        <a:off x="78454" y="80279"/>
        <a:ext cx="9447467" cy="1450233"/>
      </dsp:txXfrm>
    </dsp:sp>
    <dsp:sp modelId="{2D76771B-68CD-074B-A0A4-11FADD7B2C30}">
      <dsp:nvSpPr>
        <dsp:cNvPr id="0" name=""/>
        <dsp:cNvSpPr/>
      </dsp:nvSpPr>
      <dsp:spPr>
        <a:xfrm>
          <a:off x="0" y="1715527"/>
          <a:ext cx="9604375" cy="1607141"/>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zh-CN" sz="3700" kern="1200"/>
            <a:t>尤其注意因为时间联系在一起的数据，他们的相关性可能毫无意义</a:t>
          </a:r>
          <a:endParaRPr lang="en-US" sz="3700" kern="1200"/>
        </a:p>
      </dsp:txBody>
      <dsp:txXfrm>
        <a:off x="78454" y="1793981"/>
        <a:ext cx="9447467" cy="14502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A5E4F-DD44-034F-B485-B346D675E62F}" type="datetimeFigureOut">
              <a:rPr lang="en-US" smtClean="0"/>
              <a:t>8/23/18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905F0-6756-F64D-A4BE-1B2A75F43CF6}" type="slidenum">
              <a:rPr lang="en-US" smtClean="0"/>
              <a:t>‹#›</a:t>
            </a:fld>
            <a:endParaRPr lang="en-US"/>
          </a:p>
        </p:txBody>
      </p:sp>
    </p:spTree>
    <p:extLst>
      <p:ext uri="{BB962C8B-B14F-4D97-AF65-F5344CB8AC3E}">
        <p14:creationId xmlns:p14="http://schemas.microsoft.com/office/powerpoint/2010/main" val="1869682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9B9EB6-6CA3-9444-A2FD-203D129EC8C9}" type="datetimeFigureOut">
              <a:rPr lang="en-US" smtClean="0"/>
              <a:t>8/23/18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FBE754-816A-4045-8C48-97E3C3C615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B9EB6-6CA3-9444-A2FD-203D129EC8C9}"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BE754-816A-4045-8C48-97E3C3C615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B9EB6-6CA3-9444-A2FD-203D129EC8C9}"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BE754-816A-4045-8C48-97E3C3C615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9B9EB6-6CA3-9444-A2FD-203D129EC8C9}"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BE754-816A-4045-8C48-97E3C3C615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B9EB6-6CA3-9444-A2FD-203D129EC8C9}"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BE754-816A-4045-8C48-97E3C3C615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9B9EB6-6CA3-9444-A2FD-203D129EC8C9}"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BE754-816A-4045-8C48-97E3C3C615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9B9EB6-6CA3-9444-A2FD-203D129EC8C9}" type="datetimeFigureOut">
              <a:rPr lang="en-US" smtClean="0"/>
              <a:t>8/23/18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BE754-816A-4045-8C48-97E3C3C615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9B9EB6-6CA3-9444-A2FD-203D129EC8C9}" type="datetimeFigureOut">
              <a:rPr lang="en-US" smtClean="0"/>
              <a:t>8/23/18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BE754-816A-4045-8C48-97E3C3C615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B9EB6-6CA3-9444-A2FD-203D129EC8C9}" type="datetimeFigureOut">
              <a:rPr lang="en-US" smtClean="0"/>
              <a:t>8/23/18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BE754-816A-4045-8C48-97E3C3C615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9EB6-6CA3-9444-A2FD-203D129EC8C9}"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BE754-816A-4045-8C48-97E3C3C615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9B9EB6-6CA3-9444-A2FD-203D129EC8C9}" type="datetimeFigureOut">
              <a:rPr lang="en-US" smtClean="0"/>
              <a:t>8/23/18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7FBE754-816A-4045-8C48-97E3C3C615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9B9EB6-6CA3-9444-A2FD-203D129EC8C9}" type="datetimeFigureOut">
              <a:rPr lang="en-US" smtClean="0"/>
              <a:t>8/23/18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FBE754-816A-4045-8C48-97E3C3C615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539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659301" y="1474969"/>
            <a:ext cx="2823919" cy="1868760"/>
          </a:xfrm>
        </p:spPr>
        <p:txBody>
          <a:bodyPr>
            <a:normAutofit/>
          </a:bodyPr>
          <a:lstStyle/>
          <a:p>
            <a:r>
              <a:rPr lang="en-US" sz="2800"/>
              <a:t>Lesson 12:</a:t>
            </a:r>
            <a:br>
              <a:rPr lang="en-US" sz="2800"/>
            </a:br>
            <a:r>
              <a:rPr lang="en-US" sz="2800"/>
              <a:t>Correlation &amp; Regression</a:t>
            </a:r>
          </a:p>
        </p:txBody>
      </p:sp>
      <p:sp>
        <p:nvSpPr>
          <p:cNvPr id="3" name="Subtitle 2"/>
          <p:cNvSpPr>
            <a:spLocks noGrp="1"/>
          </p:cNvSpPr>
          <p:nvPr>
            <p:ph type="subTitle" idx="1"/>
          </p:nvPr>
        </p:nvSpPr>
        <p:spPr>
          <a:xfrm>
            <a:off x="659302" y="3531204"/>
            <a:ext cx="2823919" cy="1610643"/>
          </a:xfrm>
        </p:spPr>
        <p:txBody>
          <a:bodyPr>
            <a:normAutofit/>
          </a:bodyPr>
          <a:lstStyle/>
          <a:p>
            <a:r>
              <a:rPr lang="en-US" sz="1600"/>
              <a:t>Chris Qi</a:t>
            </a:r>
          </a:p>
        </p:txBody>
      </p:sp>
      <p:cxnSp>
        <p:nvCxnSpPr>
          <p:cNvPr id="32" name="Straight Connector 3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4" name="Group 3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5" name="Rectangle 3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691443" y="1116345"/>
            <a:ext cx="6136780" cy="3866172"/>
          </a:xfrm>
          <a:prstGeom prst="rect">
            <a:avLst/>
          </a:prstGeom>
        </p:spPr>
      </p:pic>
      <p:pic>
        <p:nvPicPr>
          <p:cNvPr id="40" name="Picture 3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81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接近完美相关</a:t>
            </a:r>
            <a:endParaRPr lang="en-US" sz="360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133140"/>
            <a:ext cx="6282919" cy="3832581"/>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8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强相关</a:t>
            </a:r>
            <a:endParaRPr lang="en-US" sz="360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203824"/>
            <a:ext cx="6282919" cy="3691214"/>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0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一般</a:t>
            </a:r>
            <a:endParaRPr lang="en-US" sz="360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54475" y="1116345"/>
            <a:ext cx="6210717" cy="3866172"/>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9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弱相关</a:t>
            </a:r>
            <a:endParaRPr lang="en-US" sz="3600"/>
          </a:p>
        </p:txBody>
      </p:sp>
      <p:cxnSp>
        <p:nvCxnSpPr>
          <p:cNvPr id="21" name="Straight Connector 20">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4618374" y="1117434"/>
            <a:ext cx="6282919" cy="3863994"/>
          </a:xfrm>
          <a:prstGeom prst="rect">
            <a:avLst/>
          </a:prstGeom>
        </p:spPr>
      </p:pic>
      <p:pic>
        <p:nvPicPr>
          <p:cNvPr id="29" name="Picture 28">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41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不相关</a:t>
            </a:r>
            <a:endParaRPr lang="en-US" sz="360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140995"/>
            <a:ext cx="6282919" cy="3816872"/>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17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负相关</a:t>
            </a:r>
            <a:endParaRPr lang="en-US" sz="360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172409"/>
            <a:ext cx="6282919" cy="3754044"/>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59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a:t>非线性</a:t>
            </a:r>
            <a:endParaRPr lang="en-US" sz="3600"/>
          </a:p>
        </p:txBody>
      </p:sp>
      <p:cxnSp>
        <p:nvCxnSpPr>
          <p:cNvPr id="21" name="Straight Connector 20">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4618374" y="1117434"/>
            <a:ext cx="6282919" cy="3863994"/>
          </a:xfrm>
          <a:prstGeom prst="rect">
            <a:avLst/>
          </a:prstGeom>
        </p:spPr>
      </p:pic>
      <p:pic>
        <p:nvPicPr>
          <p:cNvPr id="29" name="Picture 28">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4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290457" y="1506071"/>
            <a:ext cx="3192764" cy="1837658"/>
          </a:xfrm>
        </p:spPr>
        <p:txBody>
          <a:bodyPr vert="horz" lIns="91440" tIns="45720" rIns="91440" bIns="0" rtlCol="0" anchor="b">
            <a:normAutofit/>
          </a:bodyPr>
          <a:lstStyle/>
          <a:p>
            <a:r>
              <a:rPr lang="zh-CN" altLang="en-US" sz="2800" dirty="0"/>
              <a:t>相关系数计算</a:t>
            </a:r>
            <a:r>
              <a:rPr lang="zh-CN" altLang="en-US" sz="2800" dirty="0" smtClean="0"/>
              <a:t>公式</a:t>
            </a:r>
            <a:r>
              <a:rPr lang="en-US" altLang="zh-CN" sz="2800" dirty="0" smtClean="0"/>
              <a:t/>
            </a:r>
            <a:br>
              <a:rPr lang="en-US" altLang="zh-CN" sz="2800" dirty="0" smtClean="0"/>
            </a:br>
            <a:r>
              <a:rPr lang="en-US" altLang="zh-CN" sz="2800" dirty="0" smtClean="0"/>
              <a:t>(</a:t>
            </a:r>
            <a:r>
              <a:rPr lang="zh-CN" altLang="en-US" sz="2800" dirty="0" smtClean="0"/>
              <a:t>标准化的协方差</a:t>
            </a:r>
            <a:r>
              <a:rPr lang="en-US" altLang="zh-CN" sz="2800" dirty="0" smtClean="0"/>
              <a:t>)</a:t>
            </a:r>
            <a:endParaRPr lang="en-US" sz="2800" dirty="0"/>
          </a:p>
        </p:txBody>
      </p:sp>
      <p:cxnSp>
        <p:nvCxnSpPr>
          <p:cNvPr id="21" name="Straight Connector 20">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3"/>
          <a:stretch>
            <a:fillRect/>
          </a:stretch>
        </p:blipFill>
        <p:spPr>
          <a:xfrm>
            <a:off x="4618374" y="2130554"/>
            <a:ext cx="6282919" cy="1837753"/>
          </a:xfrm>
          <a:prstGeom prst="rect">
            <a:avLst/>
          </a:prstGeom>
        </p:spPr>
      </p:pic>
      <p:pic>
        <p:nvPicPr>
          <p:cNvPr id="29" name="Picture 28">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74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4C75E2B-CACA-478C-B26B-182AF87A18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50FF2874-547C-4D14-9E18-28B19002FB8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36CF827D-A163-47F7-BD87-34EB4FA7D69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D299D9A9-1DA8-433D-A9BC-FB48D93D421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593D0D1F-C0CE-416A-883C-BF1E03F63B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94BB6862-3393-46CC-9A80-E400B3206A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61251" y="1474970"/>
            <a:ext cx="2821967" cy="3144914"/>
          </a:xfrm>
        </p:spPr>
        <p:txBody>
          <a:bodyPr vert="horz" lIns="91440" tIns="45720" rIns="91440" bIns="45720" rtlCol="0" anchor="ctr">
            <a:normAutofit/>
          </a:bodyPr>
          <a:lstStyle/>
          <a:p>
            <a:r>
              <a:rPr lang="zh-CN" altLang="en-US" dirty="0"/>
              <a:t>相关系数计算公式</a:t>
            </a:r>
            <a:endParaRPr lang="en-US" dirty="0"/>
          </a:p>
        </p:txBody>
      </p:sp>
      <p:grpSp>
        <p:nvGrpSpPr>
          <p:cNvPr id="22" name="Group 21">
            <a:extLst>
              <a:ext uri="{FF2B5EF4-FFF2-40B4-BE49-F238E27FC236}">
                <a16:creationId xmlns="" xmlns:a16="http://schemas.microsoft.com/office/drawing/2014/main" id="{ECD36A4A-123D-46E3-8A64-13B8B3F019B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3" name="Rectangle 22">
              <a:extLst>
                <a:ext uri="{FF2B5EF4-FFF2-40B4-BE49-F238E27FC236}">
                  <a16:creationId xmlns="" xmlns:a16="http://schemas.microsoft.com/office/drawing/2014/main" id="{612E2361-DAF1-4420-BBBD-218F4138ED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1D6F994B-14BC-49BA-B34D-17DF3069A4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3"/>
          <p:cNvPicPr>
            <a:picLocks noGrp="1" noChangeAspect="1"/>
          </p:cNvPicPr>
          <p:nvPr>
            <p:ph idx="1"/>
          </p:nvPr>
        </p:nvPicPr>
        <p:blipFill>
          <a:blip r:embed="rId3"/>
          <a:stretch>
            <a:fillRect/>
          </a:stretch>
        </p:blipFill>
        <p:spPr>
          <a:xfrm>
            <a:off x="4618373" y="2193382"/>
            <a:ext cx="6282918" cy="1712095"/>
          </a:xfrm>
          <a:prstGeom prst="rect">
            <a:avLst/>
          </a:prstGeom>
        </p:spPr>
      </p:pic>
      <p:pic>
        <p:nvPicPr>
          <p:cNvPr id="26" name="Picture 25">
            <a:extLst>
              <a:ext uri="{FF2B5EF4-FFF2-40B4-BE49-F238E27FC236}">
                <a16:creationId xmlns="" xmlns:a16="http://schemas.microsoft.com/office/drawing/2014/main" id="{55EC7096-D0A6-471D-AE28-B68D70388E3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 xmlns:a16="http://schemas.microsoft.com/office/drawing/2014/main" id="{2E98EB88-99B6-483D-B203-0D5D6310050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52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zh-CN" altLang="en-US" dirty="0"/>
              <a:t>相关性的理解</a:t>
            </a:r>
            <a:endParaRPr lang="en-US" dirty="0"/>
          </a:p>
        </p:txBody>
      </p:sp>
      <p:graphicFrame>
        <p:nvGraphicFramePr>
          <p:cNvPr id="5" name="Content Placeholder 2">
            <a:extLst>
              <a:ext uri="{FF2B5EF4-FFF2-40B4-BE49-F238E27FC236}">
                <a16:creationId xmlns="" xmlns:a16="http://schemas.microsoft.com/office/drawing/2014/main" id="{A50310D6-BF0B-475A-A8A0-B3ADE8EA20FE}"/>
              </a:ext>
            </a:extLst>
          </p:cNvPr>
          <p:cNvGraphicFramePr>
            <a:graphicFrameLocks noGrp="1"/>
          </p:cNvGraphicFramePr>
          <p:nvPr>
            <p:ph idx="1"/>
            <p:extLst>
              <p:ext uri="{D42A27DB-BD31-4B8C-83A1-F6EECF244321}">
                <p14:modId xmlns:p14="http://schemas.microsoft.com/office/powerpoint/2010/main" val="2654542204"/>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67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70000" lnSpcReduction="20000"/>
          </a:bodyPr>
          <a:lstStyle/>
          <a:p>
            <a:pPr lvl="1"/>
            <a:endParaRPr lang="en-US" dirty="0" smtClean="0"/>
          </a:p>
          <a:p>
            <a:pPr lvl="1"/>
            <a:r>
              <a:rPr lang="en-US" dirty="0" smtClean="0"/>
              <a:t>scatter plots</a:t>
            </a:r>
          </a:p>
          <a:p>
            <a:pPr lvl="1"/>
            <a:r>
              <a:rPr lang="en-US" dirty="0" smtClean="0"/>
              <a:t>correlation</a:t>
            </a:r>
          </a:p>
          <a:p>
            <a:pPr lvl="1"/>
            <a:r>
              <a:rPr lang="en-US" dirty="0" smtClean="0"/>
              <a:t>best fit line</a:t>
            </a:r>
          </a:p>
          <a:p>
            <a:pPr lvl="1"/>
            <a:r>
              <a:rPr lang="en-US" dirty="0" smtClean="0"/>
              <a:t>regression to mean</a:t>
            </a:r>
          </a:p>
          <a:p>
            <a:pPr lvl="1"/>
            <a:r>
              <a:rPr lang="en-US" dirty="0"/>
              <a:t>least squared </a:t>
            </a:r>
            <a:r>
              <a:rPr lang="en-US" dirty="0" smtClean="0"/>
              <a:t>estimates</a:t>
            </a:r>
          </a:p>
          <a:p>
            <a:pPr lvl="1"/>
            <a:endParaRPr lang="en-US" dirty="0" smtClean="0"/>
          </a:p>
          <a:p>
            <a:pPr lvl="1"/>
            <a:r>
              <a:rPr lang="en-US" dirty="0" smtClean="0"/>
              <a:t>interpretation of linear model</a:t>
            </a:r>
          </a:p>
          <a:p>
            <a:pPr lvl="1"/>
            <a:r>
              <a:rPr lang="en-US" dirty="0" smtClean="0"/>
              <a:t>residuals</a:t>
            </a:r>
          </a:p>
          <a:p>
            <a:pPr lvl="1"/>
            <a:r>
              <a:rPr lang="en-US" dirty="0" smtClean="0"/>
              <a:t>prediction</a:t>
            </a:r>
          </a:p>
          <a:p>
            <a:pPr lvl="1"/>
            <a:r>
              <a:rPr lang="en-US" dirty="0" smtClean="0"/>
              <a:t>goodness of fit</a:t>
            </a:r>
          </a:p>
          <a:p>
            <a:pPr lvl="1"/>
            <a:endParaRPr lang="en-US" dirty="0"/>
          </a:p>
          <a:p>
            <a:pPr lvl="1"/>
            <a:r>
              <a:rPr lang="en-US" dirty="0" smtClean="0"/>
              <a:t>case study</a:t>
            </a:r>
          </a:p>
          <a:p>
            <a:endParaRPr lang="en-US" dirty="0"/>
          </a:p>
        </p:txBody>
      </p:sp>
    </p:spTree>
    <p:extLst>
      <p:ext uri="{BB962C8B-B14F-4D97-AF65-F5344CB8AC3E}">
        <p14:creationId xmlns:p14="http://schemas.microsoft.com/office/powerpoint/2010/main" val="119702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fontScale="90000"/>
          </a:bodyPr>
          <a:lstStyle/>
          <a:p>
            <a:r>
              <a:rPr lang="zh-CN" altLang="en-US" sz="3600" dirty="0" smtClean="0"/>
              <a:t>尼古拉的电影与游泳池溺亡有关系吗？</a:t>
            </a:r>
            <a:endParaRPr lang="en-US" sz="3600" dirty="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494408"/>
            <a:ext cx="6282919" cy="3110045"/>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134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zh-CN" altLang="en-US" sz="3600" dirty="0" smtClean="0"/>
              <a:t>摇滚乐与美国石油产量有关系吗？</a:t>
            </a:r>
            <a:endParaRPr lang="en-US" sz="3600" dirty="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618374" y="1133140"/>
            <a:ext cx="6282919" cy="3832581"/>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 xmlns:a16="http://schemas.microsoft.com/office/drawing/2014/main" id="{2FA7AD0A-1871-4DF8-9235-F49D0513B9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6B04CFB-FAE5-47DD-9B3E-4E9BA7A89C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fontScale="90000"/>
          </a:bodyPr>
          <a:lstStyle/>
          <a:p>
            <a:r>
              <a:rPr lang="zh-CN" altLang="en-US" sz="3600" dirty="0" smtClean="0"/>
              <a:t>高速路死亡率与鲜柠檬进口量有关系吗？</a:t>
            </a:r>
            <a:endParaRPr lang="en-US" sz="3600" dirty="0"/>
          </a:p>
        </p:txBody>
      </p:sp>
      <p:cxnSp>
        <p:nvCxnSpPr>
          <p:cNvPr id="22" name="Straight Connector 21">
            <a:extLst>
              <a:ext uri="{FF2B5EF4-FFF2-40B4-BE49-F238E27FC236}">
                <a16:creationId xmlns="" xmlns:a16="http://schemas.microsoft.com/office/drawing/2014/main" id="{EE68D41B-9286-479F-9AB7-678C8E348D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 xmlns:a16="http://schemas.microsoft.com/office/drawing/2014/main" id="{E8ACF89C-CFC3-4D68-B3C4-2BEFB7BBE5F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 xmlns:a16="http://schemas.microsoft.com/office/drawing/2014/main" id="{3B770B7D-3C5C-4682-8DF0-20783592F3B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A6893E11-7EC1-4EB6-A2A8-0B693F8FE5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 xmlns:a16="http://schemas.microsoft.com/office/drawing/2014/main" id="{622F7FD7-8884-4FD5-95AB-0B5C6033A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Grp="1" noChangeAspect="1"/>
          </p:cNvPicPr>
          <p:nvPr>
            <p:ph idx="1"/>
          </p:nvPr>
        </p:nvPicPr>
        <p:blipFill>
          <a:blip r:embed="rId3"/>
          <a:stretch>
            <a:fillRect/>
          </a:stretch>
        </p:blipFill>
        <p:spPr>
          <a:xfrm>
            <a:off x="4896002" y="1116345"/>
            <a:ext cx="5727662" cy="3866172"/>
          </a:xfrm>
          <a:prstGeom prst="rect">
            <a:avLst/>
          </a:prstGeom>
        </p:spPr>
      </p:pic>
      <p:pic>
        <p:nvPicPr>
          <p:cNvPr id="30" name="Picture 29">
            <a:extLst>
              <a:ext uri="{FF2B5EF4-FFF2-40B4-BE49-F238E27FC236}">
                <a16:creationId xmlns="" xmlns:a16="http://schemas.microsoft.com/office/drawing/2014/main" id="{16EFE474-4FE0-4E8F-8F09-5ED2C9E76A8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 xmlns:a16="http://schemas.microsoft.com/office/drawing/2014/main" id="{CF8B8C81-54DC-4AF5-B682-3A2C70A6B5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92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基本回归模型</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838200" y="1690688"/>
            <a:ext cx="5812826" cy="3489326"/>
          </a:xfrm>
          <a:prstGeom prst="rect">
            <a:avLst/>
          </a:prstGeom>
        </p:spPr>
      </p:pic>
    </p:spTree>
    <p:extLst>
      <p:ext uri="{BB962C8B-B14F-4D97-AF65-F5344CB8AC3E}">
        <p14:creationId xmlns:p14="http://schemas.microsoft.com/office/powerpoint/2010/main" val="975187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193BA5C-B8F3-4972-BA54-014C48FAFA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 xmlns:a16="http://schemas.microsoft.com/office/drawing/2014/main" id="{D7162BAB-C25E-4CE9-B87C-F118DC7E7C2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3530157" cy="1049235"/>
          </a:xfrm>
        </p:spPr>
        <p:txBody>
          <a:bodyPr>
            <a:normAutofit/>
          </a:bodyPr>
          <a:lstStyle/>
          <a:p>
            <a:r>
              <a:rPr lang="zh-CN" altLang="en-US" dirty="0"/>
              <a:t>基本回归模型</a:t>
            </a:r>
            <a:endParaRPr lang="en-US" dirty="0"/>
          </a:p>
        </p:txBody>
      </p:sp>
      <p:sp>
        <p:nvSpPr>
          <p:cNvPr id="13" name="Rectangle 12">
            <a:extLst>
              <a:ext uri="{FF2B5EF4-FFF2-40B4-BE49-F238E27FC236}">
                <a16:creationId xmlns="" xmlns:a16="http://schemas.microsoft.com/office/drawing/2014/main" id="{05B93327-222A-4DAC-9163-371BF44CD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1451581" y="2015732"/>
            <a:ext cx="3526523" cy="3450613"/>
          </a:xfrm>
        </p:spPr>
        <p:txBody>
          <a:bodyPr>
            <a:normAutofit/>
          </a:bodyPr>
          <a:lstStyle/>
          <a:p>
            <a:r>
              <a:rPr lang="mr-IN" dirty="0" err="1"/>
              <a:t>Y</a:t>
            </a:r>
            <a:r>
              <a:rPr lang="mr-IN" dirty="0"/>
              <a:t>=</a:t>
            </a:r>
            <a:r>
              <a:rPr lang="en-US" altLang="zh-CN" dirty="0"/>
              <a:t>a</a:t>
            </a:r>
            <a:r>
              <a:rPr lang="mr-IN" dirty="0"/>
              <a:t>+</a:t>
            </a:r>
            <a:r>
              <a:rPr lang="mr-IN" dirty="0" err="1"/>
              <a:t>b⋅X</a:t>
            </a:r>
            <a:endParaRPr lang="en-US" dirty="0"/>
          </a:p>
          <a:p>
            <a:r>
              <a:rPr lang="zh-CN" altLang="en-US"/>
              <a:t>为什么</a:t>
            </a:r>
            <a:r>
              <a:rPr lang="zh-CN" altLang="en-US" dirty="0"/>
              <a:t>这一条线最合适？</a:t>
            </a:r>
            <a:endParaRPr lang="en-US" dirty="0"/>
          </a:p>
        </p:txBody>
      </p:sp>
      <p:grpSp>
        <p:nvGrpSpPr>
          <p:cNvPr id="15" name="Group 14">
            <a:extLst>
              <a:ext uri="{FF2B5EF4-FFF2-40B4-BE49-F238E27FC236}">
                <a16:creationId xmlns="" xmlns:a16="http://schemas.microsoft.com/office/drawing/2014/main" id="{14EE34E3-F117-4487-8ACF-33DA65FA11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 xmlns:a16="http://schemas.microsoft.com/office/drawing/2014/main" id="{39ACC02C-6424-4165-93C4-E83C8E81D46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C182CB9C-C978-4C9B-9AAD-8B13418975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 xmlns:a16="http://schemas.microsoft.com/office/drawing/2014/main" id="{56388820-A63D-463C-9DBC-060A5ABE3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093926" y="1560777"/>
            <a:ext cx="4821551" cy="2977307"/>
          </a:xfrm>
          <a:prstGeom prst="rect">
            <a:avLst/>
          </a:prstGeom>
        </p:spPr>
      </p:pic>
      <p:pic>
        <p:nvPicPr>
          <p:cNvPr id="21" name="Picture 20">
            <a:extLst>
              <a:ext uri="{FF2B5EF4-FFF2-40B4-BE49-F238E27FC236}">
                <a16:creationId xmlns="" xmlns:a16="http://schemas.microsoft.com/office/drawing/2014/main" id="{C04ED70F-D6FD-4EB1-A171-D30F885FE7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 xmlns:a16="http://schemas.microsoft.com/office/drawing/2014/main" id="{DA26CAE9-74C4-4EDD-8A80-77F79EAA86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633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zh-CN" altLang="en-US" dirty="0"/>
              <a:t>最小二乘法（</a:t>
            </a:r>
            <a:r>
              <a:rPr lang="en-US" altLang="zh-CN" dirty="0"/>
              <a:t>least squares method </a:t>
            </a:r>
            <a:r>
              <a:rPr lang="zh-CN" altLang="en-US" dirty="0"/>
              <a:t>）</a:t>
            </a:r>
            <a:endParaRPr lang="en-US" dirty="0"/>
          </a:p>
        </p:txBody>
      </p:sp>
      <p:grpSp>
        <p:nvGrpSpPr>
          <p:cNvPr id="9" name="Group 8">
            <a:extLst>
              <a:ext uri="{FF2B5EF4-FFF2-40B4-BE49-F238E27FC236}">
                <a16:creationId xmlns="" xmlns:a16="http://schemas.microsoft.com/office/drawing/2014/main" id="{6601C000-675F-471E-BBBE-3E305F95FCF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3413507" cy="3459865"/>
            <a:chOff x="1446399" y="2012810"/>
            <a:chExt cx="3413507" cy="3459865"/>
          </a:xfrm>
        </p:grpSpPr>
        <p:sp>
          <p:nvSpPr>
            <p:cNvPr id="10" name="Rectangle 9">
              <a:extLst>
                <a:ext uri="{FF2B5EF4-FFF2-40B4-BE49-F238E27FC236}">
                  <a16:creationId xmlns="" xmlns:a16="http://schemas.microsoft.com/office/drawing/2014/main" id="{67A1168D-CB79-4BD8-AFA2-D38A03FE71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3413507"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148E747-DA30-4AF0-8B48-97E74876610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310081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 xmlns:a16="http://schemas.microsoft.com/office/drawing/2014/main" id="{4C637B0F-77D3-46FA-BD84-9F5315F70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2773365"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921265" y="2530948"/>
            <a:ext cx="2453183" cy="2422518"/>
          </a:xfrm>
          <a:prstGeom prst="rect">
            <a:avLst/>
          </a:prstGeom>
        </p:spPr>
      </p:pic>
      <p:sp>
        <p:nvSpPr>
          <p:cNvPr id="3" name="Content Placeholder 2"/>
          <p:cNvSpPr>
            <a:spLocks noGrp="1"/>
          </p:cNvSpPr>
          <p:nvPr>
            <p:ph idx="1"/>
          </p:nvPr>
        </p:nvSpPr>
        <p:spPr>
          <a:xfrm>
            <a:off x="5342122" y="2015734"/>
            <a:ext cx="5707937" cy="3450613"/>
          </a:xfrm>
        </p:spPr>
        <p:txBody>
          <a:bodyPr>
            <a:normAutofit/>
          </a:bodyPr>
          <a:lstStyle/>
          <a:p>
            <a:r>
              <a:rPr lang="zh-CN" altLang="en-US" dirty="0"/>
              <a:t>简单地说，最小二乘的思想就是要使得</a:t>
            </a:r>
            <a:r>
              <a:rPr lang="zh-CN" altLang="en-US" b="1" dirty="0"/>
              <a:t>观测点和估计点的距离的平方和达到最小</a:t>
            </a:r>
            <a:r>
              <a:rPr lang="en-US" altLang="zh-CN" dirty="0"/>
              <a:t>.</a:t>
            </a:r>
            <a:r>
              <a:rPr lang="zh-CN" altLang="en-US" dirty="0"/>
              <a:t>这里的“二乘”指的是用平方来度量观测点与估计点的远近（在古汉语中“平方”称为“二乘”），“最小”指的是参数的估计值要保证各个观测点与估计点的距离的平方和达到最小</a:t>
            </a:r>
            <a:r>
              <a:rPr lang="zh-CN" altLang="en-US" dirty="0" smtClean="0"/>
              <a:t>。</a:t>
            </a:r>
            <a:endParaRPr lang="en-US" dirty="0"/>
          </a:p>
        </p:txBody>
      </p:sp>
    </p:spTree>
    <p:extLst>
      <p:ext uri="{BB962C8B-B14F-4D97-AF65-F5344CB8AC3E}">
        <p14:creationId xmlns:p14="http://schemas.microsoft.com/office/powerpoint/2010/main" val="1594533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一般的统计模型</a:t>
            </a:r>
            <a:endParaRPr lang="en-US" dirty="0"/>
          </a:p>
        </p:txBody>
      </p:sp>
      <p:sp>
        <p:nvSpPr>
          <p:cNvPr id="3" name="Content Placeholder 2"/>
          <p:cNvSpPr>
            <a:spLocks noGrp="1"/>
          </p:cNvSpPr>
          <p:nvPr>
            <p:ph idx="1"/>
          </p:nvPr>
        </p:nvSpPr>
        <p:spPr/>
        <p:txBody>
          <a:bodyPr/>
          <a:lstStyle/>
          <a:p>
            <a:r>
              <a:rPr lang="zh-CN" altLang="en-US" dirty="0" smtClean="0"/>
              <a:t>应变量</a:t>
            </a:r>
            <a:r>
              <a:rPr lang="en-US" altLang="zh-CN" dirty="0" smtClean="0"/>
              <a:t>=f(</a:t>
            </a:r>
            <a:r>
              <a:rPr lang="zh-CN" altLang="en-US" dirty="0" smtClean="0"/>
              <a:t>解释变量</a:t>
            </a:r>
            <a:r>
              <a:rPr lang="en-US" altLang="zh-CN" dirty="0" smtClean="0"/>
              <a:t>)+</a:t>
            </a:r>
            <a:r>
              <a:rPr lang="zh-CN" altLang="en-US" dirty="0" smtClean="0"/>
              <a:t>噪音</a:t>
            </a:r>
            <a:endParaRPr lang="en-US" altLang="zh-CN" dirty="0" smtClean="0"/>
          </a:p>
          <a:p>
            <a:endParaRPr lang="en-US" dirty="0" smtClean="0"/>
          </a:p>
          <a:p>
            <a:r>
              <a:rPr lang="zh-CN" altLang="en-US" dirty="0" smtClean="0"/>
              <a:t>应变量</a:t>
            </a:r>
            <a:r>
              <a:rPr lang="en-US" altLang="zh-CN" dirty="0" smtClean="0"/>
              <a:t>=</a:t>
            </a:r>
            <a:r>
              <a:rPr lang="zh-CN" altLang="en-US" dirty="0" smtClean="0"/>
              <a:t>截距</a:t>
            </a:r>
            <a:r>
              <a:rPr lang="en-US" altLang="zh-CN" dirty="0" smtClean="0"/>
              <a:t>+</a:t>
            </a:r>
            <a:r>
              <a:rPr lang="zh-CN" altLang="en-US" dirty="0" smtClean="0"/>
              <a:t>斜率*解释变量</a:t>
            </a:r>
            <a:r>
              <a:rPr lang="en-US" altLang="zh-CN" dirty="0" smtClean="0"/>
              <a:t>+</a:t>
            </a:r>
            <a:r>
              <a:rPr lang="zh-CN" altLang="en-US" dirty="0" smtClean="0"/>
              <a:t>噪音</a:t>
            </a:r>
            <a:endParaRPr lang="en-US" altLang="zh-CN" dirty="0" smtClean="0"/>
          </a:p>
        </p:txBody>
      </p:sp>
    </p:spTree>
    <p:extLst>
      <p:ext uri="{BB962C8B-B14F-4D97-AF65-F5344CB8AC3E}">
        <p14:creationId xmlns:p14="http://schemas.microsoft.com/office/powerpoint/2010/main" val="163678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回归模型</a:t>
            </a:r>
            <a:endParaRPr lang="en-US" dirty="0"/>
          </a:p>
        </p:txBody>
      </p:sp>
      <p:pic>
        <p:nvPicPr>
          <p:cNvPr id="4" name="Content Placeholder 3"/>
          <p:cNvPicPr>
            <a:picLocks noGrp="1" noChangeAspect="1"/>
          </p:cNvPicPr>
          <p:nvPr>
            <p:ph idx="1"/>
          </p:nvPr>
        </p:nvPicPr>
        <p:blipFill>
          <a:blip r:embed="rId2"/>
          <a:stretch>
            <a:fillRect/>
          </a:stretch>
        </p:blipFill>
        <p:spPr>
          <a:xfrm>
            <a:off x="573087" y="2129632"/>
            <a:ext cx="6513513" cy="1059918"/>
          </a:xfrm>
          <a:prstGeom prst="rect">
            <a:avLst/>
          </a:prstGeom>
        </p:spPr>
      </p:pic>
    </p:spTree>
    <p:extLst>
      <p:ext uri="{BB962C8B-B14F-4D97-AF65-F5344CB8AC3E}">
        <p14:creationId xmlns:p14="http://schemas.microsoft.com/office/powerpoint/2010/main" val="170985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fitted value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81300" y="2667000"/>
            <a:ext cx="4562475" cy="1048845"/>
          </a:xfrm>
          <a:prstGeom prst="rect">
            <a:avLst/>
          </a:prstGeom>
        </p:spPr>
      </p:pic>
    </p:spTree>
    <p:extLst>
      <p:ext uri="{BB962C8B-B14F-4D97-AF65-F5344CB8AC3E}">
        <p14:creationId xmlns:p14="http://schemas.microsoft.com/office/powerpoint/2010/main" val="167353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残差（</a:t>
            </a:r>
            <a:r>
              <a:rPr lang="en-US" altLang="zh-CN" dirty="0" smtClean="0"/>
              <a:t>residual</a:t>
            </a:r>
            <a:r>
              <a:rPr lang="zh-CN" alt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87513" y="2212975"/>
            <a:ext cx="2962422" cy="1158875"/>
          </a:xfrm>
          <a:prstGeom prst="rect">
            <a:avLst/>
          </a:prstGeom>
        </p:spPr>
      </p:pic>
    </p:spTree>
    <p:extLst>
      <p:ext uri="{BB962C8B-B14F-4D97-AF65-F5344CB8AC3E}">
        <p14:creationId xmlns:p14="http://schemas.microsoft.com/office/powerpoint/2010/main" val="158868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双变量关系及建模</a:t>
            </a:r>
            <a:endParaRPr lang="en-US" dirty="0"/>
          </a:p>
        </p:txBody>
      </p:sp>
      <p:sp>
        <p:nvSpPr>
          <p:cNvPr id="3" name="Content Placeholder 2"/>
          <p:cNvSpPr>
            <a:spLocks noGrp="1"/>
          </p:cNvSpPr>
          <p:nvPr>
            <p:ph idx="1"/>
          </p:nvPr>
        </p:nvSpPr>
        <p:spPr/>
        <p:txBody>
          <a:bodyPr/>
          <a:lstStyle/>
          <a:p>
            <a:r>
              <a:rPr lang="zh-CN" altLang="en-US" dirty="0" smtClean="0"/>
              <a:t>两个变量都是数值型（</a:t>
            </a:r>
            <a:r>
              <a:rPr lang="en-US" altLang="zh-CN" dirty="0" smtClean="0"/>
              <a:t>numeric</a:t>
            </a:r>
            <a:r>
              <a:rPr lang="zh-CN" altLang="en-US" dirty="0" smtClean="0"/>
              <a:t>）</a:t>
            </a:r>
            <a:endParaRPr lang="en-US" altLang="zh-CN" dirty="0" smtClean="0"/>
          </a:p>
          <a:p>
            <a:r>
              <a:rPr lang="zh-CN" altLang="en-US" dirty="0" smtClean="0"/>
              <a:t>应变量（</a:t>
            </a:r>
            <a:r>
              <a:rPr lang="en-US" altLang="zh-CN" dirty="0" smtClean="0"/>
              <a:t>response, dependent variable</a:t>
            </a:r>
            <a:r>
              <a:rPr lang="zh-CN" altLang="en-US" dirty="0" smtClean="0"/>
              <a:t>）</a:t>
            </a:r>
            <a:endParaRPr lang="en-US" altLang="zh-CN" dirty="0" smtClean="0"/>
          </a:p>
          <a:p>
            <a:r>
              <a:rPr lang="zh-CN" altLang="en-US" dirty="0" smtClean="0"/>
              <a:t>解释变量（</a:t>
            </a:r>
            <a:r>
              <a:rPr lang="en-US" altLang="zh-CN" dirty="0" smtClean="0"/>
              <a:t>explanatory</a:t>
            </a:r>
            <a:r>
              <a:rPr lang="zh-CN" altLang="en-US" dirty="0" smtClean="0"/>
              <a:t>）</a:t>
            </a:r>
            <a:endParaRPr lang="en-US" altLang="zh-CN" dirty="0" smtClean="0"/>
          </a:p>
          <a:p>
            <a:pPr lvl="1"/>
            <a:r>
              <a:rPr lang="zh-CN" altLang="en-US" dirty="0" smtClean="0"/>
              <a:t>你认为与应变量有关的东西</a:t>
            </a:r>
            <a:endParaRPr lang="en-US" altLang="zh-CN" dirty="0" smtClean="0"/>
          </a:p>
          <a:p>
            <a:pPr lvl="1"/>
            <a:r>
              <a:rPr lang="zh-CN" altLang="en-US" dirty="0" smtClean="0"/>
              <a:t>也可以叫做，</a:t>
            </a:r>
            <a:r>
              <a:rPr lang="en-US" altLang="zh-CN" dirty="0" smtClean="0"/>
              <a:t>independent variable, predictor</a:t>
            </a:r>
            <a:endParaRPr lang="en-US" dirty="0"/>
          </a:p>
        </p:txBody>
      </p:sp>
    </p:spTree>
    <p:extLst>
      <p:ext uri="{BB962C8B-B14F-4D97-AF65-F5344CB8AC3E}">
        <p14:creationId xmlns:p14="http://schemas.microsoft.com/office/powerpoint/2010/main" val="152356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拟合的过程：</a:t>
            </a:r>
            <a:endParaRPr lang="en-US" dirty="0"/>
          </a:p>
        </p:txBody>
      </p:sp>
      <p:sp>
        <p:nvSpPr>
          <p:cNvPr id="3" name="Content Placeholder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有</a:t>
            </a:r>
            <a:r>
              <a:rPr lang="en-US" altLang="zh-CN" dirty="0" smtClean="0"/>
              <a:t>n</a:t>
            </a:r>
            <a:r>
              <a:rPr lang="zh-CN" altLang="en-US" dirty="0" smtClean="0"/>
              <a:t>个样本量，也就是</a:t>
            </a:r>
            <a:r>
              <a:rPr lang="en-US" altLang="zh-CN" dirty="0" smtClean="0"/>
              <a:t>n</a:t>
            </a:r>
            <a:r>
              <a:rPr lang="zh-CN" altLang="en-US" dirty="0" smtClean="0"/>
              <a:t>个数据对 （</a:t>
            </a:r>
            <a:r>
              <a:rPr lang="en-US" altLang="zh-CN" dirty="0" err="1" smtClean="0"/>
              <a:t>x</a:t>
            </a:r>
            <a:r>
              <a:rPr lang="en-US" altLang="zh-CN" baseline="-25000" dirty="0" err="1"/>
              <a:t>i</a:t>
            </a:r>
            <a:r>
              <a:rPr lang="en-US" altLang="zh-CN" dirty="0" err="1" smtClean="0"/>
              <a:t>,y</a:t>
            </a:r>
            <a:r>
              <a:rPr lang="en-US" altLang="zh-CN" baseline="-25000" dirty="0" err="1" smtClean="0"/>
              <a:t>i</a:t>
            </a:r>
            <a:r>
              <a:rPr lang="zh-CN" altLang="en-US" dirty="0" smtClean="0"/>
              <a:t>）</a:t>
            </a:r>
            <a:endParaRPr lang="en-US" altLang="zh-CN" dirty="0" smtClean="0"/>
          </a:p>
          <a:p>
            <a:r>
              <a:rPr lang="zh-CN" altLang="en-US" dirty="0" smtClean="0"/>
              <a:t>找到</a:t>
            </a:r>
            <a:r>
              <a:rPr lang="en-US" altLang="zh-CN" dirty="0"/>
              <a:t> </a:t>
            </a:r>
            <a:r>
              <a:rPr lang="zh-CN" altLang="en-US" dirty="0" smtClean="0"/>
              <a:t>截距和斜率，使得残差平方和最小</a:t>
            </a:r>
            <a:endParaRPr lang="en-US" dirty="0"/>
          </a:p>
          <a:p>
            <a:endParaRPr lang="en-US" dirty="0"/>
          </a:p>
        </p:txBody>
      </p:sp>
      <p:pic>
        <p:nvPicPr>
          <p:cNvPr id="4" name="Content Placeholder 3"/>
          <p:cNvPicPr>
            <a:picLocks noChangeAspect="1"/>
          </p:cNvPicPr>
          <p:nvPr/>
        </p:nvPicPr>
        <p:blipFill>
          <a:blip r:embed="rId2"/>
          <a:stretch>
            <a:fillRect/>
          </a:stretch>
        </p:blipFill>
        <p:spPr>
          <a:xfrm>
            <a:off x="838200" y="1515269"/>
            <a:ext cx="6513513" cy="1059918"/>
          </a:xfrm>
          <a:prstGeom prst="rect">
            <a:avLst/>
          </a:prstGeom>
        </p:spPr>
      </p:pic>
      <p:pic>
        <p:nvPicPr>
          <p:cNvPr id="5" name="Picture 4"/>
          <p:cNvPicPr>
            <a:picLocks noChangeAspect="1"/>
          </p:cNvPicPr>
          <p:nvPr/>
        </p:nvPicPr>
        <p:blipFill>
          <a:blip r:embed="rId3"/>
          <a:stretch>
            <a:fillRect/>
          </a:stretch>
        </p:blipFill>
        <p:spPr>
          <a:xfrm>
            <a:off x="838200" y="2527112"/>
            <a:ext cx="1939777" cy="758825"/>
          </a:xfrm>
          <a:prstGeom prst="rect">
            <a:avLst/>
          </a:prstGeom>
        </p:spPr>
      </p:pic>
      <p:pic>
        <p:nvPicPr>
          <p:cNvPr id="6" name="Picture 5"/>
          <p:cNvPicPr>
            <a:picLocks noChangeAspect="1"/>
          </p:cNvPicPr>
          <p:nvPr/>
        </p:nvPicPr>
        <p:blipFill>
          <a:blip r:embed="rId4"/>
          <a:stretch>
            <a:fillRect/>
          </a:stretch>
        </p:blipFill>
        <p:spPr>
          <a:xfrm>
            <a:off x="1314376" y="4439706"/>
            <a:ext cx="1328812" cy="669328"/>
          </a:xfrm>
          <a:prstGeom prst="rect">
            <a:avLst/>
          </a:prstGeom>
        </p:spPr>
      </p:pic>
    </p:spTree>
    <p:extLst>
      <p:ext uri="{BB962C8B-B14F-4D97-AF65-F5344CB8AC3E}">
        <p14:creationId xmlns:p14="http://schemas.microsoft.com/office/powerpoint/2010/main" val="131508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关键概念</a:t>
            </a:r>
            <a:endParaRPr lang="en-US" dirty="0"/>
          </a:p>
        </p:txBody>
      </p:sp>
      <p:sp>
        <p:nvSpPr>
          <p:cNvPr id="3" name="Content Placeholder 2"/>
          <p:cNvSpPr>
            <a:spLocks noGrp="1"/>
          </p:cNvSpPr>
          <p:nvPr>
            <p:ph idx="1"/>
          </p:nvPr>
        </p:nvSpPr>
        <p:spPr/>
        <p:txBody>
          <a:bodyPr/>
          <a:lstStyle/>
          <a:p>
            <a:r>
              <a:rPr lang="en-US" dirty="0" smtClean="0"/>
              <a:t>Y-hat </a:t>
            </a:r>
            <a:r>
              <a:rPr lang="zh-CN" altLang="en-US" dirty="0" smtClean="0"/>
              <a:t>是给定</a:t>
            </a:r>
            <a:r>
              <a:rPr lang="en-US" altLang="zh-CN" dirty="0" smtClean="0"/>
              <a:t>x</a:t>
            </a:r>
            <a:r>
              <a:rPr lang="zh-CN" altLang="en-US" dirty="0" smtClean="0"/>
              <a:t>值时，</a:t>
            </a:r>
            <a:r>
              <a:rPr lang="en-US" altLang="zh-CN" dirty="0" smtClean="0"/>
              <a:t>y</a:t>
            </a:r>
            <a:r>
              <a:rPr lang="zh-CN" altLang="en-US" dirty="0" smtClean="0"/>
              <a:t>的期望值</a:t>
            </a:r>
            <a:endParaRPr lang="en-US" dirty="0" smtClean="0"/>
          </a:p>
          <a:p>
            <a:r>
              <a:rPr lang="en-US" dirty="0" smtClean="0"/>
              <a:t>Bea-hats</a:t>
            </a:r>
            <a:r>
              <a:rPr lang="zh-CN" altLang="en-US" dirty="0" smtClean="0"/>
              <a:t>是真实但是未知的</a:t>
            </a:r>
            <a:r>
              <a:rPr lang="en-US" altLang="zh-CN" dirty="0" smtClean="0"/>
              <a:t>beta</a:t>
            </a:r>
            <a:r>
              <a:rPr lang="zh-CN" altLang="en-US" dirty="0" smtClean="0"/>
              <a:t>的估计值</a:t>
            </a:r>
            <a:endParaRPr lang="en-US" dirty="0" smtClean="0"/>
          </a:p>
          <a:p>
            <a:r>
              <a:rPr lang="zh-CN" altLang="en-US" dirty="0" smtClean="0"/>
              <a:t>残差：</a:t>
            </a:r>
            <a:r>
              <a:rPr lang="en-US" altLang="zh-CN" dirty="0" smtClean="0"/>
              <a:t>residual, error, noise</a:t>
            </a:r>
            <a:endParaRPr lang="en-US" dirty="0"/>
          </a:p>
        </p:txBody>
      </p:sp>
      <p:pic>
        <p:nvPicPr>
          <p:cNvPr id="4" name="Content Placeholder 3"/>
          <p:cNvPicPr>
            <a:picLocks noChangeAspect="1"/>
          </p:cNvPicPr>
          <p:nvPr/>
        </p:nvPicPr>
        <p:blipFill>
          <a:blip r:embed="rId2"/>
          <a:stretch>
            <a:fillRect/>
          </a:stretch>
        </p:blipFill>
        <p:spPr>
          <a:xfrm>
            <a:off x="952500" y="3471335"/>
            <a:ext cx="6513513" cy="1059918"/>
          </a:xfrm>
          <a:prstGeom prst="rect">
            <a:avLst/>
          </a:prstGeom>
        </p:spPr>
      </p:pic>
      <p:pic>
        <p:nvPicPr>
          <p:cNvPr id="5" name="Picture 4"/>
          <p:cNvPicPr>
            <a:picLocks noChangeAspect="1"/>
          </p:cNvPicPr>
          <p:nvPr/>
        </p:nvPicPr>
        <p:blipFill>
          <a:blip r:embed="rId3"/>
          <a:stretch>
            <a:fillRect/>
          </a:stretch>
        </p:blipFill>
        <p:spPr>
          <a:xfrm>
            <a:off x="952500" y="4531253"/>
            <a:ext cx="2933700" cy="674414"/>
          </a:xfrm>
          <a:prstGeom prst="rect">
            <a:avLst/>
          </a:prstGeom>
        </p:spPr>
      </p:pic>
    </p:spTree>
    <p:extLst>
      <p:ext uri="{BB962C8B-B14F-4D97-AF65-F5344CB8AC3E}">
        <p14:creationId xmlns:p14="http://schemas.microsoft.com/office/powerpoint/2010/main" val="1122128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Math" charset="0"/>
                <a:ea typeface="Cambria Math" charset="0"/>
                <a:cs typeface="Cambria Math" charset="0"/>
              </a:rPr>
              <a:t/>
            </a:r>
            <a:br>
              <a:rPr lang="en-US" i="1" dirty="0">
                <a:latin typeface="Cambria Math" charset="0"/>
                <a:ea typeface="Cambria Math" charset="0"/>
                <a:cs typeface="Cambria Math" charset="0"/>
              </a:rPr>
            </a:b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176245" y="2194447"/>
                <a:ext cx="2955681" cy="1799339"/>
              </a:xfrm>
              <a:prstGeom prst="rect">
                <a:avLst/>
              </a:prstGeom>
              <a:noFill/>
            </p:spPr>
            <p:txBody>
              <a:bodyPr wrap="none" rtlCol="0">
                <a:spAutoFit/>
              </a:bodyPr>
              <a:lstStyle/>
              <a:p>
                <a:endParaRPr lang="en-US" i="1" dirty="0" smtClean="0">
                  <a:latin typeface="Cambria Math" charset="0"/>
                </a:endParaRPr>
              </a:p>
              <a:p>
                <a14:m>
                  <m:oMath xmlns:m="http://schemas.openxmlformats.org/officeDocument/2006/math">
                    <m:sSub>
                      <m:sSubPr>
                        <m:ctrlPr>
                          <a:rPr lang="en-US" b="0" i="1" smtClean="0">
                            <a:latin typeface="Cambria Math" charset="0"/>
                          </a:rPr>
                        </m:ctrlPr>
                      </m:sSubPr>
                      <m:e>
                        <m:acc>
                          <m:accPr>
                            <m:chr m:val="̂"/>
                            <m:ctrlPr>
                              <a:rPr lang="en-US" i="1" smtClean="0">
                                <a:latin typeface="Cambria Math" charset="0"/>
                              </a:rPr>
                            </m:ctrlPr>
                          </m:accPr>
                          <m:e>
                            <m:r>
                              <a:rPr lang="en-US" b="0" i="1" smtClean="0">
                                <a:latin typeface="Cambria Math" charset="0"/>
                              </a:rPr>
                              <m:t>𝑦</m:t>
                            </m:r>
                          </m:e>
                        </m:acc>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i="1" smtClean="0">
                                <a:latin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oMath>
                </a14:m>
                <a:r>
                  <a:rPr lang="en-US" dirty="0"/>
                  <a:t> </a:t>
                </a:r>
                <a14:m>
                  <m:oMath xmlns:m="http://schemas.openxmlformats.org/officeDocument/2006/math">
                    <m:sSub>
                      <m:sSubPr>
                        <m:ctrlPr>
                          <a:rPr lang="en-US" b="0" i="1" dirty="0" smtClean="0">
                            <a:latin typeface="Cambria Math" charset="0"/>
                          </a:rPr>
                        </m:ctrlPr>
                      </m:sSubPr>
                      <m:e>
                        <m:acc>
                          <m:accPr>
                            <m:chr m:val="̂"/>
                            <m:ctrlPr>
                              <a:rPr lang="en-US" i="1" dirty="0" smtClean="0">
                                <a:latin typeface="Cambria Math" charset="0"/>
                              </a:rPr>
                            </m:ctrlPr>
                          </m:accPr>
                          <m:e>
                            <m:r>
                              <a:rPr lang="en-US" i="1" dirty="0" smtClean="0">
                                <a:latin typeface="Cambria Math" charset="0"/>
                                <a:ea typeface="Cambria Math" charset="0"/>
                                <a:cs typeface="Cambria Math" charset="0"/>
                              </a:rPr>
                              <m:t>𝛽</m:t>
                            </m:r>
                          </m:e>
                        </m:acc>
                      </m:e>
                      <m:sub>
                        <m:r>
                          <a:rPr lang="en-US" b="0" i="1" dirty="0" smtClean="0">
                            <a:latin typeface="Cambria Math" charset="0"/>
                          </a:rPr>
                          <m:t>1</m:t>
                        </m:r>
                      </m:sub>
                    </m:sSub>
                    <m:sSub>
                      <m:sSubPr>
                        <m:ctrlPr>
                          <a:rPr lang="en-US" b="0" i="1" dirty="0" smtClean="0">
                            <a:latin typeface="Cambria Math" charset="0"/>
                          </a:rPr>
                        </m:ctrlPr>
                      </m:sSubPr>
                      <m:e>
                        <m:r>
                          <a:rPr lang="en-US" b="0" i="1" dirty="0" smtClean="0">
                            <a:latin typeface="Cambria Math" charset="0"/>
                          </a:rPr>
                          <m:t>𝑥</m:t>
                        </m:r>
                      </m:e>
                      <m:sub>
                        <m:r>
                          <a:rPr lang="en-US" b="0" i="1" dirty="0" smtClean="0">
                            <a:latin typeface="Cambria Math" charset="0"/>
                          </a:rPr>
                          <m:t>𝑖</m:t>
                        </m:r>
                      </m:sub>
                    </m:sSub>
                  </m:oMath>
                </a14:m>
                <a:endParaRPr lang="en-US" i="1" baseline="-25000" dirty="0" smtClean="0">
                  <a:latin typeface="Cambria Math" charset="0"/>
                </a:endParaRPr>
              </a:p>
              <a:p>
                <a:endParaRPr lang="en-US" i="1" dirty="0">
                  <a:latin typeface="Cambria Math" charset="0"/>
                </a:endParaRPr>
              </a:p>
              <a:p>
                <a14:m>
                  <m:oMath xmlns:m="http://schemas.openxmlformats.org/officeDocument/2006/math">
                    <m:nary>
                      <m:naryPr>
                        <m:chr m:val="∑"/>
                        <m:subHide m:val="on"/>
                        <m:supHide m:val="on"/>
                        <m:ctrlPr>
                          <a:rPr lang="en-US" i="1" smtClean="0">
                            <a:latin typeface="Cambria Math" charset="0"/>
                          </a:rPr>
                        </m:ctrlPr>
                      </m:naryPr>
                      <m:sub/>
                      <m:sup/>
                      <m:e>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2</m:t>
                            </m:r>
                          </m:sup>
                        </m:sSubSup>
                      </m:e>
                    </m:nary>
                  </m:oMath>
                </a14:m>
                <a:r>
                  <a:rPr lang="en-US" dirty="0" smtClean="0"/>
                  <a:t>=</a:t>
                </a:r>
                <a:r>
                  <a:rPr lang="mr-IN" dirty="0" smtClean="0"/>
                  <a:t> </a:t>
                </a:r>
                <a14:m>
                  <m:oMath xmlns:m="http://schemas.openxmlformats.org/officeDocument/2006/math">
                    <m:nary>
                      <m:naryPr>
                        <m:chr m:val="∑"/>
                        <m:subHide m:val="on"/>
                        <m:supHide m:val="on"/>
                        <m:ctrlPr>
                          <a:rPr lang="mr-IN" i="1">
                            <a:latin typeface="Cambria Math" charset="0"/>
                          </a:rPr>
                        </m:ctrlPr>
                      </m:naryPr>
                      <m:sub/>
                      <m:sup/>
                      <m:e>
                        <m:sSup>
                          <m:sSupPr>
                            <m:ctrlPr>
                              <a:rPr lang="en-US" i="1">
                                <a:latin typeface="Cambria Math" charset="0"/>
                              </a:rPr>
                            </m:ctrlPr>
                          </m:sSupPr>
                          <m:e>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rPr>
                                      <m:t>𝑦</m:t>
                                    </m:r>
                                  </m:e>
                                </m:acc>
                              </m:e>
                              <m:sub>
                                <m:r>
                                  <a:rPr lang="en-US" b="0" i="1" smtClean="0">
                                    <a:latin typeface="Cambria Math" charset="0"/>
                                  </a:rPr>
                                  <m:t>𝑖</m:t>
                                </m:r>
                              </m:sub>
                            </m:sSub>
                            <m:r>
                              <a:rPr lang="en-US" b="0" i="1" smtClean="0">
                                <a:latin typeface="Cambria Math" charset="0"/>
                              </a:rPr>
                              <m:t>)</m:t>
                            </m:r>
                          </m:e>
                          <m:sup>
                            <m:r>
                              <a:rPr lang="en-US" i="1">
                                <a:latin typeface="Cambria Math" charset="0"/>
                              </a:rPr>
                              <m:t>2</m:t>
                            </m:r>
                          </m:sup>
                        </m:sSup>
                      </m:e>
                    </m:nary>
                  </m:oMath>
                </a14:m>
                <a:endParaRPr lang="en-US" dirty="0" smtClean="0"/>
              </a:p>
              <a:p>
                <a:endParaRPr lang="en-US" dirty="0"/>
              </a:p>
              <a:p>
                <a:r>
                  <a:rPr lang="en-US" dirty="0"/>
                  <a:t> </a:t>
                </a:r>
                <a:r>
                  <a:rPr lang="en-US" dirty="0" smtClean="0"/>
                  <a:t>          = </a:t>
                </a:r>
                <a14:m>
                  <m:oMath xmlns:m="http://schemas.openxmlformats.org/officeDocument/2006/math">
                    <m:nary>
                      <m:naryPr>
                        <m:chr m:val="∑"/>
                        <m:subHide m:val="on"/>
                        <m:supHide m:val="on"/>
                        <m:ctrlPr>
                          <a:rPr lang="mr-IN" i="1">
                            <a:latin typeface="Cambria Math" charset="0"/>
                          </a:rPr>
                        </m:ctrlPr>
                      </m:naryPr>
                      <m:sub/>
                      <m:sup/>
                      <m:e>
                        <m:sSup>
                          <m:sSupPr>
                            <m:ctrlPr>
                              <a:rPr lang="en-US" i="1" smtClean="0">
                                <a:latin typeface="Cambria Math" charset="0"/>
                              </a:rPr>
                            </m:ctrlPr>
                          </m:sSupPr>
                          <m:e>
                            <m:r>
                              <a:rPr lang="en-US" i="1">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i="1">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ea typeface="Cambria Math" charset="0"/>
                                        <a:cs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i="1">
                                <a:latin typeface="Cambria Math" charset="0"/>
                              </a:rPr>
                              <m:t>)</m:t>
                            </m:r>
                          </m:e>
                          <m:sup>
                            <m:r>
                              <a:rPr lang="en-US" i="1">
                                <a:latin typeface="Cambria Math" charset="0"/>
                              </a:rPr>
                              <m:t>2</m:t>
                            </m:r>
                          </m:sup>
                        </m:sSup>
                      </m:e>
                    </m:nary>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76245" y="2194447"/>
                <a:ext cx="2955681" cy="1799339"/>
              </a:xfrm>
              <a:prstGeom prst="rect">
                <a:avLst/>
              </a:prstGeom>
              <a:blipFill rotWithShape="0">
                <a:blip r:embed="rId2"/>
                <a:stretch>
                  <a:fillRect l="-11546" b="-37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8393" y="1768306"/>
                <a:ext cx="9603275" cy="34506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i="1" dirty="0">
                  <a:latin typeface="Cambria Math" charset="0"/>
                </a:endParaRPr>
              </a:p>
              <a:p>
                <a:pPr marL="0" lvl="0" indent="0">
                  <a:lnSpc>
                    <a:spcPct val="100000"/>
                  </a:lnSpc>
                  <a:spcBef>
                    <a:spcPts val="0"/>
                  </a:spcBef>
                  <a:buClrTx/>
                  <a:buSzTx/>
                  <a:buNone/>
                </a:pPr>
                <a:r>
                  <a:rPr lang="en-US" i="1" dirty="0" smtClean="0">
                    <a:latin typeface="Cambria Math" charset="0"/>
                  </a:rPr>
                  <a:t>				</a:t>
                </a:r>
                <a14:m>
                  <m:oMath xmlns:m="http://schemas.openxmlformats.org/officeDocument/2006/math">
                    <m:r>
                      <a:rPr lang="en-US" b="0" i="1" smtClean="0">
                        <a:latin typeface="Cambria Math" charset="0"/>
                      </a:rPr>
                      <m:t>𝑓</m:t>
                    </m:r>
                    <m:r>
                      <a:rPr lang="en-US" b="0" i="1" smtClean="0">
                        <a:latin typeface="Cambria Math" charset="0"/>
                      </a:rPr>
                      <m:t>=</m:t>
                    </m:r>
                    <m:nary>
                      <m:naryPr>
                        <m:chr m:val="∑"/>
                        <m:subHide m:val="on"/>
                        <m:supHide m:val="on"/>
                        <m:ctrlPr>
                          <a:rPr lang="en-US" b="0" i="1" smtClean="0">
                            <a:latin typeface="Cambria Math" charset="0"/>
                          </a:rPr>
                        </m:ctrlPr>
                      </m:naryPr>
                      <m:sub/>
                      <m:sup/>
                      <m:e>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2</m:t>
                            </m:r>
                          </m:sup>
                        </m:sSubSup>
                      </m:e>
                    </m:nary>
                  </m:oMath>
                </a14:m>
                <a:r>
                  <a:rPr lang="en-US" i="1" dirty="0" smtClean="0">
                    <a:latin typeface="Cambria Math" charset="0"/>
                  </a:rPr>
                  <a:t>=</a:t>
                </a:r>
                <a14:m>
                  <m:oMath xmlns:m="http://schemas.openxmlformats.org/officeDocument/2006/math">
                    <m:nary>
                      <m:naryPr>
                        <m:chr m:val="∑"/>
                        <m:subHide m:val="on"/>
                        <m:supHide m:val="on"/>
                        <m:ctrlPr>
                          <a:rPr lang="en-US" i="1" dirty="0" smtClean="0">
                            <a:latin typeface="Cambria Math" charset="0"/>
                          </a:rPr>
                        </m:ctrlPr>
                      </m:naryPr>
                      <m:sub/>
                      <m:sup/>
                      <m:e>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charset="0"/>
                                  </a:rPr>
                                  <m:t>𝑦</m:t>
                                </m:r>
                              </m:e>
                              <m:sub>
                                <m:r>
                                  <a:rPr lang="en-US" b="0" i="1" dirty="0" smtClean="0">
                                    <a:latin typeface="Cambria Math" charset="0"/>
                                  </a:rPr>
                                  <m:t>𝑖</m:t>
                                </m:r>
                              </m:sub>
                            </m:sSub>
                            <m:r>
                              <a:rPr lang="en-US" b="0" i="1" dirty="0" smtClean="0">
                                <a:latin typeface="Cambria Math" charset="0"/>
                              </a:rPr>
                              <m:t>−</m:t>
                            </m:r>
                            <m:sSub>
                              <m:sSubPr>
                                <m:ctrlPr>
                                  <a:rPr lang="en-US" b="0" i="1" dirty="0" smtClean="0">
                                    <a:latin typeface="Cambria Math" charset="0"/>
                                  </a:rPr>
                                </m:ctrlPr>
                              </m:sSubPr>
                              <m:e>
                                <m:acc>
                                  <m:accPr>
                                    <m:chr m:val="̂"/>
                                    <m:ctrlPr>
                                      <a:rPr lang="en-US" b="0" i="1" dirty="0" smtClean="0">
                                        <a:latin typeface="Cambria Math" charset="0"/>
                                      </a:rPr>
                                    </m:ctrlPr>
                                  </m:accPr>
                                  <m:e>
                                    <m:r>
                                      <a:rPr lang="en-US" b="0" i="1" dirty="0" smtClean="0">
                                        <a:latin typeface="Cambria Math" charset="0"/>
                                        <a:ea typeface="Cambria Math" charset="0"/>
                                        <a:cs typeface="Cambria Math" charset="0"/>
                                      </a:rPr>
                                      <m:t>𝛽</m:t>
                                    </m:r>
                                  </m:e>
                                </m:acc>
                              </m:e>
                              <m:sub>
                                <m:r>
                                  <a:rPr lang="en-US" b="0" i="1" dirty="0" smtClean="0">
                                    <a:latin typeface="Cambria Math" charset="0"/>
                                  </a:rPr>
                                  <m:t>0</m:t>
                                </m:r>
                              </m:sub>
                            </m:sSub>
                            <m:r>
                              <a:rPr lang="en-US" b="0" i="1" dirty="0" smtClean="0">
                                <a:latin typeface="Cambria Math" charset="0"/>
                                <a:ea typeface="Cambria Math" charset="0"/>
                                <a:cs typeface="Cambria Math" charset="0"/>
                              </a:rPr>
                              <m:t>−</m:t>
                            </m:r>
                            <m:sSub>
                              <m:sSubPr>
                                <m:ctrlPr>
                                  <a:rPr lang="en-US" b="0" i="1" dirty="0" smtClean="0">
                                    <a:latin typeface="Cambria Math" charset="0"/>
                                  </a:rPr>
                                </m:ctrlPr>
                              </m:sSubPr>
                              <m:e>
                                <m:acc>
                                  <m:accPr>
                                    <m:chr m:val="̂"/>
                                    <m:ctrlPr>
                                      <a:rPr lang="en-US" b="0" i="1" dirty="0" smtClean="0">
                                        <a:latin typeface="Cambria Math" charset="0"/>
                                        <a:ea typeface="Cambria Math" charset="0"/>
                                        <a:cs typeface="Cambria Math" charset="0"/>
                                      </a:rPr>
                                    </m:ctrlPr>
                                  </m:accPr>
                                  <m:e>
                                    <m:r>
                                      <a:rPr lang="en-US" b="0" i="1" dirty="0" smtClean="0">
                                        <a:latin typeface="Cambria Math" charset="0"/>
                                        <a:ea typeface="Cambria Math" charset="0"/>
                                        <a:cs typeface="Cambria Math" charset="0"/>
                                      </a:rPr>
                                      <m:t>𝛽</m:t>
                                    </m:r>
                                  </m:e>
                                </m:acc>
                              </m:e>
                              <m:sub>
                                <m:r>
                                  <a:rPr lang="en-US" b="0" i="1" dirty="0" smtClean="0">
                                    <a:latin typeface="Cambria Math" charset="0"/>
                                  </a:rPr>
                                  <m:t>1</m:t>
                                </m:r>
                              </m:sub>
                            </m:sSub>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𝑥</m:t>
                                </m:r>
                              </m:e>
                              <m:sub>
                                <m:r>
                                  <a:rPr lang="en-US" b="0" i="1" dirty="0" smtClean="0">
                                    <a:latin typeface="Cambria Math" charset="0"/>
                                    <a:ea typeface="Cambria Math" charset="0"/>
                                    <a:cs typeface="Cambria Math" charset="0"/>
                                  </a:rPr>
                                  <m:t>𝑖</m:t>
                                </m:r>
                              </m:sub>
                            </m:sSub>
                          </m:e>
                        </m:d>
                        <m:r>
                          <a:rPr lang="en-US" b="0" i="1" baseline="30000" dirty="0" smtClean="0">
                            <a:latin typeface="Cambria Math" charset="0"/>
                          </a:rPr>
                          <m:t>2</m:t>
                        </m:r>
                      </m:e>
                    </m:nary>
                  </m:oMath>
                </a14:m>
                <a:r>
                  <a:rPr lang="en-US" i="1" dirty="0" smtClean="0">
                    <a:latin typeface="Cambria Math" charset="0"/>
                  </a:rPr>
                  <a:t>	</a:t>
                </a: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8393" y="1768306"/>
                <a:ext cx="9603275" cy="3450613"/>
              </a:xfrm>
              <a:blipFill rotWithShape="0">
                <a:blip r:embed="rId3"/>
                <a:stretch>
                  <a:fillRect/>
                </a:stretch>
              </a:blipFill>
            </p:spPr>
            <p:txBody>
              <a:bodyPr/>
              <a:lstStyle/>
              <a:p>
                <a:r>
                  <a:rPr lang="en-US">
                    <a:noFill/>
                  </a:rPr>
                  <a:t> </a:t>
                </a:r>
              </a:p>
            </p:txBody>
          </p:sp>
        </mc:Fallback>
      </mc:AlternateContent>
      <p:pic>
        <p:nvPicPr>
          <p:cNvPr id="10" name="Content Placeholder 4"/>
          <p:cNvPicPr>
            <a:picLocks noChangeAspect="1"/>
          </p:cNvPicPr>
          <p:nvPr/>
        </p:nvPicPr>
        <p:blipFill>
          <a:blip r:embed="rId4"/>
          <a:stretch>
            <a:fillRect/>
          </a:stretch>
        </p:blipFill>
        <p:spPr>
          <a:xfrm>
            <a:off x="8469916" y="2444110"/>
            <a:ext cx="2810849" cy="1549676"/>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469777" y="3094117"/>
                <a:ext cx="3303725" cy="16183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charset="0"/>
                            </a:rPr>
                          </m:ctrlPr>
                        </m:fPr>
                        <m:num>
                          <m:r>
                            <a:rPr lang="mr-IN" i="1" smtClean="0">
                              <a:latin typeface="Cambria Math" charset="0"/>
                            </a:rPr>
                            <m:t>𝜕</m:t>
                          </m:r>
                          <m:r>
                            <a:rPr lang="en-US" b="0" i="1" smtClean="0">
                              <a:latin typeface="Cambria Math" charset="0"/>
                            </a:rPr>
                            <m:t>𝑓</m:t>
                          </m:r>
                        </m:num>
                        <m:den>
                          <m:r>
                            <a:rPr lang="mr-IN" i="1" smtClean="0">
                              <a:latin typeface="Cambria Math" charset="0"/>
                            </a:rPr>
                            <m:t>𝜕</m:t>
                          </m:r>
                          <m:sSub>
                            <m:sSubPr>
                              <m:ctrlPr>
                                <a:rPr lang="en-US" b="0" i="1" smtClean="0">
                                  <a:latin typeface="Cambria Math" charset="0"/>
                                </a:rPr>
                              </m:ctrlPr>
                            </m:sSubPr>
                            <m:e>
                              <m:acc>
                                <m:accPr>
                                  <m:chr m:val="̂"/>
                                  <m:ctrlPr>
                                    <a:rPr lang="mr-IN" i="1" smtClean="0">
                                      <a:latin typeface="Cambria Math" charset="0"/>
                                    </a:rPr>
                                  </m:ctrlPr>
                                </m:accPr>
                                <m:e>
                                  <m:r>
                                    <a:rPr lang="mr-IN" i="1" smtClean="0">
                                      <a:latin typeface="Cambria Math" charset="0"/>
                                      <a:ea typeface="Cambria Math" charset="0"/>
                                      <a:cs typeface="Cambria Math" charset="0"/>
                                    </a:rPr>
                                    <m:t>𝛽</m:t>
                                  </m:r>
                                </m:e>
                              </m:acc>
                            </m:e>
                            <m:sub>
                              <m:r>
                                <a:rPr lang="en-US" b="0" i="1" smtClean="0">
                                  <a:latin typeface="Cambria Math" charset="0"/>
                                </a:rPr>
                                <m:t>0</m:t>
                              </m:r>
                            </m:sub>
                          </m:sSub>
                        </m:den>
                      </m:f>
                      <m:r>
                        <a:rPr lang="en-US" b="0" i="1" smtClean="0">
                          <a:latin typeface="Cambria Math" charset="0"/>
                        </a:rPr>
                        <m:t>=−2</m:t>
                      </m:r>
                      <m:nary>
                        <m:naryPr>
                          <m:chr m:val="∑"/>
                          <m:subHide m:val="on"/>
                          <m:supHide m:val="on"/>
                          <m:ctrlPr>
                            <a:rPr lang="en-US" b="0" i="1" smtClean="0">
                              <a:latin typeface="Cambria Math" charset="0"/>
                            </a:rPr>
                          </m:ctrlPr>
                        </m:naryPr>
                        <m:sub/>
                        <m:sup/>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d>
                        </m:e>
                      </m:nary>
                    </m:oMath>
                  </m:oMathPara>
                </a14:m>
                <a:endParaRPr lang="en-US" b="0" dirty="0" smtClean="0"/>
              </a:p>
              <a:p>
                <a:endParaRPr lang="en-US" dirty="0" smtClean="0"/>
              </a:p>
              <a:p>
                <a:pPr/>
                <a14:m>
                  <m:oMathPara xmlns:m="http://schemas.openxmlformats.org/officeDocument/2006/math">
                    <m:oMathParaPr>
                      <m:jc m:val="centerGroup"/>
                    </m:oMathParaPr>
                    <m:oMath xmlns:m="http://schemas.openxmlformats.org/officeDocument/2006/math">
                      <m:f>
                        <m:fPr>
                          <m:ctrlPr>
                            <a:rPr lang="mr-IN" i="1">
                              <a:latin typeface="Cambria Math" charset="0"/>
                            </a:rPr>
                          </m:ctrlPr>
                        </m:fPr>
                        <m:num>
                          <m:r>
                            <a:rPr lang="mr-IN" i="1">
                              <a:latin typeface="Cambria Math" charset="0"/>
                            </a:rPr>
                            <m:t>𝜕</m:t>
                          </m:r>
                          <m:r>
                            <a:rPr lang="en-US" i="1">
                              <a:latin typeface="Cambria Math" charset="0"/>
                            </a:rPr>
                            <m:t>𝑓</m:t>
                          </m:r>
                        </m:num>
                        <m:den>
                          <m:r>
                            <a:rPr lang="mr-IN" i="1">
                              <a:latin typeface="Cambria Math" charset="0"/>
                            </a:rPr>
                            <m:t>𝜕</m:t>
                          </m:r>
                          <m:sSub>
                            <m:sSubPr>
                              <m:ctrlPr>
                                <a:rPr lang="en-US" i="1">
                                  <a:latin typeface="Cambria Math" charset="0"/>
                                </a:rPr>
                              </m:ctrlPr>
                            </m:sSubPr>
                            <m:e>
                              <m:acc>
                                <m:accPr>
                                  <m:chr m:val="̂"/>
                                  <m:ctrlPr>
                                    <a:rPr lang="mr-IN" i="1">
                                      <a:latin typeface="Cambria Math" charset="0"/>
                                    </a:rPr>
                                  </m:ctrlPr>
                                </m:accPr>
                                <m:e>
                                  <m:r>
                                    <a:rPr lang="mr-IN"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den>
                      </m:f>
                      <m:r>
                        <a:rPr lang="en-US" i="1">
                          <a:latin typeface="Cambria Math" charset="0"/>
                        </a:rPr>
                        <m:t>=−2</m:t>
                      </m:r>
                      <m:nary>
                        <m:naryPr>
                          <m:chr m:val="∑"/>
                          <m:subHide m:val="on"/>
                          <m:supHide m:val="on"/>
                          <m:ctrlPr>
                            <a:rPr lang="en-US" i="1">
                              <a:latin typeface="Cambria Math" charset="0"/>
                            </a:rPr>
                          </m:ctrlPr>
                        </m:naryPr>
                        <m:sub/>
                        <m:sup/>
                        <m:e>
                          <m:d>
                            <m:dPr>
                              <m:ctrlPr>
                                <a:rPr lang="en-US" i="1">
                                  <a:latin typeface="Cambria Math" charset="0"/>
                                </a:rPr>
                              </m:ctrlPr>
                            </m:dPr>
                            <m:e>
                              <m:sSub>
                                <m:sSubPr>
                                  <m:ctrlPr>
                                    <a:rPr lang="en-US" i="1">
                                      <a:latin typeface="Cambria Math" charset="0"/>
                                    </a:rPr>
                                  </m:ctrlPr>
                                </m:sSubPr>
                                <m:e>
                                  <m:r>
                                    <a:rPr lang="en-US" i="1">
                                      <a:latin typeface="Cambria Math" charset="0"/>
                                    </a:rPr>
                                    <m:t>𝑦</m:t>
                                  </m:r>
                                </m:e>
                                <m:sub>
                                  <m:r>
                                    <a:rPr lang="en-US" i="1">
                                      <a:latin typeface="Cambria Math" charset="0"/>
                                    </a:rPr>
                                    <m:t>𝑖</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1</m:t>
                                  </m:r>
                                </m:sub>
                              </m:sSub>
                              <m:sSub>
                                <m:sSubPr>
                                  <m:ctrlPr>
                                    <a:rPr lang="en-US" i="1">
                                      <a:latin typeface="Cambria Math" charset="0"/>
                                    </a:rPr>
                                  </m:ctrlPr>
                                </m:sSubPr>
                                <m:e>
                                  <m:r>
                                    <a:rPr lang="en-US" i="1">
                                      <a:latin typeface="Cambria Math" charset="0"/>
                                    </a:rPr>
                                    <m:t>𝑥</m:t>
                                  </m:r>
                                </m:e>
                                <m:sub>
                                  <m:r>
                                    <a:rPr lang="en-US" i="1">
                                      <a:latin typeface="Cambria Math" charset="0"/>
                                    </a:rPr>
                                    <m:t>𝑖</m:t>
                                  </m:r>
                                </m:sub>
                              </m:sSub>
                            </m:e>
                          </m:d>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nary>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469777" y="3094117"/>
                <a:ext cx="3303725" cy="161839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618216" y="1074740"/>
                <a:ext cx="322272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charset="0"/>
                            </a:rPr>
                          </m:ctrlPr>
                        </m:sSubPr>
                        <m:e>
                          <m:r>
                            <a:rPr lang="en-US" sz="2800" b="1" i="1">
                              <a:latin typeface="Cambria Math" charset="0"/>
                            </a:rPr>
                            <m:t>𝒀</m:t>
                          </m:r>
                        </m:e>
                        <m:sub>
                          <m:r>
                            <a:rPr lang="en-US" sz="2800" b="1" i="1">
                              <a:latin typeface="Cambria Math" charset="0"/>
                            </a:rPr>
                            <m:t>𝒊</m:t>
                          </m:r>
                        </m:sub>
                      </m:sSub>
                      <m:r>
                        <a:rPr lang="en-US" sz="2800" b="1" i="1">
                          <a:latin typeface="Cambria Math" charset="0"/>
                        </a:rPr>
                        <m:t>=</m:t>
                      </m:r>
                      <m:sSub>
                        <m:sSubPr>
                          <m:ctrlPr>
                            <a:rPr lang="en-US" sz="2800" b="1" i="1">
                              <a:latin typeface="Cambria Math" charset="0"/>
                              <a:ea typeface="Cambria Math" charset="0"/>
                              <a:cs typeface="Cambria Math" charset="0"/>
                            </a:rPr>
                          </m:ctrlPr>
                        </m:sSubPr>
                        <m:e>
                          <m:r>
                            <a:rPr lang="en-US" sz="2800" b="1" i="1">
                              <a:latin typeface="Cambria Math" charset="0"/>
                              <a:ea typeface="Cambria Math" charset="0"/>
                              <a:cs typeface="Cambria Math" charset="0"/>
                            </a:rPr>
                            <m:t>𝜷</m:t>
                          </m:r>
                        </m:e>
                        <m:sub>
                          <m:r>
                            <a:rPr lang="en-US" sz="2800" b="1" i="1">
                              <a:latin typeface="Cambria Math" charset="0"/>
                              <a:ea typeface="Cambria Math" charset="0"/>
                              <a:cs typeface="Cambria Math" charset="0"/>
                            </a:rPr>
                            <m:t>𝟎</m:t>
                          </m:r>
                        </m:sub>
                      </m:sSub>
                      <m:r>
                        <a:rPr lang="en-US" sz="2800" b="1" i="1">
                          <a:latin typeface="Cambria Math" charset="0"/>
                          <a:ea typeface="Cambria Math" charset="0"/>
                          <a:cs typeface="Cambria Math" charset="0"/>
                        </a:rPr>
                        <m:t>+</m:t>
                      </m:r>
                      <m:sSub>
                        <m:sSubPr>
                          <m:ctrlPr>
                            <a:rPr lang="en-US" sz="2800" b="1" i="1">
                              <a:latin typeface="Cambria Math" charset="0"/>
                              <a:ea typeface="Cambria Math" charset="0"/>
                              <a:cs typeface="Cambria Math" charset="0"/>
                            </a:rPr>
                          </m:ctrlPr>
                        </m:sSubPr>
                        <m:e>
                          <m:r>
                            <a:rPr lang="en-US" sz="2800" b="1" i="1">
                              <a:latin typeface="Cambria Math" charset="0"/>
                              <a:ea typeface="Cambria Math" charset="0"/>
                              <a:cs typeface="Cambria Math" charset="0"/>
                            </a:rPr>
                            <m:t>𝜷</m:t>
                          </m:r>
                        </m:e>
                        <m:sub>
                          <m:r>
                            <a:rPr lang="en-US" sz="2800" b="1" i="1">
                              <a:latin typeface="Cambria Math" charset="0"/>
                              <a:ea typeface="Cambria Math" charset="0"/>
                              <a:cs typeface="Cambria Math" charset="0"/>
                            </a:rPr>
                            <m:t>𝟏</m:t>
                          </m:r>
                        </m:sub>
                      </m:sSub>
                      <m:r>
                        <a:rPr lang="en-US" sz="2800" b="1" i="1">
                          <a:latin typeface="Cambria Math" charset="0"/>
                          <a:ea typeface="Cambria Math" charset="0"/>
                          <a:cs typeface="Cambria Math" charset="0"/>
                        </a:rPr>
                        <m:t>𝑿</m:t>
                      </m:r>
                      <m:r>
                        <a:rPr lang="en-US" sz="2800" b="1" i="1">
                          <a:latin typeface="Cambria Math" charset="0"/>
                          <a:ea typeface="Cambria Math" charset="0"/>
                          <a:cs typeface="Cambria Math" charset="0"/>
                        </a:rPr>
                        <m:t>+</m:t>
                      </m:r>
                      <m:r>
                        <a:rPr lang="en-US" sz="2800" b="1" i="1">
                          <a:latin typeface="Cambria Math" charset="0"/>
                          <a:ea typeface="Cambria Math" charset="0"/>
                          <a:cs typeface="Cambria Math" charset="0"/>
                        </a:rPr>
                        <m:t>𝝐</m:t>
                      </m:r>
                    </m:oMath>
                  </m:oMathPara>
                </a14:m>
                <a:endParaRPr lang="en-US" sz="2800" b="1" dirty="0"/>
              </a:p>
            </p:txBody>
          </p:sp>
        </mc:Choice>
        <mc:Fallback xmlns="">
          <p:sp>
            <p:nvSpPr>
              <p:cNvPr id="12" name="Rectangle 11"/>
              <p:cNvSpPr>
                <a:spLocks noRot="1" noChangeAspect="1" noMove="1" noResize="1" noEditPoints="1" noAdjustHandles="1" noChangeArrowheads="1" noChangeShapeType="1" noTextEdit="1"/>
              </p:cNvSpPr>
              <p:nvPr/>
            </p:nvSpPr>
            <p:spPr>
              <a:xfrm>
                <a:off x="1618216" y="1074740"/>
                <a:ext cx="3222725" cy="523220"/>
              </a:xfrm>
              <a:prstGeom prst="rect">
                <a:avLst/>
              </a:prstGeom>
              <a:blipFill rotWithShape="0">
                <a:blip r:embed="rId6"/>
                <a:stretch>
                  <a:fillRect/>
                </a:stretch>
              </a:blipFill>
            </p:spPr>
            <p:txBody>
              <a:bodyPr/>
              <a:lstStyle/>
              <a:p>
                <a:r>
                  <a:rPr lang="en-US">
                    <a:noFill/>
                  </a:rPr>
                  <a:t> </a:t>
                </a:r>
              </a:p>
            </p:txBody>
          </p:sp>
        </mc:Fallback>
      </mc:AlternateContent>
      <p:sp>
        <p:nvSpPr>
          <p:cNvPr id="13" name="TextBox 12"/>
          <p:cNvSpPr txBox="1"/>
          <p:nvPr/>
        </p:nvSpPr>
        <p:spPr>
          <a:xfrm>
            <a:off x="5088367" y="1144470"/>
            <a:ext cx="3291840" cy="369332"/>
          </a:xfrm>
          <a:prstGeom prst="rect">
            <a:avLst/>
          </a:prstGeom>
          <a:noFill/>
        </p:spPr>
        <p:txBody>
          <a:bodyPr wrap="square" rtlCol="0">
            <a:spAutoFit/>
          </a:bodyPr>
          <a:lstStyle/>
          <a:p>
            <a:r>
              <a:rPr lang="zh-CN" altLang="en-US" dirty="0" smtClean="0"/>
              <a:t>最小二</a:t>
            </a:r>
            <a:r>
              <a:rPr lang="zh-CN" altLang="en-US" smtClean="0"/>
              <a:t>乘法求线性回归系数</a:t>
            </a:r>
            <a:endParaRPr lang="en-US" dirty="0"/>
          </a:p>
        </p:txBody>
      </p:sp>
    </p:spTree>
    <p:extLst>
      <p:ext uri="{BB962C8B-B14F-4D97-AF65-F5344CB8AC3E}">
        <p14:creationId xmlns:p14="http://schemas.microsoft.com/office/powerpoint/2010/main" val="37895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38700" y="1651000"/>
            <a:ext cx="2514600" cy="3556000"/>
          </a:xfrm>
          <a:prstGeom prst="rect">
            <a:avLst/>
          </a:prstGeom>
        </p:spPr>
      </p:pic>
    </p:spTree>
    <p:extLst>
      <p:ext uri="{BB962C8B-B14F-4D97-AF65-F5344CB8AC3E}">
        <p14:creationId xmlns:p14="http://schemas.microsoft.com/office/powerpoint/2010/main" val="72921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Math" charset="0"/>
                <a:ea typeface="Cambria Math" charset="0"/>
                <a:cs typeface="Cambria Math" charset="0"/>
              </a:rPr>
              <a:t/>
            </a:r>
            <a:br>
              <a:rPr lang="en-US" i="1" dirty="0">
                <a:latin typeface="Cambria Math" charset="0"/>
                <a:ea typeface="Cambria Math" charset="0"/>
                <a:cs typeface="Cambria Math" charset="0"/>
              </a:rPr>
            </a:b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176245" y="2194447"/>
                <a:ext cx="2955681" cy="1799339"/>
              </a:xfrm>
              <a:prstGeom prst="rect">
                <a:avLst/>
              </a:prstGeom>
              <a:noFill/>
            </p:spPr>
            <p:txBody>
              <a:bodyPr wrap="none" rtlCol="0">
                <a:spAutoFit/>
              </a:bodyPr>
              <a:lstStyle/>
              <a:p>
                <a:endParaRPr lang="en-US" i="1" dirty="0" smtClean="0">
                  <a:latin typeface="Cambria Math" charset="0"/>
                </a:endParaRPr>
              </a:p>
              <a:p>
                <a14:m>
                  <m:oMath xmlns:m="http://schemas.openxmlformats.org/officeDocument/2006/math">
                    <m:sSub>
                      <m:sSubPr>
                        <m:ctrlPr>
                          <a:rPr lang="en-US" b="0" i="1" smtClean="0">
                            <a:latin typeface="Cambria Math" charset="0"/>
                          </a:rPr>
                        </m:ctrlPr>
                      </m:sSubPr>
                      <m:e>
                        <m:acc>
                          <m:accPr>
                            <m:chr m:val="̂"/>
                            <m:ctrlPr>
                              <a:rPr lang="en-US" i="1" smtClean="0">
                                <a:latin typeface="Cambria Math" charset="0"/>
                              </a:rPr>
                            </m:ctrlPr>
                          </m:accPr>
                          <m:e>
                            <m:r>
                              <a:rPr lang="en-US" b="0" i="1" smtClean="0">
                                <a:latin typeface="Cambria Math" charset="0"/>
                              </a:rPr>
                              <m:t>𝑦</m:t>
                            </m:r>
                          </m:e>
                        </m:acc>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i="1" smtClean="0">
                                <a:latin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oMath>
                </a14:m>
                <a:r>
                  <a:rPr lang="en-US" dirty="0"/>
                  <a:t> </a:t>
                </a:r>
                <a14:m>
                  <m:oMath xmlns:m="http://schemas.openxmlformats.org/officeDocument/2006/math">
                    <m:sSub>
                      <m:sSubPr>
                        <m:ctrlPr>
                          <a:rPr lang="en-US" b="0" i="1" dirty="0" smtClean="0">
                            <a:latin typeface="Cambria Math" charset="0"/>
                          </a:rPr>
                        </m:ctrlPr>
                      </m:sSubPr>
                      <m:e>
                        <m:acc>
                          <m:accPr>
                            <m:chr m:val="̂"/>
                            <m:ctrlPr>
                              <a:rPr lang="en-US" i="1" dirty="0" smtClean="0">
                                <a:latin typeface="Cambria Math" charset="0"/>
                              </a:rPr>
                            </m:ctrlPr>
                          </m:accPr>
                          <m:e>
                            <m:r>
                              <a:rPr lang="en-US" i="1" dirty="0" smtClean="0">
                                <a:latin typeface="Cambria Math" charset="0"/>
                                <a:ea typeface="Cambria Math" charset="0"/>
                                <a:cs typeface="Cambria Math" charset="0"/>
                              </a:rPr>
                              <m:t>𝛽</m:t>
                            </m:r>
                          </m:e>
                        </m:acc>
                      </m:e>
                      <m:sub>
                        <m:r>
                          <a:rPr lang="en-US" b="0" i="1" dirty="0" smtClean="0">
                            <a:latin typeface="Cambria Math" charset="0"/>
                          </a:rPr>
                          <m:t>1</m:t>
                        </m:r>
                      </m:sub>
                    </m:sSub>
                    <m:sSub>
                      <m:sSubPr>
                        <m:ctrlPr>
                          <a:rPr lang="en-US" b="0" i="1" dirty="0" smtClean="0">
                            <a:latin typeface="Cambria Math" charset="0"/>
                          </a:rPr>
                        </m:ctrlPr>
                      </m:sSubPr>
                      <m:e>
                        <m:r>
                          <a:rPr lang="en-US" b="0" i="1" dirty="0" smtClean="0">
                            <a:latin typeface="Cambria Math" charset="0"/>
                          </a:rPr>
                          <m:t>𝑥</m:t>
                        </m:r>
                      </m:e>
                      <m:sub>
                        <m:r>
                          <a:rPr lang="en-US" b="0" i="1" dirty="0" smtClean="0">
                            <a:latin typeface="Cambria Math" charset="0"/>
                          </a:rPr>
                          <m:t>𝑖</m:t>
                        </m:r>
                      </m:sub>
                    </m:sSub>
                  </m:oMath>
                </a14:m>
                <a:endParaRPr lang="en-US" i="1" baseline="-25000" dirty="0" smtClean="0">
                  <a:latin typeface="Cambria Math" charset="0"/>
                </a:endParaRPr>
              </a:p>
              <a:p>
                <a:endParaRPr lang="en-US" i="1" dirty="0">
                  <a:latin typeface="Cambria Math" charset="0"/>
                </a:endParaRPr>
              </a:p>
              <a:p>
                <a14:m>
                  <m:oMath xmlns:m="http://schemas.openxmlformats.org/officeDocument/2006/math">
                    <m:nary>
                      <m:naryPr>
                        <m:chr m:val="∑"/>
                        <m:subHide m:val="on"/>
                        <m:supHide m:val="on"/>
                        <m:ctrlPr>
                          <a:rPr lang="en-US" i="1" smtClean="0">
                            <a:latin typeface="Cambria Math" charset="0"/>
                          </a:rPr>
                        </m:ctrlPr>
                      </m:naryPr>
                      <m:sub/>
                      <m:sup/>
                      <m:e>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2</m:t>
                            </m:r>
                          </m:sup>
                        </m:sSubSup>
                      </m:e>
                    </m:nary>
                  </m:oMath>
                </a14:m>
                <a:r>
                  <a:rPr lang="en-US" dirty="0" smtClean="0"/>
                  <a:t>=</a:t>
                </a:r>
                <a:r>
                  <a:rPr lang="mr-IN" dirty="0" smtClean="0"/>
                  <a:t> </a:t>
                </a:r>
                <a14:m>
                  <m:oMath xmlns:m="http://schemas.openxmlformats.org/officeDocument/2006/math">
                    <m:nary>
                      <m:naryPr>
                        <m:chr m:val="∑"/>
                        <m:subHide m:val="on"/>
                        <m:supHide m:val="on"/>
                        <m:ctrlPr>
                          <a:rPr lang="mr-IN" i="1">
                            <a:latin typeface="Cambria Math" charset="0"/>
                          </a:rPr>
                        </m:ctrlPr>
                      </m:naryPr>
                      <m:sub/>
                      <m:sup/>
                      <m:e>
                        <m:sSup>
                          <m:sSupPr>
                            <m:ctrlPr>
                              <a:rPr lang="en-US" i="1">
                                <a:latin typeface="Cambria Math" charset="0"/>
                              </a:rPr>
                            </m:ctrlPr>
                          </m:sSupPr>
                          <m:e>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rPr>
                                      <m:t>𝑦</m:t>
                                    </m:r>
                                  </m:e>
                                </m:acc>
                              </m:e>
                              <m:sub>
                                <m:r>
                                  <a:rPr lang="en-US" b="0" i="1" smtClean="0">
                                    <a:latin typeface="Cambria Math" charset="0"/>
                                  </a:rPr>
                                  <m:t>𝑖</m:t>
                                </m:r>
                              </m:sub>
                            </m:sSub>
                            <m:r>
                              <a:rPr lang="en-US" b="0" i="1" smtClean="0">
                                <a:latin typeface="Cambria Math" charset="0"/>
                              </a:rPr>
                              <m:t>)</m:t>
                            </m:r>
                          </m:e>
                          <m:sup>
                            <m:r>
                              <a:rPr lang="en-US" i="1">
                                <a:latin typeface="Cambria Math" charset="0"/>
                              </a:rPr>
                              <m:t>2</m:t>
                            </m:r>
                          </m:sup>
                        </m:sSup>
                      </m:e>
                    </m:nary>
                  </m:oMath>
                </a14:m>
                <a:endParaRPr lang="en-US" dirty="0" smtClean="0"/>
              </a:p>
              <a:p>
                <a:endParaRPr lang="en-US" dirty="0"/>
              </a:p>
              <a:p>
                <a:r>
                  <a:rPr lang="en-US" dirty="0"/>
                  <a:t> </a:t>
                </a:r>
                <a:r>
                  <a:rPr lang="en-US" dirty="0" smtClean="0"/>
                  <a:t>          = </a:t>
                </a:r>
                <a14:m>
                  <m:oMath xmlns:m="http://schemas.openxmlformats.org/officeDocument/2006/math">
                    <m:nary>
                      <m:naryPr>
                        <m:chr m:val="∑"/>
                        <m:subHide m:val="on"/>
                        <m:supHide m:val="on"/>
                        <m:ctrlPr>
                          <a:rPr lang="mr-IN" i="1">
                            <a:latin typeface="Cambria Math" charset="0"/>
                          </a:rPr>
                        </m:ctrlPr>
                      </m:naryPr>
                      <m:sub/>
                      <m:sup/>
                      <m:e>
                        <m:sSup>
                          <m:sSupPr>
                            <m:ctrlPr>
                              <a:rPr lang="en-US" i="1" smtClean="0">
                                <a:latin typeface="Cambria Math" charset="0"/>
                              </a:rPr>
                            </m:ctrlPr>
                          </m:sSupPr>
                          <m:e>
                            <m:r>
                              <a:rPr lang="en-US" i="1">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i="1">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ea typeface="Cambria Math" charset="0"/>
                                        <a:cs typeface="Cambria Math" charset="0"/>
                                      </a:rPr>
                                    </m:ctrlPr>
                                  </m:accPr>
                                  <m:e>
                                    <m:r>
                                      <a:rPr lang="en-US" i="1" smtClean="0">
                                        <a:latin typeface="Cambria Math" charset="0"/>
                                        <a:ea typeface="Cambria Math" charset="0"/>
                                        <a:cs typeface="Cambria Math" charset="0"/>
                                      </a:rPr>
                                      <m:t>𝛽</m:t>
                                    </m:r>
                                  </m:e>
                                </m:acc>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i="1">
                                <a:latin typeface="Cambria Math" charset="0"/>
                              </a:rPr>
                              <m:t>)</m:t>
                            </m:r>
                          </m:e>
                          <m:sup>
                            <m:r>
                              <a:rPr lang="en-US" i="1">
                                <a:latin typeface="Cambria Math" charset="0"/>
                              </a:rPr>
                              <m:t>2</m:t>
                            </m:r>
                          </m:sup>
                        </m:sSup>
                      </m:e>
                    </m:nary>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76245" y="2194447"/>
                <a:ext cx="2955681" cy="1799339"/>
              </a:xfrm>
              <a:prstGeom prst="rect">
                <a:avLst/>
              </a:prstGeom>
              <a:blipFill rotWithShape="0">
                <a:blip r:embed="rId2"/>
                <a:stretch>
                  <a:fillRect l="-11546" b="-37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838393" y="1768306"/>
                <a:ext cx="9603275" cy="345061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i="1" dirty="0">
                  <a:latin typeface="Cambria Math" charset="0"/>
                </a:endParaRPr>
              </a:p>
              <a:p>
                <a:pPr marL="0" lvl="0" indent="0">
                  <a:lnSpc>
                    <a:spcPct val="100000"/>
                  </a:lnSpc>
                  <a:spcBef>
                    <a:spcPts val="0"/>
                  </a:spcBef>
                  <a:buClrTx/>
                  <a:buSzTx/>
                  <a:buNone/>
                </a:pPr>
                <a:r>
                  <a:rPr lang="en-US" i="1" dirty="0" smtClean="0">
                    <a:latin typeface="Cambria Math" charset="0"/>
                  </a:rPr>
                  <a:t>				</a:t>
                </a:r>
                <a14:m>
                  <m:oMath xmlns:m="http://schemas.openxmlformats.org/officeDocument/2006/math">
                    <m:r>
                      <a:rPr lang="en-US" b="0" i="1" smtClean="0">
                        <a:latin typeface="Cambria Math" charset="0"/>
                      </a:rPr>
                      <m:t>𝑓</m:t>
                    </m:r>
                    <m:r>
                      <a:rPr lang="en-US" b="0" i="1" smtClean="0">
                        <a:latin typeface="Cambria Math" charset="0"/>
                      </a:rPr>
                      <m:t>=</m:t>
                    </m:r>
                    <m:nary>
                      <m:naryPr>
                        <m:chr m:val="∑"/>
                        <m:subHide m:val="on"/>
                        <m:supHide m:val="on"/>
                        <m:ctrlPr>
                          <a:rPr lang="en-US" b="0" i="1" smtClean="0">
                            <a:latin typeface="Cambria Math" charset="0"/>
                          </a:rPr>
                        </m:ctrlPr>
                      </m:naryPr>
                      <m:sub/>
                      <m:sup/>
                      <m:e>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2</m:t>
                            </m:r>
                          </m:sup>
                        </m:sSubSup>
                      </m:e>
                    </m:nary>
                  </m:oMath>
                </a14:m>
                <a:r>
                  <a:rPr lang="en-US" i="1" dirty="0" smtClean="0">
                    <a:latin typeface="Cambria Math" charset="0"/>
                  </a:rPr>
                  <a:t>=</a:t>
                </a:r>
                <a14:m>
                  <m:oMath xmlns:m="http://schemas.openxmlformats.org/officeDocument/2006/math">
                    <m:nary>
                      <m:naryPr>
                        <m:chr m:val="∑"/>
                        <m:subHide m:val="on"/>
                        <m:supHide m:val="on"/>
                        <m:ctrlPr>
                          <a:rPr lang="en-US" i="1" dirty="0" smtClean="0">
                            <a:latin typeface="Cambria Math" charset="0"/>
                          </a:rPr>
                        </m:ctrlPr>
                      </m:naryPr>
                      <m:sub/>
                      <m:sup/>
                      <m:e>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charset="0"/>
                                  </a:rPr>
                                  <m:t>𝑦</m:t>
                                </m:r>
                              </m:e>
                              <m:sub>
                                <m:r>
                                  <a:rPr lang="en-US" b="0" i="1" dirty="0" smtClean="0">
                                    <a:latin typeface="Cambria Math" charset="0"/>
                                  </a:rPr>
                                  <m:t>𝑖</m:t>
                                </m:r>
                              </m:sub>
                            </m:sSub>
                            <m:r>
                              <a:rPr lang="en-US" b="0" i="1" dirty="0" smtClean="0">
                                <a:latin typeface="Cambria Math" charset="0"/>
                              </a:rPr>
                              <m:t>−</m:t>
                            </m:r>
                            <m:sSub>
                              <m:sSubPr>
                                <m:ctrlPr>
                                  <a:rPr lang="en-US" b="0" i="1" dirty="0" smtClean="0">
                                    <a:latin typeface="Cambria Math" charset="0"/>
                                  </a:rPr>
                                </m:ctrlPr>
                              </m:sSubPr>
                              <m:e>
                                <m:acc>
                                  <m:accPr>
                                    <m:chr m:val="̂"/>
                                    <m:ctrlPr>
                                      <a:rPr lang="en-US" b="0" i="1" dirty="0" smtClean="0">
                                        <a:latin typeface="Cambria Math" charset="0"/>
                                      </a:rPr>
                                    </m:ctrlPr>
                                  </m:accPr>
                                  <m:e>
                                    <m:r>
                                      <a:rPr lang="en-US" b="0" i="1" dirty="0" smtClean="0">
                                        <a:latin typeface="Cambria Math" charset="0"/>
                                        <a:ea typeface="Cambria Math" charset="0"/>
                                        <a:cs typeface="Cambria Math" charset="0"/>
                                      </a:rPr>
                                      <m:t>𝛽</m:t>
                                    </m:r>
                                  </m:e>
                                </m:acc>
                              </m:e>
                              <m:sub>
                                <m:r>
                                  <a:rPr lang="en-US" b="0" i="1" dirty="0" smtClean="0">
                                    <a:latin typeface="Cambria Math" charset="0"/>
                                  </a:rPr>
                                  <m:t>0</m:t>
                                </m:r>
                              </m:sub>
                            </m:sSub>
                            <m:r>
                              <a:rPr lang="en-US" b="0" i="1" dirty="0" smtClean="0">
                                <a:latin typeface="Cambria Math" charset="0"/>
                                <a:ea typeface="Cambria Math" charset="0"/>
                                <a:cs typeface="Cambria Math" charset="0"/>
                              </a:rPr>
                              <m:t>−</m:t>
                            </m:r>
                            <m:sSub>
                              <m:sSubPr>
                                <m:ctrlPr>
                                  <a:rPr lang="en-US" b="0" i="1" dirty="0" smtClean="0">
                                    <a:latin typeface="Cambria Math" charset="0"/>
                                  </a:rPr>
                                </m:ctrlPr>
                              </m:sSubPr>
                              <m:e>
                                <m:acc>
                                  <m:accPr>
                                    <m:chr m:val="̂"/>
                                    <m:ctrlPr>
                                      <a:rPr lang="en-US" b="0" i="1" dirty="0" smtClean="0">
                                        <a:latin typeface="Cambria Math" charset="0"/>
                                        <a:ea typeface="Cambria Math" charset="0"/>
                                        <a:cs typeface="Cambria Math" charset="0"/>
                                      </a:rPr>
                                    </m:ctrlPr>
                                  </m:accPr>
                                  <m:e>
                                    <m:r>
                                      <a:rPr lang="en-US" b="0" i="1" dirty="0" smtClean="0">
                                        <a:latin typeface="Cambria Math" charset="0"/>
                                        <a:ea typeface="Cambria Math" charset="0"/>
                                        <a:cs typeface="Cambria Math" charset="0"/>
                                      </a:rPr>
                                      <m:t>𝛽</m:t>
                                    </m:r>
                                  </m:e>
                                </m:acc>
                              </m:e>
                              <m:sub>
                                <m:r>
                                  <a:rPr lang="en-US" b="0" i="1" dirty="0" smtClean="0">
                                    <a:latin typeface="Cambria Math" charset="0"/>
                                  </a:rPr>
                                  <m:t>1</m:t>
                                </m:r>
                              </m:sub>
                            </m:sSub>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𝑥</m:t>
                                </m:r>
                              </m:e>
                              <m:sub>
                                <m:r>
                                  <a:rPr lang="en-US" b="0" i="1" dirty="0" smtClean="0">
                                    <a:latin typeface="Cambria Math" charset="0"/>
                                    <a:ea typeface="Cambria Math" charset="0"/>
                                    <a:cs typeface="Cambria Math" charset="0"/>
                                  </a:rPr>
                                  <m:t>𝑖</m:t>
                                </m:r>
                              </m:sub>
                            </m:sSub>
                          </m:e>
                        </m:d>
                        <m:r>
                          <a:rPr lang="en-US" b="0" i="1" baseline="30000" dirty="0" smtClean="0">
                            <a:latin typeface="Cambria Math" charset="0"/>
                          </a:rPr>
                          <m:t>2</m:t>
                        </m:r>
                      </m:e>
                    </m:nary>
                  </m:oMath>
                </a14:m>
                <a:r>
                  <a:rPr lang="en-US" i="1" dirty="0" smtClean="0">
                    <a:latin typeface="Cambria Math" charset="0"/>
                  </a:rPr>
                  <a:t>	</a:t>
                </a: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838393" y="1768306"/>
                <a:ext cx="9603275" cy="3450613"/>
              </a:xfrm>
              <a:blipFill rotWithShape="0">
                <a:blip r:embed="rId3"/>
                <a:stretch>
                  <a:fillRect/>
                </a:stretch>
              </a:blipFill>
            </p:spPr>
            <p:txBody>
              <a:bodyPr/>
              <a:lstStyle/>
              <a:p>
                <a:r>
                  <a:rPr lang="en-US">
                    <a:noFill/>
                  </a:rPr>
                  <a:t> </a:t>
                </a:r>
              </a:p>
            </p:txBody>
          </p:sp>
        </mc:Fallback>
      </mc:AlternateContent>
      <p:pic>
        <p:nvPicPr>
          <p:cNvPr id="10" name="Content Placeholder 4"/>
          <p:cNvPicPr>
            <a:picLocks noChangeAspect="1"/>
          </p:cNvPicPr>
          <p:nvPr/>
        </p:nvPicPr>
        <p:blipFill>
          <a:blip r:embed="rId4"/>
          <a:stretch>
            <a:fillRect/>
          </a:stretch>
        </p:blipFill>
        <p:spPr>
          <a:xfrm>
            <a:off x="8469916" y="2444110"/>
            <a:ext cx="2810849" cy="1549676"/>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469777" y="3094117"/>
                <a:ext cx="3303725" cy="16183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charset="0"/>
                            </a:rPr>
                          </m:ctrlPr>
                        </m:fPr>
                        <m:num>
                          <m:r>
                            <a:rPr lang="mr-IN" i="1" smtClean="0">
                              <a:latin typeface="Cambria Math" charset="0"/>
                            </a:rPr>
                            <m:t>𝜕</m:t>
                          </m:r>
                          <m:r>
                            <a:rPr lang="en-US" b="0" i="1" smtClean="0">
                              <a:latin typeface="Cambria Math" charset="0"/>
                            </a:rPr>
                            <m:t>𝑓</m:t>
                          </m:r>
                        </m:num>
                        <m:den>
                          <m:r>
                            <a:rPr lang="mr-IN" i="1" smtClean="0">
                              <a:latin typeface="Cambria Math" charset="0"/>
                            </a:rPr>
                            <m:t>𝜕</m:t>
                          </m:r>
                          <m:sSub>
                            <m:sSubPr>
                              <m:ctrlPr>
                                <a:rPr lang="en-US" b="0" i="1" smtClean="0">
                                  <a:latin typeface="Cambria Math" charset="0"/>
                                </a:rPr>
                              </m:ctrlPr>
                            </m:sSubPr>
                            <m:e>
                              <m:acc>
                                <m:accPr>
                                  <m:chr m:val="̂"/>
                                  <m:ctrlPr>
                                    <a:rPr lang="mr-IN" i="1" smtClean="0">
                                      <a:latin typeface="Cambria Math" charset="0"/>
                                    </a:rPr>
                                  </m:ctrlPr>
                                </m:accPr>
                                <m:e>
                                  <m:r>
                                    <a:rPr lang="mr-IN" i="1" smtClean="0">
                                      <a:latin typeface="Cambria Math" charset="0"/>
                                      <a:ea typeface="Cambria Math" charset="0"/>
                                      <a:cs typeface="Cambria Math" charset="0"/>
                                    </a:rPr>
                                    <m:t>𝛽</m:t>
                                  </m:r>
                                </m:e>
                              </m:acc>
                            </m:e>
                            <m:sub>
                              <m:r>
                                <a:rPr lang="en-US" b="0" i="1" smtClean="0">
                                  <a:latin typeface="Cambria Math" charset="0"/>
                                </a:rPr>
                                <m:t>0</m:t>
                              </m:r>
                            </m:sub>
                          </m:sSub>
                        </m:den>
                      </m:f>
                      <m:r>
                        <a:rPr lang="en-US" b="0" i="1" smtClean="0">
                          <a:latin typeface="Cambria Math" charset="0"/>
                        </a:rPr>
                        <m:t>=−2</m:t>
                      </m:r>
                      <m:nary>
                        <m:naryPr>
                          <m:chr m:val="∑"/>
                          <m:subHide m:val="on"/>
                          <m:supHide m:val="on"/>
                          <m:ctrlPr>
                            <a:rPr lang="en-US" b="0" i="1" smtClean="0">
                              <a:latin typeface="Cambria Math" charset="0"/>
                            </a:rPr>
                          </m:ctrlPr>
                        </m:naryPr>
                        <m:sub/>
                        <m:sup/>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ea typeface="Cambria Math" charset="0"/>
                                          <a:cs typeface="Cambria Math" charset="0"/>
                                        </a:rPr>
                                        <m:t>𝛽</m:t>
                                      </m:r>
                                    </m:e>
                                  </m:acc>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d>
                        </m:e>
                      </m:nary>
                    </m:oMath>
                  </m:oMathPara>
                </a14:m>
                <a:endParaRPr lang="en-US" b="0" dirty="0" smtClean="0"/>
              </a:p>
              <a:p>
                <a:endParaRPr lang="en-US" dirty="0" smtClean="0"/>
              </a:p>
              <a:p>
                <a:pPr/>
                <a14:m>
                  <m:oMathPara xmlns:m="http://schemas.openxmlformats.org/officeDocument/2006/math">
                    <m:oMathParaPr>
                      <m:jc m:val="centerGroup"/>
                    </m:oMathParaPr>
                    <m:oMath xmlns:m="http://schemas.openxmlformats.org/officeDocument/2006/math">
                      <m:f>
                        <m:fPr>
                          <m:ctrlPr>
                            <a:rPr lang="mr-IN" i="1">
                              <a:latin typeface="Cambria Math" charset="0"/>
                            </a:rPr>
                          </m:ctrlPr>
                        </m:fPr>
                        <m:num>
                          <m:r>
                            <a:rPr lang="mr-IN" i="1">
                              <a:latin typeface="Cambria Math" charset="0"/>
                            </a:rPr>
                            <m:t>𝜕</m:t>
                          </m:r>
                          <m:r>
                            <a:rPr lang="en-US" i="1">
                              <a:latin typeface="Cambria Math" charset="0"/>
                            </a:rPr>
                            <m:t>𝑓</m:t>
                          </m:r>
                        </m:num>
                        <m:den>
                          <m:r>
                            <a:rPr lang="mr-IN" i="1">
                              <a:latin typeface="Cambria Math" charset="0"/>
                            </a:rPr>
                            <m:t>𝜕</m:t>
                          </m:r>
                          <m:sSub>
                            <m:sSubPr>
                              <m:ctrlPr>
                                <a:rPr lang="en-US" i="1">
                                  <a:latin typeface="Cambria Math" charset="0"/>
                                </a:rPr>
                              </m:ctrlPr>
                            </m:sSubPr>
                            <m:e>
                              <m:acc>
                                <m:accPr>
                                  <m:chr m:val="̂"/>
                                  <m:ctrlPr>
                                    <a:rPr lang="mr-IN" i="1">
                                      <a:latin typeface="Cambria Math" charset="0"/>
                                    </a:rPr>
                                  </m:ctrlPr>
                                </m:accPr>
                                <m:e>
                                  <m:r>
                                    <a:rPr lang="mr-IN"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1</m:t>
                              </m:r>
                            </m:sub>
                          </m:sSub>
                        </m:den>
                      </m:f>
                      <m:r>
                        <a:rPr lang="en-US" i="1">
                          <a:latin typeface="Cambria Math" charset="0"/>
                        </a:rPr>
                        <m:t>=−2</m:t>
                      </m:r>
                      <m:nary>
                        <m:naryPr>
                          <m:chr m:val="∑"/>
                          <m:subHide m:val="on"/>
                          <m:supHide m:val="on"/>
                          <m:ctrlPr>
                            <a:rPr lang="en-US" i="1">
                              <a:latin typeface="Cambria Math" charset="0"/>
                            </a:rPr>
                          </m:ctrlPr>
                        </m:naryPr>
                        <m:sub/>
                        <m:sup/>
                        <m:e>
                          <m:d>
                            <m:dPr>
                              <m:ctrlPr>
                                <a:rPr lang="en-US" i="1">
                                  <a:latin typeface="Cambria Math" charset="0"/>
                                </a:rPr>
                              </m:ctrlPr>
                            </m:dPr>
                            <m:e>
                              <m:sSub>
                                <m:sSubPr>
                                  <m:ctrlPr>
                                    <a:rPr lang="en-US" i="1">
                                      <a:latin typeface="Cambria Math" charset="0"/>
                                    </a:rPr>
                                  </m:ctrlPr>
                                </m:sSubPr>
                                <m:e>
                                  <m:r>
                                    <a:rPr lang="en-US" i="1">
                                      <a:latin typeface="Cambria Math" charset="0"/>
                                    </a:rPr>
                                    <m:t>𝑦</m:t>
                                  </m:r>
                                </m:e>
                                <m:sub>
                                  <m:r>
                                    <a:rPr lang="en-US" i="1">
                                      <a:latin typeface="Cambria Math" charset="0"/>
                                    </a:rPr>
                                    <m:t>𝑖</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0</m:t>
                                  </m:r>
                                </m:sub>
                              </m:sSub>
                              <m:r>
                                <a:rPr lang="en-US" i="1">
                                  <a:latin typeface="Cambria Math" charset="0"/>
                                </a:rPr>
                                <m:t>−</m:t>
                              </m:r>
                              <m:sSub>
                                <m:sSubPr>
                                  <m:ctrlPr>
                                    <a:rPr lang="en-US" i="1">
                                      <a:latin typeface="Cambria Math" charset="0"/>
                                    </a:rPr>
                                  </m:ctrlPr>
                                </m:sSubPr>
                                <m:e>
                                  <m:acc>
                                    <m:accPr>
                                      <m:chr m:val="̂"/>
                                      <m:ctrlPr>
                                        <a:rPr lang="en-US" i="1">
                                          <a:latin typeface="Cambria Math" charset="0"/>
                                        </a:rPr>
                                      </m:ctrlPr>
                                    </m:accPr>
                                    <m:e>
                                      <m:r>
                                        <a:rPr lang="en-US" i="1">
                                          <a:latin typeface="Cambria Math" charset="0"/>
                                          <a:ea typeface="Cambria Math" charset="0"/>
                                          <a:cs typeface="Cambria Math" charset="0"/>
                                        </a:rPr>
                                        <m:t>𝛽</m:t>
                                      </m:r>
                                    </m:e>
                                  </m:acc>
                                </m:e>
                                <m:sub>
                                  <m:r>
                                    <a:rPr lang="en-US" i="1">
                                      <a:latin typeface="Cambria Math" charset="0"/>
                                    </a:rPr>
                                    <m:t>1</m:t>
                                  </m:r>
                                </m:sub>
                              </m:sSub>
                              <m:sSub>
                                <m:sSubPr>
                                  <m:ctrlPr>
                                    <a:rPr lang="en-US" i="1">
                                      <a:latin typeface="Cambria Math" charset="0"/>
                                    </a:rPr>
                                  </m:ctrlPr>
                                </m:sSubPr>
                                <m:e>
                                  <m:r>
                                    <a:rPr lang="en-US" i="1">
                                      <a:latin typeface="Cambria Math" charset="0"/>
                                    </a:rPr>
                                    <m:t>𝑥</m:t>
                                  </m:r>
                                </m:e>
                                <m:sub>
                                  <m:r>
                                    <a:rPr lang="en-US" i="1">
                                      <a:latin typeface="Cambria Math" charset="0"/>
                                    </a:rPr>
                                    <m:t>𝑖</m:t>
                                  </m:r>
                                </m:sub>
                              </m:sSub>
                            </m:e>
                          </m:d>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nary>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469777" y="3094117"/>
                <a:ext cx="3303725" cy="161839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618216" y="1074740"/>
                <a:ext cx="322272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charset="0"/>
                            </a:rPr>
                          </m:ctrlPr>
                        </m:sSubPr>
                        <m:e>
                          <m:r>
                            <a:rPr lang="en-US" sz="2800" b="1" i="1">
                              <a:latin typeface="Cambria Math" charset="0"/>
                            </a:rPr>
                            <m:t>𝒀</m:t>
                          </m:r>
                        </m:e>
                        <m:sub>
                          <m:r>
                            <a:rPr lang="en-US" sz="2800" b="1" i="1">
                              <a:latin typeface="Cambria Math" charset="0"/>
                            </a:rPr>
                            <m:t>𝒊</m:t>
                          </m:r>
                        </m:sub>
                      </m:sSub>
                      <m:r>
                        <a:rPr lang="en-US" sz="2800" b="1" i="1">
                          <a:latin typeface="Cambria Math" charset="0"/>
                        </a:rPr>
                        <m:t>=</m:t>
                      </m:r>
                      <m:sSub>
                        <m:sSubPr>
                          <m:ctrlPr>
                            <a:rPr lang="en-US" sz="2800" b="1" i="1">
                              <a:latin typeface="Cambria Math" charset="0"/>
                              <a:ea typeface="Cambria Math" charset="0"/>
                              <a:cs typeface="Cambria Math" charset="0"/>
                            </a:rPr>
                          </m:ctrlPr>
                        </m:sSubPr>
                        <m:e>
                          <m:r>
                            <a:rPr lang="en-US" sz="2800" b="1" i="1">
                              <a:latin typeface="Cambria Math" charset="0"/>
                              <a:ea typeface="Cambria Math" charset="0"/>
                              <a:cs typeface="Cambria Math" charset="0"/>
                            </a:rPr>
                            <m:t>𝜷</m:t>
                          </m:r>
                        </m:e>
                        <m:sub>
                          <m:r>
                            <a:rPr lang="en-US" sz="2800" b="1" i="1">
                              <a:latin typeface="Cambria Math" charset="0"/>
                              <a:ea typeface="Cambria Math" charset="0"/>
                              <a:cs typeface="Cambria Math" charset="0"/>
                            </a:rPr>
                            <m:t>𝟎</m:t>
                          </m:r>
                        </m:sub>
                      </m:sSub>
                      <m:r>
                        <a:rPr lang="en-US" sz="2800" b="1" i="1">
                          <a:latin typeface="Cambria Math" charset="0"/>
                          <a:ea typeface="Cambria Math" charset="0"/>
                          <a:cs typeface="Cambria Math" charset="0"/>
                        </a:rPr>
                        <m:t>+</m:t>
                      </m:r>
                      <m:sSub>
                        <m:sSubPr>
                          <m:ctrlPr>
                            <a:rPr lang="en-US" sz="2800" b="1" i="1">
                              <a:latin typeface="Cambria Math" charset="0"/>
                              <a:ea typeface="Cambria Math" charset="0"/>
                              <a:cs typeface="Cambria Math" charset="0"/>
                            </a:rPr>
                          </m:ctrlPr>
                        </m:sSubPr>
                        <m:e>
                          <m:r>
                            <a:rPr lang="en-US" sz="2800" b="1" i="1">
                              <a:latin typeface="Cambria Math" charset="0"/>
                              <a:ea typeface="Cambria Math" charset="0"/>
                              <a:cs typeface="Cambria Math" charset="0"/>
                            </a:rPr>
                            <m:t>𝜷</m:t>
                          </m:r>
                        </m:e>
                        <m:sub>
                          <m:r>
                            <a:rPr lang="en-US" sz="2800" b="1" i="1">
                              <a:latin typeface="Cambria Math" charset="0"/>
                              <a:ea typeface="Cambria Math" charset="0"/>
                              <a:cs typeface="Cambria Math" charset="0"/>
                            </a:rPr>
                            <m:t>𝟏</m:t>
                          </m:r>
                        </m:sub>
                      </m:sSub>
                      <m:r>
                        <a:rPr lang="en-US" sz="2800" b="1" i="1">
                          <a:latin typeface="Cambria Math" charset="0"/>
                          <a:ea typeface="Cambria Math" charset="0"/>
                          <a:cs typeface="Cambria Math" charset="0"/>
                        </a:rPr>
                        <m:t>𝑿</m:t>
                      </m:r>
                      <m:r>
                        <a:rPr lang="en-US" sz="2800" b="1" i="1">
                          <a:latin typeface="Cambria Math" charset="0"/>
                          <a:ea typeface="Cambria Math" charset="0"/>
                          <a:cs typeface="Cambria Math" charset="0"/>
                        </a:rPr>
                        <m:t>+</m:t>
                      </m:r>
                      <m:r>
                        <a:rPr lang="en-US" sz="2800" b="1" i="1">
                          <a:latin typeface="Cambria Math" charset="0"/>
                          <a:ea typeface="Cambria Math" charset="0"/>
                          <a:cs typeface="Cambria Math" charset="0"/>
                        </a:rPr>
                        <m:t>𝝐</m:t>
                      </m:r>
                    </m:oMath>
                  </m:oMathPara>
                </a14:m>
                <a:endParaRPr lang="en-US" sz="2800" b="1" dirty="0"/>
              </a:p>
            </p:txBody>
          </p:sp>
        </mc:Choice>
        <mc:Fallback xmlns="">
          <p:sp>
            <p:nvSpPr>
              <p:cNvPr id="12" name="Rectangle 11"/>
              <p:cNvSpPr>
                <a:spLocks noRot="1" noChangeAspect="1" noMove="1" noResize="1" noEditPoints="1" noAdjustHandles="1" noChangeArrowheads="1" noChangeShapeType="1" noTextEdit="1"/>
              </p:cNvSpPr>
              <p:nvPr/>
            </p:nvSpPr>
            <p:spPr>
              <a:xfrm>
                <a:off x="1618216" y="1074740"/>
                <a:ext cx="3222725" cy="523220"/>
              </a:xfrm>
              <a:prstGeom prst="rect">
                <a:avLst/>
              </a:prstGeom>
              <a:blipFill rotWithShape="0">
                <a:blip r:embed="rId6"/>
                <a:stretch>
                  <a:fillRect/>
                </a:stretch>
              </a:blipFill>
            </p:spPr>
            <p:txBody>
              <a:bodyPr/>
              <a:lstStyle/>
              <a:p>
                <a:r>
                  <a:rPr lang="en-US">
                    <a:noFill/>
                  </a:rPr>
                  <a:t> </a:t>
                </a:r>
              </a:p>
            </p:txBody>
          </p:sp>
        </mc:Fallback>
      </mc:AlternateContent>
      <p:sp>
        <p:nvSpPr>
          <p:cNvPr id="13" name="TextBox 12"/>
          <p:cNvSpPr txBox="1"/>
          <p:nvPr/>
        </p:nvSpPr>
        <p:spPr>
          <a:xfrm>
            <a:off x="5088367" y="1144470"/>
            <a:ext cx="3291840" cy="369332"/>
          </a:xfrm>
          <a:prstGeom prst="rect">
            <a:avLst/>
          </a:prstGeom>
          <a:noFill/>
        </p:spPr>
        <p:txBody>
          <a:bodyPr wrap="square" rtlCol="0">
            <a:spAutoFit/>
          </a:bodyPr>
          <a:lstStyle/>
          <a:p>
            <a:r>
              <a:rPr lang="zh-CN" altLang="en-US" dirty="0" smtClean="0"/>
              <a:t>最小二</a:t>
            </a:r>
            <a:r>
              <a:rPr lang="zh-CN" altLang="en-US" smtClean="0"/>
              <a:t>乘法求线性回归系数</a:t>
            </a:r>
            <a:endParaRPr lang="en-US" dirty="0"/>
          </a:p>
        </p:txBody>
      </p:sp>
      <p:sp>
        <p:nvSpPr>
          <p:cNvPr id="3" name="Rectangle 2"/>
          <p:cNvSpPr/>
          <p:nvPr/>
        </p:nvSpPr>
        <p:spPr>
          <a:xfrm>
            <a:off x="807110" y="5049483"/>
            <a:ext cx="4101187" cy="369332"/>
          </a:xfrm>
          <a:prstGeom prst="rect">
            <a:avLst/>
          </a:prstGeom>
        </p:spPr>
        <p:txBody>
          <a:bodyPr wrap="none">
            <a:spAutoFit/>
          </a:bodyPr>
          <a:lstStyle/>
          <a:p>
            <a:r>
              <a:rPr lang="en-US" dirty="0"/>
              <a:t>https://</a:t>
            </a:r>
            <a:r>
              <a:rPr lang="en-US" dirty="0" err="1"/>
              <a:t>my.oschina.net</a:t>
            </a:r>
            <a:r>
              <a:rPr lang="en-US" dirty="0"/>
              <a:t>/</a:t>
            </a:r>
            <a:r>
              <a:rPr lang="en-US" dirty="0" err="1"/>
              <a:t>keyven</a:t>
            </a:r>
            <a:r>
              <a:rPr lang="en-US" dirty="0"/>
              <a:t>/blog/526010</a:t>
            </a:r>
          </a:p>
        </p:txBody>
      </p:sp>
    </p:spTree>
    <p:extLst>
      <p:ext uri="{BB962C8B-B14F-4D97-AF65-F5344CB8AC3E}">
        <p14:creationId xmlns:p14="http://schemas.microsoft.com/office/powerpoint/2010/main" val="28494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最小二乘法的特点</a:t>
            </a:r>
            <a:endParaRPr lang="en-US" dirty="0"/>
          </a:p>
        </p:txBody>
      </p:sp>
      <p:sp>
        <p:nvSpPr>
          <p:cNvPr id="3" name="Content Placeholder 2"/>
          <p:cNvSpPr>
            <a:spLocks noGrp="1"/>
          </p:cNvSpPr>
          <p:nvPr>
            <p:ph idx="1"/>
          </p:nvPr>
        </p:nvSpPr>
        <p:spPr/>
        <p:txBody>
          <a:bodyPr/>
          <a:lstStyle/>
          <a:p>
            <a:r>
              <a:rPr lang="zh-CN" altLang="en-US" dirty="0" smtClean="0"/>
              <a:t>唯一性</a:t>
            </a:r>
            <a:endParaRPr lang="en-US" altLang="zh-CN" dirty="0" smtClean="0"/>
          </a:p>
          <a:p>
            <a:r>
              <a:rPr lang="zh-CN" altLang="en-US" dirty="0" smtClean="0"/>
              <a:t>简单（相对于非线性）</a:t>
            </a:r>
            <a:endParaRPr lang="en-US" altLang="zh-CN" dirty="0" smtClean="0"/>
          </a:p>
          <a:p>
            <a:r>
              <a:rPr lang="zh-CN" altLang="en-US" dirty="0" smtClean="0"/>
              <a:t>残差之和等于</a:t>
            </a:r>
            <a:r>
              <a:rPr lang="en-US" altLang="zh-CN" dirty="0" smtClean="0"/>
              <a:t>0</a:t>
            </a:r>
          </a:p>
          <a:p>
            <a:r>
              <a:rPr lang="zh-CN" altLang="en-US" dirty="0" smtClean="0"/>
              <a:t>回归线必过</a:t>
            </a:r>
            <a:endParaRPr lang="en-US" dirty="0"/>
          </a:p>
        </p:txBody>
      </p:sp>
      <p:pic>
        <p:nvPicPr>
          <p:cNvPr id="4" name="Picture 3"/>
          <p:cNvPicPr>
            <a:picLocks noChangeAspect="1"/>
          </p:cNvPicPr>
          <p:nvPr/>
        </p:nvPicPr>
        <p:blipFill>
          <a:blip r:embed="rId2"/>
          <a:stretch>
            <a:fillRect/>
          </a:stretch>
        </p:blipFill>
        <p:spPr>
          <a:xfrm>
            <a:off x="3189792" y="3600124"/>
            <a:ext cx="682961" cy="389288"/>
          </a:xfrm>
          <a:prstGeom prst="rect">
            <a:avLst/>
          </a:prstGeom>
        </p:spPr>
      </p:pic>
    </p:spTree>
    <p:extLst>
      <p:ext uri="{BB962C8B-B14F-4D97-AF65-F5344CB8AC3E}">
        <p14:creationId xmlns:p14="http://schemas.microsoft.com/office/powerpoint/2010/main" val="67509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轶事：回归的由来</a:t>
            </a:r>
            <a:endParaRPr lang="en-US" dirty="0"/>
          </a:p>
        </p:txBody>
      </p:sp>
      <p:sp>
        <p:nvSpPr>
          <p:cNvPr id="3" name="Content Placeholder 2"/>
          <p:cNvSpPr>
            <a:spLocks noGrp="1"/>
          </p:cNvSpPr>
          <p:nvPr>
            <p:ph idx="1"/>
          </p:nvPr>
        </p:nvSpPr>
        <p:spPr/>
        <p:txBody>
          <a:bodyPr/>
          <a:lstStyle/>
          <a:p>
            <a:r>
              <a:rPr lang="en-US" i="1" dirty="0" smtClean="0"/>
              <a:t>Regression to the mean is a concept attributed to Sir Francis Galton. The basic idea is that extreme random observations will tend to be less extreme upon a second trial. This is simply due to chance alone. N</a:t>
            </a:r>
            <a:r>
              <a:rPr lang="en-US" altLang="zh-CN" i="1" dirty="0" smtClean="0"/>
              <a:t>ote that </a:t>
            </a:r>
            <a:r>
              <a:rPr lang="en-US" i="1" dirty="0" smtClean="0"/>
              <a:t>"regression to the mean" and "linear regression" are not the same thing.</a:t>
            </a:r>
          </a:p>
          <a:p>
            <a:r>
              <a:rPr lang="zh-CN" altLang="en-US" dirty="0" smtClean="0"/>
              <a:t>孩子的身高和父母的身高：高个子的父母一般生的孩子个子也高，但是孩子一般没有父母那么高，孩子的身高会趋向于平均数。</a:t>
            </a:r>
            <a:endParaRPr lang="en-US" altLang="zh-CN" dirty="0" smtClean="0"/>
          </a:p>
          <a:p>
            <a:r>
              <a:rPr lang="zh-CN" altLang="en-US" dirty="0" smtClean="0"/>
              <a:t>这就是我们没有看到乔丹的儿子能够和乔丹一样成为飞人的原因</a:t>
            </a:r>
            <a:endParaRPr lang="en-US" dirty="0"/>
          </a:p>
        </p:txBody>
      </p:sp>
    </p:spTree>
    <p:extLst>
      <p:ext uri="{BB962C8B-B14F-4D97-AF65-F5344CB8AC3E}">
        <p14:creationId xmlns:p14="http://schemas.microsoft.com/office/powerpoint/2010/main" val="1872894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809750" y="698500"/>
            <a:ext cx="8572500" cy="5461000"/>
          </a:xfrm>
          <a:prstGeom prst="rect">
            <a:avLst/>
          </a:prstGeom>
        </p:spPr>
      </p:pic>
    </p:spTree>
    <p:extLst>
      <p:ext uri="{BB962C8B-B14F-4D97-AF65-F5344CB8AC3E}">
        <p14:creationId xmlns:p14="http://schemas.microsoft.com/office/powerpoint/2010/main" val="92294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散点图</a:t>
            </a:r>
            <a:r>
              <a:rPr lang="en-US" altLang="zh-CN" dirty="0" smtClean="0"/>
              <a:t>-</a:t>
            </a:r>
            <a:r>
              <a:rPr lang="zh-CN" altLang="en-US" dirty="0" smtClean="0"/>
              <a:t>双变量关系的图形化表示</a:t>
            </a:r>
            <a:endParaRPr lang="en-US" dirty="0"/>
          </a:p>
        </p:txBody>
      </p:sp>
      <p:pic>
        <p:nvPicPr>
          <p:cNvPr id="4" name="Content Placeholder 3"/>
          <p:cNvPicPr>
            <a:picLocks noGrp="1" noChangeAspect="1"/>
          </p:cNvPicPr>
          <p:nvPr>
            <p:ph idx="1"/>
          </p:nvPr>
        </p:nvPicPr>
        <p:blipFill>
          <a:blip r:embed="rId2"/>
          <a:stretch>
            <a:fillRect/>
          </a:stretch>
        </p:blipFill>
        <p:spPr>
          <a:xfrm>
            <a:off x="954842" y="1690688"/>
            <a:ext cx="6081792" cy="4351338"/>
          </a:xfrm>
          <a:prstGeom prst="rect">
            <a:avLst/>
          </a:prstGeom>
        </p:spPr>
      </p:pic>
    </p:spTree>
    <p:extLst>
      <p:ext uri="{BB962C8B-B14F-4D97-AF65-F5344CB8AC3E}">
        <p14:creationId xmlns:p14="http://schemas.microsoft.com/office/powerpoint/2010/main" val="213956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双变量关系的特征</a:t>
            </a:r>
            <a:endParaRPr lang="en-US" dirty="0"/>
          </a:p>
        </p:txBody>
      </p:sp>
      <p:sp>
        <p:nvSpPr>
          <p:cNvPr id="3" name="Content Placeholder 2"/>
          <p:cNvSpPr>
            <a:spLocks noGrp="1"/>
          </p:cNvSpPr>
          <p:nvPr>
            <p:ph idx="1"/>
          </p:nvPr>
        </p:nvSpPr>
        <p:spPr/>
        <p:txBody>
          <a:bodyPr/>
          <a:lstStyle/>
          <a:p>
            <a:r>
              <a:rPr lang="zh-CN" altLang="en-US" dirty="0" smtClean="0"/>
              <a:t>形式（线性，非线性）</a:t>
            </a:r>
            <a:endParaRPr lang="en-US" altLang="zh-CN" dirty="0" smtClean="0"/>
          </a:p>
          <a:p>
            <a:r>
              <a:rPr lang="zh-CN" altLang="en-US" dirty="0" smtClean="0"/>
              <a:t>方向（正，负）</a:t>
            </a:r>
            <a:endParaRPr lang="en-US" altLang="zh-CN" dirty="0" smtClean="0"/>
          </a:p>
          <a:p>
            <a:r>
              <a:rPr lang="zh-CN" altLang="en-US" dirty="0" smtClean="0"/>
              <a:t>强度</a:t>
            </a:r>
            <a:endParaRPr lang="en-US" altLang="zh-CN" dirty="0" smtClean="0"/>
          </a:p>
          <a:p>
            <a:r>
              <a:rPr lang="zh-CN" altLang="en-US" dirty="0" smtClean="0"/>
              <a:t>异常值</a:t>
            </a:r>
            <a:endParaRPr lang="en-US" altLang="zh-CN" dirty="0" smtClean="0"/>
          </a:p>
          <a:p>
            <a:endParaRPr lang="en-US" dirty="0"/>
          </a:p>
        </p:txBody>
      </p:sp>
    </p:spTree>
    <p:extLst>
      <p:ext uri="{BB962C8B-B14F-4D97-AF65-F5344CB8AC3E}">
        <p14:creationId xmlns:p14="http://schemas.microsoft.com/office/powerpoint/2010/main" val="8503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7723" y="1825625"/>
            <a:ext cx="5188277" cy="3937619"/>
          </a:xfrm>
          <a:prstGeom prst="rect">
            <a:avLst/>
          </a:prstGeom>
        </p:spPr>
      </p:pic>
    </p:spTree>
    <p:extLst>
      <p:ext uri="{BB962C8B-B14F-4D97-AF65-F5344CB8AC3E}">
        <p14:creationId xmlns:p14="http://schemas.microsoft.com/office/powerpoint/2010/main" val="109611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5148302" cy="3873771"/>
          </a:xfrm>
          <a:prstGeom prst="rect">
            <a:avLst/>
          </a:prstGeom>
        </p:spPr>
      </p:pic>
    </p:spTree>
    <p:extLst>
      <p:ext uri="{BB962C8B-B14F-4D97-AF65-F5344CB8AC3E}">
        <p14:creationId xmlns:p14="http://schemas.microsoft.com/office/powerpoint/2010/main" val="129629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4750083" cy="4007585"/>
          </a:xfrm>
          <a:prstGeom prst="rect">
            <a:avLst/>
          </a:prstGeom>
        </p:spPr>
      </p:pic>
    </p:spTree>
    <p:extLst>
      <p:ext uri="{BB962C8B-B14F-4D97-AF65-F5344CB8AC3E}">
        <p14:creationId xmlns:p14="http://schemas.microsoft.com/office/powerpoint/2010/main" val="52748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2D32A60-013B-47A8-8833-D242408091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AE27932B-B694-4C4C-90D7-A0333A7C58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451579" y="2303047"/>
            <a:ext cx="3272093" cy="2674198"/>
          </a:xfrm>
        </p:spPr>
        <p:txBody>
          <a:bodyPr anchor="t">
            <a:normAutofit/>
          </a:bodyPr>
          <a:lstStyle/>
          <a:p>
            <a:r>
              <a:rPr lang="zh-CN" altLang="en-US" sz="3000" dirty="0" smtClean="0"/>
              <a:t>相关性</a:t>
            </a:r>
            <a:r>
              <a:rPr lang="en-US" altLang="zh-CN" sz="3000" dirty="0" smtClean="0"/>
              <a:t>correlation</a:t>
            </a:r>
            <a:endParaRPr lang="en-US" sz="3000" dirty="0"/>
          </a:p>
        </p:txBody>
      </p:sp>
      <p:cxnSp>
        <p:nvCxnSpPr>
          <p:cNvPr id="14" name="Straight Connector 13">
            <a:extLst>
              <a:ext uri="{FF2B5EF4-FFF2-40B4-BE49-F238E27FC236}">
                <a16:creationId xmlns="" xmlns:a16="http://schemas.microsoft.com/office/drawing/2014/main" id="{9EBB0476-5CF0-4F44-8D68-5D42D7AEE43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 xmlns:a16="http://schemas.microsoft.com/office/drawing/2014/main" id="{A9DA474E-6B91-4200-840F-0257B2358A75}"/>
              </a:ext>
              <a:ext uri="{C183D7F6-B498-43B3-948B-1728B52AA6E4}">
                <adec:decorative xmlns=""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 xmlns:a16="http://schemas.microsoft.com/office/drawing/2014/main" id="{DF63C9AD-AE6E-4512-8171-91612E84CCF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FE1A49CE-B63D-457A-A180-1C883E1A63D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04B1A846-F9B7-4F8A-AE03-B18EC1D7714B}"/>
              </a:ext>
            </a:extLst>
          </p:cNvPr>
          <p:cNvGraphicFramePr>
            <a:graphicFrameLocks noGrp="1"/>
          </p:cNvGraphicFramePr>
          <p:nvPr>
            <p:ph idx="1"/>
            <p:extLst>
              <p:ext uri="{D42A27DB-BD31-4B8C-83A1-F6EECF244321}">
                <p14:modId xmlns:p14="http://schemas.microsoft.com/office/powerpoint/2010/main" val="191721162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88547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3045</TotalTime>
  <Words>872</Words>
  <Application>Microsoft Macintosh PowerPoint</Application>
  <PresentationFormat>Widescreen</PresentationFormat>
  <Paragraphs>111</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Gill Sans MT</vt:lpstr>
      <vt:lpstr>Mangal</vt:lpstr>
      <vt:lpstr>等线</vt:lpstr>
      <vt:lpstr>等线 Light</vt:lpstr>
      <vt:lpstr>Gallery</vt:lpstr>
      <vt:lpstr>Lesson 12: Correlation &amp; Regression</vt:lpstr>
      <vt:lpstr>outline</vt:lpstr>
      <vt:lpstr>双变量关系及建模</vt:lpstr>
      <vt:lpstr>散点图-双变量关系的图形化表示</vt:lpstr>
      <vt:lpstr>双变量关系的特征</vt:lpstr>
      <vt:lpstr>PowerPoint Presentation</vt:lpstr>
      <vt:lpstr>PowerPoint Presentation</vt:lpstr>
      <vt:lpstr>PowerPoint Presentation</vt:lpstr>
      <vt:lpstr>相关性correlation</vt:lpstr>
      <vt:lpstr>接近完美相关</vt:lpstr>
      <vt:lpstr>强相关</vt:lpstr>
      <vt:lpstr>一般</vt:lpstr>
      <vt:lpstr>弱相关</vt:lpstr>
      <vt:lpstr>不相关</vt:lpstr>
      <vt:lpstr>负相关</vt:lpstr>
      <vt:lpstr>非线性</vt:lpstr>
      <vt:lpstr>相关系数计算公式 (标准化的协方差)</vt:lpstr>
      <vt:lpstr>相关系数计算公式</vt:lpstr>
      <vt:lpstr>相关性的理解</vt:lpstr>
      <vt:lpstr>尼古拉的电影与游泳池溺亡有关系吗？</vt:lpstr>
      <vt:lpstr>摇滚乐与美国石油产量有关系吗？</vt:lpstr>
      <vt:lpstr>高速路死亡率与鲜柠檬进口量有关系吗？</vt:lpstr>
      <vt:lpstr>基本回归模型</vt:lpstr>
      <vt:lpstr>基本回归模型</vt:lpstr>
      <vt:lpstr>最小二乘法（least squares method ）</vt:lpstr>
      <vt:lpstr>一般的统计模型</vt:lpstr>
      <vt:lpstr>回归模型</vt:lpstr>
      <vt:lpstr>fitted value</vt:lpstr>
      <vt:lpstr>残差（residual）</vt:lpstr>
      <vt:lpstr>拟合的过程：</vt:lpstr>
      <vt:lpstr>关键概念</vt:lpstr>
      <vt:lpstr> </vt:lpstr>
      <vt:lpstr>PowerPoint Presentation</vt:lpstr>
      <vt:lpstr> </vt:lpstr>
      <vt:lpstr>最小二乘法的特点</vt:lpstr>
      <vt:lpstr>轶事：回归的由来</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12: Correlation and Regression</dc:title>
  <dc:creator>Yuandong Qi Jr</dc:creator>
  <cp:lastModifiedBy>Yuandong Qi Jr</cp:lastModifiedBy>
  <cp:revision>52</cp:revision>
  <dcterms:created xsi:type="dcterms:W3CDTF">2018-08-13T23:14:03Z</dcterms:created>
  <dcterms:modified xsi:type="dcterms:W3CDTF">2018-08-23T16:44:29Z</dcterms:modified>
</cp:coreProperties>
</file>