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84" r:id="rId4"/>
    <p:sldId id="285" r:id="rId5"/>
    <p:sldId id="286" r:id="rId6"/>
    <p:sldId id="287" r:id="rId7"/>
    <p:sldId id="261" r:id="rId8"/>
    <p:sldId id="270" r:id="rId9"/>
    <p:sldId id="267" r:id="rId10"/>
    <p:sldId id="262" r:id="rId11"/>
    <p:sldId id="269" r:id="rId12"/>
    <p:sldId id="288" r:id="rId13"/>
    <p:sldId id="276" r:id="rId14"/>
    <p:sldId id="264" r:id="rId15"/>
    <p:sldId id="271" r:id="rId16"/>
    <p:sldId id="272" r:id="rId17"/>
    <p:sldId id="280" r:id="rId18"/>
    <p:sldId id="281" r:id="rId19"/>
    <p:sldId id="263"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210"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5D70F3-7865-46D2-B2C4-9EEB645F11BE}" type="doc">
      <dgm:prSet loTypeId="urn:microsoft.com/office/officeart/2016/7/layout/BasicLinearProcessNumbered" loCatId="process" qsTypeId="urn:microsoft.com/office/officeart/2005/8/quickstyle/simple1" qsCatId="simple" csTypeId="urn:microsoft.com/office/officeart/2005/8/colors/ColorSchemeForSuggestions" csCatId="other" phldr="1"/>
      <dgm:spPr/>
      <dgm:t>
        <a:bodyPr/>
        <a:lstStyle/>
        <a:p>
          <a:endParaRPr lang="en-US"/>
        </a:p>
      </dgm:t>
    </dgm:pt>
    <dgm:pt modelId="{0E6D1F49-802C-4419-B2EA-BA4A597A4DC4}">
      <dgm:prSet/>
      <dgm:spPr/>
      <dgm:t>
        <a:bodyPr/>
        <a:lstStyle/>
        <a:p>
          <a:r>
            <a:rPr lang="en-US" dirty="0"/>
            <a:t>Single-touch</a:t>
          </a:r>
        </a:p>
        <a:p>
          <a:r>
            <a:rPr lang="en-US" dirty="0"/>
            <a:t>Multi touch attribution </a:t>
          </a:r>
        </a:p>
        <a:p>
          <a:r>
            <a:rPr lang="en-US" dirty="0"/>
            <a:t>Full-Path</a:t>
          </a:r>
        </a:p>
      </dgm:t>
    </dgm:pt>
    <dgm:pt modelId="{B8EFF090-BDBE-4F9D-90D4-2167D420F679}" type="parTrans" cxnId="{9D4E85A2-1DF1-4A7E-B80F-38B1C86F42E2}">
      <dgm:prSet/>
      <dgm:spPr/>
      <dgm:t>
        <a:bodyPr/>
        <a:lstStyle/>
        <a:p>
          <a:endParaRPr lang="en-US"/>
        </a:p>
      </dgm:t>
    </dgm:pt>
    <dgm:pt modelId="{2D791904-A83A-47E7-A4F5-B3C2377EED54}" type="sibTrans" cxnId="{9D4E85A2-1DF1-4A7E-B80F-38B1C86F42E2}">
      <dgm:prSet phldrT="1" phldr="0"/>
      <dgm:spPr/>
      <dgm:t>
        <a:bodyPr/>
        <a:lstStyle/>
        <a:p>
          <a:r>
            <a:rPr lang="en-US" dirty="0"/>
            <a:t>Rule based</a:t>
          </a:r>
        </a:p>
      </dgm:t>
    </dgm:pt>
    <dgm:pt modelId="{B79D4D06-942F-4409-AC35-780DF5754A71}">
      <dgm:prSet/>
      <dgm:spPr/>
      <dgm:t>
        <a:bodyPr/>
        <a:lstStyle/>
        <a:p>
          <a:r>
            <a:rPr lang="en-US" dirty="0"/>
            <a:t>Regression/Survival modeling</a:t>
          </a:r>
        </a:p>
        <a:p>
          <a:r>
            <a:rPr lang="en-US" dirty="0"/>
            <a:t>Markov Chains</a:t>
          </a:r>
        </a:p>
        <a:p>
          <a:r>
            <a:rPr lang="en-US" dirty="0"/>
            <a:t>Shapley Value Method</a:t>
          </a:r>
        </a:p>
      </dgm:t>
    </dgm:pt>
    <dgm:pt modelId="{7DF3A29A-0536-480A-B052-3232B5443450}" type="parTrans" cxnId="{59893468-8FC7-4867-BE6E-FB226EF09C69}">
      <dgm:prSet/>
      <dgm:spPr/>
      <dgm:t>
        <a:bodyPr/>
        <a:lstStyle/>
        <a:p>
          <a:endParaRPr lang="en-US"/>
        </a:p>
      </dgm:t>
    </dgm:pt>
    <dgm:pt modelId="{DA7FF624-90B8-479C-9661-6A0504AFB43D}" type="sibTrans" cxnId="{59893468-8FC7-4867-BE6E-FB226EF09C69}">
      <dgm:prSet phldrT="2" phldr="0"/>
      <dgm:spPr/>
      <dgm:t>
        <a:bodyPr/>
        <a:lstStyle/>
        <a:p>
          <a:r>
            <a:rPr lang="en-US" dirty="0"/>
            <a:t>Model based</a:t>
          </a:r>
        </a:p>
      </dgm:t>
    </dgm:pt>
    <dgm:pt modelId="{9FF8C2AD-AB1E-4309-9F9C-A6BD86694D93}" type="pres">
      <dgm:prSet presAssocID="{CA5D70F3-7865-46D2-B2C4-9EEB645F11BE}" presName="Name0" presStyleCnt="0">
        <dgm:presLayoutVars>
          <dgm:animLvl val="lvl"/>
          <dgm:resizeHandles val="exact"/>
        </dgm:presLayoutVars>
      </dgm:prSet>
      <dgm:spPr/>
    </dgm:pt>
    <dgm:pt modelId="{3EF63482-E229-4DED-8368-B712D5028683}" type="pres">
      <dgm:prSet presAssocID="{0E6D1F49-802C-4419-B2EA-BA4A597A4DC4}" presName="compositeNode" presStyleCnt="0">
        <dgm:presLayoutVars>
          <dgm:bulletEnabled val="1"/>
        </dgm:presLayoutVars>
      </dgm:prSet>
      <dgm:spPr/>
    </dgm:pt>
    <dgm:pt modelId="{8EB01350-E89F-4799-B1E8-790E1A84E3F7}" type="pres">
      <dgm:prSet presAssocID="{0E6D1F49-802C-4419-B2EA-BA4A597A4DC4}" presName="bgRect" presStyleLbl="bgAccFollowNode1" presStyleIdx="0" presStyleCnt="2"/>
      <dgm:spPr/>
    </dgm:pt>
    <dgm:pt modelId="{76230E33-CD37-41F3-8E13-BC619FE4DFB5}" type="pres">
      <dgm:prSet presAssocID="{2D791904-A83A-47E7-A4F5-B3C2377EED54}" presName="sibTransNodeCircle" presStyleLbl="alignNode1" presStyleIdx="0" presStyleCnt="4">
        <dgm:presLayoutVars>
          <dgm:chMax val="0"/>
          <dgm:bulletEnabled/>
        </dgm:presLayoutVars>
      </dgm:prSet>
      <dgm:spPr/>
    </dgm:pt>
    <dgm:pt modelId="{22358555-A4B2-4F8D-A59F-C26ACE2BF56B}" type="pres">
      <dgm:prSet presAssocID="{0E6D1F49-802C-4419-B2EA-BA4A597A4DC4}" presName="bottomLine" presStyleLbl="alignNode1" presStyleIdx="1" presStyleCnt="4">
        <dgm:presLayoutVars/>
      </dgm:prSet>
      <dgm:spPr/>
    </dgm:pt>
    <dgm:pt modelId="{542D5ECA-6CC8-4374-B360-90800E2A8BB6}" type="pres">
      <dgm:prSet presAssocID="{0E6D1F49-802C-4419-B2EA-BA4A597A4DC4}" presName="nodeText" presStyleLbl="bgAccFollowNode1" presStyleIdx="0" presStyleCnt="2">
        <dgm:presLayoutVars>
          <dgm:bulletEnabled val="1"/>
        </dgm:presLayoutVars>
      </dgm:prSet>
      <dgm:spPr/>
    </dgm:pt>
    <dgm:pt modelId="{4AE8D50E-67D5-4916-AE62-1A5E33CF9D55}" type="pres">
      <dgm:prSet presAssocID="{2D791904-A83A-47E7-A4F5-B3C2377EED54}" presName="sibTrans" presStyleCnt="0"/>
      <dgm:spPr/>
    </dgm:pt>
    <dgm:pt modelId="{DD2369AD-9296-417B-BC85-9EAD69EB5776}" type="pres">
      <dgm:prSet presAssocID="{B79D4D06-942F-4409-AC35-780DF5754A71}" presName="compositeNode" presStyleCnt="0">
        <dgm:presLayoutVars>
          <dgm:bulletEnabled val="1"/>
        </dgm:presLayoutVars>
      </dgm:prSet>
      <dgm:spPr/>
    </dgm:pt>
    <dgm:pt modelId="{23C9B887-F96E-487E-9BE3-A510DA3A88B0}" type="pres">
      <dgm:prSet presAssocID="{B79D4D06-942F-4409-AC35-780DF5754A71}" presName="bgRect" presStyleLbl="bgAccFollowNode1" presStyleIdx="1" presStyleCnt="2"/>
      <dgm:spPr/>
    </dgm:pt>
    <dgm:pt modelId="{7039BABF-CBD3-4B7D-A97B-8BA4B3172B60}" type="pres">
      <dgm:prSet presAssocID="{DA7FF624-90B8-479C-9661-6A0504AFB43D}" presName="sibTransNodeCircle" presStyleLbl="alignNode1" presStyleIdx="2" presStyleCnt="4">
        <dgm:presLayoutVars>
          <dgm:chMax val="0"/>
          <dgm:bulletEnabled/>
        </dgm:presLayoutVars>
      </dgm:prSet>
      <dgm:spPr/>
    </dgm:pt>
    <dgm:pt modelId="{E108D602-D37A-4C70-A4B5-E087005807E8}" type="pres">
      <dgm:prSet presAssocID="{B79D4D06-942F-4409-AC35-780DF5754A71}" presName="bottomLine" presStyleLbl="alignNode1" presStyleIdx="3" presStyleCnt="4">
        <dgm:presLayoutVars/>
      </dgm:prSet>
      <dgm:spPr/>
    </dgm:pt>
    <dgm:pt modelId="{5E0AD665-D451-4FE1-8879-B763D518D87C}" type="pres">
      <dgm:prSet presAssocID="{B79D4D06-942F-4409-AC35-780DF5754A71}" presName="nodeText" presStyleLbl="bgAccFollowNode1" presStyleIdx="1" presStyleCnt="2">
        <dgm:presLayoutVars>
          <dgm:bulletEnabled val="1"/>
        </dgm:presLayoutVars>
      </dgm:prSet>
      <dgm:spPr/>
    </dgm:pt>
  </dgm:ptLst>
  <dgm:cxnLst>
    <dgm:cxn modelId="{75882916-D591-4513-9EEF-EF861A48CB91}" type="presOf" srcId="{0E6D1F49-802C-4419-B2EA-BA4A597A4DC4}" destId="{542D5ECA-6CC8-4374-B360-90800E2A8BB6}" srcOrd="1" destOrd="0" presId="urn:microsoft.com/office/officeart/2016/7/layout/BasicLinearProcessNumbered"/>
    <dgm:cxn modelId="{2686FD34-8C82-499D-84D1-CDC38FDCF8C9}" type="presOf" srcId="{CA5D70F3-7865-46D2-B2C4-9EEB645F11BE}" destId="{9FF8C2AD-AB1E-4309-9F9C-A6BD86694D93}" srcOrd="0" destOrd="0" presId="urn:microsoft.com/office/officeart/2016/7/layout/BasicLinearProcessNumbered"/>
    <dgm:cxn modelId="{1EFD7C39-A3D3-4E82-B8C4-14E433A5100B}" type="presOf" srcId="{B79D4D06-942F-4409-AC35-780DF5754A71}" destId="{23C9B887-F96E-487E-9BE3-A510DA3A88B0}" srcOrd="0" destOrd="0" presId="urn:microsoft.com/office/officeart/2016/7/layout/BasicLinearProcessNumbered"/>
    <dgm:cxn modelId="{59893468-8FC7-4867-BE6E-FB226EF09C69}" srcId="{CA5D70F3-7865-46D2-B2C4-9EEB645F11BE}" destId="{B79D4D06-942F-4409-AC35-780DF5754A71}" srcOrd="1" destOrd="0" parTransId="{7DF3A29A-0536-480A-B052-3232B5443450}" sibTransId="{DA7FF624-90B8-479C-9661-6A0504AFB43D}"/>
    <dgm:cxn modelId="{9D4E85A2-1DF1-4A7E-B80F-38B1C86F42E2}" srcId="{CA5D70F3-7865-46D2-B2C4-9EEB645F11BE}" destId="{0E6D1F49-802C-4419-B2EA-BA4A597A4DC4}" srcOrd="0" destOrd="0" parTransId="{B8EFF090-BDBE-4F9D-90D4-2167D420F679}" sibTransId="{2D791904-A83A-47E7-A4F5-B3C2377EED54}"/>
    <dgm:cxn modelId="{77D1E5AC-6D4A-4DF9-9C15-6B4B9CD6C965}" type="presOf" srcId="{DA7FF624-90B8-479C-9661-6A0504AFB43D}" destId="{7039BABF-CBD3-4B7D-A97B-8BA4B3172B60}" srcOrd="0" destOrd="0" presId="urn:microsoft.com/office/officeart/2016/7/layout/BasicLinearProcessNumbered"/>
    <dgm:cxn modelId="{0A9B09AF-6B2F-45C8-B9B2-410E4EBB80A1}" type="presOf" srcId="{2D791904-A83A-47E7-A4F5-B3C2377EED54}" destId="{76230E33-CD37-41F3-8E13-BC619FE4DFB5}" srcOrd="0" destOrd="0" presId="urn:microsoft.com/office/officeart/2016/7/layout/BasicLinearProcessNumbered"/>
    <dgm:cxn modelId="{436993C2-9232-4405-9365-D752710372B1}" type="presOf" srcId="{0E6D1F49-802C-4419-B2EA-BA4A597A4DC4}" destId="{8EB01350-E89F-4799-B1E8-790E1A84E3F7}" srcOrd="0" destOrd="0" presId="urn:microsoft.com/office/officeart/2016/7/layout/BasicLinearProcessNumbered"/>
    <dgm:cxn modelId="{04CE36F8-69F2-487C-8161-0B7AD62092F5}" type="presOf" srcId="{B79D4D06-942F-4409-AC35-780DF5754A71}" destId="{5E0AD665-D451-4FE1-8879-B763D518D87C}" srcOrd="1" destOrd="0" presId="urn:microsoft.com/office/officeart/2016/7/layout/BasicLinearProcessNumbered"/>
    <dgm:cxn modelId="{3F2D00A7-0A9C-44D6-9956-E5C654215091}" type="presParOf" srcId="{9FF8C2AD-AB1E-4309-9F9C-A6BD86694D93}" destId="{3EF63482-E229-4DED-8368-B712D5028683}" srcOrd="0" destOrd="0" presId="urn:microsoft.com/office/officeart/2016/7/layout/BasicLinearProcessNumbered"/>
    <dgm:cxn modelId="{94176D7A-C903-4297-ADE3-682299B21412}" type="presParOf" srcId="{3EF63482-E229-4DED-8368-B712D5028683}" destId="{8EB01350-E89F-4799-B1E8-790E1A84E3F7}" srcOrd="0" destOrd="0" presId="urn:microsoft.com/office/officeart/2016/7/layout/BasicLinearProcessNumbered"/>
    <dgm:cxn modelId="{519CF748-6CA0-43DD-ACE1-8C4EACA54FAF}" type="presParOf" srcId="{3EF63482-E229-4DED-8368-B712D5028683}" destId="{76230E33-CD37-41F3-8E13-BC619FE4DFB5}" srcOrd="1" destOrd="0" presId="urn:microsoft.com/office/officeart/2016/7/layout/BasicLinearProcessNumbered"/>
    <dgm:cxn modelId="{E12A976E-2A1A-40BD-B6CD-1940052C18B4}" type="presParOf" srcId="{3EF63482-E229-4DED-8368-B712D5028683}" destId="{22358555-A4B2-4F8D-A59F-C26ACE2BF56B}" srcOrd="2" destOrd="0" presId="urn:microsoft.com/office/officeart/2016/7/layout/BasicLinearProcessNumbered"/>
    <dgm:cxn modelId="{7F00EDFD-F8C8-47FB-8B15-9B37C50D579A}" type="presParOf" srcId="{3EF63482-E229-4DED-8368-B712D5028683}" destId="{542D5ECA-6CC8-4374-B360-90800E2A8BB6}" srcOrd="3" destOrd="0" presId="urn:microsoft.com/office/officeart/2016/7/layout/BasicLinearProcessNumbered"/>
    <dgm:cxn modelId="{F87AA497-F0F9-4829-B840-4A0CD1BEEB61}" type="presParOf" srcId="{9FF8C2AD-AB1E-4309-9F9C-A6BD86694D93}" destId="{4AE8D50E-67D5-4916-AE62-1A5E33CF9D55}" srcOrd="1" destOrd="0" presId="urn:microsoft.com/office/officeart/2016/7/layout/BasicLinearProcessNumbered"/>
    <dgm:cxn modelId="{D3B99396-3CA1-4BB9-86D1-8DEAE49FA13D}" type="presParOf" srcId="{9FF8C2AD-AB1E-4309-9F9C-A6BD86694D93}" destId="{DD2369AD-9296-417B-BC85-9EAD69EB5776}" srcOrd="2" destOrd="0" presId="urn:microsoft.com/office/officeart/2016/7/layout/BasicLinearProcessNumbered"/>
    <dgm:cxn modelId="{DB8BACE3-8792-4AE2-AAC9-2F887456B829}" type="presParOf" srcId="{DD2369AD-9296-417B-BC85-9EAD69EB5776}" destId="{23C9B887-F96E-487E-9BE3-A510DA3A88B0}" srcOrd="0" destOrd="0" presId="urn:microsoft.com/office/officeart/2016/7/layout/BasicLinearProcessNumbered"/>
    <dgm:cxn modelId="{B55DB19E-D8C1-4B1B-A21F-DFE70252E08A}" type="presParOf" srcId="{DD2369AD-9296-417B-BC85-9EAD69EB5776}" destId="{7039BABF-CBD3-4B7D-A97B-8BA4B3172B60}" srcOrd="1" destOrd="0" presId="urn:microsoft.com/office/officeart/2016/7/layout/BasicLinearProcessNumbered"/>
    <dgm:cxn modelId="{5E587F88-630F-454E-8905-0B50345A80FE}" type="presParOf" srcId="{DD2369AD-9296-417B-BC85-9EAD69EB5776}" destId="{E108D602-D37A-4C70-A4B5-E087005807E8}" srcOrd="2" destOrd="0" presId="urn:microsoft.com/office/officeart/2016/7/layout/BasicLinearProcessNumbered"/>
    <dgm:cxn modelId="{8309F139-DFF1-451E-9834-AF1A6947FDD4}" type="presParOf" srcId="{DD2369AD-9296-417B-BC85-9EAD69EB5776}" destId="{5E0AD665-D451-4FE1-8879-B763D518D87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71C953-060C-4F4E-A551-679A5B3456BB}" type="doc">
      <dgm:prSet loTypeId="urn:microsoft.com/office/officeart/2016/7/layout/RepeatingBendingProcessNew" loCatId="process" qsTypeId="urn:microsoft.com/office/officeart/2005/8/quickstyle/simple1" qsCatId="simple" csTypeId="urn:microsoft.com/office/officeart/2005/8/colors/ColorSchemeForSuggestions" csCatId="other" phldr="1"/>
      <dgm:spPr/>
      <dgm:t>
        <a:bodyPr/>
        <a:lstStyle/>
        <a:p>
          <a:endParaRPr lang="en-US"/>
        </a:p>
      </dgm:t>
    </dgm:pt>
    <dgm:pt modelId="{1698CA3A-861A-48FE-A7ED-1204A60B91CD}">
      <dgm:prSet/>
      <dgm:spPr/>
      <dgm:t>
        <a:bodyPr/>
        <a:lstStyle/>
        <a:p>
          <a:r>
            <a:rPr lang="en-US"/>
            <a:t>Path: </a:t>
          </a:r>
        </a:p>
        <a:p>
          <a:r>
            <a:rPr lang="en-US"/>
            <a:t>The customer journey (sequence of channels/touchpoints) is considered as a chain in a directed Markov graph.</a:t>
          </a:r>
        </a:p>
      </dgm:t>
    </dgm:pt>
    <dgm:pt modelId="{2D5C5454-5D5A-4FCC-B1CE-69BEE2AE99B2}" type="parTrans" cxnId="{CB2E4033-BEA3-45D3-96DE-E8C89CCECA60}">
      <dgm:prSet/>
      <dgm:spPr/>
      <dgm:t>
        <a:bodyPr/>
        <a:lstStyle/>
        <a:p>
          <a:endParaRPr lang="en-US"/>
        </a:p>
      </dgm:t>
    </dgm:pt>
    <dgm:pt modelId="{6AD5E517-F677-4E77-988C-275651A03DAE}" type="sibTrans" cxnId="{CB2E4033-BEA3-45D3-96DE-E8C89CCECA60}">
      <dgm:prSet/>
      <dgm:spPr/>
      <dgm:t>
        <a:bodyPr/>
        <a:lstStyle/>
        <a:p>
          <a:endParaRPr lang="en-US"/>
        </a:p>
      </dgm:t>
    </dgm:pt>
    <dgm:pt modelId="{226BB216-5AAA-4726-9EF7-7E8E54524702}">
      <dgm:prSet/>
      <dgm:spPr/>
      <dgm:t>
        <a:bodyPr/>
        <a:lstStyle/>
        <a:p>
          <a:r>
            <a:rPr lang="en-US"/>
            <a:t>Each vertex is a possible state (transient – channel/start, sink - conv/null) and the edges represent the probability of transition between the states </a:t>
          </a:r>
        </a:p>
      </dgm:t>
    </dgm:pt>
    <dgm:pt modelId="{4B7495DE-19DE-4273-AD2D-15B3F8DC6397}" type="parTrans" cxnId="{AEC03ACF-1D5B-4FB2-877E-741CE59D910A}">
      <dgm:prSet/>
      <dgm:spPr/>
      <dgm:t>
        <a:bodyPr/>
        <a:lstStyle/>
        <a:p>
          <a:endParaRPr lang="en-US"/>
        </a:p>
      </dgm:t>
    </dgm:pt>
    <dgm:pt modelId="{A18C6863-9A7C-4431-A720-F24FC679C5B1}" type="sibTrans" cxnId="{AEC03ACF-1D5B-4FB2-877E-741CE59D910A}">
      <dgm:prSet/>
      <dgm:spPr/>
      <dgm:t>
        <a:bodyPr/>
        <a:lstStyle/>
        <a:p>
          <a:endParaRPr lang="en-US"/>
        </a:p>
      </dgm:t>
    </dgm:pt>
    <dgm:pt modelId="{B74B2745-5BE5-4DA8-8B54-A41C708C4644}">
      <dgm:prSet/>
      <dgm:spPr/>
      <dgm:t>
        <a:bodyPr/>
        <a:lstStyle/>
        <a:p>
          <a:r>
            <a:rPr lang="en-US" dirty="0"/>
            <a:t>Modeling:</a:t>
          </a:r>
        </a:p>
        <a:p>
          <a:r>
            <a:rPr lang="en-US" dirty="0"/>
            <a:t>The attribution of every channel/touchpoint could obtained by modeling a Markov Chain and estimating transition probabilities across channels.  </a:t>
          </a:r>
        </a:p>
      </dgm:t>
    </dgm:pt>
    <dgm:pt modelId="{222CE424-7B65-4257-A554-1A59D6B23C40}" type="parTrans" cxnId="{850C7DE6-9D70-429D-A433-CF37D255C01B}">
      <dgm:prSet/>
      <dgm:spPr/>
      <dgm:t>
        <a:bodyPr/>
        <a:lstStyle/>
        <a:p>
          <a:endParaRPr lang="en-US"/>
        </a:p>
      </dgm:t>
    </dgm:pt>
    <dgm:pt modelId="{1268E10F-1C17-4964-97D0-25FE02E288E6}" type="sibTrans" cxnId="{850C7DE6-9D70-429D-A433-CF37D255C01B}">
      <dgm:prSet/>
      <dgm:spPr/>
      <dgm:t>
        <a:bodyPr/>
        <a:lstStyle/>
        <a:p>
          <a:endParaRPr lang="en-US"/>
        </a:p>
      </dgm:t>
    </dgm:pt>
    <dgm:pt modelId="{3C015176-CB32-422E-AA1E-AEED638DB311}" type="pres">
      <dgm:prSet presAssocID="{4971C953-060C-4F4E-A551-679A5B3456BB}" presName="Name0" presStyleCnt="0">
        <dgm:presLayoutVars>
          <dgm:dir/>
          <dgm:resizeHandles val="exact"/>
        </dgm:presLayoutVars>
      </dgm:prSet>
      <dgm:spPr/>
    </dgm:pt>
    <dgm:pt modelId="{CED024EC-066E-4E46-939B-676448FA70F9}" type="pres">
      <dgm:prSet presAssocID="{1698CA3A-861A-48FE-A7ED-1204A60B91CD}" presName="node" presStyleLbl="node1" presStyleIdx="0" presStyleCnt="2">
        <dgm:presLayoutVars>
          <dgm:bulletEnabled val="1"/>
        </dgm:presLayoutVars>
      </dgm:prSet>
      <dgm:spPr/>
    </dgm:pt>
    <dgm:pt modelId="{E0E75524-FC04-46AF-BC24-F0AED984CB79}" type="pres">
      <dgm:prSet presAssocID="{6AD5E517-F677-4E77-988C-275651A03DAE}" presName="sibTrans" presStyleLbl="sibTrans1D1" presStyleIdx="0" presStyleCnt="1"/>
      <dgm:spPr/>
    </dgm:pt>
    <dgm:pt modelId="{6C84E3ED-0FC2-492F-979E-80F01321A30C}" type="pres">
      <dgm:prSet presAssocID="{6AD5E517-F677-4E77-988C-275651A03DAE}" presName="connectorText" presStyleLbl="sibTrans1D1" presStyleIdx="0" presStyleCnt="1"/>
      <dgm:spPr/>
    </dgm:pt>
    <dgm:pt modelId="{2AEBB7A1-8A52-4947-BFFB-68EE1265BCBA}" type="pres">
      <dgm:prSet presAssocID="{B74B2745-5BE5-4DA8-8B54-A41C708C4644}" presName="node" presStyleLbl="node1" presStyleIdx="1" presStyleCnt="2">
        <dgm:presLayoutVars>
          <dgm:bulletEnabled val="1"/>
        </dgm:presLayoutVars>
      </dgm:prSet>
      <dgm:spPr/>
    </dgm:pt>
  </dgm:ptLst>
  <dgm:cxnLst>
    <dgm:cxn modelId="{F4309213-E075-4FAE-9A1A-B54FB5168762}" type="presOf" srcId="{6AD5E517-F677-4E77-988C-275651A03DAE}" destId="{E0E75524-FC04-46AF-BC24-F0AED984CB79}" srcOrd="0" destOrd="0" presId="urn:microsoft.com/office/officeart/2016/7/layout/RepeatingBendingProcessNew"/>
    <dgm:cxn modelId="{CB2E4033-BEA3-45D3-96DE-E8C89CCECA60}" srcId="{4971C953-060C-4F4E-A551-679A5B3456BB}" destId="{1698CA3A-861A-48FE-A7ED-1204A60B91CD}" srcOrd="0" destOrd="0" parTransId="{2D5C5454-5D5A-4FCC-B1CE-69BEE2AE99B2}" sibTransId="{6AD5E517-F677-4E77-988C-275651A03DAE}"/>
    <dgm:cxn modelId="{926B0F65-A530-4292-97B1-0085C34379B3}" type="presOf" srcId="{6AD5E517-F677-4E77-988C-275651A03DAE}" destId="{6C84E3ED-0FC2-492F-979E-80F01321A30C}" srcOrd="1" destOrd="0" presId="urn:microsoft.com/office/officeart/2016/7/layout/RepeatingBendingProcessNew"/>
    <dgm:cxn modelId="{7D585B6E-8A1C-4AC2-980F-CF6CC0676F0C}" type="presOf" srcId="{226BB216-5AAA-4726-9EF7-7E8E54524702}" destId="{CED024EC-066E-4E46-939B-676448FA70F9}" srcOrd="0" destOrd="1" presId="urn:microsoft.com/office/officeart/2016/7/layout/RepeatingBendingProcessNew"/>
    <dgm:cxn modelId="{964DB76F-36BC-487C-BCAD-9D1EBEEE4B04}" type="presOf" srcId="{4971C953-060C-4F4E-A551-679A5B3456BB}" destId="{3C015176-CB32-422E-AA1E-AEED638DB311}" srcOrd="0" destOrd="0" presId="urn:microsoft.com/office/officeart/2016/7/layout/RepeatingBendingProcessNew"/>
    <dgm:cxn modelId="{A02A30CD-BD22-410A-B6E0-72D171610138}" type="presOf" srcId="{1698CA3A-861A-48FE-A7ED-1204A60B91CD}" destId="{CED024EC-066E-4E46-939B-676448FA70F9}" srcOrd="0" destOrd="0" presId="urn:microsoft.com/office/officeart/2016/7/layout/RepeatingBendingProcessNew"/>
    <dgm:cxn modelId="{AEC03ACF-1D5B-4FB2-877E-741CE59D910A}" srcId="{1698CA3A-861A-48FE-A7ED-1204A60B91CD}" destId="{226BB216-5AAA-4726-9EF7-7E8E54524702}" srcOrd="0" destOrd="0" parTransId="{4B7495DE-19DE-4273-AD2D-15B3F8DC6397}" sibTransId="{A18C6863-9A7C-4431-A720-F24FC679C5B1}"/>
    <dgm:cxn modelId="{CCC3C3D2-D5D7-4242-87F3-97DDF68149CB}" type="presOf" srcId="{B74B2745-5BE5-4DA8-8B54-A41C708C4644}" destId="{2AEBB7A1-8A52-4947-BFFB-68EE1265BCBA}" srcOrd="0" destOrd="0" presId="urn:microsoft.com/office/officeart/2016/7/layout/RepeatingBendingProcessNew"/>
    <dgm:cxn modelId="{850C7DE6-9D70-429D-A433-CF37D255C01B}" srcId="{4971C953-060C-4F4E-A551-679A5B3456BB}" destId="{B74B2745-5BE5-4DA8-8B54-A41C708C4644}" srcOrd="1" destOrd="0" parTransId="{222CE424-7B65-4257-A554-1A59D6B23C40}" sibTransId="{1268E10F-1C17-4964-97D0-25FE02E288E6}"/>
    <dgm:cxn modelId="{75B9F969-F646-4D8B-83BA-676DB28EB5FE}" type="presParOf" srcId="{3C015176-CB32-422E-AA1E-AEED638DB311}" destId="{CED024EC-066E-4E46-939B-676448FA70F9}" srcOrd="0" destOrd="0" presId="urn:microsoft.com/office/officeart/2016/7/layout/RepeatingBendingProcessNew"/>
    <dgm:cxn modelId="{F29B820D-4FED-4FFC-A25B-4042E6704BCA}" type="presParOf" srcId="{3C015176-CB32-422E-AA1E-AEED638DB311}" destId="{E0E75524-FC04-46AF-BC24-F0AED984CB79}" srcOrd="1" destOrd="0" presId="urn:microsoft.com/office/officeart/2016/7/layout/RepeatingBendingProcessNew"/>
    <dgm:cxn modelId="{DE4BE40E-52C4-4190-A4D0-451596DAD236}" type="presParOf" srcId="{E0E75524-FC04-46AF-BC24-F0AED984CB79}" destId="{6C84E3ED-0FC2-492F-979E-80F01321A30C}" srcOrd="0" destOrd="0" presId="urn:microsoft.com/office/officeart/2016/7/layout/RepeatingBendingProcessNew"/>
    <dgm:cxn modelId="{EFD06BDE-ADB4-4FB2-8728-64B17486B8C8}" type="presParOf" srcId="{3C015176-CB32-422E-AA1E-AEED638DB311}" destId="{2AEBB7A1-8A52-4947-BFFB-68EE1265BCBA}" srcOrd="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F894D4-6745-43B9-A15A-97D727F6AF6F}" type="doc">
      <dgm:prSet loTypeId="urn:microsoft.com/office/officeart/2005/8/layout/hierarchy1" loCatId="hierarchy" qsTypeId="urn:microsoft.com/office/officeart/2005/8/quickstyle/simple1" qsCatId="simple" csTypeId="urn:microsoft.com/office/officeart/2005/8/colors/ColorSchemeForSuggestions" csCatId="other"/>
      <dgm:spPr/>
      <dgm:t>
        <a:bodyPr/>
        <a:lstStyle/>
        <a:p>
          <a:endParaRPr lang="en-US"/>
        </a:p>
      </dgm:t>
    </dgm:pt>
    <dgm:pt modelId="{0EA1DE13-A0B4-4402-9073-5E96B66B54C9}">
      <dgm:prSet/>
      <dgm:spPr/>
      <dgm:t>
        <a:bodyPr/>
        <a:lstStyle/>
        <a:p>
          <a:r>
            <a:rPr lang="en-US"/>
            <a:t>In game theory, Shapley value applies primarily in situations when the contributions of each player when they play together. It ensure each player gains as much or more as they would have from playing independently. </a:t>
          </a:r>
        </a:p>
      </dgm:t>
    </dgm:pt>
    <dgm:pt modelId="{315035CE-679D-42B9-81C2-6ACAEA787D25}" type="parTrans" cxnId="{890B54B3-11CA-40A7-A714-3164ECB24BE4}">
      <dgm:prSet/>
      <dgm:spPr/>
      <dgm:t>
        <a:bodyPr/>
        <a:lstStyle/>
        <a:p>
          <a:endParaRPr lang="en-US"/>
        </a:p>
      </dgm:t>
    </dgm:pt>
    <dgm:pt modelId="{E1E36B1D-E485-45EC-B387-56611F7AAC80}" type="sibTrans" cxnId="{890B54B3-11CA-40A7-A714-3164ECB24BE4}">
      <dgm:prSet/>
      <dgm:spPr/>
      <dgm:t>
        <a:bodyPr/>
        <a:lstStyle/>
        <a:p>
          <a:endParaRPr lang="en-US"/>
        </a:p>
      </dgm:t>
    </dgm:pt>
    <dgm:pt modelId="{26638723-8E9D-4BBA-B9B3-0CE3DF0FE744}">
      <dgm:prSet/>
      <dgm:spPr/>
      <dgm:t>
        <a:bodyPr/>
        <a:lstStyle/>
        <a:p>
          <a:r>
            <a:rPr lang="en-US"/>
            <a:t>Shapely Value captures the “average marginal contribution” of channel i, averaging over all the different sequences according to which the combination could be built up from the empty model. </a:t>
          </a:r>
        </a:p>
      </dgm:t>
    </dgm:pt>
    <dgm:pt modelId="{E1017C70-04E6-4D88-96FF-89EDF2EA589B}" type="parTrans" cxnId="{F2520C3C-4AAF-4143-A015-70DA9CFC7291}">
      <dgm:prSet/>
      <dgm:spPr/>
      <dgm:t>
        <a:bodyPr/>
        <a:lstStyle/>
        <a:p>
          <a:endParaRPr lang="en-US"/>
        </a:p>
      </dgm:t>
    </dgm:pt>
    <dgm:pt modelId="{3ECE1445-28CF-4754-83C3-D7D22662F635}" type="sibTrans" cxnId="{F2520C3C-4AAF-4143-A015-70DA9CFC7291}">
      <dgm:prSet/>
      <dgm:spPr/>
      <dgm:t>
        <a:bodyPr/>
        <a:lstStyle/>
        <a:p>
          <a:endParaRPr lang="en-US"/>
        </a:p>
      </dgm:t>
    </dgm:pt>
    <dgm:pt modelId="{E4C86B33-2BBA-4CBA-84D0-160D9F581A9A}" type="pres">
      <dgm:prSet presAssocID="{55F894D4-6745-43B9-A15A-97D727F6AF6F}" presName="hierChild1" presStyleCnt="0">
        <dgm:presLayoutVars>
          <dgm:chPref val="1"/>
          <dgm:dir/>
          <dgm:animOne val="branch"/>
          <dgm:animLvl val="lvl"/>
          <dgm:resizeHandles/>
        </dgm:presLayoutVars>
      </dgm:prSet>
      <dgm:spPr/>
    </dgm:pt>
    <dgm:pt modelId="{4EB93AE8-2395-46B4-816C-1FD3C2FF9500}" type="pres">
      <dgm:prSet presAssocID="{0EA1DE13-A0B4-4402-9073-5E96B66B54C9}" presName="hierRoot1" presStyleCnt="0"/>
      <dgm:spPr/>
    </dgm:pt>
    <dgm:pt modelId="{C80A8909-2B0C-4517-BA38-B165119F5E3B}" type="pres">
      <dgm:prSet presAssocID="{0EA1DE13-A0B4-4402-9073-5E96B66B54C9}" presName="composite" presStyleCnt="0"/>
      <dgm:spPr/>
    </dgm:pt>
    <dgm:pt modelId="{3AB39087-A5DF-44FA-BE70-16EE7832DEDD}" type="pres">
      <dgm:prSet presAssocID="{0EA1DE13-A0B4-4402-9073-5E96B66B54C9}" presName="background" presStyleLbl="node0" presStyleIdx="0" presStyleCnt="2"/>
      <dgm:spPr/>
    </dgm:pt>
    <dgm:pt modelId="{AA37B410-73BE-41D0-9096-CAB0A5B9F3C0}" type="pres">
      <dgm:prSet presAssocID="{0EA1DE13-A0B4-4402-9073-5E96B66B54C9}" presName="text" presStyleLbl="fgAcc0" presStyleIdx="0" presStyleCnt="2">
        <dgm:presLayoutVars>
          <dgm:chPref val="3"/>
        </dgm:presLayoutVars>
      </dgm:prSet>
      <dgm:spPr/>
    </dgm:pt>
    <dgm:pt modelId="{E2AE37D2-99C9-406C-995B-8200EC4A8DC8}" type="pres">
      <dgm:prSet presAssocID="{0EA1DE13-A0B4-4402-9073-5E96B66B54C9}" presName="hierChild2" presStyleCnt="0"/>
      <dgm:spPr/>
    </dgm:pt>
    <dgm:pt modelId="{4581E127-2CDD-41A7-99AC-01F5604E70DB}" type="pres">
      <dgm:prSet presAssocID="{26638723-8E9D-4BBA-B9B3-0CE3DF0FE744}" presName="hierRoot1" presStyleCnt="0"/>
      <dgm:spPr/>
    </dgm:pt>
    <dgm:pt modelId="{710A6ECA-BDF1-40AF-927F-E6333F101548}" type="pres">
      <dgm:prSet presAssocID="{26638723-8E9D-4BBA-B9B3-0CE3DF0FE744}" presName="composite" presStyleCnt="0"/>
      <dgm:spPr/>
    </dgm:pt>
    <dgm:pt modelId="{AA77D24D-F54A-4A43-80DB-4AA511FEB8E8}" type="pres">
      <dgm:prSet presAssocID="{26638723-8E9D-4BBA-B9B3-0CE3DF0FE744}" presName="background" presStyleLbl="node0" presStyleIdx="1" presStyleCnt="2"/>
      <dgm:spPr/>
    </dgm:pt>
    <dgm:pt modelId="{C2707E01-C4D5-4D9A-B0B2-F87534C849B3}" type="pres">
      <dgm:prSet presAssocID="{26638723-8E9D-4BBA-B9B3-0CE3DF0FE744}" presName="text" presStyleLbl="fgAcc0" presStyleIdx="1" presStyleCnt="2">
        <dgm:presLayoutVars>
          <dgm:chPref val="3"/>
        </dgm:presLayoutVars>
      </dgm:prSet>
      <dgm:spPr/>
    </dgm:pt>
    <dgm:pt modelId="{E10CAD49-4BF2-4C0A-A47E-0BAFAEADF7D1}" type="pres">
      <dgm:prSet presAssocID="{26638723-8E9D-4BBA-B9B3-0CE3DF0FE744}" presName="hierChild2" presStyleCnt="0"/>
      <dgm:spPr/>
    </dgm:pt>
  </dgm:ptLst>
  <dgm:cxnLst>
    <dgm:cxn modelId="{6B07D227-0858-493F-83DE-CED7796D3E4F}" type="presOf" srcId="{26638723-8E9D-4BBA-B9B3-0CE3DF0FE744}" destId="{C2707E01-C4D5-4D9A-B0B2-F87534C849B3}" srcOrd="0" destOrd="0" presId="urn:microsoft.com/office/officeart/2005/8/layout/hierarchy1"/>
    <dgm:cxn modelId="{82D5A032-DCA2-42B7-8062-50033A1AB690}" type="presOf" srcId="{55F894D4-6745-43B9-A15A-97D727F6AF6F}" destId="{E4C86B33-2BBA-4CBA-84D0-160D9F581A9A}" srcOrd="0" destOrd="0" presId="urn:microsoft.com/office/officeart/2005/8/layout/hierarchy1"/>
    <dgm:cxn modelId="{F2520C3C-4AAF-4143-A015-70DA9CFC7291}" srcId="{55F894D4-6745-43B9-A15A-97D727F6AF6F}" destId="{26638723-8E9D-4BBA-B9B3-0CE3DF0FE744}" srcOrd="1" destOrd="0" parTransId="{E1017C70-04E6-4D88-96FF-89EDF2EA589B}" sibTransId="{3ECE1445-28CF-4754-83C3-D7D22662F635}"/>
    <dgm:cxn modelId="{8F1C5287-C88C-4376-BF57-6774877EEFAE}" type="presOf" srcId="{0EA1DE13-A0B4-4402-9073-5E96B66B54C9}" destId="{AA37B410-73BE-41D0-9096-CAB0A5B9F3C0}" srcOrd="0" destOrd="0" presId="urn:microsoft.com/office/officeart/2005/8/layout/hierarchy1"/>
    <dgm:cxn modelId="{890B54B3-11CA-40A7-A714-3164ECB24BE4}" srcId="{55F894D4-6745-43B9-A15A-97D727F6AF6F}" destId="{0EA1DE13-A0B4-4402-9073-5E96B66B54C9}" srcOrd="0" destOrd="0" parTransId="{315035CE-679D-42B9-81C2-6ACAEA787D25}" sibTransId="{E1E36B1D-E485-45EC-B387-56611F7AAC80}"/>
    <dgm:cxn modelId="{CDA06A41-0C53-4B44-A113-0E762A89D6A6}" type="presParOf" srcId="{E4C86B33-2BBA-4CBA-84D0-160D9F581A9A}" destId="{4EB93AE8-2395-46B4-816C-1FD3C2FF9500}" srcOrd="0" destOrd="0" presId="urn:microsoft.com/office/officeart/2005/8/layout/hierarchy1"/>
    <dgm:cxn modelId="{535AC3D0-40D6-4CE8-889A-0BB3659EA6DF}" type="presParOf" srcId="{4EB93AE8-2395-46B4-816C-1FD3C2FF9500}" destId="{C80A8909-2B0C-4517-BA38-B165119F5E3B}" srcOrd="0" destOrd="0" presId="urn:microsoft.com/office/officeart/2005/8/layout/hierarchy1"/>
    <dgm:cxn modelId="{EB81DF74-35BA-4B6A-8111-33E0797B4BA3}" type="presParOf" srcId="{C80A8909-2B0C-4517-BA38-B165119F5E3B}" destId="{3AB39087-A5DF-44FA-BE70-16EE7832DEDD}" srcOrd="0" destOrd="0" presId="urn:microsoft.com/office/officeart/2005/8/layout/hierarchy1"/>
    <dgm:cxn modelId="{2514F74A-78EC-467B-A79A-442F42691F2D}" type="presParOf" srcId="{C80A8909-2B0C-4517-BA38-B165119F5E3B}" destId="{AA37B410-73BE-41D0-9096-CAB0A5B9F3C0}" srcOrd="1" destOrd="0" presId="urn:microsoft.com/office/officeart/2005/8/layout/hierarchy1"/>
    <dgm:cxn modelId="{697184CD-BCA3-4AFE-B374-1180CEAEC5BD}" type="presParOf" srcId="{4EB93AE8-2395-46B4-816C-1FD3C2FF9500}" destId="{E2AE37D2-99C9-406C-995B-8200EC4A8DC8}" srcOrd="1" destOrd="0" presId="urn:microsoft.com/office/officeart/2005/8/layout/hierarchy1"/>
    <dgm:cxn modelId="{CCC42134-E81D-4E90-B5DE-6CCC4A324EA4}" type="presParOf" srcId="{E4C86B33-2BBA-4CBA-84D0-160D9F581A9A}" destId="{4581E127-2CDD-41A7-99AC-01F5604E70DB}" srcOrd="1" destOrd="0" presId="urn:microsoft.com/office/officeart/2005/8/layout/hierarchy1"/>
    <dgm:cxn modelId="{9117E7BE-04E3-4009-B4E5-EB1DC89406A7}" type="presParOf" srcId="{4581E127-2CDD-41A7-99AC-01F5604E70DB}" destId="{710A6ECA-BDF1-40AF-927F-E6333F101548}" srcOrd="0" destOrd="0" presId="urn:microsoft.com/office/officeart/2005/8/layout/hierarchy1"/>
    <dgm:cxn modelId="{3BF7C445-20E0-4BA7-9743-97F2CF4A299E}" type="presParOf" srcId="{710A6ECA-BDF1-40AF-927F-E6333F101548}" destId="{AA77D24D-F54A-4A43-80DB-4AA511FEB8E8}" srcOrd="0" destOrd="0" presId="urn:microsoft.com/office/officeart/2005/8/layout/hierarchy1"/>
    <dgm:cxn modelId="{9DDAD9C3-DABB-40C7-9773-233C21B3BF6E}" type="presParOf" srcId="{710A6ECA-BDF1-40AF-927F-E6333F101548}" destId="{C2707E01-C4D5-4D9A-B0B2-F87534C849B3}" srcOrd="1" destOrd="0" presId="urn:microsoft.com/office/officeart/2005/8/layout/hierarchy1"/>
    <dgm:cxn modelId="{6D709EC8-4E7C-4569-9AF2-8532BC40B318}" type="presParOf" srcId="{4581E127-2CDD-41A7-99AC-01F5604E70DB}" destId="{E10CAD49-4BF2-4C0A-A47E-0BAFAEADF7D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43776E-04E9-4BBB-ADF0-6F13BDC99D95}" type="doc">
      <dgm:prSet loTypeId="urn:microsoft.com/office/officeart/2005/8/layout/hierarchy1" loCatId="hierarchy" qsTypeId="urn:microsoft.com/office/officeart/2005/8/quickstyle/simple1" qsCatId="simple" csTypeId="urn:microsoft.com/office/officeart/2005/8/colors/ColorSchemeForSuggestions" csCatId="other"/>
      <dgm:spPr/>
      <dgm:t>
        <a:bodyPr/>
        <a:lstStyle/>
        <a:p>
          <a:endParaRPr lang="en-US"/>
        </a:p>
      </dgm:t>
    </dgm:pt>
    <dgm:pt modelId="{52823DB0-54CB-45C0-A115-1B290759F811}">
      <dgm:prSet/>
      <dgm:spPr/>
      <dgm:t>
        <a:bodyPr/>
        <a:lstStyle/>
        <a:p>
          <a:r>
            <a:rPr lang="en-US"/>
            <a:t>Regression model or logistic regression models are fitted to model the sales/conversion for each of the customer exposure. </a:t>
          </a:r>
        </a:p>
      </dgm:t>
    </dgm:pt>
    <dgm:pt modelId="{50E62115-BEBC-4D40-8B5F-67D0DE9D0832}" type="parTrans" cxnId="{97CF03B5-3F3C-4FA7-BF4F-CD66AAA04E1F}">
      <dgm:prSet/>
      <dgm:spPr/>
      <dgm:t>
        <a:bodyPr/>
        <a:lstStyle/>
        <a:p>
          <a:endParaRPr lang="en-US"/>
        </a:p>
      </dgm:t>
    </dgm:pt>
    <dgm:pt modelId="{646C518B-CDC8-4AD8-A7DA-1F372753CAB4}" type="sibTrans" cxnId="{97CF03B5-3F3C-4FA7-BF4F-CD66AAA04E1F}">
      <dgm:prSet/>
      <dgm:spPr/>
      <dgm:t>
        <a:bodyPr/>
        <a:lstStyle/>
        <a:p>
          <a:endParaRPr lang="en-US"/>
        </a:p>
      </dgm:t>
    </dgm:pt>
    <dgm:pt modelId="{C31732FC-D90A-4CFD-8E45-72D5B18CD342}">
      <dgm:prSet/>
      <dgm:spPr/>
      <dgm:t>
        <a:bodyPr/>
        <a:lstStyle/>
        <a:p>
          <a:r>
            <a:rPr lang="en-US"/>
            <a:t>The contribution of each variable is evaluated by the relative importance/marginal contribution of individual predictors. </a:t>
          </a:r>
        </a:p>
      </dgm:t>
    </dgm:pt>
    <dgm:pt modelId="{5300E442-22E8-4806-87F6-0BD855817498}" type="parTrans" cxnId="{D46F5006-A80B-4A0F-8510-173C2EBC4E67}">
      <dgm:prSet/>
      <dgm:spPr/>
      <dgm:t>
        <a:bodyPr/>
        <a:lstStyle/>
        <a:p>
          <a:endParaRPr lang="en-US"/>
        </a:p>
      </dgm:t>
    </dgm:pt>
    <dgm:pt modelId="{EE6EAA6D-CA20-4124-8955-C34CD723A90B}" type="sibTrans" cxnId="{D46F5006-A80B-4A0F-8510-173C2EBC4E67}">
      <dgm:prSet/>
      <dgm:spPr/>
      <dgm:t>
        <a:bodyPr/>
        <a:lstStyle/>
        <a:p>
          <a:endParaRPr lang="en-US"/>
        </a:p>
      </dgm:t>
    </dgm:pt>
    <dgm:pt modelId="{F94FF491-5D69-4F17-993B-5D8EAD5BCA7B}">
      <dgm:prSet/>
      <dgm:spPr/>
      <dgm:t>
        <a:bodyPr/>
        <a:lstStyle/>
        <a:p>
          <a:r>
            <a:rPr lang="en-US"/>
            <a:t>Relative importance: evaluated by the absolute value of the t-statistics (to test a feature is effective or not in the model) for each of the model parameters. </a:t>
          </a:r>
        </a:p>
      </dgm:t>
    </dgm:pt>
    <dgm:pt modelId="{0EC442C4-FC87-4960-A627-F5B91AF45AF2}" type="parTrans" cxnId="{F9CD2875-B2D9-4BE9-B1BB-FB482C4FC7BA}">
      <dgm:prSet/>
      <dgm:spPr/>
      <dgm:t>
        <a:bodyPr/>
        <a:lstStyle/>
        <a:p>
          <a:endParaRPr lang="en-US"/>
        </a:p>
      </dgm:t>
    </dgm:pt>
    <dgm:pt modelId="{37704556-40D4-4160-9852-A3CAC1AD691F}" type="sibTrans" cxnId="{F9CD2875-B2D9-4BE9-B1BB-FB482C4FC7BA}">
      <dgm:prSet/>
      <dgm:spPr/>
      <dgm:t>
        <a:bodyPr/>
        <a:lstStyle/>
        <a:p>
          <a:endParaRPr lang="en-US"/>
        </a:p>
      </dgm:t>
    </dgm:pt>
    <dgm:pt modelId="{D8A0B9D8-BD55-457C-90C1-BA59C3536C24}">
      <dgm:prSet/>
      <dgm:spPr/>
      <dgm:t>
        <a:bodyPr/>
        <a:lstStyle/>
        <a:p>
          <a:r>
            <a:rPr lang="en-US"/>
            <a:t>Marginal contribution: controlling all other variables in the model, and check the model deviances. </a:t>
          </a:r>
        </a:p>
      </dgm:t>
    </dgm:pt>
    <dgm:pt modelId="{9B359F9C-76D1-4DD0-B125-1B72A6F8FC23}" type="parTrans" cxnId="{D8C6A090-13B6-40A9-9322-F9DCFC579A1E}">
      <dgm:prSet/>
      <dgm:spPr/>
      <dgm:t>
        <a:bodyPr/>
        <a:lstStyle/>
        <a:p>
          <a:endParaRPr lang="en-US"/>
        </a:p>
      </dgm:t>
    </dgm:pt>
    <dgm:pt modelId="{150DBA99-FC22-4F7C-86B4-6958CD338B3A}" type="sibTrans" cxnId="{D8C6A090-13B6-40A9-9322-F9DCFC579A1E}">
      <dgm:prSet/>
      <dgm:spPr/>
      <dgm:t>
        <a:bodyPr/>
        <a:lstStyle/>
        <a:p>
          <a:endParaRPr lang="en-US"/>
        </a:p>
      </dgm:t>
    </dgm:pt>
    <dgm:pt modelId="{1756E6BB-9A79-4453-9AF9-47E63AECA0EC}">
      <dgm:prSet/>
      <dgm:spPr/>
      <dgm:t>
        <a:bodyPr/>
        <a:lstStyle/>
        <a:p>
          <a:r>
            <a:rPr lang="en-US"/>
            <a:t>For logistic regression, bagging approaches are also considered. </a:t>
          </a:r>
        </a:p>
      </dgm:t>
    </dgm:pt>
    <dgm:pt modelId="{1BEF7F09-D8B9-44BF-8371-A5EB157B40F8}" type="parTrans" cxnId="{F0633B98-922F-4AFC-83A4-9212D026461D}">
      <dgm:prSet/>
      <dgm:spPr/>
      <dgm:t>
        <a:bodyPr/>
        <a:lstStyle/>
        <a:p>
          <a:endParaRPr lang="en-US"/>
        </a:p>
      </dgm:t>
    </dgm:pt>
    <dgm:pt modelId="{9C481B81-D33A-480D-9D07-67F2D9764438}" type="sibTrans" cxnId="{F0633B98-922F-4AFC-83A4-9212D026461D}">
      <dgm:prSet/>
      <dgm:spPr/>
      <dgm:t>
        <a:bodyPr/>
        <a:lstStyle/>
        <a:p>
          <a:endParaRPr lang="en-US"/>
        </a:p>
      </dgm:t>
    </dgm:pt>
    <dgm:pt modelId="{0DC4C623-E113-4260-96E7-8494118894E2}" type="pres">
      <dgm:prSet presAssocID="{2343776E-04E9-4BBB-ADF0-6F13BDC99D95}" presName="hierChild1" presStyleCnt="0">
        <dgm:presLayoutVars>
          <dgm:chPref val="1"/>
          <dgm:dir/>
          <dgm:animOne val="branch"/>
          <dgm:animLvl val="lvl"/>
          <dgm:resizeHandles/>
        </dgm:presLayoutVars>
      </dgm:prSet>
      <dgm:spPr/>
    </dgm:pt>
    <dgm:pt modelId="{A9FF2D5D-6D89-4775-9AD1-5477173F987F}" type="pres">
      <dgm:prSet presAssocID="{52823DB0-54CB-45C0-A115-1B290759F811}" presName="hierRoot1" presStyleCnt="0"/>
      <dgm:spPr/>
    </dgm:pt>
    <dgm:pt modelId="{FD9C667B-4BAC-47E3-A8A8-E13A7F638C10}" type="pres">
      <dgm:prSet presAssocID="{52823DB0-54CB-45C0-A115-1B290759F811}" presName="composite" presStyleCnt="0"/>
      <dgm:spPr/>
    </dgm:pt>
    <dgm:pt modelId="{DD3EDA73-4DD3-4C40-9086-F952EEEDAC0E}" type="pres">
      <dgm:prSet presAssocID="{52823DB0-54CB-45C0-A115-1B290759F811}" presName="background" presStyleLbl="node0" presStyleIdx="0" presStyleCnt="3"/>
      <dgm:spPr/>
    </dgm:pt>
    <dgm:pt modelId="{3A4BD946-C480-42A1-9277-85CB504F7A57}" type="pres">
      <dgm:prSet presAssocID="{52823DB0-54CB-45C0-A115-1B290759F811}" presName="text" presStyleLbl="fgAcc0" presStyleIdx="0" presStyleCnt="3">
        <dgm:presLayoutVars>
          <dgm:chPref val="3"/>
        </dgm:presLayoutVars>
      </dgm:prSet>
      <dgm:spPr/>
    </dgm:pt>
    <dgm:pt modelId="{8DCA8ED7-D066-482E-BD32-565B79995237}" type="pres">
      <dgm:prSet presAssocID="{52823DB0-54CB-45C0-A115-1B290759F811}" presName="hierChild2" presStyleCnt="0"/>
      <dgm:spPr/>
    </dgm:pt>
    <dgm:pt modelId="{62DB9DC3-BED6-41B0-94A8-96DA6CACB1E3}" type="pres">
      <dgm:prSet presAssocID="{C31732FC-D90A-4CFD-8E45-72D5B18CD342}" presName="hierRoot1" presStyleCnt="0"/>
      <dgm:spPr/>
    </dgm:pt>
    <dgm:pt modelId="{AB1F938B-4AD2-4ABC-855D-8FB8B8256FC1}" type="pres">
      <dgm:prSet presAssocID="{C31732FC-D90A-4CFD-8E45-72D5B18CD342}" presName="composite" presStyleCnt="0"/>
      <dgm:spPr/>
    </dgm:pt>
    <dgm:pt modelId="{325586D0-A856-472A-B5E0-E078E250006C}" type="pres">
      <dgm:prSet presAssocID="{C31732FC-D90A-4CFD-8E45-72D5B18CD342}" presName="background" presStyleLbl="node0" presStyleIdx="1" presStyleCnt="3"/>
      <dgm:spPr/>
    </dgm:pt>
    <dgm:pt modelId="{4DDCFC7A-4F29-48DA-8CFA-A854709FB62B}" type="pres">
      <dgm:prSet presAssocID="{C31732FC-D90A-4CFD-8E45-72D5B18CD342}" presName="text" presStyleLbl="fgAcc0" presStyleIdx="1" presStyleCnt="3">
        <dgm:presLayoutVars>
          <dgm:chPref val="3"/>
        </dgm:presLayoutVars>
      </dgm:prSet>
      <dgm:spPr/>
    </dgm:pt>
    <dgm:pt modelId="{18E52DC3-7AD0-4CB9-B217-EA08EB54D920}" type="pres">
      <dgm:prSet presAssocID="{C31732FC-D90A-4CFD-8E45-72D5B18CD342}" presName="hierChild2" presStyleCnt="0"/>
      <dgm:spPr/>
    </dgm:pt>
    <dgm:pt modelId="{59A26177-525B-4D66-B484-D747F27ED8C3}" type="pres">
      <dgm:prSet presAssocID="{0EC442C4-FC87-4960-A627-F5B91AF45AF2}" presName="Name10" presStyleLbl="parChTrans1D2" presStyleIdx="0" presStyleCnt="2"/>
      <dgm:spPr/>
    </dgm:pt>
    <dgm:pt modelId="{11B6A588-4503-4E3D-B778-A1A7C45A5B2E}" type="pres">
      <dgm:prSet presAssocID="{F94FF491-5D69-4F17-993B-5D8EAD5BCA7B}" presName="hierRoot2" presStyleCnt="0"/>
      <dgm:spPr/>
    </dgm:pt>
    <dgm:pt modelId="{FE7EB219-C7A8-43DF-B109-F7353EA6E841}" type="pres">
      <dgm:prSet presAssocID="{F94FF491-5D69-4F17-993B-5D8EAD5BCA7B}" presName="composite2" presStyleCnt="0"/>
      <dgm:spPr/>
    </dgm:pt>
    <dgm:pt modelId="{8E1C4676-8C28-4A7E-9056-E8AC73B8BD5D}" type="pres">
      <dgm:prSet presAssocID="{F94FF491-5D69-4F17-993B-5D8EAD5BCA7B}" presName="background2" presStyleLbl="node2" presStyleIdx="0" presStyleCnt="2"/>
      <dgm:spPr/>
    </dgm:pt>
    <dgm:pt modelId="{2473D36D-DE38-44E5-9ACD-4300A5DF6A04}" type="pres">
      <dgm:prSet presAssocID="{F94FF491-5D69-4F17-993B-5D8EAD5BCA7B}" presName="text2" presStyleLbl="fgAcc2" presStyleIdx="0" presStyleCnt="2">
        <dgm:presLayoutVars>
          <dgm:chPref val="3"/>
        </dgm:presLayoutVars>
      </dgm:prSet>
      <dgm:spPr/>
    </dgm:pt>
    <dgm:pt modelId="{1BBB5406-7760-4F98-917A-A842E62EA5A1}" type="pres">
      <dgm:prSet presAssocID="{F94FF491-5D69-4F17-993B-5D8EAD5BCA7B}" presName="hierChild3" presStyleCnt="0"/>
      <dgm:spPr/>
    </dgm:pt>
    <dgm:pt modelId="{007E45B9-D30E-4C54-A5F4-10FD4466F59F}" type="pres">
      <dgm:prSet presAssocID="{9B359F9C-76D1-4DD0-B125-1B72A6F8FC23}" presName="Name10" presStyleLbl="parChTrans1D2" presStyleIdx="1" presStyleCnt="2"/>
      <dgm:spPr/>
    </dgm:pt>
    <dgm:pt modelId="{DE623BC2-1BF7-4E38-AF73-6730FD306F4E}" type="pres">
      <dgm:prSet presAssocID="{D8A0B9D8-BD55-457C-90C1-BA59C3536C24}" presName="hierRoot2" presStyleCnt="0"/>
      <dgm:spPr/>
    </dgm:pt>
    <dgm:pt modelId="{5646838C-19A6-43CE-8474-76C6028154F5}" type="pres">
      <dgm:prSet presAssocID="{D8A0B9D8-BD55-457C-90C1-BA59C3536C24}" presName="composite2" presStyleCnt="0"/>
      <dgm:spPr/>
    </dgm:pt>
    <dgm:pt modelId="{DBB118CB-76B2-4EF3-9CD5-04B2629A4BC3}" type="pres">
      <dgm:prSet presAssocID="{D8A0B9D8-BD55-457C-90C1-BA59C3536C24}" presName="background2" presStyleLbl="node2" presStyleIdx="1" presStyleCnt="2"/>
      <dgm:spPr/>
    </dgm:pt>
    <dgm:pt modelId="{18A71BED-1DB5-41AA-90F3-0B1C178D3AB5}" type="pres">
      <dgm:prSet presAssocID="{D8A0B9D8-BD55-457C-90C1-BA59C3536C24}" presName="text2" presStyleLbl="fgAcc2" presStyleIdx="1" presStyleCnt="2">
        <dgm:presLayoutVars>
          <dgm:chPref val="3"/>
        </dgm:presLayoutVars>
      </dgm:prSet>
      <dgm:spPr/>
    </dgm:pt>
    <dgm:pt modelId="{A42AED34-EB02-4F03-99A1-994956F7C31D}" type="pres">
      <dgm:prSet presAssocID="{D8A0B9D8-BD55-457C-90C1-BA59C3536C24}" presName="hierChild3" presStyleCnt="0"/>
      <dgm:spPr/>
    </dgm:pt>
    <dgm:pt modelId="{EECB5808-A924-4762-BAE4-F4C153EDCC25}" type="pres">
      <dgm:prSet presAssocID="{1756E6BB-9A79-4453-9AF9-47E63AECA0EC}" presName="hierRoot1" presStyleCnt="0"/>
      <dgm:spPr/>
    </dgm:pt>
    <dgm:pt modelId="{393C63F9-1119-434A-AB12-033F0EC01788}" type="pres">
      <dgm:prSet presAssocID="{1756E6BB-9A79-4453-9AF9-47E63AECA0EC}" presName="composite" presStyleCnt="0"/>
      <dgm:spPr/>
    </dgm:pt>
    <dgm:pt modelId="{698DD9AE-3EB1-43F1-8DC3-37049EEAF556}" type="pres">
      <dgm:prSet presAssocID="{1756E6BB-9A79-4453-9AF9-47E63AECA0EC}" presName="background" presStyleLbl="node0" presStyleIdx="2" presStyleCnt="3"/>
      <dgm:spPr/>
    </dgm:pt>
    <dgm:pt modelId="{75064F70-4C9C-47B8-B2BA-A59ADBCB020E}" type="pres">
      <dgm:prSet presAssocID="{1756E6BB-9A79-4453-9AF9-47E63AECA0EC}" presName="text" presStyleLbl="fgAcc0" presStyleIdx="2" presStyleCnt="3">
        <dgm:presLayoutVars>
          <dgm:chPref val="3"/>
        </dgm:presLayoutVars>
      </dgm:prSet>
      <dgm:spPr/>
    </dgm:pt>
    <dgm:pt modelId="{47A389B8-02DB-4FEA-A6CF-1EE5AE027E6B}" type="pres">
      <dgm:prSet presAssocID="{1756E6BB-9A79-4453-9AF9-47E63AECA0EC}" presName="hierChild2" presStyleCnt="0"/>
      <dgm:spPr/>
    </dgm:pt>
  </dgm:ptLst>
  <dgm:cxnLst>
    <dgm:cxn modelId="{D46F5006-A80B-4A0F-8510-173C2EBC4E67}" srcId="{2343776E-04E9-4BBB-ADF0-6F13BDC99D95}" destId="{C31732FC-D90A-4CFD-8E45-72D5B18CD342}" srcOrd="1" destOrd="0" parTransId="{5300E442-22E8-4806-87F6-0BD855817498}" sibTransId="{EE6EAA6D-CA20-4124-8955-C34CD723A90B}"/>
    <dgm:cxn modelId="{B80ADF1A-C701-4D95-88BF-D593FDAA6D56}" type="presOf" srcId="{0EC442C4-FC87-4960-A627-F5B91AF45AF2}" destId="{59A26177-525B-4D66-B484-D747F27ED8C3}" srcOrd="0" destOrd="0" presId="urn:microsoft.com/office/officeart/2005/8/layout/hierarchy1"/>
    <dgm:cxn modelId="{FFAB9223-0244-4681-BE8B-FAEB88349645}" type="presOf" srcId="{D8A0B9D8-BD55-457C-90C1-BA59C3536C24}" destId="{18A71BED-1DB5-41AA-90F3-0B1C178D3AB5}" srcOrd="0" destOrd="0" presId="urn:microsoft.com/office/officeart/2005/8/layout/hierarchy1"/>
    <dgm:cxn modelId="{90B50B2B-4793-4AEE-8C96-8C97CF5383AB}" type="presOf" srcId="{52823DB0-54CB-45C0-A115-1B290759F811}" destId="{3A4BD946-C480-42A1-9277-85CB504F7A57}" srcOrd="0" destOrd="0" presId="urn:microsoft.com/office/officeart/2005/8/layout/hierarchy1"/>
    <dgm:cxn modelId="{F9CD2875-B2D9-4BE9-B1BB-FB482C4FC7BA}" srcId="{C31732FC-D90A-4CFD-8E45-72D5B18CD342}" destId="{F94FF491-5D69-4F17-993B-5D8EAD5BCA7B}" srcOrd="0" destOrd="0" parTransId="{0EC442C4-FC87-4960-A627-F5B91AF45AF2}" sibTransId="{37704556-40D4-4160-9852-A3CAC1AD691F}"/>
    <dgm:cxn modelId="{2A9DBC78-A11F-4756-8FB5-BC6A6BDB433D}" type="presOf" srcId="{C31732FC-D90A-4CFD-8E45-72D5B18CD342}" destId="{4DDCFC7A-4F29-48DA-8CFA-A854709FB62B}" srcOrd="0" destOrd="0" presId="urn:microsoft.com/office/officeart/2005/8/layout/hierarchy1"/>
    <dgm:cxn modelId="{2A519E79-C342-47B4-A90B-B2727A2F9D58}" type="presOf" srcId="{9B359F9C-76D1-4DD0-B125-1B72A6F8FC23}" destId="{007E45B9-D30E-4C54-A5F4-10FD4466F59F}" srcOrd="0" destOrd="0" presId="urn:microsoft.com/office/officeart/2005/8/layout/hierarchy1"/>
    <dgm:cxn modelId="{9268D68C-7ED4-43CC-9E7D-0E11BBE41343}" type="presOf" srcId="{2343776E-04E9-4BBB-ADF0-6F13BDC99D95}" destId="{0DC4C623-E113-4260-96E7-8494118894E2}" srcOrd="0" destOrd="0" presId="urn:microsoft.com/office/officeart/2005/8/layout/hierarchy1"/>
    <dgm:cxn modelId="{D8C6A090-13B6-40A9-9322-F9DCFC579A1E}" srcId="{C31732FC-D90A-4CFD-8E45-72D5B18CD342}" destId="{D8A0B9D8-BD55-457C-90C1-BA59C3536C24}" srcOrd="1" destOrd="0" parTransId="{9B359F9C-76D1-4DD0-B125-1B72A6F8FC23}" sibTransId="{150DBA99-FC22-4F7C-86B4-6958CD338B3A}"/>
    <dgm:cxn modelId="{F0633B98-922F-4AFC-83A4-9212D026461D}" srcId="{2343776E-04E9-4BBB-ADF0-6F13BDC99D95}" destId="{1756E6BB-9A79-4453-9AF9-47E63AECA0EC}" srcOrd="2" destOrd="0" parTransId="{1BEF7F09-D8B9-44BF-8371-A5EB157B40F8}" sibTransId="{9C481B81-D33A-480D-9D07-67F2D9764438}"/>
    <dgm:cxn modelId="{BD94FCA7-CC5E-4C64-BC3F-0361D8C6360E}" type="presOf" srcId="{F94FF491-5D69-4F17-993B-5D8EAD5BCA7B}" destId="{2473D36D-DE38-44E5-9ACD-4300A5DF6A04}" srcOrd="0" destOrd="0" presId="urn:microsoft.com/office/officeart/2005/8/layout/hierarchy1"/>
    <dgm:cxn modelId="{97CF03B5-3F3C-4FA7-BF4F-CD66AAA04E1F}" srcId="{2343776E-04E9-4BBB-ADF0-6F13BDC99D95}" destId="{52823DB0-54CB-45C0-A115-1B290759F811}" srcOrd="0" destOrd="0" parTransId="{50E62115-BEBC-4D40-8B5F-67D0DE9D0832}" sibTransId="{646C518B-CDC8-4AD8-A7DA-1F372753CAB4}"/>
    <dgm:cxn modelId="{7AB854FF-E08A-43D2-8309-90CD05CE470A}" type="presOf" srcId="{1756E6BB-9A79-4453-9AF9-47E63AECA0EC}" destId="{75064F70-4C9C-47B8-B2BA-A59ADBCB020E}" srcOrd="0" destOrd="0" presId="urn:microsoft.com/office/officeart/2005/8/layout/hierarchy1"/>
    <dgm:cxn modelId="{CD0D842A-6D0D-488D-A148-AB364A6D8176}" type="presParOf" srcId="{0DC4C623-E113-4260-96E7-8494118894E2}" destId="{A9FF2D5D-6D89-4775-9AD1-5477173F987F}" srcOrd="0" destOrd="0" presId="urn:microsoft.com/office/officeart/2005/8/layout/hierarchy1"/>
    <dgm:cxn modelId="{D787C88F-6D39-45CD-90D0-F595398B208C}" type="presParOf" srcId="{A9FF2D5D-6D89-4775-9AD1-5477173F987F}" destId="{FD9C667B-4BAC-47E3-A8A8-E13A7F638C10}" srcOrd="0" destOrd="0" presId="urn:microsoft.com/office/officeart/2005/8/layout/hierarchy1"/>
    <dgm:cxn modelId="{92737093-50FC-4DE5-9CCD-311630033ABF}" type="presParOf" srcId="{FD9C667B-4BAC-47E3-A8A8-E13A7F638C10}" destId="{DD3EDA73-4DD3-4C40-9086-F952EEEDAC0E}" srcOrd="0" destOrd="0" presId="urn:microsoft.com/office/officeart/2005/8/layout/hierarchy1"/>
    <dgm:cxn modelId="{CAA737B4-FB2C-4B1B-8E8F-E8FF2F06EC2D}" type="presParOf" srcId="{FD9C667B-4BAC-47E3-A8A8-E13A7F638C10}" destId="{3A4BD946-C480-42A1-9277-85CB504F7A57}" srcOrd="1" destOrd="0" presId="urn:microsoft.com/office/officeart/2005/8/layout/hierarchy1"/>
    <dgm:cxn modelId="{AD68F3C9-EEDB-4BDD-A83A-0E4CABA30FC8}" type="presParOf" srcId="{A9FF2D5D-6D89-4775-9AD1-5477173F987F}" destId="{8DCA8ED7-D066-482E-BD32-565B79995237}" srcOrd="1" destOrd="0" presId="urn:microsoft.com/office/officeart/2005/8/layout/hierarchy1"/>
    <dgm:cxn modelId="{1C312430-8736-4C8E-AC59-CF12D10B4FF5}" type="presParOf" srcId="{0DC4C623-E113-4260-96E7-8494118894E2}" destId="{62DB9DC3-BED6-41B0-94A8-96DA6CACB1E3}" srcOrd="1" destOrd="0" presId="urn:microsoft.com/office/officeart/2005/8/layout/hierarchy1"/>
    <dgm:cxn modelId="{330240DF-5EEB-4DE5-AC84-8F48F10FC16B}" type="presParOf" srcId="{62DB9DC3-BED6-41B0-94A8-96DA6CACB1E3}" destId="{AB1F938B-4AD2-4ABC-855D-8FB8B8256FC1}" srcOrd="0" destOrd="0" presId="urn:microsoft.com/office/officeart/2005/8/layout/hierarchy1"/>
    <dgm:cxn modelId="{CD86E10A-F348-4400-B27D-E39CCF9ECDC8}" type="presParOf" srcId="{AB1F938B-4AD2-4ABC-855D-8FB8B8256FC1}" destId="{325586D0-A856-472A-B5E0-E078E250006C}" srcOrd="0" destOrd="0" presId="urn:microsoft.com/office/officeart/2005/8/layout/hierarchy1"/>
    <dgm:cxn modelId="{92248333-C73E-456D-9093-E198232E3D41}" type="presParOf" srcId="{AB1F938B-4AD2-4ABC-855D-8FB8B8256FC1}" destId="{4DDCFC7A-4F29-48DA-8CFA-A854709FB62B}" srcOrd="1" destOrd="0" presId="urn:microsoft.com/office/officeart/2005/8/layout/hierarchy1"/>
    <dgm:cxn modelId="{30C8AC63-9974-4513-9A04-C23C56F91DF4}" type="presParOf" srcId="{62DB9DC3-BED6-41B0-94A8-96DA6CACB1E3}" destId="{18E52DC3-7AD0-4CB9-B217-EA08EB54D920}" srcOrd="1" destOrd="0" presId="urn:microsoft.com/office/officeart/2005/8/layout/hierarchy1"/>
    <dgm:cxn modelId="{F0BCEC60-93E5-4B59-B4C1-96DE313781A2}" type="presParOf" srcId="{18E52DC3-7AD0-4CB9-B217-EA08EB54D920}" destId="{59A26177-525B-4D66-B484-D747F27ED8C3}" srcOrd="0" destOrd="0" presId="urn:microsoft.com/office/officeart/2005/8/layout/hierarchy1"/>
    <dgm:cxn modelId="{11540744-6B04-4655-955E-7E0FB4B804DA}" type="presParOf" srcId="{18E52DC3-7AD0-4CB9-B217-EA08EB54D920}" destId="{11B6A588-4503-4E3D-B778-A1A7C45A5B2E}" srcOrd="1" destOrd="0" presId="urn:microsoft.com/office/officeart/2005/8/layout/hierarchy1"/>
    <dgm:cxn modelId="{CC823C93-AEF5-417E-90AB-F3300C78DAE7}" type="presParOf" srcId="{11B6A588-4503-4E3D-B778-A1A7C45A5B2E}" destId="{FE7EB219-C7A8-43DF-B109-F7353EA6E841}" srcOrd="0" destOrd="0" presId="urn:microsoft.com/office/officeart/2005/8/layout/hierarchy1"/>
    <dgm:cxn modelId="{27D85E1D-CDA4-448C-AC98-78C8E496722E}" type="presParOf" srcId="{FE7EB219-C7A8-43DF-B109-F7353EA6E841}" destId="{8E1C4676-8C28-4A7E-9056-E8AC73B8BD5D}" srcOrd="0" destOrd="0" presId="urn:microsoft.com/office/officeart/2005/8/layout/hierarchy1"/>
    <dgm:cxn modelId="{E11A1EB3-46B5-44CF-BB0F-984C380B4A75}" type="presParOf" srcId="{FE7EB219-C7A8-43DF-B109-F7353EA6E841}" destId="{2473D36D-DE38-44E5-9ACD-4300A5DF6A04}" srcOrd="1" destOrd="0" presId="urn:microsoft.com/office/officeart/2005/8/layout/hierarchy1"/>
    <dgm:cxn modelId="{2A83383B-BE9A-4236-B30B-AA08A24FD069}" type="presParOf" srcId="{11B6A588-4503-4E3D-B778-A1A7C45A5B2E}" destId="{1BBB5406-7760-4F98-917A-A842E62EA5A1}" srcOrd="1" destOrd="0" presId="urn:microsoft.com/office/officeart/2005/8/layout/hierarchy1"/>
    <dgm:cxn modelId="{ED40E8C8-0BEC-4119-9570-097758E23CC2}" type="presParOf" srcId="{18E52DC3-7AD0-4CB9-B217-EA08EB54D920}" destId="{007E45B9-D30E-4C54-A5F4-10FD4466F59F}" srcOrd="2" destOrd="0" presId="urn:microsoft.com/office/officeart/2005/8/layout/hierarchy1"/>
    <dgm:cxn modelId="{EB2270E0-4DE0-444D-8E27-C1A2A51A7248}" type="presParOf" srcId="{18E52DC3-7AD0-4CB9-B217-EA08EB54D920}" destId="{DE623BC2-1BF7-4E38-AF73-6730FD306F4E}" srcOrd="3" destOrd="0" presId="urn:microsoft.com/office/officeart/2005/8/layout/hierarchy1"/>
    <dgm:cxn modelId="{EFD61956-990C-45B9-B87C-80A3107EFEBA}" type="presParOf" srcId="{DE623BC2-1BF7-4E38-AF73-6730FD306F4E}" destId="{5646838C-19A6-43CE-8474-76C6028154F5}" srcOrd="0" destOrd="0" presId="urn:microsoft.com/office/officeart/2005/8/layout/hierarchy1"/>
    <dgm:cxn modelId="{C3120519-FA31-4172-ABBB-ECB434D9E9B9}" type="presParOf" srcId="{5646838C-19A6-43CE-8474-76C6028154F5}" destId="{DBB118CB-76B2-4EF3-9CD5-04B2629A4BC3}" srcOrd="0" destOrd="0" presId="urn:microsoft.com/office/officeart/2005/8/layout/hierarchy1"/>
    <dgm:cxn modelId="{A4DF6BD2-9D56-407E-B424-60EB81A57598}" type="presParOf" srcId="{5646838C-19A6-43CE-8474-76C6028154F5}" destId="{18A71BED-1DB5-41AA-90F3-0B1C178D3AB5}" srcOrd="1" destOrd="0" presId="urn:microsoft.com/office/officeart/2005/8/layout/hierarchy1"/>
    <dgm:cxn modelId="{537E5C27-64D4-4342-A384-C772F0ECCB9B}" type="presParOf" srcId="{DE623BC2-1BF7-4E38-AF73-6730FD306F4E}" destId="{A42AED34-EB02-4F03-99A1-994956F7C31D}" srcOrd="1" destOrd="0" presId="urn:microsoft.com/office/officeart/2005/8/layout/hierarchy1"/>
    <dgm:cxn modelId="{9151996A-F5FA-4DDB-BEA6-80DC78BCB0AE}" type="presParOf" srcId="{0DC4C623-E113-4260-96E7-8494118894E2}" destId="{EECB5808-A924-4762-BAE4-F4C153EDCC25}" srcOrd="2" destOrd="0" presId="urn:microsoft.com/office/officeart/2005/8/layout/hierarchy1"/>
    <dgm:cxn modelId="{0E48368B-7C1C-466C-A44A-19E13FA2F27A}" type="presParOf" srcId="{EECB5808-A924-4762-BAE4-F4C153EDCC25}" destId="{393C63F9-1119-434A-AB12-033F0EC01788}" srcOrd="0" destOrd="0" presId="urn:microsoft.com/office/officeart/2005/8/layout/hierarchy1"/>
    <dgm:cxn modelId="{04BD0451-1909-45DE-9611-0AC2CC21AC38}" type="presParOf" srcId="{393C63F9-1119-434A-AB12-033F0EC01788}" destId="{698DD9AE-3EB1-43F1-8DC3-37049EEAF556}" srcOrd="0" destOrd="0" presId="urn:microsoft.com/office/officeart/2005/8/layout/hierarchy1"/>
    <dgm:cxn modelId="{1813FE2C-F0BF-4A97-A311-A110D238838E}" type="presParOf" srcId="{393C63F9-1119-434A-AB12-033F0EC01788}" destId="{75064F70-4C9C-47B8-B2BA-A59ADBCB020E}" srcOrd="1" destOrd="0" presId="urn:microsoft.com/office/officeart/2005/8/layout/hierarchy1"/>
    <dgm:cxn modelId="{EEA74C90-229A-4261-902B-6F62DF27AD63}" type="presParOf" srcId="{EECB5808-A924-4762-BAE4-F4C153EDCC25}" destId="{47A389B8-02DB-4FEA-A6CF-1EE5AE027E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01350-E89F-4799-B1E8-790E1A84E3F7}">
      <dsp:nvSpPr>
        <dsp:cNvPr id="0" name=""/>
        <dsp:cNvSpPr/>
      </dsp:nvSpPr>
      <dsp:spPr>
        <a:xfrm>
          <a:off x="1283" y="0"/>
          <a:ext cx="5006206" cy="4351338"/>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1155700">
            <a:lnSpc>
              <a:spcPct val="90000"/>
            </a:lnSpc>
            <a:spcBef>
              <a:spcPct val="0"/>
            </a:spcBef>
            <a:spcAft>
              <a:spcPct val="35000"/>
            </a:spcAft>
            <a:buNone/>
          </a:pPr>
          <a:r>
            <a:rPr lang="en-US" sz="2600" kern="1200" dirty="0"/>
            <a:t>Single-touch</a:t>
          </a:r>
        </a:p>
        <a:p>
          <a:pPr marL="0" lvl="0" indent="0" algn="l" defTabSz="1155700">
            <a:lnSpc>
              <a:spcPct val="90000"/>
            </a:lnSpc>
            <a:spcBef>
              <a:spcPct val="0"/>
            </a:spcBef>
            <a:spcAft>
              <a:spcPct val="35000"/>
            </a:spcAft>
            <a:buNone/>
          </a:pPr>
          <a:r>
            <a:rPr lang="en-US" sz="2600" kern="1200" dirty="0"/>
            <a:t>Multi touch attribution </a:t>
          </a:r>
        </a:p>
        <a:p>
          <a:pPr marL="0" lvl="0" indent="0" algn="l" defTabSz="1155700">
            <a:lnSpc>
              <a:spcPct val="90000"/>
            </a:lnSpc>
            <a:spcBef>
              <a:spcPct val="0"/>
            </a:spcBef>
            <a:spcAft>
              <a:spcPct val="35000"/>
            </a:spcAft>
            <a:buNone/>
          </a:pPr>
          <a:r>
            <a:rPr lang="en-US" sz="2600" kern="1200" dirty="0"/>
            <a:t>Full-Path</a:t>
          </a:r>
        </a:p>
      </dsp:txBody>
      <dsp:txXfrm>
        <a:off x="1283" y="1653508"/>
        <a:ext cx="5006206" cy="2610802"/>
      </dsp:txXfrm>
    </dsp:sp>
    <dsp:sp modelId="{76230E33-CD37-41F3-8E13-BC619FE4DFB5}">
      <dsp:nvSpPr>
        <dsp:cNvPr id="0" name=""/>
        <dsp:cNvSpPr/>
      </dsp:nvSpPr>
      <dsp:spPr>
        <a:xfrm>
          <a:off x="1851685"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933450">
            <a:lnSpc>
              <a:spcPct val="90000"/>
            </a:lnSpc>
            <a:spcBef>
              <a:spcPct val="0"/>
            </a:spcBef>
            <a:spcAft>
              <a:spcPct val="35000"/>
            </a:spcAft>
            <a:buNone/>
          </a:pPr>
          <a:r>
            <a:rPr lang="en-US" sz="2100" kern="1200" dirty="0"/>
            <a:t>Rule based</a:t>
          </a:r>
        </a:p>
      </dsp:txBody>
      <dsp:txXfrm>
        <a:off x="2042857" y="626305"/>
        <a:ext cx="923057" cy="923057"/>
      </dsp:txXfrm>
    </dsp:sp>
    <dsp:sp modelId="{22358555-A4B2-4F8D-A59F-C26ACE2BF56B}">
      <dsp:nvSpPr>
        <dsp:cNvPr id="0" name=""/>
        <dsp:cNvSpPr/>
      </dsp:nvSpPr>
      <dsp:spPr>
        <a:xfrm>
          <a:off x="1283" y="4351266"/>
          <a:ext cx="5006206"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C9B887-F96E-487E-9BE3-A510DA3A88B0}">
      <dsp:nvSpPr>
        <dsp:cNvPr id="0" name=""/>
        <dsp:cNvSpPr/>
      </dsp:nvSpPr>
      <dsp:spPr>
        <a:xfrm>
          <a:off x="5508110" y="0"/>
          <a:ext cx="5006206" cy="4351338"/>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1155700">
            <a:lnSpc>
              <a:spcPct val="90000"/>
            </a:lnSpc>
            <a:spcBef>
              <a:spcPct val="0"/>
            </a:spcBef>
            <a:spcAft>
              <a:spcPct val="35000"/>
            </a:spcAft>
            <a:buNone/>
          </a:pPr>
          <a:r>
            <a:rPr lang="en-US" sz="2600" kern="1200" dirty="0"/>
            <a:t>Regression/Survival modeling</a:t>
          </a:r>
        </a:p>
        <a:p>
          <a:pPr marL="0" lvl="0" indent="0" algn="l" defTabSz="1155700">
            <a:lnSpc>
              <a:spcPct val="90000"/>
            </a:lnSpc>
            <a:spcBef>
              <a:spcPct val="0"/>
            </a:spcBef>
            <a:spcAft>
              <a:spcPct val="35000"/>
            </a:spcAft>
            <a:buNone/>
          </a:pPr>
          <a:r>
            <a:rPr lang="en-US" sz="2600" kern="1200" dirty="0"/>
            <a:t>Markov Chains</a:t>
          </a:r>
        </a:p>
        <a:p>
          <a:pPr marL="0" lvl="0" indent="0" algn="l" defTabSz="1155700">
            <a:lnSpc>
              <a:spcPct val="90000"/>
            </a:lnSpc>
            <a:spcBef>
              <a:spcPct val="0"/>
            </a:spcBef>
            <a:spcAft>
              <a:spcPct val="35000"/>
            </a:spcAft>
            <a:buNone/>
          </a:pPr>
          <a:r>
            <a:rPr lang="en-US" sz="2600" kern="1200" dirty="0"/>
            <a:t>Shapley Value Method</a:t>
          </a:r>
        </a:p>
      </dsp:txBody>
      <dsp:txXfrm>
        <a:off x="5508110" y="1653508"/>
        <a:ext cx="5006206" cy="2610802"/>
      </dsp:txXfrm>
    </dsp:sp>
    <dsp:sp modelId="{7039BABF-CBD3-4B7D-A97B-8BA4B3172B60}">
      <dsp:nvSpPr>
        <dsp:cNvPr id="0" name=""/>
        <dsp:cNvSpPr/>
      </dsp:nvSpPr>
      <dsp:spPr>
        <a:xfrm>
          <a:off x="7358512"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933450">
            <a:lnSpc>
              <a:spcPct val="90000"/>
            </a:lnSpc>
            <a:spcBef>
              <a:spcPct val="0"/>
            </a:spcBef>
            <a:spcAft>
              <a:spcPct val="35000"/>
            </a:spcAft>
            <a:buNone/>
          </a:pPr>
          <a:r>
            <a:rPr lang="en-US" sz="2100" kern="1200" dirty="0"/>
            <a:t>Model based</a:t>
          </a:r>
        </a:p>
      </dsp:txBody>
      <dsp:txXfrm>
        <a:off x="7549684" y="626305"/>
        <a:ext cx="923057" cy="923057"/>
      </dsp:txXfrm>
    </dsp:sp>
    <dsp:sp modelId="{E108D602-D37A-4C70-A4B5-E087005807E8}">
      <dsp:nvSpPr>
        <dsp:cNvPr id="0" name=""/>
        <dsp:cNvSpPr/>
      </dsp:nvSpPr>
      <dsp:spPr>
        <a:xfrm>
          <a:off x="5508110" y="4351266"/>
          <a:ext cx="5006206"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75524-FC04-46AF-BC24-F0AED984CB79}">
      <dsp:nvSpPr>
        <dsp:cNvPr id="0" name=""/>
        <dsp:cNvSpPr/>
      </dsp:nvSpPr>
      <dsp:spPr>
        <a:xfrm>
          <a:off x="4713943" y="2129949"/>
          <a:ext cx="1053513" cy="91440"/>
        </a:xfrm>
        <a:custGeom>
          <a:avLst/>
          <a:gdLst/>
          <a:ahLst/>
          <a:cxnLst/>
          <a:rect l="0" t="0" r="0" b="0"/>
          <a:pathLst>
            <a:path>
              <a:moveTo>
                <a:pt x="0" y="45720"/>
              </a:moveTo>
              <a:lnTo>
                <a:pt x="105351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3597" y="2170248"/>
        <a:ext cx="54205" cy="10841"/>
      </dsp:txXfrm>
    </dsp:sp>
    <dsp:sp modelId="{CED024EC-066E-4E46-939B-676448FA70F9}">
      <dsp:nvSpPr>
        <dsp:cNvPr id="0" name=""/>
        <dsp:cNvSpPr/>
      </dsp:nvSpPr>
      <dsp:spPr>
        <a:xfrm>
          <a:off x="2207" y="761608"/>
          <a:ext cx="4713535" cy="28281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0967" tIns="242441" rIns="230967" bIns="242441" numCol="1" spcCol="1270" anchor="t" anchorCtr="0">
          <a:noAutofit/>
        </a:bodyPr>
        <a:lstStyle/>
        <a:p>
          <a:pPr marL="0" lvl="0" indent="0" algn="l" defTabSz="933450">
            <a:lnSpc>
              <a:spcPct val="90000"/>
            </a:lnSpc>
            <a:spcBef>
              <a:spcPct val="0"/>
            </a:spcBef>
            <a:spcAft>
              <a:spcPct val="35000"/>
            </a:spcAft>
            <a:buNone/>
          </a:pPr>
          <a:r>
            <a:rPr lang="en-US" sz="2100" kern="1200"/>
            <a:t>Path: </a:t>
          </a:r>
        </a:p>
        <a:p>
          <a:pPr marL="0" lvl="0" indent="0" algn="l" defTabSz="933450">
            <a:lnSpc>
              <a:spcPct val="90000"/>
            </a:lnSpc>
            <a:spcBef>
              <a:spcPct val="0"/>
            </a:spcBef>
            <a:spcAft>
              <a:spcPct val="35000"/>
            </a:spcAft>
            <a:buNone/>
          </a:pPr>
          <a:r>
            <a:rPr lang="en-US" sz="2100" kern="1200"/>
            <a:t>The customer journey (sequence of channels/touchpoints) is considered as a chain in a directed Markov graph.</a:t>
          </a:r>
        </a:p>
        <a:p>
          <a:pPr marL="171450" lvl="1" indent="-171450" algn="l" defTabSz="711200">
            <a:lnSpc>
              <a:spcPct val="90000"/>
            </a:lnSpc>
            <a:spcBef>
              <a:spcPct val="0"/>
            </a:spcBef>
            <a:spcAft>
              <a:spcPct val="15000"/>
            </a:spcAft>
            <a:buChar char="•"/>
          </a:pPr>
          <a:r>
            <a:rPr lang="en-US" sz="1600" kern="1200"/>
            <a:t>Each vertex is a possible state (transient – channel/start, sink - conv/null) and the edges represent the probability of transition between the states </a:t>
          </a:r>
        </a:p>
      </dsp:txBody>
      <dsp:txXfrm>
        <a:off x="2207" y="761608"/>
        <a:ext cx="4713535" cy="2828121"/>
      </dsp:txXfrm>
    </dsp:sp>
    <dsp:sp modelId="{2AEBB7A1-8A52-4947-BFFB-68EE1265BCBA}">
      <dsp:nvSpPr>
        <dsp:cNvPr id="0" name=""/>
        <dsp:cNvSpPr/>
      </dsp:nvSpPr>
      <dsp:spPr>
        <a:xfrm>
          <a:off x="5799856" y="761608"/>
          <a:ext cx="4713535" cy="28281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0967" tIns="242441" rIns="230967" bIns="242441" numCol="1" spcCol="1270" anchor="ctr" anchorCtr="0">
          <a:noAutofit/>
        </a:bodyPr>
        <a:lstStyle/>
        <a:p>
          <a:pPr marL="0" lvl="0" indent="0" algn="ctr" defTabSz="933450">
            <a:lnSpc>
              <a:spcPct val="90000"/>
            </a:lnSpc>
            <a:spcBef>
              <a:spcPct val="0"/>
            </a:spcBef>
            <a:spcAft>
              <a:spcPct val="35000"/>
            </a:spcAft>
            <a:buNone/>
          </a:pPr>
          <a:r>
            <a:rPr lang="en-US" sz="2100" kern="1200" dirty="0"/>
            <a:t>Modeling:</a:t>
          </a:r>
        </a:p>
        <a:p>
          <a:pPr marL="0" lvl="0" indent="0" algn="ctr" defTabSz="933450">
            <a:lnSpc>
              <a:spcPct val="90000"/>
            </a:lnSpc>
            <a:spcBef>
              <a:spcPct val="0"/>
            </a:spcBef>
            <a:spcAft>
              <a:spcPct val="35000"/>
            </a:spcAft>
            <a:buNone/>
          </a:pPr>
          <a:r>
            <a:rPr lang="en-US" sz="2100" kern="1200" dirty="0"/>
            <a:t>The attribution of every channel/touchpoint could obtained by modeling a Markov Chain and estimating transition probabilities across channels.  </a:t>
          </a:r>
        </a:p>
      </dsp:txBody>
      <dsp:txXfrm>
        <a:off x="5799856" y="761608"/>
        <a:ext cx="4713535" cy="2828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39087-A5DF-44FA-BE70-16EE7832DEDD}">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37B410-73BE-41D0-9096-CAB0A5B9F3C0}">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In game theory, Shapley value applies primarily in situations when the contributions of each player when they play together. It ensure each player gains as much or more as they would have from playing independently. </a:t>
          </a:r>
        </a:p>
      </dsp:txBody>
      <dsp:txXfrm>
        <a:off x="585701" y="1066737"/>
        <a:ext cx="4337991" cy="2693452"/>
      </dsp:txXfrm>
    </dsp:sp>
    <dsp:sp modelId="{AA77D24D-F54A-4A43-80DB-4AA511FEB8E8}">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07E01-C4D5-4D9A-B0B2-F87534C849B3}">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Shapely Value captures the “average marginal contribution” of channel i, averaging over all the different sequences according to which the combination could be built up from the empty model. </a:t>
          </a:r>
        </a:p>
      </dsp:txBody>
      <dsp:txXfrm>
        <a:off x="6092527" y="1066737"/>
        <a:ext cx="4337991" cy="2693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E45B9-D30E-4C54-A5F4-10FD4466F59F}">
      <dsp:nvSpPr>
        <dsp:cNvPr id="0" name=""/>
        <dsp:cNvSpPr/>
      </dsp:nvSpPr>
      <dsp:spPr>
        <a:xfrm>
          <a:off x="5112748" y="1658197"/>
          <a:ext cx="1595567" cy="759345"/>
        </a:xfrm>
        <a:custGeom>
          <a:avLst/>
          <a:gdLst/>
          <a:ahLst/>
          <a:cxnLst/>
          <a:rect l="0" t="0" r="0" b="0"/>
          <a:pathLst>
            <a:path>
              <a:moveTo>
                <a:pt x="0" y="0"/>
              </a:moveTo>
              <a:lnTo>
                <a:pt x="0" y="517471"/>
              </a:lnTo>
              <a:lnTo>
                <a:pt x="1595567" y="517471"/>
              </a:lnTo>
              <a:lnTo>
                <a:pt x="1595567" y="759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A26177-525B-4D66-B484-D747F27ED8C3}">
      <dsp:nvSpPr>
        <dsp:cNvPr id="0" name=""/>
        <dsp:cNvSpPr/>
      </dsp:nvSpPr>
      <dsp:spPr>
        <a:xfrm>
          <a:off x="3517180" y="1658197"/>
          <a:ext cx="1595567" cy="759345"/>
        </a:xfrm>
        <a:custGeom>
          <a:avLst/>
          <a:gdLst/>
          <a:ahLst/>
          <a:cxnLst/>
          <a:rect l="0" t="0" r="0" b="0"/>
          <a:pathLst>
            <a:path>
              <a:moveTo>
                <a:pt x="1595567" y="0"/>
              </a:moveTo>
              <a:lnTo>
                <a:pt x="1595567" y="517471"/>
              </a:lnTo>
              <a:lnTo>
                <a:pt x="0" y="517471"/>
              </a:lnTo>
              <a:lnTo>
                <a:pt x="0" y="759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3EDA73-4DD3-4C40-9086-F952EEEDAC0E}">
      <dsp:nvSpPr>
        <dsp:cNvPr id="0" name=""/>
        <dsp:cNvSpPr/>
      </dsp:nvSpPr>
      <dsp:spPr>
        <a:xfrm>
          <a:off x="616148" y="257"/>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4BD946-C480-42A1-9277-85CB504F7A57}">
      <dsp:nvSpPr>
        <dsp:cNvPr id="0" name=""/>
        <dsp:cNvSpPr/>
      </dsp:nvSpPr>
      <dsp:spPr>
        <a:xfrm>
          <a:off x="906251" y="275855"/>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Regression model or logistic regression models are fitted to model the sales/conversion for each of the customer exposure. </a:t>
          </a:r>
        </a:p>
      </dsp:txBody>
      <dsp:txXfrm>
        <a:off x="954810" y="324414"/>
        <a:ext cx="2513811" cy="1560821"/>
      </dsp:txXfrm>
    </dsp:sp>
    <dsp:sp modelId="{325586D0-A856-472A-B5E0-E078E250006C}">
      <dsp:nvSpPr>
        <dsp:cNvPr id="0" name=""/>
        <dsp:cNvSpPr/>
      </dsp:nvSpPr>
      <dsp:spPr>
        <a:xfrm>
          <a:off x="3807283" y="257"/>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DCFC7A-4F29-48DA-8CFA-A854709FB62B}">
      <dsp:nvSpPr>
        <dsp:cNvPr id="0" name=""/>
        <dsp:cNvSpPr/>
      </dsp:nvSpPr>
      <dsp:spPr>
        <a:xfrm>
          <a:off x="4097387" y="275855"/>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contribution of each variable is evaluated by the relative importance/marginal contribution of individual predictors. </a:t>
          </a:r>
        </a:p>
      </dsp:txBody>
      <dsp:txXfrm>
        <a:off x="4145946" y="324414"/>
        <a:ext cx="2513811" cy="1560821"/>
      </dsp:txXfrm>
    </dsp:sp>
    <dsp:sp modelId="{8E1C4676-8C28-4A7E-9056-E8AC73B8BD5D}">
      <dsp:nvSpPr>
        <dsp:cNvPr id="0" name=""/>
        <dsp:cNvSpPr/>
      </dsp:nvSpPr>
      <dsp:spPr>
        <a:xfrm>
          <a:off x="2211716" y="2417542"/>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73D36D-DE38-44E5-9ACD-4300A5DF6A04}">
      <dsp:nvSpPr>
        <dsp:cNvPr id="0" name=""/>
        <dsp:cNvSpPr/>
      </dsp:nvSpPr>
      <dsp:spPr>
        <a:xfrm>
          <a:off x="2501819" y="2693140"/>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Relative importance: evaluated by the absolute value of the t-statistics (to test a feature is effective or not in the model) for each of the model parameters. </a:t>
          </a:r>
        </a:p>
      </dsp:txBody>
      <dsp:txXfrm>
        <a:off x="2550378" y="2741699"/>
        <a:ext cx="2513811" cy="1560821"/>
      </dsp:txXfrm>
    </dsp:sp>
    <dsp:sp modelId="{DBB118CB-76B2-4EF3-9CD5-04B2629A4BC3}">
      <dsp:nvSpPr>
        <dsp:cNvPr id="0" name=""/>
        <dsp:cNvSpPr/>
      </dsp:nvSpPr>
      <dsp:spPr>
        <a:xfrm>
          <a:off x="5402851" y="2417542"/>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A71BED-1DB5-41AA-90F3-0B1C178D3AB5}">
      <dsp:nvSpPr>
        <dsp:cNvPr id="0" name=""/>
        <dsp:cNvSpPr/>
      </dsp:nvSpPr>
      <dsp:spPr>
        <a:xfrm>
          <a:off x="5692954" y="2693140"/>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Marginal contribution: controlling all other variables in the model, and check the model deviances. </a:t>
          </a:r>
        </a:p>
      </dsp:txBody>
      <dsp:txXfrm>
        <a:off x="5741513" y="2741699"/>
        <a:ext cx="2513811" cy="1560821"/>
      </dsp:txXfrm>
    </dsp:sp>
    <dsp:sp modelId="{698DD9AE-3EB1-43F1-8DC3-37049EEAF556}">
      <dsp:nvSpPr>
        <dsp:cNvPr id="0" name=""/>
        <dsp:cNvSpPr/>
      </dsp:nvSpPr>
      <dsp:spPr>
        <a:xfrm>
          <a:off x="6998419" y="257"/>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064F70-4C9C-47B8-B2BA-A59ADBCB020E}">
      <dsp:nvSpPr>
        <dsp:cNvPr id="0" name=""/>
        <dsp:cNvSpPr/>
      </dsp:nvSpPr>
      <dsp:spPr>
        <a:xfrm>
          <a:off x="7288522" y="275855"/>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For logistic regression, bagging approaches are also considered. </a:t>
          </a:r>
        </a:p>
      </dsp:txBody>
      <dsp:txXfrm>
        <a:off x="7337081" y="324414"/>
        <a:ext cx="2513811" cy="1560821"/>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3E99-9243-4E8F-8262-6DC31DD30C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A88A78-8DFB-433C-8795-3AD4AB02BD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7C8772-7134-48B7-AFE1-32980F7116B7}"/>
              </a:ext>
            </a:extLst>
          </p:cNvPr>
          <p:cNvSpPr>
            <a:spLocks noGrp="1"/>
          </p:cNvSpPr>
          <p:nvPr>
            <p:ph type="dt" sz="half" idx="10"/>
          </p:nvPr>
        </p:nvSpPr>
        <p:spPr/>
        <p:txBody>
          <a:bodyPr/>
          <a:lstStyle/>
          <a:p>
            <a:fld id="{27AAC060-0BCA-4E15-94D4-1EAD2E48B32D}" type="datetimeFigureOut">
              <a:rPr lang="en-US" smtClean="0"/>
              <a:t>3/1/2018</a:t>
            </a:fld>
            <a:endParaRPr lang="en-US"/>
          </a:p>
        </p:txBody>
      </p:sp>
      <p:sp>
        <p:nvSpPr>
          <p:cNvPr id="5" name="Footer Placeholder 4">
            <a:extLst>
              <a:ext uri="{FF2B5EF4-FFF2-40B4-BE49-F238E27FC236}">
                <a16:creationId xmlns:a16="http://schemas.microsoft.com/office/drawing/2014/main" id="{E00BACE5-A246-422E-BFE2-A3A68769B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935EF-93D2-4138-80E2-CCA3F7C11631}"/>
              </a:ext>
            </a:extLst>
          </p:cNvPr>
          <p:cNvSpPr>
            <a:spLocks noGrp="1"/>
          </p:cNvSpPr>
          <p:nvPr>
            <p:ph type="sldNum" sz="quarter" idx="12"/>
          </p:nvPr>
        </p:nvSpPr>
        <p:spPr/>
        <p:txBody>
          <a:bodyPr/>
          <a:lstStyle/>
          <a:p>
            <a:fld id="{F17A7920-695E-426A-92EF-C77C1C3C4A6B}" type="slidenum">
              <a:rPr lang="en-US" smtClean="0"/>
              <a:t>‹#›</a:t>
            </a:fld>
            <a:endParaRPr lang="en-US"/>
          </a:p>
        </p:txBody>
      </p:sp>
    </p:spTree>
    <p:extLst>
      <p:ext uri="{BB962C8B-B14F-4D97-AF65-F5344CB8AC3E}">
        <p14:creationId xmlns:p14="http://schemas.microsoft.com/office/powerpoint/2010/main" val="260578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6FF9-7C6C-400C-A42D-9A153C5F59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8B6D2E-B1AF-4587-95C2-AD7D44C74B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58DA0-7AE4-4196-BAFA-5D49AC57ACFD}"/>
              </a:ext>
            </a:extLst>
          </p:cNvPr>
          <p:cNvSpPr>
            <a:spLocks noGrp="1"/>
          </p:cNvSpPr>
          <p:nvPr>
            <p:ph type="dt" sz="half" idx="10"/>
          </p:nvPr>
        </p:nvSpPr>
        <p:spPr/>
        <p:txBody>
          <a:bodyPr/>
          <a:lstStyle/>
          <a:p>
            <a:fld id="{27AAC060-0BCA-4E15-94D4-1EAD2E48B32D}" type="datetimeFigureOut">
              <a:rPr lang="en-US" smtClean="0"/>
              <a:t>3/1/2018</a:t>
            </a:fld>
            <a:endParaRPr lang="en-US"/>
          </a:p>
        </p:txBody>
      </p:sp>
      <p:sp>
        <p:nvSpPr>
          <p:cNvPr id="5" name="Footer Placeholder 4">
            <a:extLst>
              <a:ext uri="{FF2B5EF4-FFF2-40B4-BE49-F238E27FC236}">
                <a16:creationId xmlns:a16="http://schemas.microsoft.com/office/drawing/2014/main" id="{C3D689BE-3557-4F11-8C7F-60D87FE83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89D95-07E2-4A79-B6E4-E5687CAAC9A9}"/>
              </a:ext>
            </a:extLst>
          </p:cNvPr>
          <p:cNvSpPr>
            <a:spLocks noGrp="1"/>
          </p:cNvSpPr>
          <p:nvPr>
            <p:ph type="sldNum" sz="quarter" idx="12"/>
          </p:nvPr>
        </p:nvSpPr>
        <p:spPr/>
        <p:txBody>
          <a:bodyPr/>
          <a:lstStyle/>
          <a:p>
            <a:fld id="{F17A7920-695E-426A-92EF-C77C1C3C4A6B}" type="slidenum">
              <a:rPr lang="en-US" smtClean="0"/>
              <a:t>‹#›</a:t>
            </a:fld>
            <a:endParaRPr lang="en-US"/>
          </a:p>
        </p:txBody>
      </p:sp>
    </p:spTree>
    <p:extLst>
      <p:ext uri="{BB962C8B-B14F-4D97-AF65-F5344CB8AC3E}">
        <p14:creationId xmlns:p14="http://schemas.microsoft.com/office/powerpoint/2010/main" val="107824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05C75-6166-4FF5-8663-7002101317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F5DB29-3341-4576-B1F0-1D93CE595D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C9255-2CF6-469B-984F-ACBD83A4245A}"/>
              </a:ext>
            </a:extLst>
          </p:cNvPr>
          <p:cNvSpPr>
            <a:spLocks noGrp="1"/>
          </p:cNvSpPr>
          <p:nvPr>
            <p:ph type="dt" sz="half" idx="10"/>
          </p:nvPr>
        </p:nvSpPr>
        <p:spPr/>
        <p:txBody>
          <a:bodyPr/>
          <a:lstStyle/>
          <a:p>
            <a:fld id="{27AAC060-0BCA-4E15-94D4-1EAD2E48B32D}" type="datetimeFigureOut">
              <a:rPr lang="en-US" smtClean="0"/>
              <a:t>3/1/2018</a:t>
            </a:fld>
            <a:endParaRPr lang="en-US"/>
          </a:p>
        </p:txBody>
      </p:sp>
      <p:sp>
        <p:nvSpPr>
          <p:cNvPr id="5" name="Footer Placeholder 4">
            <a:extLst>
              <a:ext uri="{FF2B5EF4-FFF2-40B4-BE49-F238E27FC236}">
                <a16:creationId xmlns:a16="http://schemas.microsoft.com/office/drawing/2014/main" id="{05C060BF-A0BA-4C81-9559-3F49AB6CF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38BEB-AD23-4064-B384-E39B6B3B17C8}"/>
              </a:ext>
            </a:extLst>
          </p:cNvPr>
          <p:cNvSpPr>
            <a:spLocks noGrp="1"/>
          </p:cNvSpPr>
          <p:nvPr>
            <p:ph type="sldNum" sz="quarter" idx="12"/>
          </p:nvPr>
        </p:nvSpPr>
        <p:spPr/>
        <p:txBody>
          <a:bodyPr/>
          <a:lstStyle/>
          <a:p>
            <a:fld id="{F17A7920-695E-426A-92EF-C77C1C3C4A6B}" type="slidenum">
              <a:rPr lang="en-US" smtClean="0"/>
              <a:t>‹#›</a:t>
            </a:fld>
            <a:endParaRPr lang="en-US"/>
          </a:p>
        </p:txBody>
      </p:sp>
    </p:spTree>
    <p:extLst>
      <p:ext uri="{BB962C8B-B14F-4D97-AF65-F5344CB8AC3E}">
        <p14:creationId xmlns:p14="http://schemas.microsoft.com/office/powerpoint/2010/main" val="364133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B51C-191E-45EC-A1DB-7C01D00FC4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6467BB-E969-4DD9-9DC4-B210A914F3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AF20A-D7C0-4EC8-A28A-65DE2775CA5C}"/>
              </a:ext>
            </a:extLst>
          </p:cNvPr>
          <p:cNvSpPr>
            <a:spLocks noGrp="1"/>
          </p:cNvSpPr>
          <p:nvPr>
            <p:ph type="dt" sz="half" idx="10"/>
          </p:nvPr>
        </p:nvSpPr>
        <p:spPr/>
        <p:txBody>
          <a:bodyPr/>
          <a:lstStyle/>
          <a:p>
            <a:fld id="{27AAC060-0BCA-4E15-94D4-1EAD2E48B32D}" type="datetimeFigureOut">
              <a:rPr lang="en-US" smtClean="0"/>
              <a:t>3/1/2018</a:t>
            </a:fld>
            <a:endParaRPr lang="en-US"/>
          </a:p>
        </p:txBody>
      </p:sp>
      <p:sp>
        <p:nvSpPr>
          <p:cNvPr id="5" name="Footer Placeholder 4">
            <a:extLst>
              <a:ext uri="{FF2B5EF4-FFF2-40B4-BE49-F238E27FC236}">
                <a16:creationId xmlns:a16="http://schemas.microsoft.com/office/drawing/2014/main" id="{0954B7FC-FD54-4CAB-8695-796E1909A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4228B-F710-436B-B6A8-3E38D26D0A86}"/>
              </a:ext>
            </a:extLst>
          </p:cNvPr>
          <p:cNvSpPr>
            <a:spLocks noGrp="1"/>
          </p:cNvSpPr>
          <p:nvPr>
            <p:ph type="sldNum" sz="quarter" idx="12"/>
          </p:nvPr>
        </p:nvSpPr>
        <p:spPr/>
        <p:txBody>
          <a:bodyPr/>
          <a:lstStyle/>
          <a:p>
            <a:fld id="{F17A7920-695E-426A-92EF-C77C1C3C4A6B}" type="slidenum">
              <a:rPr lang="en-US" smtClean="0"/>
              <a:t>‹#›</a:t>
            </a:fld>
            <a:endParaRPr lang="en-US"/>
          </a:p>
        </p:txBody>
      </p:sp>
    </p:spTree>
    <p:extLst>
      <p:ext uri="{BB962C8B-B14F-4D97-AF65-F5344CB8AC3E}">
        <p14:creationId xmlns:p14="http://schemas.microsoft.com/office/powerpoint/2010/main" val="247754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485B-656C-4735-B395-BDB92A3D0D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5F6D52-DB4D-4947-B115-1E0A38A64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608D7B-15CD-4318-81D3-4A1F4F0E1688}"/>
              </a:ext>
            </a:extLst>
          </p:cNvPr>
          <p:cNvSpPr>
            <a:spLocks noGrp="1"/>
          </p:cNvSpPr>
          <p:nvPr>
            <p:ph type="dt" sz="half" idx="10"/>
          </p:nvPr>
        </p:nvSpPr>
        <p:spPr/>
        <p:txBody>
          <a:bodyPr/>
          <a:lstStyle/>
          <a:p>
            <a:fld id="{27AAC060-0BCA-4E15-94D4-1EAD2E48B32D}" type="datetimeFigureOut">
              <a:rPr lang="en-US" smtClean="0"/>
              <a:t>3/1/2018</a:t>
            </a:fld>
            <a:endParaRPr lang="en-US"/>
          </a:p>
        </p:txBody>
      </p:sp>
      <p:sp>
        <p:nvSpPr>
          <p:cNvPr id="5" name="Footer Placeholder 4">
            <a:extLst>
              <a:ext uri="{FF2B5EF4-FFF2-40B4-BE49-F238E27FC236}">
                <a16:creationId xmlns:a16="http://schemas.microsoft.com/office/drawing/2014/main" id="{42F3815F-E83F-4471-8EEB-19DACAB07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299C9-90C2-4661-B282-99167893C4C8}"/>
              </a:ext>
            </a:extLst>
          </p:cNvPr>
          <p:cNvSpPr>
            <a:spLocks noGrp="1"/>
          </p:cNvSpPr>
          <p:nvPr>
            <p:ph type="sldNum" sz="quarter" idx="12"/>
          </p:nvPr>
        </p:nvSpPr>
        <p:spPr/>
        <p:txBody>
          <a:bodyPr/>
          <a:lstStyle/>
          <a:p>
            <a:fld id="{F17A7920-695E-426A-92EF-C77C1C3C4A6B}" type="slidenum">
              <a:rPr lang="en-US" smtClean="0"/>
              <a:t>‹#›</a:t>
            </a:fld>
            <a:endParaRPr lang="en-US"/>
          </a:p>
        </p:txBody>
      </p:sp>
    </p:spTree>
    <p:extLst>
      <p:ext uri="{BB962C8B-B14F-4D97-AF65-F5344CB8AC3E}">
        <p14:creationId xmlns:p14="http://schemas.microsoft.com/office/powerpoint/2010/main" val="131484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1E2E-32B2-4CCC-8E61-5C6FD4FBB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A51F73-3D58-47D2-BAD0-A07765259A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F9D7CD-1689-4C1E-93FF-094B00C765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9E9A6-F7B2-4F06-BCD4-3DF89F4ABB25}"/>
              </a:ext>
            </a:extLst>
          </p:cNvPr>
          <p:cNvSpPr>
            <a:spLocks noGrp="1"/>
          </p:cNvSpPr>
          <p:nvPr>
            <p:ph type="dt" sz="half" idx="10"/>
          </p:nvPr>
        </p:nvSpPr>
        <p:spPr/>
        <p:txBody>
          <a:bodyPr/>
          <a:lstStyle/>
          <a:p>
            <a:fld id="{27AAC060-0BCA-4E15-94D4-1EAD2E48B32D}" type="datetimeFigureOut">
              <a:rPr lang="en-US" smtClean="0"/>
              <a:t>3/1/2018</a:t>
            </a:fld>
            <a:endParaRPr lang="en-US"/>
          </a:p>
        </p:txBody>
      </p:sp>
      <p:sp>
        <p:nvSpPr>
          <p:cNvPr id="6" name="Footer Placeholder 5">
            <a:extLst>
              <a:ext uri="{FF2B5EF4-FFF2-40B4-BE49-F238E27FC236}">
                <a16:creationId xmlns:a16="http://schemas.microsoft.com/office/drawing/2014/main" id="{2469914D-0CCA-44B1-AFB6-43B848232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6E546-5E3C-412A-9E46-844779B9983C}"/>
              </a:ext>
            </a:extLst>
          </p:cNvPr>
          <p:cNvSpPr>
            <a:spLocks noGrp="1"/>
          </p:cNvSpPr>
          <p:nvPr>
            <p:ph type="sldNum" sz="quarter" idx="12"/>
          </p:nvPr>
        </p:nvSpPr>
        <p:spPr/>
        <p:txBody>
          <a:bodyPr/>
          <a:lstStyle/>
          <a:p>
            <a:fld id="{F17A7920-695E-426A-92EF-C77C1C3C4A6B}" type="slidenum">
              <a:rPr lang="en-US" smtClean="0"/>
              <a:t>‹#›</a:t>
            </a:fld>
            <a:endParaRPr lang="en-US"/>
          </a:p>
        </p:txBody>
      </p:sp>
    </p:spTree>
    <p:extLst>
      <p:ext uri="{BB962C8B-B14F-4D97-AF65-F5344CB8AC3E}">
        <p14:creationId xmlns:p14="http://schemas.microsoft.com/office/powerpoint/2010/main" val="344354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9AE7-5CA2-4DC3-86B5-844CC96DE7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590A76-4B0E-4B3B-81F1-FC4C282401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596A07-7851-471A-82AF-28805F05DB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27AEC2-F9D8-4FE6-BEF7-E70D0512A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B3C64F-CF79-4BD2-B518-04729DAA07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CAACF6-262C-47AD-A13F-B8F27CBA0617}"/>
              </a:ext>
            </a:extLst>
          </p:cNvPr>
          <p:cNvSpPr>
            <a:spLocks noGrp="1"/>
          </p:cNvSpPr>
          <p:nvPr>
            <p:ph type="dt" sz="half" idx="10"/>
          </p:nvPr>
        </p:nvSpPr>
        <p:spPr/>
        <p:txBody>
          <a:bodyPr/>
          <a:lstStyle/>
          <a:p>
            <a:fld id="{27AAC060-0BCA-4E15-94D4-1EAD2E48B32D}" type="datetimeFigureOut">
              <a:rPr lang="en-US" smtClean="0"/>
              <a:t>3/1/2018</a:t>
            </a:fld>
            <a:endParaRPr lang="en-US"/>
          </a:p>
        </p:txBody>
      </p:sp>
      <p:sp>
        <p:nvSpPr>
          <p:cNvPr id="8" name="Footer Placeholder 7">
            <a:extLst>
              <a:ext uri="{FF2B5EF4-FFF2-40B4-BE49-F238E27FC236}">
                <a16:creationId xmlns:a16="http://schemas.microsoft.com/office/drawing/2014/main" id="{47DE137B-03C9-40E0-8713-6252535A29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8B8767-D1ED-46A7-A123-65B6439C6EFF}"/>
              </a:ext>
            </a:extLst>
          </p:cNvPr>
          <p:cNvSpPr>
            <a:spLocks noGrp="1"/>
          </p:cNvSpPr>
          <p:nvPr>
            <p:ph type="sldNum" sz="quarter" idx="12"/>
          </p:nvPr>
        </p:nvSpPr>
        <p:spPr/>
        <p:txBody>
          <a:bodyPr/>
          <a:lstStyle/>
          <a:p>
            <a:fld id="{F17A7920-695E-426A-92EF-C77C1C3C4A6B}" type="slidenum">
              <a:rPr lang="en-US" smtClean="0"/>
              <a:t>‹#›</a:t>
            </a:fld>
            <a:endParaRPr lang="en-US"/>
          </a:p>
        </p:txBody>
      </p:sp>
    </p:spTree>
    <p:extLst>
      <p:ext uri="{BB962C8B-B14F-4D97-AF65-F5344CB8AC3E}">
        <p14:creationId xmlns:p14="http://schemas.microsoft.com/office/powerpoint/2010/main" val="390781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E2D3-C95B-4D4C-9A38-819E6EB1F0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E836CE-88A5-42AC-B5B9-5B27D7E3CF53}"/>
              </a:ext>
            </a:extLst>
          </p:cNvPr>
          <p:cNvSpPr>
            <a:spLocks noGrp="1"/>
          </p:cNvSpPr>
          <p:nvPr>
            <p:ph type="dt" sz="half" idx="10"/>
          </p:nvPr>
        </p:nvSpPr>
        <p:spPr/>
        <p:txBody>
          <a:bodyPr/>
          <a:lstStyle/>
          <a:p>
            <a:fld id="{27AAC060-0BCA-4E15-94D4-1EAD2E48B32D}" type="datetimeFigureOut">
              <a:rPr lang="en-US" smtClean="0"/>
              <a:t>3/1/2018</a:t>
            </a:fld>
            <a:endParaRPr lang="en-US"/>
          </a:p>
        </p:txBody>
      </p:sp>
      <p:sp>
        <p:nvSpPr>
          <p:cNvPr id="4" name="Footer Placeholder 3">
            <a:extLst>
              <a:ext uri="{FF2B5EF4-FFF2-40B4-BE49-F238E27FC236}">
                <a16:creationId xmlns:a16="http://schemas.microsoft.com/office/drawing/2014/main" id="{920ABE3B-A26E-4FE1-902D-2DFF6D6F32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B0A671-9751-45E6-8F64-A4B35BA593F3}"/>
              </a:ext>
            </a:extLst>
          </p:cNvPr>
          <p:cNvSpPr>
            <a:spLocks noGrp="1"/>
          </p:cNvSpPr>
          <p:nvPr>
            <p:ph type="sldNum" sz="quarter" idx="12"/>
          </p:nvPr>
        </p:nvSpPr>
        <p:spPr/>
        <p:txBody>
          <a:bodyPr/>
          <a:lstStyle/>
          <a:p>
            <a:fld id="{F17A7920-695E-426A-92EF-C77C1C3C4A6B}" type="slidenum">
              <a:rPr lang="en-US" smtClean="0"/>
              <a:t>‹#›</a:t>
            </a:fld>
            <a:endParaRPr lang="en-US"/>
          </a:p>
        </p:txBody>
      </p:sp>
    </p:spTree>
    <p:extLst>
      <p:ext uri="{BB962C8B-B14F-4D97-AF65-F5344CB8AC3E}">
        <p14:creationId xmlns:p14="http://schemas.microsoft.com/office/powerpoint/2010/main" val="156127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0B19C-EC53-44DE-802E-0382B8111C74}"/>
              </a:ext>
            </a:extLst>
          </p:cNvPr>
          <p:cNvSpPr>
            <a:spLocks noGrp="1"/>
          </p:cNvSpPr>
          <p:nvPr>
            <p:ph type="dt" sz="half" idx="10"/>
          </p:nvPr>
        </p:nvSpPr>
        <p:spPr/>
        <p:txBody>
          <a:bodyPr/>
          <a:lstStyle/>
          <a:p>
            <a:fld id="{27AAC060-0BCA-4E15-94D4-1EAD2E48B32D}" type="datetimeFigureOut">
              <a:rPr lang="en-US" smtClean="0"/>
              <a:t>3/1/2018</a:t>
            </a:fld>
            <a:endParaRPr lang="en-US"/>
          </a:p>
        </p:txBody>
      </p:sp>
      <p:sp>
        <p:nvSpPr>
          <p:cNvPr id="3" name="Footer Placeholder 2">
            <a:extLst>
              <a:ext uri="{FF2B5EF4-FFF2-40B4-BE49-F238E27FC236}">
                <a16:creationId xmlns:a16="http://schemas.microsoft.com/office/drawing/2014/main" id="{64D83350-BCB4-4E09-B5C0-3B3C99DD1C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F3A803-5324-4890-88BC-D2C9545B4393}"/>
              </a:ext>
            </a:extLst>
          </p:cNvPr>
          <p:cNvSpPr>
            <a:spLocks noGrp="1"/>
          </p:cNvSpPr>
          <p:nvPr>
            <p:ph type="sldNum" sz="quarter" idx="12"/>
          </p:nvPr>
        </p:nvSpPr>
        <p:spPr/>
        <p:txBody>
          <a:bodyPr/>
          <a:lstStyle/>
          <a:p>
            <a:fld id="{F17A7920-695E-426A-92EF-C77C1C3C4A6B}" type="slidenum">
              <a:rPr lang="en-US" smtClean="0"/>
              <a:t>‹#›</a:t>
            </a:fld>
            <a:endParaRPr lang="en-US"/>
          </a:p>
        </p:txBody>
      </p:sp>
    </p:spTree>
    <p:extLst>
      <p:ext uri="{BB962C8B-B14F-4D97-AF65-F5344CB8AC3E}">
        <p14:creationId xmlns:p14="http://schemas.microsoft.com/office/powerpoint/2010/main" val="213676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7098-5EBA-4B3B-8B8C-C0D0B6AAD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9BCE38-D065-433F-A1B4-BFAFC89F9E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CDDB51-8998-4C7F-B53E-BBF9C851F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5BEDF3-4D82-4462-A255-992D3AAE09DC}"/>
              </a:ext>
            </a:extLst>
          </p:cNvPr>
          <p:cNvSpPr>
            <a:spLocks noGrp="1"/>
          </p:cNvSpPr>
          <p:nvPr>
            <p:ph type="dt" sz="half" idx="10"/>
          </p:nvPr>
        </p:nvSpPr>
        <p:spPr/>
        <p:txBody>
          <a:bodyPr/>
          <a:lstStyle/>
          <a:p>
            <a:fld id="{27AAC060-0BCA-4E15-94D4-1EAD2E48B32D}" type="datetimeFigureOut">
              <a:rPr lang="en-US" smtClean="0"/>
              <a:t>3/1/2018</a:t>
            </a:fld>
            <a:endParaRPr lang="en-US"/>
          </a:p>
        </p:txBody>
      </p:sp>
      <p:sp>
        <p:nvSpPr>
          <p:cNvPr id="6" name="Footer Placeholder 5">
            <a:extLst>
              <a:ext uri="{FF2B5EF4-FFF2-40B4-BE49-F238E27FC236}">
                <a16:creationId xmlns:a16="http://schemas.microsoft.com/office/drawing/2014/main" id="{264EB021-6401-4206-ACB9-377E6DE762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D5869C-9606-4C31-8C15-A654ACD1CAAE}"/>
              </a:ext>
            </a:extLst>
          </p:cNvPr>
          <p:cNvSpPr>
            <a:spLocks noGrp="1"/>
          </p:cNvSpPr>
          <p:nvPr>
            <p:ph type="sldNum" sz="quarter" idx="12"/>
          </p:nvPr>
        </p:nvSpPr>
        <p:spPr/>
        <p:txBody>
          <a:bodyPr/>
          <a:lstStyle/>
          <a:p>
            <a:fld id="{F17A7920-695E-426A-92EF-C77C1C3C4A6B}" type="slidenum">
              <a:rPr lang="en-US" smtClean="0"/>
              <a:t>‹#›</a:t>
            </a:fld>
            <a:endParaRPr lang="en-US"/>
          </a:p>
        </p:txBody>
      </p:sp>
    </p:spTree>
    <p:extLst>
      <p:ext uri="{BB962C8B-B14F-4D97-AF65-F5344CB8AC3E}">
        <p14:creationId xmlns:p14="http://schemas.microsoft.com/office/powerpoint/2010/main" val="192013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562C-C14B-4B72-BD8B-6F6CCABD4C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C740B4-54D7-4AD9-87A7-D29C2B95D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91522B-E0F5-4D3D-AC22-A208F914E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7588C1-C3E4-4F67-93D6-23EA98CA5E74}"/>
              </a:ext>
            </a:extLst>
          </p:cNvPr>
          <p:cNvSpPr>
            <a:spLocks noGrp="1"/>
          </p:cNvSpPr>
          <p:nvPr>
            <p:ph type="dt" sz="half" idx="10"/>
          </p:nvPr>
        </p:nvSpPr>
        <p:spPr/>
        <p:txBody>
          <a:bodyPr/>
          <a:lstStyle/>
          <a:p>
            <a:fld id="{27AAC060-0BCA-4E15-94D4-1EAD2E48B32D}" type="datetimeFigureOut">
              <a:rPr lang="en-US" smtClean="0"/>
              <a:t>3/1/2018</a:t>
            </a:fld>
            <a:endParaRPr lang="en-US"/>
          </a:p>
        </p:txBody>
      </p:sp>
      <p:sp>
        <p:nvSpPr>
          <p:cNvPr id="6" name="Footer Placeholder 5">
            <a:extLst>
              <a:ext uri="{FF2B5EF4-FFF2-40B4-BE49-F238E27FC236}">
                <a16:creationId xmlns:a16="http://schemas.microsoft.com/office/drawing/2014/main" id="{254614D7-2A8E-4CCC-822D-8D2D6C37E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9AD46-CFC5-4272-BAD5-F9249099DC35}"/>
              </a:ext>
            </a:extLst>
          </p:cNvPr>
          <p:cNvSpPr>
            <a:spLocks noGrp="1"/>
          </p:cNvSpPr>
          <p:nvPr>
            <p:ph type="sldNum" sz="quarter" idx="12"/>
          </p:nvPr>
        </p:nvSpPr>
        <p:spPr/>
        <p:txBody>
          <a:bodyPr/>
          <a:lstStyle/>
          <a:p>
            <a:fld id="{F17A7920-695E-426A-92EF-C77C1C3C4A6B}" type="slidenum">
              <a:rPr lang="en-US" smtClean="0"/>
              <a:t>‹#›</a:t>
            </a:fld>
            <a:endParaRPr lang="en-US"/>
          </a:p>
        </p:txBody>
      </p:sp>
    </p:spTree>
    <p:extLst>
      <p:ext uri="{BB962C8B-B14F-4D97-AF65-F5344CB8AC3E}">
        <p14:creationId xmlns:p14="http://schemas.microsoft.com/office/powerpoint/2010/main" val="3296335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CCDD51-B7D2-48AD-BF0A-8FC58725C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3B7267-BA36-436E-A671-D402440E6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EECFB-EDE8-4788-A95B-7944B1F918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AC060-0BCA-4E15-94D4-1EAD2E48B32D}" type="datetimeFigureOut">
              <a:rPr lang="en-US" smtClean="0"/>
              <a:t>3/1/2018</a:t>
            </a:fld>
            <a:endParaRPr lang="en-US"/>
          </a:p>
        </p:txBody>
      </p:sp>
      <p:sp>
        <p:nvSpPr>
          <p:cNvPr id="5" name="Footer Placeholder 4">
            <a:extLst>
              <a:ext uri="{FF2B5EF4-FFF2-40B4-BE49-F238E27FC236}">
                <a16:creationId xmlns:a16="http://schemas.microsoft.com/office/drawing/2014/main" id="{7B035690-BB32-406A-82B1-A6C1C267E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6C57C-3131-4790-8254-2E8D5BF8B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A7920-695E-426A-92EF-C77C1C3C4A6B}" type="slidenum">
              <a:rPr lang="en-US" smtClean="0"/>
              <a:t>‹#›</a:t>
            </a:fld>
            <a:endParaRPr lang="en-US"/>
          </a:p>
        </p:txBody>
      </p:sp>
    </p:spTree>
    <p:extLst>
      <p:ext uri="{BB962C8B-B14F-4D97-AF65-F5344CB8AC3E}">
        <p14:creationId xmlns:p14="http://schemas.microsoft.com/office/powerpoint/2010/main" val="1037584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png"/><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png"/><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as.com/Attribution/White-Paper" TargetMode="External"/><Relationship Id="rId2" Type="http://schemas.openxmlformats.org/officeDocument/2006/relationships/hyperlink" Target="https://analytics.google.com/" TargetMode="External"/><Relationship Id="rId1" Type="http://schemas.openxmlformats.org/officeDocument/2006/relationships/slideLayout" Target="../slideLayouts/slideLayout2.xml"/><Relationship Id="rId5" Type="http://schemas.openxmlformats.org/officeDocument/2006/relationships/hyperlink" Target="https://analyzecore.com/2017/05/31/marketing-multi-channel-attribution-model-r-part-2-practical-issues/" TargetMode="External"/><Relationship Id="rId4" Type="http://schemas.openxmlformats.org/officeDocument/2006/relationships/hyperlink" Target="https://analyzecore.com/2016/08/03/attribution-model-r-part-1/"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 name="Freeform: Shape 9">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7"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CAE98-5B80-478C-B39F-A06B5CD40E23}"/>
              </a:ext>
            </a:extLst>
          </p:cNvPr>
          <p:cNvSpPr>
            <a:spLocks noGrp="1"/>
          </p:cNvSpPr>
          <p:nvPr>
            <p:ph type="ctrTitle"/>
          </p:nvPr>
        </p:nvSpPr>
        <p:spPr>
          <a:xfrm>
            <a:off x="1524000" y="2245809"/>
            <a:ext cx="9144000" cy="1564716"/>
          </a:xfrm>
        </p:spPr>
        <p:txBody>
          <a:bodyPr>
            <a:normAutofit/>
          </a:bodyPr>
          <a:lstStyle/>
          <a:p>
            <a:pPr algn="l"/>
            <a:r>
              <a:rPr lang="en-US" sz="4800"/>
              <a:t>Attribution Modeling</a:t>
            </a:r>
          </a:p>
        </p:txBody>
      </p:sp>
      <p:sp>
        <p:nvSpPr>
          <p:cNvPr id="3" name="Subtitle 2">
            <a:extLst>
              <a:ext uri="{FF2B5EF4-FFF2-40B4-BE49-F238E27FC236}">
                <a16:creationId xmlns:a16="http://schemas.microsoft.com/office/drawing/2014/main" id="{2F1B4838-B8F6-43D0-ADA8-687FE509556E}"/>
              </a:ext>
            </a:extLst>
          </p:cNvPr>
          <p:cNvSpPr>
            <a:spLocks noGrp="1"/>
          </p:cNvSpPr>
          <p:nvPr>
            <p:ph type="subTitle" idx="1"/>
          </p:nvPr>
        </p:nvSpPr>
        <p:spPr>
          <a:xfrm>
            <a:off x="1524000" y="3947050"/>
            <a:ext cx="9144000" cy="572583"/>
          </a:xfrm>
        </p:spPr>
        <p:txBody>
          <a:bodyPr>
            <a:normAutofit/>
          </a:bodyPr>
          <a:lstStyle/>
          <a:p>
            <a:pPr algn="l"/>
            <a:endParaRPr lang="en-US" sz="2000"/>
          </a:p>
        </p:txBody>
      </p:sp>
    </p:spTree>
    <p:extLst>
      <p:ext uri="{BB962C8B-B14F-4D97-AF65-F5344CB8AC3E}">
        <p14:creationId xmlns:p14="http://schemas.microsoft.com/office/powerpoint/2010/main" val="3144018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B685F-A2C7-4D08-AABF-6477F5E5DB89}"/>
              </a:ext>
            </a:extLst>
          </p:cNvPr>
          <p:cNvSpPr>
            <a:spLocks noGrp="1"/>
          </p:cNvSpPr>
          <p:nvPr>
            <p:ph type="title"/>
          </p:nvPr>
        </p:nvSpPr>
        <p:spPr>
          <a:xfrm>
            <a:off x="838200" y="365125"/>
            <a:ext cx="10515600" cy="1325563"/>
          </a:xfrm>
        </p:spPr>
        <p:txBody>
          <a:bodyPr>
            <a:normAutofit/>
          </a:bodyPr>
          <a:lstStyle/>
          <a:p>
            <a:r>
              <a:rPr lang="en-US" dirty="0"/>
              <a:t>Shapley Value Method</a:t>
            </a:r>
          </a:p>
        </p:txBody>
      </p:sp>
      <p:graphicFrame>
        <p:nvGraphicFramePr>
          <p:cNvPr id="5" name="Content Placeholder 2">
            <a:extLst>
              <a:ext uri="{FF2B5EF4-FFF2-40B4-BE49-F238E27FC236}">
                <a16:creationId xmlns:a16="http://schemas.microsoft.com/office/drawing/2014/main" id="{25C8E78A-3577-4D31-AACE-B775C1F2154F}"/>
              </a:ext>
            </a:extLst>
          </p:cNvPr>
          <p:cNvGraphicFramePr>
            <a:graphicFrameLocks noGrp="1"/>
          </p:cNvGraphicFramePr>
          <p:nvPr>
            <p:ph idx="1"/>
            <p:extLst>
              <p:ext uri="{D42A27DB-BD31-4B8C-83A1-F6EECF244321}">
                <p14:modId xmlns:p14="http://schemas.microsoft.com/office/powerpoint/2010/main" val="37017528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421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CDD5-1ED4-4F21-985C-97F97531B302}"/>
              </a:ext>
            </a:extLst>
          </p:cNvPr>
          <p:cNvSpPr>
            <a:spLocks noGrp="1"/>
          </p:cNvSpPr>
          <p:nvPr>
            <p:ph type="title"/>
          </p:nvPr>
        </p:nvSpPr>
        <p:spPr/>
        <p:txBody>
          <a:bodyPr/>
          <a:lstStyle/>
          <a:p>
            <a:r>
              <a:rPr lang="en-US" dirty="0"/>
              <a:t>Shapley Value-Algorithm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A9BB51-E540-48D2-A207-1C3730695043}"/>
                  </a:ext>
                </a:extLst>
              </p:cNvPr>
              <p:cNvSpPr>
                <a:spLocks noGrp="1"/>
              </p:cNvSpPr>
              <p:nvPr>
                <p:ph idx="1"/>
              </p:nvPr>
            </p:nvSpPr>
            <p:spPr/>
            <p:txBody>
              <a:bodyPr/>
              <a:lstStyle/>
              <a:p>
                <a:r>
                  <a:rPr lang="en-US" dirty="0"/>
                  <a:t> Definition: Suppose there is a set of N ( of n players) in a game, S is the coalitions of players, and </a:t>
                </a:r>
                <a14:m>
                  <m:oMath xmlns:m="http://schemas.openxmlformats.org/officeDocument/2006/math">
                    <m:r>
                      <a:rPr lang="en-US" b="0" i="1" smtClean="0">
                        <a:latin typeface="Cambria Math" panose="02040503050406030204" pitchFamily="18" charset="0"/>
                      </a:rPr>
                      <m:t>𝜈</m:t>
                    </m:r>
                  </m:oMath>
                </a14:m>
                <a:r>
                  <a:rPr lang="en-US" dirty="0"/>
                  <a:t> is the mapping of players to the output.</a:t>
                </a:r>
              </a:p>
              <a:p>
                <a:r>
                  <a:rPr lang="en-US" dirty="0"/>
                  <a:t>The Shapley Value is:</a:t>
                </a:r>
              </a:p>
              <a:p>
                <a:endParaRPr lang="en-US" dirty="0"/>
              </a:p>
              <a:p>
                <a:r>
                  <a:rPr lang="en-US" dirty="0"/>
                  <a:t>Toy example: </a:t>
                </a:r>
              </a:p>
              <a:p>
                <a:endParaRPr lang="en-US" dirty="0"/>
              </a:p>
            </p:txBody>
          </p:sp>
        </mc:Choice>
        <mc:Fallback xmlns="">
          <p:sp>
            <p:nvSpPr>
              <p:cNvPr id="3" name="Content Placeholder 2">
                <a:extLst>
                  <a:ext uri="{FF2B5EF4-FFF2-40B4-BE49-F238E27FC236}">
                    <a16:creationId xmlns:a16="http://schemas.microsoft.com/office/drawing/2014/main" id="{D2A9BB51-E540-48D2-A207-1C3730695043}"/>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6F5495D-5DE9-4AA2-9810-65A7286E7E42}"/>
              </a:ext>
            </a:extLst>
          </p:cNvPr>
          <p:cNvPicPr>
            <a:picLocks noChangeAspect="1"/>
          </p:cNvPicPr>
          <p:nvPr/>
        </p:nvPicPr>
        <p:blipFill>
          <a:blip r:embed="rId4"/>
          <a:stretch>
            <a:fillRect/>
          </a:stretch>
        </p:blipFill>
        <p:spPr>
          <a:xfrm>
            <a:off x="3313824" y="3572653"/>
            <a:ext cx="4276725" cy="552450"/>
          </a:xfrm>
          <a:prstGeom prst="rect">
            <a:avLst/>
          </a:prstGeom>
        </p:spPr>
      </p:pic>
      <p:pic>
        <p:nvPicPr>
          <p:cNvPr id="5" name="Picture 4">
            <a:extLst>
              <a:ext uri="{FF2B5EF4-FFF2-40B4-BE49-F238E27FC236}">
                <a16:creationId xmlns:a16="http://schemas.microsoft.com/office/drawing/2014/main" id="{BE3616B2-9B52-4EEA-BB9A-72EDE63DC271}"/>
              </a:ext>
            </a:extLst>
          </p:cNvPr>
          <p:cNvPicPr>
            <a:picLocks noChangeAspect="1"/>
          </p:cNvPicPr>
          <p:nvPr/>
        </p:nvPicPr>
        <p:blipFill>
          <a:blip r:embed="rId5"/>
          <a:stretch>
            <a:fillRect/>
          </a:stretch>
        </p:blipFill>
        <p:spPr>
          <a:xfrm>
            <a:off x="1280017" y="4699890"/>
            <a:ext cx="2651990" cy="902286"/>
          </a:xfrm>
          <a:prstGeom prst="rect">
            <a:avLst/>
          </a:prstGeom>
        </p:spPr>
      </p:pic>
      <p:sp>
        <p:nvSpPr>
          <p:cNvPr id="6" name="Arrow: Right 5">
            <a:extLst>
              <a:ext uri="{FF2B5EF4-FFF2-40B4-BE49-F238E27FC236}">
                <a16:creationId xmlns:a16="http://schemas.microsoft.com/office/drawing/2014/main" id="{F8CAF197-B739-498B-A192-E311BB64D4FC}"/>
              </a:ext>
            </a:extLst>
          </p:cNvPr>
          <p:cNvSpPr/>
          <p:nvPr/>
        </p:nvSpPr>
        <p:spPr>
          <a:xfrm>
            <a:off x="5031562" y="4973345"/>
            <a:ext cx="420624" cy="3017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a:extLst>
              <a:ext uri="{FF2B5EF4-FFF2-40B4-BE49-F238E27FC236}">
                <a16:creationId xmlns:a16="http://schemas.microsoft.com/office/drawing/2014/main" id="{9F6EE9D5-0FA0-490B-B17C-E8DFA2D7B0EE}"/>
              </a:ext>
            </a:extLst>
          </p:cNvPr>
          <p:cNvGraphicFramePr>
            <a:graphicFrameLocks noChangeAspect="1"/>
          </p:cNvGraphicFramePr>
          <p:nvPr>
            <p:extLst>
              <p:ext uri="{D42A27DB-BD31-4B8C-83A1-F6EECF244321}">
                <p14:modId xmlns:p14="http://schemas.microsoft.com/office/powerpoint/2010/main" val="2247665047"/>
              </p:ext>
            </p:extLst>
          </p:nvPr>
        </p:nvGraphicFramePr>
        <p:xfrm>
          <a:off x="6940905" y="4804665"/>
          <a:ext cx="2924175" cy="581025"/>
        </p:xfrm>
        <a:graphic>
          <a:graphicData uri="http://schemas.openxmlformats.org/presentationml/2006/ole">
            <mc:AlternateContent xmlns:mc="http://schemas.openxmlformats.org/markup-compatibility/2006">
              <mc:Choice xmlns:v="urn:schemas-microsoft-com:vml" Requires="v">
                <p:oleObj spid="_x0000_s4158" name="Worksheet" r:id="rId6" imgW="2924322" imgH="581038" progId="Excel.Sheet.12">
                  <p:embed/>
                </p:oleObj>
              </mc:Choice>
              <mc:Fallback>
                <p:oleObj name="Worksheet" r:id="rId6" imgW="2924322" imgH="581038" progId="Excel.Sheet.12">
                  <p:embed/>
                  <p:pic>
                    <p:nvPicPr>
                      <p:cNvPr id="11" name="Object 10">
                        <a:extLst>
                          <a:ext uri="{FF2B5EF4-FFF2-40B4-BE49-F238E27FC236}">
                            <a16:creationId xmlns:a16="http://schemas.microsoft.com/office/drawing/2014/main" id="{48F9AD20-B3B8-431E-B435-DC35119B0B1C}"/>
                          </a:ext>
                        </a:extLst>
                      </p:cNvPr>
                      <p:cNvPicPr/>
                      <p:nvPr/>
                    </p:nvPicPr>
                    <p:blipFill>
                      <a:blip r:embed="rId7"/>
                      <a:stretch>
                        <a:fillRect/>
                      </a:stretch>
                    </p:blipFill>
                    <p:spPr>
                      <a:xfrm>
                        <a:off x="6940905" y="4804665"/>
                        <a:ext cx="2924175" cy="581025"/>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BA699C4C-AF60-44D6-A7ED-8A6CD386074E}"/>
              </a:ext>
            </a:extLst>
          </p:cNvPr>
          <p:cNvSpPr txBox="1"/>
          <p:nvPr/>
        </p:nvSpPr>
        <p:spPr>
          <a:xfrm>
            <a:off x="1546561" y="5604014"/>
            <a:ext cx="1956816" cy="707886"/>
          </a:xfrm>
          <a:prstGeom prst="rect">
            <a:avLst/>
          </a:prstGeom>
          <a:noFill/>
        </p:spPr>
        <p:txBody>
          <a:bodyPr wrap="square" rtlCol="0">
            <a:spAutoFit/>
          </a:bodyPr>
          <a:lstStyle/>
          <a:p>
            <a:pPr algn="ctr"/>
            <a:r>
              <a:rPr lang="en-US" b="1" i="1" dirty="0"/>
              <a:t>Input Data </a:t>
            </a:r>
            <a:r>
              <a:rPr lang="en-US" sz="1100" b="1" i="1" dirty="0"/>
              <a:t>(the conversation/sales by each channel combinations)</a:t>
            </a:r>
          </a:p>
        </p:txBody>
      </p:sp>
      <p:sp>
        <p:nvSpPr>
          <p:cNvPr id="9" name="Rectangle 8">
            <a:extLst>
              <a:ext uri="{FF2B5EF4-FFF2-40B4-BE49-F238E27FC236}">
                <a16:creationId xmlns:a16="http://schemas.microsoft.com/office/drawing/2014/main" id="{572FFA7A-BF48-4DFB-9A54-39656835361E}"/>
              </a:ext>
            </a:extLst>
          </p:cNvPr>
          <p:cNvSpPr/>
          <p:nvPr/>
        </p:nvSpPr>
        <p:spPr>
          <a:xfrm>
            <a:off x="4833660" y="5702610"/>
            <a:ext cx="987432" cy="507831"/>
          </a:xfrm>
          <a:prstGeom prst="rect">
            <a:avLst/>
          </a:prstGeom>
        </p:spPr>
        <p:txBody>
          <a:bodyPr wrap="square">
            <a:spAutoFit/>
          </a:bodyPr>
          <a:lstStyle/>
          <a:p>
            <a:r>
              <a:rPr lang="en-US" sz="900" dirty="0">
                <a:solidFill>
                  <a:srgbClr val="000000"/>
                </a:solidFill>
                <a:latin typeface="Calibri" panose="020F0502020204030204" pitchFamily="34" charset="0"/>
              </a:rPr>
              <a:t>calculate the average of the marginal share</a:t>
            </a:r>
            <a:r>
              <a:rPr lang="en-US" sz="900" dirty="0"/>
              <a:t> </a:t>
            </a:r>
          </a:p>
        </p:txBody>
      </p:sp>
      <p:sp>
        <p:nvSpPr>
          <p:cNvPr id="10" name="TextBox 9">
            <a:extLst>
              <a:ext uri="{FF2B5EF4-FFF2-40B4-BE49-F238E27FC236}">
                <a16:creationId xmlns:a16="http://schemas.microsoft.com/office/drawing/2014/main" id="{7DBAD766-686B-4EDE-B301-30AFA4FA4F20}"/>
              </a:ext>
            </a:extLst>
          </p:cNvPr>
          <p:cNvSpPr txBox="1"/>
          <p:nvPr/>
        </p:nvSpPr>
        <p:spPr>
          <a:xfrm>
            <a:off x="7151375" y="5782940"/>
            <a:ext cx="2417276" cy="369332"/>
          </a:xfrm>
          <a:prstGeom prst="rect">
            <a:avLst/>
          </a:prstGeom>
          <a:noFill/>
        </p:spPr>
        <p:txBody>
          <a:bodyPr wrap="square" rtlCol="0">
            <a:spAutoFit/>
          </a:bodyPr>
          <a:lstStyle/>
          <a:p>
            <a:pPr algn="ctr"/>
            <a:r>
              <a:rPr lang="en-US" b="1" i="1" dirty="0"/>
              <a:t>The Credit Distribution</a:t>
            </a:r>
          </a:p>
        </p:txBody>
      </p:sp>
    </p:spTree>
    <p:extLst>
      <p:ext uri="{BB962C8B-B14F-4D97-AF65-F5344CB8AC3E}">
        <p14:creationId xmlns:p14="http://schemas.microsoft.com/office/powerpoint/2010/main" val="233666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66C9-D566-442F-8447-28801C54096F}"/>
              </a:ext>
            </a:extLst>
          </p:cNvPr>
          <p:cNvSpPr>
            <a:spLocks noGrp="1"/>
          </p:cNvSpPr>
          <p:nvPr>
            <p:ph type="title"/>
          </p:nvPr>
        </p:nvSpPr>
        <p:spPr>
          <a:xfrm>
            <a:off x="838200" y="365125"/>
            <a:ext cx="3200400" cy="1325563"/>
          </a:xfrm>
        </p:spPr>
        <p:txBody>
          <a:bodyPr>
            <a:normAutofit/>
          </a:bodyPr>
          <a:lstStyle/>
          <a:p>
            <a:r>
              <a:rPr lang="en-US" sz="3200" dirty="0"/>
              <a:t>Shapley Value-Simulation Results</a:t>
            </a:r>
          </a:p>
        </p:txBody>
      </p:sp>
      <p:sp>
        <p:nvSpPr>
          <p:cNvPr id="7" name="Content Placeholder 6">
            <a:extLst>
              <a:ext uri="{FF2B5EF4-FFF2-40B4-BE49-F238E27FC236}">
                <a16:creationId xmlns:a16="http://schemas.microsoft.com/office/drawing/2014/main" id="{51BAB489-15CD-4DE2-B165-25C8F1FFCE4C}"/>
              </a:ext>
            </a:extLst>
          </p:cNvPr>
          <p:cNvSpPr>
            <a:spLocks noGrp="1"/>
          </p:cNvSpPr>
          <p:nvPr>
            <p:ph idx="1"/>
          </p:nvPr>
        </p:nvSpPr>
        <p:spPr>
          <a:xfrm>
            <a:off x="838201" y="1825625"/>
            <a:ext cx="4619624" cy="4351338"/>
          </a:xfrm>
        </p:spPr>
        <p:txBody>
          <a:bodyPr>
            <a:normAutofit/>
          </a:bodyPr>
          <a:lstStyle/>
          <a:p>
            <a:r>
              <a:rPr lang="en-US" sz="1800" dirty="0"/>
              <a:t>Create the conversion combinations</a:t>
            </a:r>
          </a:p>
          <a:p>
            <a:r>
              <a:rPr lang="en-US" sz="1800" dirty="0"/>
              <a:t>Calculate the marginal combination of the each channel </a:t>
            </a:r>
          </a:p>
          <a:p>
            <a:r>
              <a:rPr lang="en-US" sz="1800" dirty="0"/>
              <a:t>Calculate the cumulative attribution </a:t>
            </a:r>
          </a:p>
          <a:p>
            <a:r>
              <a:rPr lang="en-US" sz="1800" dirty="0"/>
              <a:t>Disadvantages: It is possible that the marginal contributions of some channels are negative. But the cumulative contribution still be positive</a:t>
            </a:r>
          </a:p>
        </p:txBody>
      </p:sp>
      <p:pic>
        <p:nvPicPr>
          <p:cNvPr id="6" name="Picture 5">
            <a:extLst>
              <a:ext uri="{FF2B5EF4-FFF2-40B4-BE49-F238E27FC236}">
                <a16:creationId xmlns:a16="http://schemas.microsoft.com/office/drawing/2014/main" id="{2284C370-B733-4DC1-AC3E-EDE14A9B1DDF}"/>
              </a:ext>
            </a:extLst>
          </p:cNvPr>
          <p:cNvPicPr>
            <a:picLocks noChangeAspect="1"/>
          </p:cNvPicPr>
          <p:nvPr/>
        </p:nvPicPr>
        <p:blipFill>
          <a:blip r:embed="rId3"/>
          <a:stretch>
            <a:fillRect/>
          </a:stretch>
        </p:blipFill>
        <p:spPr>
          <a:xfrm>
            <a:off x="6289803" y="1341660"/>
            <a:ext cx="5468140" cy="3495424"/>
          </a:xfrm>
          <a:prstGeom prst="rect">
            <a:avLst/>
          </a:prstGeom>
        </p:spPr>
      </p:pic>
      <p:graphicFrame>
        <p:nvGraphicFramePr>
          <p:cNvPr id="8" name="Object 7">
            <a:extLst>
              <a:ext uri="{FF2B5EF4-FFF2-40B4-BE49-F238E27FC236}">
                <a16:creationId xmlns:a16="http://schemas.microsoft.com/office/drawing/2014/main" id="{9AA89C93-25D3-4032-896A-41DD646D7D7A}"/>
              </a:ext>
            </a:extLst>
          </p:cNvPr>
          <p:cNvGraphicFramePr>
            <a:graphicFrameLocks noChangeAspect="1"/>
          </p:cNvGraphicFramePr>
          <p:nvPr>
            <p:extLst>
              <p:ext uri="{D42A27DB-BD31-4B8C-83A1-F6EECF244321}">
                <p14:modId xmlns:p14="http://schemas.microsoft.com/office/powerpoint/2010/main" val="4158998910"/>
              </p:ext>
            </p:extLst>
          </p:nvPr>
        </p:nvGraphicFramePr>
        <p:xfrm>
          <a:off x="838200" y="4526324"/>
          <a:ext cx="4492142" cy="1474426"/>
        </p:xfrm>
        <a:graphic>
          <a:graphicData uri="http://schemas.openxmlformats.org/presentationml/2006/ole">
            <mc:AlternateContent xmlns:mc="http://schemas.openxmlformats.org/markup-compatibility/2006">
              <mc:Choice xmlns:v="urn:schemas-microsoft-com:vml" Requires="v">
                <p:oleObj spid="_x0000_s12293" name="Worksheet" r:id="rId4" imgW="3667096" imgH="2485907" progId="Excel.Sheet.12">
                  <p:embed/>
                </p:oleObj>
              </mc:Choice>
              <mc:Fallback>
                <p:oleObj name="Worksheet" r:id="rId4" imgW="3667096" imgH="2485907" progId="Excel.Sheet.12">
                  <p:embed/>
                  <p:pic>
                    <p:nvPicPr>
                      <p:cNvPr id="4" name="Object 3">
                        <a:extLst>
                          <a:ext uri="{FF2B5EF4-FFF2-40B4-BE49-F238E27FC236}">
                            <a16:creationId xmlns:a16="http://schemas.microsoft.com/office/drawing/2014/main" id="{FEB95467-EE4D-45EB-B9FE-57C5DAC561D3}"/>
                          </a:ext>
                        </a:extLst>
                      </p:cNvPr>
                      <p:cNvPicPr/>
                      <p:nvPr/>
                    </p:nvPicPr>
                    <p:blipFill>
                      <a:blip r:embed="rId5"/>
                      <a:stretch>
                        <a:fillRect/>
                      </a:stretch>
                    </p:blipFill>
                    <p:spPr>
                      <a:xfrm>
                        <a:off x="838200" y="4526324"/>
                        <a:ext cx="4492142" cy="1474426"/>
                      </a:xfrm>
                      <a:prstGeom prst="rect">
                        <a:avLst/>
                      </a:prstGeom>
                    </p:spPr>
                  </p:pic>
                </p:oleObj>
              </mc:Fallback>
            </mc:AlternateContent>
          </a:graphicData>
        </a:graphic>
      </p:graphicFrame>
    </p:spTree>
    <p:extLst>
      <p:ext uri="{BB962C8B-B14F-4D97-AF65-F5344CB8AC3E}">
        <p14:creationId xmlns:p14="http://schemas.microsoft.com/office/powerpoint/2010/main" val="387327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Content Placeholder 9">
            <a:extLst>
              <a:ext uri="{FF2B5EF4-FFF2-40B4-BE49-F238E27FC236}">
                <a16:creationId xmlns:a16="http://schemas.microsoft.com/office/drawing/2014/main" id="{DBBBC179-3837-46D8-802A-083B53AA003E}"/>
              </a:ext>
            </a:extLst>
          </p:cNvPr>
          <p:cNvPicPr>
            <a:picLocks noGrp="1" noChangeAspect="1"/>
          </p:cNvPicPr>
          <p:nvPr>
            <p:ph idx="1"/>
          </p:nvPr>
        </p:nvPicPr>
        <p:blipFill>
          <a:blip r:embed="rId2"/>
          <a:stretch>
            <a:fillRect/>
          </a:stretch>
        </p:blipFill>
        <p:spPr>
          <a:xfrm>
            <a:off x="2663031" y="1675227"/>
            <a:ext cx="6865937" cy="4394199"/>
          </a:xfrm>
          <a:prstGeom prst="rect">
            <a:avLst/>
          </a:prstGeom>
        </p:spPr>
      </p:pic>
      <p:sp>
        <p:nvSpPr>
          <p:cNvPr id="4" name="Title 3">
            <a:extLst>
              <a:ext uri="{FF2B5EF4-FFF2-40B4-BE49-F238E27FC236}">
                <a16:creationId xmlns:a16="http://schemas.microsoft.com/office/drawing/2014/main" id="{F1D7CC4B-0262-4088-889C-7B4082E05529}"/>
              </a:ext>
            </a:extLst>
          </p:cNvPr>
          <p:cNvSpPr>
            <a:spLocks noGrp="1"/>
          </p:cNvSpPr>
          <p:nvPr>
            <p:ph type="title"/>
          </p:nvPr>
        </p:nvSpPr>
        <p:spPr/>
        <p:txBody>
          <a:bodyPr/>
          <a:lstStyle/>
          <a:p>
            <a:r>
              <a:rPr lang="en-US" dirty="0"/>
              <a:t>Comparison of different Approaches </a:t>
            </a:r>
          </a:p>
        </p:txBody>
      </p:sp>
    </p:spTree>
    <p:extLst>
      <p:ext uri="{BB962C8B-B14F-4D97-AF65-F5344CB8AC3E}">
        <p14:creationId xmlns:p14="http://schemas.microsoft.com/office/powerpoint/2010/main" val="3780765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882B-79AB-4223-A9E0-8A4AC98A2493}"/>
              </a:ext>
            </a:extLst>
          </p:cNvPr>
          <p:cNvSpPr>
            <a:spLocks noGrp="1"/>
          </p:cNvSpPr>
          <p:nvPr>
            <p:ph type="title"/>
          </p:nvPr>
        </p:nvSpPr>
        <p:spPr>
          <a:xfrm>
            <a:off x="838200" y="365125"/>
            <a:ext cx="10515600" cy="1325563"/>
          </a:xfrm>
        </p:spPr>
        <p:txBody>
          <a:bodyPr>
            <a:normAutofit/>
          </a:bodyPr>
          <a:lstStyle/>
          <a:p>
            <a:r>
              <a:rPr lang="en-US" dirty="0"/>
              <a:t>Regression Model/Logistic Regression Model</a:t>
            </a:r>
          </a:p>
        </p:txBody>
      </p:sp>
      <p:graphicFrame>
        <p:nvGraphicFramePr>
          <p:cNvPr id="12" name="Content Placeholder 2">
            <a:extLst>
              <a:ext uri="{FF2B5EF4-FFF2-40B4-BE49-F238E27FC236}">
                <a16:creationId xmlns:a16="http://schemas.microsoft.com/office/drawing/2014/main" id="{FFF6EAEA-2E51-462B-8E2E-FE9F893CBE14}"/>
              </a:ext>
            </a:extLst>
          </p:cNvPr>
          <p:cNvGraphicFramePr>
            <a:graphicFrameLocks noGrp="1"/>
          </p:cNvGraphicFramePr>
          <p:nvPr>
            <p:ph idx="1"/>
            <p:extLst>
              <p:ext uri="{D42A27DB-BD31-4B8C-83A1-F6EECF244321}">
                <p14:modId xmlns:p14="http://schemas.microsoft.com/office/powerpoint/2010/main" val="25489706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277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86FB-2D26-4730-9E63-A1C9D6D53185}"/>
              </a:ext>
            </a:extLst>
          </p:cNvPr>
          <p:cNvSpPr>
            <a:spLocks noGrp="1"/>
          </p:cNvSpPr>
          <p:nvPr>
            <p:ph type="title"/>
          </p:nvPr>
        </p:nvSpPr>
        <p:spPr/>
        <p:txBody>
          <a:bodyPr/>
          <a:lstStyle/>
          <a:p>
            <a:r>
              <a:rPr lang="en-US" dirty="0"/>
              <a:t>Regression- Simulation</a:t>
            </a:r>
          </a:p>
        </p:txBody>
      </p:sp>
      <p:sp>
        <p:nvSpPr>
          <p:cNvPr id="6" name="Content Placeholder 5">
            <a:extLst>
              <a:ext uri="{FF2B5EF4-FFF2-40B4-BE49-F238E27FC236}">
                <a16:creationId xmlns:a16="http://schemas.microsoft.com/office/drawing/2014/main" id="{A0FFCA60-5899-4F42-B47A-CE88BF0F80BA}"/>
              </a:ext>
            </a:extLst>
          </p:cNvPr>
          <p:cNvSpPr>
            <a:spLocks noGrp="1"/>
          </p:cNvSpPr>
          <p:nvPr>
            <p:ph idx="1"/>
          </p:nvPr>
        </p:nvSpPr>
        <p:spPr>
          <a:xfrm>
            <a:off x="838199" y="1825624"/>
            <a:ext cx="4324351" cy="3003551"/>
          </a:xfrm>
        </p:spPr>
        <p:txBody>
          <a:bodyPr>
            <a:normAutofit fontScale="92500" lnSpcReduction="10000"/>
          </a:bodyPr>
          <a:lstStyle/>
          <a:p>
            <a:r>
              <a:rPr lang="en-US" sz="2400" dirty="0"/>
              <a:t>Build regression model sales ~ channel1 + channel 2 + channel3 + channel4 + channel5 (count the exposure time of each channel)</a:t>
            </a:r>
          </a:p>
          <a:p>
            <a:r>
              <a:rPr lang="en-US" sz="2400" dirty="0"/>
              <a:t>Find out the variable contributions: relative importance/marginal contribution</a:t>
            </a:r>
          </a:p>
          <a:p>
            <a:r>
              <a:rPr lang="en-US" sz="2400" dirty="0"/>
              <a:t>Allocate the contribution of each channel</a:t>
            </a:r>
          </a:p>
          <a:p>
            <a:endParaRPr lang="en-US" dirty="0"/>
          </a:p>
          <a:p>
            <a:endParaRPr lang="en-US" dirty="0"/>
          </a:p>
          <a:p>
            <a:endParaRPr lang="en-US" dirty="0"/>
          </a:p>
        </p:txBody>
      </p:sp>
      <p:graphicFrame>
        <p:nvGraphicFramePr>
          <p:cNvPr id="9" name="Object 8">
            <a:extLst>
              <a:ext uri="{FF2B5EF4-FFF2-40B4-BE49-F238E27FC236}">
                <a16:creationId xmlns:a16="http://schemas.microsoft.com/office/drawing/2014/main" id="{A50A3649-98D6-4AC6-9E03-3AC5B82F096F}"/>
              </a:ext>
            </a:extLst>
          </p:cNvPr>
          <p:cNvGraphicFramePr>
            <a:graphicFrameLocks noChangeAspect="1"/>
          </p:cNvGraphicFramePr>
          <p:nvPr>
            <p:extLst>
              <p:ext uri="{D42A27DB-BD31-4B8C-83A1-F6EECF244321}">
                <p14:modId xmlns:p14="http://schemas.microsoft.com/office/powerpoint/2010/main" val="3619856932"/>
              </p:ext>
            </p:extLst>
          </p:nvPr>
        </p:nvGraphicFramePr>
        <p:xfrm>
          <a:off x="1047749" y="4766258"/>
          <a:ext cx="3475038" cy="1482725"/>
        </p:xfrm>
        <a:graphic>
          <a:graphicData uri="http://schemas.openxmlformats.org/presentationml/2006/ole">
            <mc:AlternateContent xmlns:mc="http://schemas.openxmlformats.org/markup-compatibility/2006">
              <mc:Choice xmlns:v="urn:schemas-microsoft-com:vml" Requires="v">
                <p:oleObj spid="_x0000_s5187" name="Worksheet" r:id="rId3" imgW="3629113" imgH="1886068" progId="Excel.Sheet.12">
                  <p:embed/>
                </p:oleObj>
              </mc:Choice>
              <mc:Fallback>
                <p:oleObj name="Worksheet" r:id="rId3" imgW="3629113" imgH="1886068" progId="Excel.Sheet.12">
                  <p:embed/>
                  <p:pic>
                    <p:nvPicPr>
                      <p:cNvPr id="22" name="Object 21">
                        <a:extLst>
                          <a:ext uri="{FF2B5EF4-FFF2-40B4-BE49-F238E27FC236}">
                            <a16:creationId xmlns:a16="http://schemas.microsoft.com/office/drawing/2014/main" id="{1D7D848C-CF4C-443C-ADB1-0CF7EE15945E}"/>
                          </a:ext>
                        </a:extLst>
                      </p:cNvPr>
                      <p:cNvPicPr/>
                      <p:nvPr/>
                    </p:nvPicPr>
                    <p:blipFill>
                      <a:blip r:embed="rId4"/>
                      <a:stretch>
                        <a:fillRect/>
                      </a:stretch>
                    </p:blipFill>
                    <p:spPr>
                      <a:xfrm>
                        <a:off x="1047749" y="4766258"/>
                        <a:ext cx="3475038" cy="1482725"/>
                      </a:xfrm>
                      <a:prstGeom prst="rect">
                        <a:avLst/>
                      </a:prstGeom>
                    </p:spPr>
                  </p:pic>
                </p:oleObj>
              </mc:Fallback>
            </mc:AlternateContent>
          </a:graphicData>
        </a:graphic>
      </p:graphicFrame>
      <p:sp>
        <p:nvSpPr>
          <p:cNvPr id="10" name="Content Placeholder 5">
            <a:extLst>
              <a:ext uri="{FF2B5EF4-FFF2-40B4-BE49-F238E27FC236}">
                <a16:creationId xmlns:a16="http://schemas.microsoft.com/office/drawing/2014/main" id="{317B43A6-DE6B-4284-A378-803B4B39DECB}"/>
              </a:ext>
            </a:extLst>
          </p:cNvPr>
          <p:cNvSpPr txBox="1">
            <a:spLocks/>
          </p:cNvSpPr>
          <p:nvPr/>
        </p:nvSpPr>
        <p:spPr>
          <a:xfrm>
            <a:off x="838200" y="4630704"/>
            <a:ext cx="10515600" cy="5816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3" name="Picture 2">
            <a:extLst>
              <a:ext uri="{FF2B5EF4-FFF2-40B4-BE49-F238E27FC236}">
                <a16:creationId xmlns:a16="http://schemas.microsoft.com/office/drawing/2014/main" id="{E8E82A41-AAFB-4581-9BD7-6834C26877D1}"/>
              </a:ext>
            </a:extLst>
          </p:cNvPr>
          <p:cNvPicPr>
            <a:picLocks noChangeAspect="1"/>
          </p:cNvPicPr>
          <p:nvPr/>
        </p:nvPicPr>
        <p:blipFill>
          <a:blip r:embed="rId5"/>
          <a:stretch>
            <a:fillRect/>
          </a:stretch>
        </p:blipFill>
        <p:spPr>
          <a:xfrm>
            <a:off x="5646681" y="1618869"/>
            <a:ext cx="6545319" cy="4183994"/>
          </a:xfrm>
          <a:prstGeom prst="rect">
            <a:avLst/>
          </a:prstGeom>
        </p:spPr>
      </p:pic>
    </p:spTree>
    <p:extLst>
      <p:ext uri="{BB962C8B-B14F-4D97-AF65-F5344CB8AC3E}">
        <p14:creationId xmlns:p14="http://schemas.microsoft.com/office/powerpoint/2010/main" val="161540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0C2B-C485-48EB-AAC6-BEE529E300F3}"/>
              </a:ext>
            </a:extLst>
          </p:cNvPr>
          <p:cNvSpPr>
            <a:spLocks noGrp="1"/>
          </p:cNvSpPr>
          <p:nvPr>
            <p:ph type="title"/>
          </p:nvPr>
        </p:nvSpPr>
        <p:spPr/>
        <p:txBody>
          <a:bodyPr/>
          <a:lstStyle/>
          <a:p>
            <a:r>
              <a:rPr lang="en-US" dirty="0"/>
              <a:t>Logistic Regression- Simulation Results</a:t>
            </a:r>
          </a:p>
        </p:txBody>
      </p:sp>
      <p:sp>
        <p:nvSpPr>
          <p:cNvPr id="11" name="Content Placeholder 10">
            <a:extLst>
              <a:ext uri="{FF2B5EF4-FFF2-40B4-BE49-F238E27FC236}">
                <a16:creationId xmlns:a16="http://schemas.microsoft.com/office/drawing/2014/main" id="{80CB5A79-83BF-4F89-A50F-34418C26C17E}"/>
              </a:ext>
            </a:extLst>
          </p:cNvPr>
          <p:cNvSpPr>
            <a:spLocks noGrp="1"/>
          </p:cNvSpPr>
          <p:nvPr>
            <p:ph idx="1"/>
          </p:nvPr>
        </p:nvSpPr>
        <p:spPr>
          <a:xfrm>
            <a:off x="838200" y="1611410"/>
            <a:ext cx="4876800" cy="3008216"/>
          </a:xfrm>
        </p:spPr>
        <p:txBody>
          <a:bodyPr>
            <a:normAutofit lnSpcReduction="10000"/>
          </a:bodyPr>
          <a:lstStyle/>
          <a:p>
            <a:r>
              <a:rPr lang="en-US" sz="2400" dirty="0"/>
              <a:t>Build logistic regression model conversion ~ f(channel1 + channel 2 + channel3 + channel4 + channel5)</a:t>
            </a:r>
          </a:p>
          <a:p>
            <a:r>
              <a:rPr lang="en-US" sz="2400" dirty="0"/>
              <a:t>Find out the variable contributions: relative importance/marginal contribution</a:t>
            </a:r>
          </a:p>
          <a:p>
            <a:r>
              <a:rPr lang="en-US" sz="2400" dirty="0"/>
              <a:t>The relative importance of the bagged logistic regression are used as contribution</a:t>
            </a:r>
          </a:p>
        </p:txBody>
      </p:sp>
      <p:graphicFrame>
        <p:nvGraphicFramePr>
          <p:cNvPr id="4" name="Object 3">
            <a:extLst>
              <a:ext uri="{FF2B5EF4-FFF2-40B4-BE49-F238E27FC236}">
                <a16:creationId xmlns:a16="http://schemas.microsoft.com/office/drawing/2014/main" id="{680F3054-5381-4FAB-A51A-6EE99B2CAF5F}"/>
              </a:ext>
            </a:extLst>
          </p:cNvPr>
          <p:cNvGraphicFramePr>
            <a:graphicFrameLocks noChangeAspect="1"/>
          </p:cNvGraphicFramePr>
          <p:nvPr>
            <p:extLst>
              <p:ext uri="{D42A27DB-BD31-4B8C-83A1-F6EECF244321}">
                <p14:modId xmlns:p14="http://schemas.microsoft.com/office/powerpoint/2010/main" val="237619183"/>
              </p:ext>
            </p:extLst>
          </p:nvPr>
        </p:nvGraphicFramePr>
        <p:xfrm>
          <a:off x="838200" y="4711700"/>
          <a:ext cx="3784600" cy="1484313"/>
        </p:xfrm>
        <a:graphic>
          <a:graphicData uri="http://schemas.openxmlformats.org/presentationml/2006/ole">
            <mc:AlternateContent xmlns:mc="http://schemas.openxmlformats.org/markup-compatibility/2006">
              <mc:Choice xmlns:v="urn:schemas-microsoft-com:vml" Requires="v">
                <p:oleObj spid="_x0000_s7234" name="Worksheet" r:id="rId3" imgW="3953022" imgH="1886068" progId="Excel.Sheet.12">
                  <p:embed/>
                </p:oleObj>
              </mc:Choice>
              <mc:Fallback>
                <p:oleObj name="Worksheet" r:id="rId3" imgW="3953022" imgH="1886068" progId="Excel.Sheet.12">
                  <p:embed/>
                  <p:pic>
                    <p:nvPicPr>
                      <p:cNvPr id="9" name="Object 8">
                        <a:extLst>
                          <a:ext uri="{FF2B5EF4-FFF2-40B4-BE49-F238E27FC236}">
                            <a16:creationId xmlns:a16="http://schemas.microsoft.com/office/drawing/2014/main" id="{A50A3649-98D6-4AC6-9E03-3AC5B82F096F}"/>
                          </a:ext>
                        </a:extLst>
                      </p:cNvPr>
                      <p:cNvPicPr/>
                      <p:nvPr/>
                    </p:nvPicPr>
                    <p:blipFill>
                      <a:blip r:embed="rId4"/>
                      <a:stretch>
                        <a:fillRect/>
                      </a:stretch>
                    </p:blipFill>
                    <p:spPr>
                      <a:xfrm>
                        <a:off x="838200" y="4711700"/>
                        <a:ext cx="3784600" cy="1484313"/>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7B43DA2-4699-4176-8339-3AE9F316C308}"/>
              </a:ext>
            </a:extLst>
          </p:cNvPr>
          <p:cNvPicPr>
            <a:picLocks noChangeAspect="1"/>
          </p:cNvPicPr>
          <p:nvPr/>
        </p:nvPicPr>
        <p:blipFill>
          <a:blip r:embed="rId5"/>
          <a:stretch>
            <a:fillRect/>
          </a:stretch>
        </p:blipFill>
        <p:spPr>
          <a:xfrm>
            <a:off x="6019800" y="1511558"/>
            <a:ext cx="6052588" cy="4201951"/>
          </a:xfrm>
          <a:prstGeom prst="rect">
            <a:avLst/>
          </a:prstGeom>
        </p:spPr>
      </p:pic>
    </p:spTree>
    <p:extLst>
      <p:ext uri="{BB962C8B-B14F-4D97-AF65-F5344CB8AC3E}">
        <p14:creationId xmlns:p14="http://schemas.microsoft.com/office/powerpoint/2010/main" val="24050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EF1996-D130-4C5D-89F6-722F7A65FBF2}"/>
              </a:ext>
            </a:extLst>
          </p:cNvPr>
          <p:cNvPicPr>
            <a:picLocks noChangeAspect="1"/>
          </p:cNvPicPr>
          <p:nvPr/>
        </p:nvPicPr>
        <p:blipFill>
          <a:blip r:embed="rId2"/>
          <a:stretch>
            <a:fillRect/>
          </a:stretch>
        </p:blipFill>
        <p:spPr>
          <a:xfrm>
            <a:off x="409131" y="2559312"/>
            <a:ext cx="3433324" cy="2197326"/>
          </a:xfrm>
          <a:prstGeom prst="rect">
            <a:avLst/>
          </a:prstGeom>
        </p:spPr>
      </p:pic>
      <p:pic>
        <p:nvPicPr>
          <p:cNvPr id="8" name="Picture 7">
            <a:extLst>
              <a:ext uri="{FF2B5EF4-FFF2-40B4-BE49-F238E27FC236}">
                <a16:creationId xmlns:a16="http://schemas.microsoft.com/office/drawing/2014/main" id="{0CCE2010-0F67-4E4C-9991-811CD066B02D}"/>
              </a:ext>
            </a:extLst>
          </p:cNvPr>
          <p:cNvPicPr>
            <a:picLocks noChangeAspect="1"/>
          </p:cNvPicPr>
          <p:nvPr/>
        </p:nvPicPr>
        <p:blipFill>
          <a:blip r:embed="rId3"/>
          <a:stretch>
            <a:fillRect/>
          </a:stretch>
        </p:blipFill>
        <p:spPr>
          <a:xfrm>
            <a:off x="4331007" y="2565333"/>
            <a:ext cx="3423916" cy="2191305"/>
          </a:xfrm>
          <a:prstGeom prst="rect">
            <a:avLst/>
          </a:prstGeom>
        </p:spPr>
      </p:pic>
      <p:sp>
        <p:nvSpPr>
          <p:cNvPr id="2" name="Title 1">
            <a:extLst>
              <a:ext uri="{FF2B5EF4-FFF2-40B4-BE49-F238E27FC236}">
                <a16:creationId xmlns:a16="http://schemas.microsoft.com/office/drawing/2014/main" id="{E9750955-8A76-4467-8452-218C88373EA8}"/>
              </a:ext>
            </a:extLst>
          </p:cNvPr>
          <p:cNvSpPr>
            <a:spLocks noGrp="1"/>
          </p:cNvSpPr>
          <p:nvPr>
            <p:ph type="title"/>
          </p:nvPr>
        </p:nvSpPr>
        <p:spPr>
          <a:xfrm>
            <a:off x="473038" y="642217"/>
            <a:ext cx="11139854" cy="930447"/>
          </a:xfrm>
        </p:spPr>
        <p:txBody>
          <a:bodyPr vert="horz" lIns="91440" tIns="45720" rIns="91440" bIns="45720" rtlCol="0" anchor="b">
            <a:normAutofit/>
          </a:bodyPr>
          <a:lstStyle/>
          <a:p>
            <a:pPr algn="ctr"/>
            <a:r>
              <a:rPr lang="en-US" sz="3000" dirty="0"/>
              <a:t>Scenario Two: Compare the Attribution by Channels and by Stages </a:t>
            </a:r>
          </a:p>
        </p:txBody>
      </p:sp>
      <p:sp>
        <p:nvSpPr>
          <p:cNvPr id="11" name="TextBox 10">
            <a:extLst>
              <a:ext uri="{FF2B5EF4-FFF2-40B4-BE49-F238E27FC236}">
                <a16:creationId xmlns:a16="http://schemas.microsoft.com/office/drawing/2014/main" id="{B9FB3B02-843D-496C-A5DF-61ED5C5DC1A8}"/>
              </a:ext>
            </a:extLst>
          </p:cNvPr>
          <p:cNvSpPr txBox="1"/>
          <p:nvPr/>
        </p:nvSpPr>
        <p:spPr>
          <a:xfrm>
            <a:off x="759029" y="1691898"/>
            <a:ext cx="3816991" cy="646331"/>
          </a:xfrm>
          <a:prstGeom prst="rect">
            <a:avLst/>
          </a:prstGeom>
          <a:noFill/>
        </p:spPr>
        <p:txBody>
          <a:bodyPr wrap="square" rtlCol="0">
            <a:spAutoFit/>
          </a:bodyPr>
          <a:lstStyle/>
          <a:p>
            <a:r>
              <a:rPr lang="en-US" dirty="0"/>
              <a:t>Heuristic, Markov Chain &amp; Shapley</a:t>
            </a:r>
          </a:p>
          <a:p>
            <a:endParaRPr lang="en-US" dirty="0"/>
          </a:p>
        </p:txBody>
      </p:sp>
      <p:pic>
        <p:nvPicPr>
          <p:cNvPr id="15" name="Picture 14">
            <a:extLst>
              <a:ext uri="{FF2B5EF4-FFF2-40B4-BE49-F238E27FC236}">
                <a16:creationId xmlns:a16="http://schemas.microsoft.com/office/drawing/2014/main" id="{77B1D72B-C3B8-47AA-90FD-DF14A88E3A8A}"/>
              </a:ext>
            </a:extLst>
          </p:cNvPr>
          <p:cNvPicPr>
            <a:picLocks noChangeAspect="1"/>
          </p:cNvPicPr>
          <p:nvPr/>
        </p:nvPicPr>
        <p:blipFill>
          <a:blip r:embed="rId4"/>
          <a:stretch>
            <a:fillRect/>
          </a:stretch>
        </p:blipFill>
        <p:spPr>
          <a:xfrm>
            <a:off x="8481193" y="2565157"/>
            <a:ext cx="3428289" cy="2191481"/>
          </a:xfrm>
          <a:prstGeom prst="rect">
            <a:avLst/>
          </a:prstGeom>
        </p:spPr>
      </p:pic>
    </p:spTree>
    <p:extLst>
      <p:ext uri="{BB962C8B-B14F-4D97-AF65-F5344CB8AC3E}">
        <p14:creationId xmlns:p14="http://schemas.microsoft.com/office/powerpoint/2010/main" val="3365223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1B0E87-6771-4583-ABF4-17B9264C2928}"/>
              </a:ext>
            </a:extLst>
          </p:cNvPr>
          <p:cNvPicPr>
            <a:picLocks noChangeAspect="1"/>
          </p:cNvPicPr>
          <p:nvPr/>
        </p:nvPicPr>
        <p:blipFill>
          <a:blip r:embed="rId2"/>
          <a:stretch>
            <a:fillRect/>
          </a:stretch>
        </p:blipFill>
        <p:spPr>
          <a:xfrm>
            <a:off x="336748" y="2006300"/>
            <a:ext cx="5455917" cy="3491786"/>
          </a:xfrm>
          <a:prstGeom prst="rect">
            <a:avLst/>
          </a:prstGeom>
        </p:spPr>
      </p:pic>
      <p:sp>
        <p:nvSpPr>
          <p:cNvPr id="2" name="Title 1">
            <a:extLst>
              <a:ext uri="{FF2B5EF4-FFF2-40B4-BE49-F238E27FC236}">
                <a16:creationId xmlns:a16="http://schemas.microsoft.com/office/drawing/2014/main" id="{9D598C12-0D86-4D57-B6BA-C33C3EFCF0CD}"/>
              </a:ext>
            </a:extLst>
          </p:cNvPr>
          <p:cNvSpPr>
            <a:spLocks noGrp="1"/>
          </p:cNvSpPr>
          <p:nvPr>
            <p:ph type="title"/>
          </p:nvPr>
        </p:nvSpPr>
        <p:spPr>
          <a:xfrm>
            <a:off x="222738" y="194163"/>
            <a:ext cx="11139854" cy="930447"/>
          </a:xfrm>
        </p:spPr>
        <p:txBody>
          <a:bodyPr vert="horz" lIns="91440" tIns="45720" rIns="91440" bIns="45720" rtlCol="0" anchor="b">
            <a:normAutofit/>
          </a:bodyPr>
          <a:lstStyle/>
          <a:p>
            <a:pPr algn="ctr"/>
            <a:r>
              <a:rPr lang="en-US" sz="3000" dirty="0"/>
              <a:t>Scenario Two: Compare the Attribution by Channels and by Stages </a:t>
            </a:r>
          </a:p>
        </p:txBody>
      </p:sp>
      <p:pic>
        <p:nvPicPr>
          <p:cNvPr id="8" name="Content Placeholder 7">
            <a:extLst>
              <a:ext uri="{FF2B5EF4-FFF2-40B4-BE49-F238E27FC236}">
                <a16:creationId xmlns:a16="http://schemas.microsoft.com/office/drawing/2014/main" id="{43E8C4BB-5867-4833-B3F3-B1F1E8411BCC}"/>
              </a:ext>
            </a:extLst>
          </p:cNvPr>
          <p:cNvPicPr>
            <a:picLocks noGrp="1" noChangeAspect="1"/>
          </p:cNvPicPr>
          <p:nvPr>
            <p:ph idx="1"/>
          </p:nvPr>
        </p:nvPicPr>
        <p:blipFill>
          <a:blip r:embed="rId3"/>
          <a:stretch>
            <a:fillRect/>
          </a:stretch>
        </p:blipFill>
        <p:spPr>
          <a:xfrm>
            <a:off x="6154325" y="2006300"/>
            <a:ext cx="5455917" cy="3491786"/>
          </a:xfrm>
          <a:prstGeom prst="rect">
            <a:avLst/>
          </a:prstGeom>
        </p:spPr>
      </p:pic>
      <p:sp>
        <p:nvSpPr>
          <p:cNvPr id="10" name="TextBox 9">
            <a:extLst>
              <a:ext uri="{FF2B5EF4-FFF2-40B4-BE49-F238E27FC236}">
                <a16:creationId xmlns:a16="http://schemas.microsoft.com/office/drawing/2014/main" id="{28ADBA1D-116C-444B-8B9C-5288862084F7}"/>
              </a:ext>
            </a:extLst>
          </p:cNvPr>
          <p:cNvSpPr txBox="1"/>
          <p:nvPr/>
        </p:nvSpPr>
        <p:spPr>
          <a:xfrm>
            <a:off x="612396" y="5917005"/>
            <a:ext cx="3681232" cy="369332"/>
          </a:xfrm>
          <a:prstGeom prst="rect">
            <a:avLst/>
          </a:prstGeom>
          <a:noFill/>
        </p:spPr>
        <p:txBody>
          <a:bodyPr wrap="square" rtlCol="0">
            <a:spAutoFit/>
          </a:bodyPr>
          <a:lstStyle/>
          <a:p>
            <a:pPr algn="ctr"/>
            <a:r>
              <a:rPr lang="en-US" dirty="0">
                <a:solidFill>
                  <a:schemeClr val="bg1">
                    <a:lumMod val="95000"/>
                  </a:schemeClr>
                </a:solidFill>
              </a:rPr>
              <a:t>Regression &amp; Logistic Regression</a:t>
            </a:r>
          </a:p>
        </p:txBody>
      </p:sp>
    </p:spTree>
    <p:extLst>
      <p:ext uri="{BB962C8B-B14F-4D97-AF65-F5344CB8AC3E}">
        <p14:creationId xmlns:p14="http://schemas.microsoft.com/office/powerpoint/2010/main" val="2344178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8270-A283-48EE-983B-F029E70E3771}"/>
              </a:ext>
            </a:extLst>
          </p:cNvPr>
          <p:cNvSpPr>
            <a:spLocks noGrp="1"/>
          </p:cNvSpPr>
          <p:nvPr>
            <p:ph type="title"/>
          </p:nvPr>
        </p:nvSpPr>
        <p:spPr/>
        <p:txBody>
          <a:bodyPr/>
          <a:lstStyle/>
          <a:p>
            <a:r>
              <a:rPr lang="en-US" dirty="0"/>
              <a:t>Comparison</a:t>
            </a:r>
          </a:p>
        </p:txBody>
      </p:sp>
      <p:graphicFrame>
        <p:nvGraphicFramePr>
          <p:cNvPr id="4" name="Content Placeholder 3">
            <a:extLst>
              <a:ext uri="{FF2B5EF4-FFF2-40B4-BE49-F238E27FC236}">
                <a16:creationId xmlns:a16="http://schemas.microsoft.com/office/drawing/2014/main" id="{B5225B8D-0F14-4EC8-8A1C-9FE4D7D14E8A}"/>
              </a:ext>
            </a:extLst>
          </p:cNvPr>
          <p:cNvGraphicFramePr>
            <a:graphicFrameLocks noGrp="1"/>
          </p:cNvGraphicFramePr>
          <p:nvPr>
            <p:ph idx="1"/>
            <p:extLst>
              <p:ext uri="{D42A27DB-BD31-4B8C-83A1-F6EECF244321}">
                <p14:modId xmlns:p14="http://schemas.microsoft.com/office/powerpoint/2010/main" val="781046047"/>
              </p:ext>
            </p:extLst>
          </p:nvPr>
        </p:nvGraphicFramePr>
        <p:xfrm>
          <a:off x="838200" y="1825625"/>
          <a:ext cx="10515600" cy="2713323"/>
        </p:xfrm>
        <a:graphic>
          <a:graphicData uri="http://schemas.openxmlformats.org/drawingml/2006/table">
            <a:tbl>
              <a:tblPr firstRow="1" bandRow="1">
                <a:tableStyleId>{3B4B98B0-60AC-42C2-AFA5-B58CD77FA1E5}</a:tableStyleId>
              </a:tblPr>
              <a:tblGrid>
                <a:gridCol w="2103120">
                  <a:extLst>
                    <a:ext uri="{9D8B030D-6E8A-4147-A177-3AD203B41FA5}">
                      <a16:colId xmlns:a16="http://schemas.microsoft.com/office/drawing/2014/main" val="512132941"/>
                    </a:ext>
                  </a:extLst>
                </a:gridCol>
                <a:gridCol w="2103120">
                  <a:extLst>
                    <a:ext uri="{9D8B030D-6E8A-4147-A177-3AD203B41FA5}">
                      <a16:colId xmlns:a16="http://schemas.microsoft.com/office/drawing/2014/main" val="3060788615"/>
                    </a:ext>
                  </a:extLst>
                </a:gridCol>
                <a:gridCol w="2103120">
                  <a:extLst>
                    <a:ext uri="{9D8B030D-6E8A-4147-A177-3AD203B41FA5}">
                      <a16:colId xmlns:a16="http://schemas.microsoft.com/office/drawing/2014/main" val="716482508"/>
                    </a:ext>
                  </a:extLst>
                </a:gridCol>
                <a:gridCol w="2103120">
                  <a:extLst>
                    <a:ext uri="{9D8B030D-6E8A-4147-A177-3AD203B41FA5}">
                      <a16:colId xmlns:a16="http://schemas.microsoft.com/office/drawing/2014/main" val="3457883263"/>
                    </a:ext>
                  </a:extLst>
                </a:gridCol>
                <a:gridCol w="2103120">
                  <a:extLst>
                    <a:ext uri="{9D8B030D-6E8A-4147-A177-3AD203B41FA5}">
                      <a16:colId xmlns:a16="http://schemas.microsoft.com/office/drawing/2014/main" val="2397508236"/>
                    </a:ext>
                  </a:extLst>
                </a:gridCol>
              </a:tblGrid>
              <a:tr h="409709">
                <a:tc>
                  <a:txBody>
                    <a:bodyPr/>
                    <a:lstStyle/>
                    <a:p>
                      <a:endParaRPr lang="en-US" dirty="0"/>
                    </a:p>
                  </a:txBody>
                  <a:tcPr/>
                </a:tc>
                <a:tc>
                  <a:txBody>
                    <a:bodyPr/>
                    <a:lstStyle/>
                    <a:p>
                      <a:r>
                        <a:rPr lang="en-US" dirty="0"/>
                        <a:t>Rule Based</a:t>
                      </a:r>
                    </a:p>
                  </a:txBody>
                  <a:tcPr/>
                </a:tc>
                <a:tc>
                  <a:txBody>
                    <a:bodyPr/>
                    <a:lstStyle/>
                    <a:p>
                      <a:r>
                        <a:rPr lang="en-US" dirty="0"/>
                        <a:t>Regression</a:t>
                      </a:r>
                    </a:p>
                  </a:txBody>
                  <a:tcPr/>
                </a:tc>
                <a:tc>
                  <a:txBody>
                    <a:bodyPr/>
                    <a:lstStyle/>
                    <a:p>
                      <a:r>
                        <a:rPr lang="en-US" dirty="0"/>
                        <a:t>Markov Chain</a:t>
                      </a:r>
                    </a:p>
                  </a:txBody>
                  <a:tcPr/>
                </a:tc>
                <a:tc>
                  <a:txBody>
                    <a:bodyPr/>
                    <a:lstStyle/>
                    <a:p>
                      <a:r>
                        <a:rPr lang="en-US" dirty="0"/>
                        <a:t>Shapely Value</a:t>
                      </a:r>
                    </a:p>
                  </a:txBody>
                  <a:tcPr/>
                </a:tc>
                <a:extLst>
                  <a:ext uri="{0D108BD9-81ED-4DB2-BD59-A6C34878D82A}">
                    <a16:rowId xmlns:a16="http://schemas.microsoft.com/office/drawing/2014/main" val="558206574"/>
                  </a:ext>
                </a:extLst>
              </a:tr>
              <a:tr h="409709">
                <a:tc>
                  <a:txBody>
                    <a:bodyPr/>
                    <a:lstStyle/>
                    <a:p>
                      <a:r>
                        <a:rPr lang="en-US" dirty="0"/>
                        <a:t>All channels </a:t>
                      </a:r>
                    </a:p>
                  </a:txBody>
                  <a:tcPr/>
                </a:tc>
                <a:tc>
                  <a:txBody>
                    <a:bodyPr/>
                    <a:lstStyle/>
                    <a:p>
                      <a:pPr algn="ctr"/>
                      <a:r>
                        <a:rPr lang="en-US" dirty="0"/>
                        <a:t>Yes</a:t>
                      </a:r>
                    </a:p>
                  </a:txBody>
                  <a:tcPr/>
                </a:tc>
                <a:tc>
                  <a:txBody>
                    <a:bodyPr/>
                    <a:lstStyle/>
                    <a:p>
                      <a:pPr algn="ctr"/>
                      <a:r>
                        <a:rPr lang="en-US" dirty="0"/>
                        <a:t>Yes</a:t>
                      </a:r>
                    </a:p>
                  </a:txBody>
                  <a:tcPr/>
                </a:tc>
                <a:tc>
                  <a:txBody>
                    <a:bodyPr/>
                    <a:lstStyle/>
                    <a:p>
                      <a:pPr algn="ctr"/>
                      <a:r>
                        <a:rPr lang="en-US" dirty="0"/>
                        <a:t>Yes</a:t>
                      </a:r>
                    </a:p>
                  </a:txBody>
                  <a:tcPr/>
                </a:tc>
                <a:tc>
                  <a:txBody>
                    <a:bodyPr/>
                    <a:lstStyle/>
                    <a:p>
                      <a:pPr algn="ctr"/>
                      <a:r>
                        <a:rPr lang="en-US" dirty="0"/>
                        <a:t>Yes</a:t>
                      </a:r>
                    </a:p>
                  </a:txBody>
                  <a:tcPr/>
                </a:tc>
                <a:extLst>
                  <a:ext uri="{0D108BD9-81ED-4DB2-BD59-A6C34878D82A}">
                    <a16:rowId xmlns:a16="http://schemas.microsoft.com/office/drawing/2014/main" val="3383145081"/>
                  </a:ext>
                </a:extLst>
              </a:tr>
              <a:tr h="409709">
                <a:tc>
                  <a:txBody>
                    <a:bodyPr/>
                    <a:lstStyle/>
                    <a:p>
                      <a:r>
                        <a:rPr lang="en-US" dirty="0"/>
                        <a:t>Exposure path</a:t>
                      </a:r>
                    </a:p>
                  </a:txBody>
                  <a:tcPr/>
                </a:tc>
                <a:tc>
                  <a:txBody>
                    <a:bodyPr/>
                    <a:lstStyle/>
                    <a:p>
                      <a:pPr algn="ctr"/>
                      <a:r>
                        <a:rPr lang="en-US" dirty="0"/>
                        <a:t>Yes/No</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1907827181"/>
                  </a:ext>
                </a:extLst>
              </a:tr>
              <a:tr h="434407">
                <a:tc>
                  <a:txBody>
                    <a:bodyPr/>
                    <a:lstStyle/>
                    <a:p>
                      <a:r>
                        <a:rPr lang="en-US" dirty="0"/>
                        <a:t>Exposure time</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No</a:t>
                      </a:r>
                    </a:p>
                  </a:txBody>
                  <a:tcPr/>
                </a:tc>
                <a:extLst>
                  <a:ext uri="{0D108BD9-81ED-4DB2-BD59-A6C34878D82A}">
                    <a16:rowId xmlns:a16="http://schemas.microsoft.com/office/drawing/2014/main" val="2187771777"/>
                  </a:ext>
                </a:extLst>
              </a:tr>
              <a:tr h="409709">
                <a:tc>
                  <a:txBody>
                    <a:bodyPr/>
                    <a:lstStyle/>
                    <a:p>
                      <a:r>
                        <a:rPr lang="en-US" dirty="0"/>
                        <a:t>Repeated exposure</a:t>
                      </a:r>
                    </a:p>
                  </a:txBody>
                  <a:tcPr/>
                </a:tc>
                <a:tc>
                  <a:txBody>
                    <a:bodyPr/>
                    <a:lstStyle/>
                    <a:p>
                      <a:pPr algn="ctr"/>
                      <a:r>
                        <a:rPr lang="en-US" dirty="0"/>
                        <a:t>Yes/No</a:t>
                      </a:r>
                    </a:p>
                  </a:txBody>
                  <a:tcPr/>
                </a:tc>
                <a:tc>
                  <a:txBody>
                    <a:bodyPr/>
                    <a:lstStyle/>
                    <a:p>
                      <a:pPr algn="ctr"/>
                      <a:r>
                        <a:rPr lang="en-US" dirty="0"/>
                        <a:t>Yes</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3420342312"/>
                  </a:ext>
                </a:extLst>
              </a:tr>
              <a:tr h="409709">
                <a:tc>
                  <a:txBody>
                    <a:bodyPr/>
                    <a:lstStyle/>
                    <a:p>
                      <a:r>
                        <a:rPr lang="en-US" dirty="0"/>
                        <a:t>Exposure intense / Type(direct, mass)</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No</a:t>
                      </a:r>
                    </a:p>
                  </a:txBody>
                  <a:tcPr/>
                </a:tc>
                <a:extLst>
                  <a:ext uri="{0D108BD9-81ED-4DB2-BD59-A6C34878D82A}">
                    <a16:rowId xmlns:a16="http://schemas.microsoft.com/office/drawing/2014/main" val="3081409938"/>
                  </a:ext>
                </a:extLst>
              </a:tr>
            </a:tbl>
          </a:graphicData>
        </a:graphic>
      </p:graphicFrame>
    </p:spTree>
    <p:extLst>
      <p:ext uri="{BB962C8B-B14F-4D97-AF65-F5344CB8AC3E}">
        <p14:creationId xmlns:p14="http://schemas.microsoft.com/office/powerpoint/2010/main" val="221215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descr="pyramid">
            <a:extLst>
              <a:ext uri="{FF2B5EF4-FFF2-40B4-BE49-F238E27FC236}">
                <a16:creationId xmlns:a16="http://schemas.microsoft.com/office/drawing/2014/main" id="{E32A6990-6B3F-4AC0-9398-6DDBBC5559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7829551" y="3138896"/>
            <a:ext cx="4042410" cy="27690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ttribution models”的图片搜索结果">
            <a:extLst>
              <a:ext uri="{FF2B5EF4-FFF2-40B4-BE49-F238E27FC236}">
                <a16:creationId xmlns:a16="http://schemas.microsoft.com/office/drawing/2014/main" id="{584FA4A3-8F72-4058-AAE0-E3FE723B7D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7829551" y="853654"/>
            <a:ext cx="4042409" cy="119251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F20A6B5-6C05-482B-86D0-EDF683931866}"/>
              </a:ext>
            </a:extLst>
          </p:cNvPr>
          <p:cNvSpPr>
            <a:spLocks noGrp="1"/>
          </p:cNvSpPr>
          <p:nvPr>
            <p:ph type="title"/>
          </p:nvPr>
        </p:nvSpPr>
        <p:spPr>
          <a:xfrm>
            <a:off x="821516" y="640263"/>
            <a:ext cx="6204984" cy="1344975"/>
          </a:xfrm>
        </p:spPr>
        <p:txBody>
          <a:bodyPr>
            <a:normAutofit/>
          </a:bodyPr>
          <a:lstStyle/>
          <a:p>
            <a:r>
              <a:rPr lang="en-US" sz="4000"/>
              <a:t>Attribution Modeling</a:t>
            </a:r>
          </a:p>
        </p:txBody>
      </p:sp>
      <p:sp>
        <p:nvSpPr>
          <p:cNvPr id="3" name="Content Placeholder 2">
            <a:extLst>
              <a:ext uri="{FF2B5EF4-FFF2-40B4-BE49-F238E27FC236}">
                <a16:creationId xmlns:a16="http://schemas.microsoft.com/office/drawing/2014/main" id="{C8462989-EB7C-45F1-AA26-A0B9B785A737}"/>
              </a:ext>
            </a:extLst>
          </p:cNvPr>
          <p:cNvSpPr>
            <a:spLocks noGrp="1"/>
          </p:cNvSpPr>
          <p:nvPr>
            <p:ph idx="1"/>
          </p:nvPr>
        </p:nvSpPr>
        <p:spPr>
          <a:xfrm>
            <a:off x="821515" y="2121762"/>
            <a:ext cx="6204984" cy="3626917"/>
          </a:xfrm>
        </p:spPr>
        <p:txBody>
          <a:bodyPr>
            <a:normAutofit/>
          </a:bodyPr>
          <a:lstStyle/>
          <a:p>
            <a:r>
              <a:rPr lang="en-US" sz="2000"/>
              <a:t>What is Attribution?</a:t>
            </a:r>
          </a:p>
          <a:p>
            <a:pPr lvl="1"/>
            <a:r>
              <a:rPr lang="en-US" sz="2000"/>
              <a:t>Enable content marketers to get full credit for their work. </a:t>
            </a:r>
          </a:p>
          <a:p>
            <a:r>
              <a:rPr lang="en-US" sz="2000"/>
              <a:t>Why Attribution Modeling?</a:t>
            </a:r>
          </a:p>
          <a:p>
            <a:pPr lvl="1"/>
            <a:r>
              <a:rPr lang="en-US" sz="2000"/>
              <a:t>Understand consumer journey or path. </a:t>
            </a:r>
          </a:p>
          <a:p>
            <a:pPr lvl="1"/>
            <a:r>
              <a:rPr lang="en-US" sz="2000"/>
              <a:t>optimize at a very tactical level. </a:t>
            </a:r>
          </a:p>
          <a:p>
            <a:r>
              <a:rPr lang="en-US" sz="2000"/>
              <a:t>How to Model Attribution?</a:t>
            </a:r>
          </a:p>
          <a:p>
            <a:pPr lvl="1"/>
            <a:r>
              <a:rPr lang="en-US" sz="2000"/>
              <a:t>By “rules” or “statistical models”.</a:t>
            </a:r>
          </a:p>
          <a:p>
            <a:pPr lvl="1"/>
            <a:r>
              <a:rPr lang="en-US" sz="2000"/>
              <a:t>Operates at a micro level – device, persons, households and events.</a:t>
            </a:r>
          </a:p>
          <a:p>
            <a:endParaRPr lang="en-US" sz="2000"/>
          </a:p>
        </p:txBody>
      </p:sp>
    </p:spTree>
    <p:extLst>
      <p:ext uri="{BB962C8B-B14F-4D97-AF65-F5344CB8AC3E}">
        <p14:creationId xmlns:p14="http://schemas.microsoft.com/office/powerpoint/2010/main" val="1652194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86BA-90A2-439E-AB63-E8EDDD8B2A9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34D8C40-9EEC-4ED7-BBBA-39B61971A207}"/>
              </a:ext>
            </a:extLst>
          </p:cNvPr>
          <p:cNvSpPr>
            <a:spLocks noGrp="1"/>
          </p:cNvSpPr>
          <p:nvPr>
            <p:ph idx="1"/>
          </p:nvPr>
        </p:nvSpPr>
        <p:spPr/>
        <p:txBody>
          <a:bodyPr>
            <a:normAutofit fontScale="92500" lnSpcReduction="20000"/>
          </a:bodyPr>
          <a:lstStyle/>
          <a:p>
            <a:pPr marL="514350" lvl="0" indent="-514350">
              <a:buFont typeface="+mj-lt"/>
              <a:buAutoNum type="arabicPeriod"/>
            </a:pPr>
            <a:r>
              <a:rPr lang="en-US" u="sng" dirty="0">
                <a:hlinkClick r:id="rId2"/>
              </a:rPr>
              <a:t>https://analytics.google.com</a:t>
            </a:r>
            <a:endParaRPr lang="en-US" dirty="0"/>
          </a:p>
          <a:p>
            <a:pPr marL="514350" lvl="0" indent="-514350">
              <a:buFont typeface="+mj-lt"/>
              <a:buAutoNum type="arabicPeriod"/>
            </a:pPr>
            <a:r>
              <a:rPr lang="en-US" u="sng" dirty="0">
                <a:hlinkClick r:id="rId3"/>
              </a:rPr>
              <a:t>https://www.sas.com/Attribution/White-Paper</a:t>
            </a:r>
            <a:endParaRPr lang="en-US" dirty="0"/>
          </a:p>
          <a:p>
            <a:pPr marL="514350" lvl="0" indent="-514350">
              <a:buFont typeface="+mj-lt"/>
              <a:buAutoNum type="arabicPeriod"/>
            </a:pPr>
            <a:r>
              <a:rPr lang="en-US" dirty="0"/>
              <a:t>Sergey </a:t>
            </a:r>
            <a:r>
              <a:rPr lang="en-US" dirty="0" err="1"/>
              <a:t>Bryl</a:t>
            </a:r>
            <a:r>
              <a:rPr lang="en-US" dirty="0"/>
              <a:t>’ “Marketing Multi-Channel Attribution Model with R (Part 1 &amp; Part 2)”[Online]; Available: </a:t>
            </a:r>
            <a:r>
              <a:rPr lang="en-US" u="sng" dirty="0">
                <a:hlinkClick r:id="rId4"/>
              </a:rPr>
              <a:t>https://analyzecore.com/2016/08/03/attribution-model-r-part-1/</a:t>
            </a:r>
            <a:r>
              <a:rPr lang="en-US" u="sng" dirty="0"/>
              <a:t> </a:t>
            </a:r>
            <a:r>
              <a:rPr lang="en-US" u="sng" dirty="0">
                <a:hlinkClick r:id="rId5"/>
              </a:rPr>
              <a:t>https://analyzecore.com/2017/05/31/marketing-multi-channel-attribution-model-r-part-2-practical-issues/</a:t>
            </a:r>
            <a:endParaRPr lang="en-US" u="sng" dirty="0"/>
          </a:p>
          <a:p>
            <a:pPr marL="514350" lvl="0" indent="-514350">
              <a:buFont typeface="+mj-lt"/>
              <a:buAutoNum type="arabicPeriod"/>
            </a:pPr>
            <a:r>
              <a:rPr lang="en-US" dirty="0"/>
              <a:t>Shao, X. and Li L. “Data-Driven Multi-Touch Attribution Models ”  </a:t>
            </a:r>
            <a:r>
              <a:rPr lang="en-US" dirty="0" err="1"/>
              <a:t>Proceedins</a:t>
            </a:r>
            <a:r>
              <a:rPr lang="en-US" dirty="0"/>
              <a:t> of the 17th ACM SIGKDD International Conference on Knowledge Discovery and Data mining, 2011.  </a:t>
            </a:r>
          </a:p>
          <a:p>
            <a:pPr marL="514350" lvl="0" indent="-514350">
              <a:buFont typeface="+mj-lt"/>
              <a:buAutoNum type="arabicPeriod"/>
            </a:pPr>
            <a:r>
              <a:rPr lang="en-US" dirty="0"/>
              <a:t>AE Roth, RE </a:t>
            </a:r>
            <a:r>
              <a:rPr lang="en-US" dirty="0" err="1"/>
              <a:t>Verrechina</a:t>
            </a:r>
            <a:r>
              <a:rPr lang="en-US" dirty="0"/>
              <a:t>. “The Sharpley value as applied to cost allocation: a reinterpretation”.  Journal of Accounting Research 1979. </a:t>
            </a:r>
          </a:p>
        </p:txBody>
      </p:sp>
    </p:spTree>
    <p:extLst>
      <p:ext uri="{BB962C8B-B14F-4D97-AF65-F5344CB8AC3E}">
        <p14:creationId xmlns:p14="http://schemas.microsoft.com/office/powerpoint/2010/main" val="2106770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9DCA-3837-4B94-98D1-7E3E4D93628A}"/>
              </a:ext>
            </a:extLst>
          </p:cNvPr>
          <p:cNvSpPr>
            <a:spLocks noGrp="1"/>
          </p:cNvSpPr>
          <p:nvPr>
            <p:ph type="title"/>
          </p:nvPr>
        </p:nvSpPr>
        <p:spPr>
          <a:xfrm>
            <a:off x="838200" y="365125"/>
            <a:ext cx="10515600" cy="1325563"/>
          </a:xfrm>
        </p:spPr>
        <p:txBody>
          <a:bodyPr>
            <a:normAutofit/>
          </a:bodyPr>
          <a:lstStyle/>
          <a:p>
            <a:r>
              <a:rPr lang="en-US" dirty="0"/>
              <a:t>Modeling Approaches</a:t>
            </a:r>
          </a:p>
        </p:txBody>
      </p:sp>
      <p:graphicFrame>
        <p:nvGraphicFramePr>
          <p:cNvPr id="5" name="Content Placeholder 2">
            <a:extLst>
              <a:ext uri="{FF2B5EF4-FFF2-40B4-BE49-F238E27FC236}">
                <a16:creationId xmlns:a16="http://schemas.microsoft.com/office/drawing/2014/main" id="{CCC63D82-7DC0-47C4-895F-C14C88CD7DD9}"/>
              </a:ext>
            </a:extLst>
          </p:cNvPr>
          <p:cNvGraphicFramePr>
            <a:graphicFrameLocks noGrp="1"/>
          </p:cNvGraphicFramePr>
          <p:nvPr>
            <p:ph idx="1"/>
            <p:extLst>
              <p:ext uri="{D42A27DB-BD31-4B8C-83A1-F6EECF244321}">
                <p14:modId xmlns:p14="http://schemas.microsoft.com/office/powerpoint/2010/main" val="31455386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480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9E54B8F0-190A-4AF2-9BBA-A8FCB60701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5C27E063-572B-42D5-A631-F274AB3C854C}"/>
              </a:ext>
            </a:extLst>
          </p:cNvPr>
          <p:cNvSpPr>
            <a:spLocks noGrp="1"/>
          </p:cNvSpPr>
          <p:nvPr>
            <p:ph type="title"/>
          </p:nvPr>
        </p:nvSpPr>
        <p:spPr>
          <a:xfrm>
            <a:off x="1913468" y="365125"/>
            <a:ext cx="9440332" cy="1325563"/>
          </a:xfrm>
        </p:spPr>
        <p:txBody>
          <a:bodyPr>
            <a:normAutofit/>
          </a:bodyPr>
          <a:lstStyle/>
          <a:p>
            <a:r>
              <a:rPr lang="en-US" dirty="0"/>
              <a:t>Data Simulation</a:t>
            </a:r>
            <a:endParaRPr lang="en-US"/>
          </a:p>
        </p:txBody>
      </p:sp>
      <p:sp>
        <p:nvSpPr>
          <p:cNvPr id="3" name="Content Placeholder 2">
            <a:extLst>
              <a:ext uri="{FF2B5EF4-FFF2-40B4-BE49-F238E27FC236}">
                <a16:creationId xmlns:a16="http://schemas.microsoft.com/office/drawing/2014/main" id="{47F8BE25-E82C-4758-B012-B8304844103A}"/>
              </a:ext>
            </a:extLst>
          </p:cNvPr>
          <p:cNvSpPr>
            <a:spLocks noGrp="1"/>
          </p:cNvSpPr>
          <p:nvPr>
            <p:ph idx="1"/>
          </p:nvPr>
        </p:nvSpPr>
        <p:spPr/>
        <p:txBody>
          <a:bodyPr>
            <a:normAutofit/>
          </a:bodyPr>
          <a:lstStyle/>
          <a:p>
            <a:r>
              <a:rPr lang="en-US" dirty="0"/>
              <a:t>Generate a sample of 20k clients, randomly exposing to multiple channels and with multiple conversions.</a:t>
            </a:r>
          </a:p>
          <a:p>
            <a:r>
              <a:rPr lang="en-US" dirty="0"/>
              <a:t>Split journey by purchase counts: For each of the clients, the paths are split by every conversion.</a:t>
            </a:r>
          </a:p>
          <a:p>
            <a:pPr lvl="1"/>
            <a:r>
              <a:rPr lang="en-US" dirty="0"/>
              <a:t>Scenario one: consider a conversion is the and of a journey and the journeys within a clients are independent; journeys between clients are independent.</a:t>
            </a:r>
          </a:p>
          <a:p>
            <a:pPr lvl="1"/>
            <a:r>
              <a:rPr lang="en-US" dirty="0"/>
              <a:t>Scenario two: model separately for different stage (the journey to the first conversion, second conversion …), compare the marketing channels effects for the differences. </a:t>
            </a:r>
          </a:p>
          <a:p>
            <a:pPr lvl="1"/>
            <a:r>
              <a:rPr lang="en-US" dirty="0"/>
              <a:t>The different approaches to calculate the attributions are illustrated under scenario one; more simulations for scenario two are presented at the end.  </a:t>
            </a:r>
          </a:p>
          <a:p>
            <a:endParaRPr lang="en-US" dirty="0"/>
          </a:p>
        </p:txBody>
      </p:sp>
    </p:spTree>
    <p:extLst>
      <p:ext uri="{BB962C8B-B14F-4D97-AF65-F5344CB8AC3E}">
        <p14:creationId xmlns:p14="http://schemas.microsoft.com/office/powerpoint/2010/main" val="350401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237" name="Picture 45" descr="https://d30cz2g5jd7t8z.cloudfront.net/uploads/media/f9/82/f9829a8416b011c3e977c26369487b35.jpg">
            <a:extLst>
              <a:ext uri="{FF2B5EF4-FFF2-40B4-BE49-F238E27FC236}">
                <a16:creationId xmlns:a16="http://schemas.microsoft.com/office/drawing/2014/main" id="{297503F9-271C-4F1F-A9A8-F107B8FB57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029325" y="643466"/>
            <a:ext cx="3864650" cy="5568739"/>
          </a:xfrm>
          <a:prstGeom prst="rect">
            <a:avLst/>
          </a:prstGeom>
          <a:noFill/>
          <a:extLst>
            <a:ext uri="{909E8E84-426E-40DD-AFC4-6F175D3DCCD1}">
              <a14:hiddenFill xmlns:a14="http://schemas.microsoft.com/office/drawing/2010/main">
                <a:solidFill>
                  <a:srgbClr val="FFFFFF"/>
                </a:solidFill>
              </a14:hiddenFill>
            </a:ext>
          </a:extLst>
        </p:spPr>
      </p:pic>
      <p:sp>
        <p:nvSpPr>
          <p:cNvPr id="8249" name="Down Arrow 7">
            <a:extLst>
              <a:ext uri="{FF2B5EF4-FFF2-40B4-BE49-F238E27FC236}">
                <a16:creationId xmlns:a16="http://schemas.microsoft.com/office/drawing/2014/main" id="{D4771268-CB57-404A-9271-370EB28F60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93692-5EA0-46AD-A1F6-42B447B9E78E}"/>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chemeClr val="bg1"/>
                </a:solidFill>
                <a:latin typeface="+mj-lt"/>
                <a:ea typeface="+mj-ea"/>
                <a:cs typeface="+mj-cs"/>
              </a:rPr>
              <a:t>Rule Based Models</a:t>
            </a:r>
          </a:p>
        </p:txBody>
      </p:sp>
    </p:spTree>
    <p:extLst>
      <p:ext uri="{BB962C8B-B14F-4D97-AF65-F5344CB8AC3E}">
        <p14:creationId xmlns:p14="http://schemas.microsoft.com/office/powerpoint/2010/main" val="93900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66C9-D566-442F-8447-28801C54096F}"/>
              </a:ext>
            </a:extLst>
          </p:cNvPr>
          <p:cNvSpPr>
            <a:spLocks noGrp="1"/>
          </p:cNvSpPr>
          <p:nvPr>
            <p:ph type="title"/>
          </p:nvPr>
        </p:nvSpPr>
        <p:spPr>
          <a:xfrm>
            <a:off x="838200" y="365125"/>
            <a:ext cx="3200400" cy="1325563"/>
          </a:xfrm>
        </p:spPr>
        <p:txBody>
          <a:bodyPr>
            <a:normAutofit/>
          </a:bodyPr>
          <a:lstStyle/>
          <a:p>
            <a:r>
              <a:rPr lang="en-US" sz="3200" dirty="0"/>
              <a:t>Rule Based-Simulation Results</a:t>
            </a:r>
          </a:p>
        </p:txBody>
      </p:sp>
      <p:sp>
        <p:nvSpPr>
          <p:cNvPr id="7" name="Content Placeholder 6">
            <a:extLst>
              <a:ext uri="{FF2B5EF4-FFF2-40B4-BE49-F238E27FC236}">
                <a16:creationId xmlns:a16="http://schemas.microsoft.com/office/drawing/2014/main" id="{51BAB489-15CD-4DE2-B165-25C8F1FFCE4C}"/>
              </a:ext>
            </a:extLst>
          </p:cNvPr>
          <p:cNvSpPr>
            <a:spLocks noGrp="1"/>
          </p:cNvSpPr>
          <p:nvPr>
            <p:ph idx="1"/>
          </p:nvPr>
        </p:nvSpPr>
        <p:spPr>
          <a:xfrm>
            <a:off x="838201" y="1825625"/>
            <a:ext cx="3200400" cy="4351338"/>
          </a:xfrm>
        </p:spPr>
        <p:txBody>
          <a:bodyPr>
            <a:normAutofit/>
          </a:bodyPr>
          <a:lstStyle/>
          <a:p>
            <a:r>
              <a:rPr lang="en-US" sz="1800" dirty="0"/>
              <a:t>Simulate the customer journey, with occurrence of each channel ( 0.17, 0.28, 0.15, 0.25, 0.15). </a:t>
            </a:r>
          </a:p>
          <a:p>
            <a:r>
              <a:rPr lang="en-US" sz="1800" dirty="0"/>
              <a:t>Create the journey path.</a:t>
            </a:r>
          </a:p>
          <a:p>
            <a:r>
              <a:rPr lang="en-US" sz="1800" dirty="0"/>
              <a:t>The attribution of each channel based on first touch, last touch, linear touch, first and last position, and time decay are obtained.</a:t>
            </a:r>
          </a:p>
          <a:p>
            <a:endParaRPr lang="en-US" sz="1800" dirty="0"/>
          </a:p>
          <a:p>
            <a:endParaRPr lang="en-US" sz="1800" dirty="0"/>
          </a:p>
        </p:txBody>
      </p:sp>
      <p:pic>
        <p:nvPicPr>
          <p:cNvPr id="15" name="Picture 14">
            <a:extLst>
              <a:ext uri="{FF2B5EF4-FFF2-40B4-BE49-F238E27FC236}">
                <a16:creationId xmlns:a16="http://schemas.microsoft.com/office/drawing/2014/main" id="{3C4655E0-7ADF-4AD2-B878-8B0DA5D4C44B}"/>
              </a:ext>
            </a:extLst>
          </p:cNvPr>
          <p:cNvPicPr>
            <a:picLocks noChangeAspect="1"/>
          </p:cNvPicPr>
          <p:nvPr/>
        </p:nvPicPr>
        <p:blipFill>
          <a:blip r:embed="rId3"/>
          <a:stretch>
            <a:fillRect/>
          </a:stretch>
        </p:blipFill>
        <p:spPr>
          <a:xfrm>
            <a:off x="5475206" y="1711104"/>
            <a:ext cx="6070234" cy="3784821"/>
          </a:xfrm>
          <a:prstGeom prst="rect">
            <a:avLst/>
          </a:prstGeom>
        </p:spPr>
      </p:pic>
      <p:graphicFrame>
        <p:nvGraphicFramePr>
          <p:cNvPr id="21" name="Object 20">
            <a:extLst>
              <a:ext uri="{FF2B5EF4-FFF2-40B4-BE49-F238E27FC236}">
                <a16:creationId xmlns:a16="http://schemas.microsoft.com/office/drawing/2014/main" id="{0A521561-16B5-45AE-B7A4-CB17F720B65E}"/>
              </a:ext>
            </a:extLst>
          </p:cNvPr>
          <p:cNvGraphicFramePr>
            <a:graphicFrameLocks noChangeAspect="1"/>
          </p:cNvGraphicFramePr>
          <p:nvPr>
            <p:extLst>
              <p:ext uri="{D42A27DB-BD31-4B8C-83A1-F6EECF244321}">
                <p14:modId xmlns:p14="http://schemas.microsoft.com/office/powerpoint/2010/main" val="3461207795"/>
              </p:ext>
            </p:extLst>
          </p:nvPr>
        </p:nvGraphicFramePr>
        <p:xfrm>
          <a:off x="838200" y="4665634"/>
          <a:ext cx="3639924" cy="1733550"/>
        </p:xfrm>
        <a:graphic>
          <a:graphicData uri="http://schemas.openxmlformats.org/presentationml/2006/ole">
            <mc:AlternateContent xmlns:mc="http://schemas.openxmlformats.org/markup-compatibility/2006">
              <mc:Choice xmlns:v="urn:schemas-microsoft-com:vml" Requires="v">
                <p:oleObj spid="_x0000_s11271" name="Worksheet" r:id="rId4" imgW="5171987" imgH="2400418" progId="Excel.Sheet.12">
                  <p:embed/>
                </p:oleObj>
              </mc:Choice>
              <mc:Fallback>
                <p:oleObj name="Worksheet" r:id="rId4" imgW="5171987" imgH="2400418" progId="Excel.Sheet.12">
                  <p:embed/>
                  <p:pic>
                    <p:nvPicPr>
                      <p:cNvPr id="9" name="Object 8">
                        <a:extLst>
                          <a:ext uri="{FF2B5EF4-FFF2-40B4-BE49-F238E27FC236}">
                            <a16:creationId xmlns:a16="http://schemas.microsoft.com/office/drawing/2014/main" id="{BE565920-759D-42B5-979C-0281981A7F2D}"/>
                          </a:ext>
                        </a:extLst>
                      </p:cNvPr>
                      <p:cNvPicPr/>
                      <p:nvPr/>
                    </p:nvPicPr>
                    <p:blipFill>
                      <a:blip r:embed="rId5"/>
                      <a:stretch>
                        <a:fillRect/>
                      </a:stretch>
                    </p:blipFill>
                    <p:spPr>
                      <a:xfrm>
                        <a:off x="838200" y="4665634"/>
                        <a:ext cx="3639924" cy="1733550"/>
                      </a:xfrm>
                      <a:prstGeom prst="rect">
                        <a:avLst/>
                      </a:prstGeom>
                    </p:spPr>
                  </p:pic>
                </p:oleObj>
              </mc:Fallback>
            </mc:AlternateContent>
          </a:graphicData>
        </a:graphic>
      </p:graphicFrame>
    </p:spTree>
    <p:extLst>
      <p:ext uri="{BB962C8B-B14F-4D97-AF65-F5344CB8AC3E}">
        <p14:creationId xmlns:p14="http://schemas.microsoft.com/office/powerpoint/2010/main" val="258685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1CA5-39DD-4CA1-B978-BB0EF308C273}"/>
              </a:ext>
            </a:extLst>
          </p:cNvPr>
          <p:cNvSpPr>
            <a:spLocks noGrp="1"/>
          </p:cNvSpPr>
          <p:nvPr>
            <p:ph type="title"/>
          </p:nvPr>
        </p:nvSpPr>
        <p:spPr>
          <a:xfrm>
            <a:off x="838200" y="365125"/>
            <a:ext cx="10515600" cy="1325563"/>
          </a:xfrm>
        </p:spPr>
        <p:txBody>
          <a:bodyPr>
            <a:normAutofit/>
          </a:bodyPr>
          <a:lstStyle/>
          <a:p>
            <a:r>
              <a:rPr lang="en-US" dirty="0"/>
              <a:t>Markov Chain Model</a:t>
            </a:r>
          </a:p>
        </p:txBody>
      </p:sp>
      <p:graphicFrame>
        <p:nvGraphicFramePr>
          <p:cNvPr id="5" name="Content Placeholder 2">
            <a:extLst>
              <a:ext uri="{FF2B5EF4-FFF2-40B4-BE49-F238E27FC236}">
                <a16:creationId xmlns:a16="http://schemas.microsoft.com/office/drawing/2014/main" id="{8D8ED391-8629-4A69-A31B-FEE8E46C5FEA}"/>
              </a:ext>
            </a:extLst>
          </p:cNvPr>
          <p:cNvGraphicFramePr>
            <a:graphicFrameLocks noGrp="1"/>
          </p:cNvGraphicFramePr>
          <p:nvPr>
            <p:ph idx="1"/>
            <p:extLst>
              <p:ext uri="{D42A27DB-BD31-4B8C-83A1-F6EECF244321}">
                <p14:modId xmlns:p14="http://schemas.microsoft.com/office/powerpoint/2010/main" val="34323179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590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C9E5-BBF4-4C8B-BD90-E091D84E7619}"/>
              </a:ext>
            </a:extLst>
          </p:cNvPr>
          <p:cNvSpPr>
            <a:spLocks noGrp="1"/>
          </p:cNvSpPr>
          <p:nvPr>
            <p:ph type="title"/>
          </p:nvPr>
        </p:nvSpPr>
        <p:spPr/>
        <p:txBody>
          <a:bodyPr/>
          <a:lstStyle/>
          <a:p>
            <a:r>
              <a:rPr lang="en-US" dirty="0"/>
              <a:t>Markov Chain- Algorithm</a:t>
            </a:r>
          </a:p>
        </p:txBody>
      </p:sp>
      <p:sp>
        <p:nvSpPr>
          <p:cNvPr id="3" name="Content Placeholder 2">
            <a:extLst>
              <a:ext uri="{FF2B5EF4-FFF2-40B4-BE49-F238E27FC236}">
                <a16:creationId xmlns:a16="http://schemas.microsoft.com/office/drawing/2014/main" id="{46B48B38-58BA-49D4-8AD4-36EE170CD9E6}"/>
              </a:ext>
            </a:extLst>
          </p:cNvPr>
          <p:cNvSpPr>
            <a:spLocks noGrp="1"/>
          </p:cNvSpPr>
          <p:nvPr>
            <p:ph idx="1"/>
          </p:nvPr>
        </p:nvSpPr>
        <p:spPr>
          <a:xfrm>
            <a:off x="614265" y="1690688"/>
            <a:ext cx="3985727" cy="483345"/>
          </a:xfrm>
        </p:spPr>
        <p:txBody>
          <a:bodyPr>
            <a:normAutofit lnSpcReduction="10000"/>
          </a:bodyPr>
          <a:lstStyle/>
          <a:p>
            <a:pPr marL="0" indent="0">
              <a:buNone/>
            </a:pPr>
            <a:r>
              <a:rPr lang="en-US" sz="1600" b="1" dirty="0"/>
              <a:t>Step 1</a:t>
            </a:r>
            <a:r>
              <a:rPr lang="en-US" sz="1600" dirty="0"/>
              <a:t>: collect the customer journeys, for example, three customer journeys</a:t>
            </a:r>
          </a:p>
          <a:p>
            <a:endParaRPr lang="en-US" dirty="0"/>
          </a:p>
        </p:txBody>
      </p:sp>
      <p:pic>
        <p:nvPicPr>
          <p:cNvPr id="4" name="Picture 3" descr="Screenshot 2016-07-22 14.26.50">
            <a:extLst>
              <a:ext uri="{FF2B5EF4-FFF2-40B4-BE49-F238E27FC236}">
                <a16:creationId xmlns:a16="http://schemas.microsoft.com/office/drawing/2014/main" id="{E95721E4-36E7-418E-BE51-171402D560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45020" y="2269541"/>
            <a:ext cx="5598368" cy="21251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4B7D177-3A88-4C86-B542-8D3CE02E3DD2}"/>
              </a:ext>
            </a:extLst>
          </p:cNvPr>
          <p:cNvSpPr/>
          <p:nvPr/>
        </p:nvSpPr>
        <p:spPr>
          <a:xfrm>
            <a:off x="6580257" y="1255279"/>
            <a:ext cx="3487667" cy="646331"/>
          </a:xfrm>
          <a:prstGeom prst="rect">
            <a:avLst/>
          </a:prstGeom>
        </p:spPr>
        <p:txBody>
          <a:bodyPr wrap="square">
            <a:spAutoFit/>
          </a:bodyPr>
          <a:lstStyle/>
          <a:p>
            <a:pPr lvl="1"/>
            <a:r>
              <a:rPr lang="en-US" sz="1200" i="1" dirty="0"/>
              <a:t>C1 -&gt; C2 -&gt; C3 -&gt; purchase</a:t>
            </a:r>
            <a:endParaRPr lang="en-US" sz="1200" dirty="0"/>
          </a:p>
          <a:p>
            <a:pPr lvl="1"/>
            <a:r>
              <a:rPr lang="en-US" sz="1200" i="1" dirty="0"/>
              <a:t>C1 -&gt; unsuccessful conversion</a:t>
            </a:r>
            <a:endParaRPr lang="en-US" sz="1200" dirty="0"/>
          </a:p>
          <a:p>
            <a:pPr lvl="1"/>
            <a:r>
              <a:rPr lang="en-US" sz="1200" i="1" dirty="0"/>
              <a:t>C2 -&gt; C3 -&gt; unsuccessful conversion</a:t>
            </a:r>
            <a:endParaRPr lang="en-US" sz="1200" dirty="0"/>
          </a:p>
        </p:txBody>
      </p:sp>
      <p:sp>
        <p:nvSpPr>
          <p:cNvPr id="6" name="Rectangle 5">
            <a:extLst>
              <a:ext uri="{FF2B5EF4-FFF2-40B4-BE49-F238E27FC236}">
                <a16:creationId xmlns:a16="http://schemas.microsoft.com/office/drawing/2014/main" id="{A32F317B-75A2-4F05-BB3D-7026DA696461}"/>
              </a:ext>
            </a:extLst>
          </p:cNvPr>
          <p:cNvSpPr/>
          <p:nvPr/>
        </p:nvSpPr>
        <p:spPr>
          <a:xfrm>
            <a:off x="597160" y="2524510"/>
            <a:ext cx="4358951" cy="338554"/>
          </a:xfrm>
          <a:prstGeom prst="rect">
            <a:avLst/>
          </a:prstGeom>
        </p:spPr>
        <p:txBody>
          <a:bodyPr wrap="square">
            <a:spAutoFit/>
          </a:bodyPr>
          <a:lstStyle/>
          <a:p>
            <a:r>
              <a:rPr lang="en-US" sz="1600" b="1" dirty="0"/>
              <a:t>Step 2</a:t>
            </a:r>
            <a:r>
              <a:rPr lang="en-US" sz="1600" dirty="0"/>
              <a:t>: denote the Markov chain path as graph:</a:t>
            </a:r>
          </a:p>
        </p:txBody>
      </p:sp>
      <p:sp>
        <p:nvSpPr>
          <p:cNvPr id="7" name="Rectangle 6">
            <a:extLst>
              <a:ext uri="{FF2B5EF4-FFF2-40B4-BE49-F238E27FC236}">
                <a16:creationId xmlns:a16="http://schemas.microsoft.com/office/drawing/2014/main" id="{D2A7A034-8358-4887-931A-D5DEDD3735F3}"/>
              </a:ext>
            </a:extLst>
          </p:cNvPr>
          <p:cNvSpPr/>
          <p:nvPr/>
        </p:nvSpPr>
        <p:spPr>
          <a:xfrm>
            <a:off x="597160" y="3191487"/>
            <a:ext cx="5214257" cy="2285241"/>
          </a:xfrm>
          <a:prstGeom prst="rect">
            <a:avLst/>
          </a:prstGeom>
        </p:spPr>
        <p:txBody>
          <a:bodyPr wrap="square">
            <a:spAutoFit/>
          </a:bodyPr>
          <a:lstStyle/>
          <a:p>
            <a:pPr>
              <a:lnSpc>
                <a:spcPts val="1500"/>
              </a:lnSpc>
              <a:spcBef>
                <a:spcPts val="300"/>
              </a:spcBef>
              <a:spcAft>
                <a:spcPts val="900"/>
              </a:spcAft>
            </a:pPr>
            <a:r>
              <a:rPr lang="en-US" sz="1600" b="1" dirty="0">
                <a:solidFill>
                  <a:srgbClr val="212121"/>
                </a:solidFill>
                <a:latin typeface="Calibri" panose="020F0502020204030204" pitchFamily="34" charset="0"/>
                <a:ea typeface="Calibri" panose="020F0502020204030204" pitchFamily="34" charset="0"/>
                <a:cs typeface="Calibri" panose="020F0502020204030204" pitchFamily="34" charset="0"/>
              </a:rPr>
              <a:t>Step 3</a:t>
            </a:r>
            <a:r>
              <a:rPr lang="en-US" sz="1600" dirty="0">
                <a:solidFill>
                  <a:srgbClr val="212121"/>
                </a:solidFill>
                <a:latin typeface="Calibri" panose="020F0502020204030204" pitchFamily="34" charset="0"/>
                <a:ea typeface="Calibri" panose="020F0502020204030204" pitchFamily="34" charset="0"/>
                <a:cs typeface="Calibri" panose="020F0502020204030204" pitchFamily="34" charset="0"/>
              </a:rPr>
              <a:t>:  the contribution of each channel are calculate by removing and measure how many conversions reduced, e.g. removing C1</a:t>
            </a:r>
          </a:p>
          <a:p>
            <a:pPr>
              <a:lnSpc>
                <a:spcPts val="1500"/>
              </a:lnSpc>
              <a:spcBef>
                <a:spcPts val="300"/>
              </a:spcBef>
              <a:spcAft>
                <a:spcPts val="900"/>
              </a:spcAft>
            </a:pPr>
            <a:r>
              <a:rPr lang="en-US" sz="1400" dirty="0">
                <a:solidFill>
                  <a:srgbClr val="212121"/>
                </a:solidFill>
                <a:cs typeface="Calibri" panose="020F0502020204030204" pitchFamily="34" charset="0"/>
              </a:rPr>
              <a:t>probability of conversion of the complete model is 33.3% (0.667 * 0.5 * 1 * 0.5 + 0.333 * 1 * 0.5.) </a:t>
            </a:r>
          </a:p>
          <a:p>
            <a:pPr>
              <a:lnSpc>
                <a:spcPts val="1500"/>
              </a:lnSpc>
              <a:spcBef>
                <a:spcPts val="300"/>
              </a:spcBef>
              <a:spcAft>
                <a:spcPts val="900"/>
              </a:spcAft>
            </a:pPr>
            <a:r>
              <a:rPr lang="en-US" sz="1400" dirty="0">
                <a:solidFill>
                  <a:srgbClr val="212121"/>
                </a:solidFill>
                <a:cs typeface="Calibri" panose="020F0502020204030204" pitchFamily="34" charset="0"/>
              </a:rPr>
              <a:t>The probability of conversion after removing the C1 channel is 16.7% (0.333 * 1 * 0.5.) </a:t>
            </a:r>
          </a:p>
          <a:p>
            <a:pPr>
              <a:lnSpc>
                <a:spcPts val="1500"/>
              </a:lnSpc>
              <a:spcBef>
                <a:spcPts val="300"/>
              </a:spcBef>
              <a:spcAft>
                <a:spcPts val="900"/>
              </a:spcAft>
            </a:pPr>
            <a:r>
              <a:rPr lang="en-US" sz="1400" dirty="0">
                <a:solidFill>
                  <a:srgbClr val="212121"/>
                </a:solidFill>
                <a:cs typeface="Calibri" panose="020F0502020204030204" pitchFamily="34" charset="0"/>
              </a:rPr>
              <a:t>Therefore, the channel C1 removal effect is 0.5 (1 – 0.167 / 0.333.). Repeat this process for all channels (C2 = 1 and C3 =1) </a:t>
            </a:r>
          </a:p>
        </p:txBody>
      </p:sp>
      <p:pic>
        <p:nvPicPr>
          <p:cNvPr id="8" name="Picture 7" descr="Screenshot 2016-07-25 21.26.57">
            <a:extLst>
              <a:ext uri="{FF2B5EF4-FFF2-40B4-BE49-F238E27FC236}">
                <a16:creationId xmlns:a16="http://schemas.microsoft.com/office/drawing/2014/main" id="{51CAD1FF-7F46-49B0-9677-687A92F3030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11417" y="4484251"/>
            <a:ext cx="5431971" cy="2047216"/>
          </a:xfrm>
          <a:prstGeom prst="rect">
            <a:avLst/>
          </a:prstGeom>
          <a:noFill/>
          <a:ln>
            <a:noFill/>
          </a:ln>
        </p:spPr>
      </p:pic>
      <p:sp>
        <p:nvSpPr>
          <p:cNvPr id="9" name="Arrow: Right 8">
            <a:extLst>
              <a:ext uri="{FF2B5EF4-FFF2-40B4-BE49-F238E27FC236}">
                <a16:creationId xmlns:a16="http://schemas.microsoft.com/office/drawing/2014/main" id="{A532B9DC-7260-488B-9136-249240A2598C}"/>
              </a:ext>
            </a:extLst>
          </p:cNvPr>
          <p:cNvSpPr/>
          <p:nvPr/>
        </p:nvSpPr>
        <p:spPr>
          <a:xfrm rot="5400000">
            <a:off x="8165778" y="2073899"/>
            <a:ext cx="420624" cy="3017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9904AE2C-3F3A-4E81-A1F1-ECCD631E3D66}"/>
              </a:ext>
            </a:extLst>
          </p:cNvPr>
          <p:cNvSpPr/>
          <p:nvPr/>
        </p:nvSpPr>
        <p:spPr>
          <a:xfrm rot="5400000">
            <a:off x="8165778" y="4288609"/>
            <a:ext cx="420624" cy="3017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E7692F-0E33-4526-AAF8-7253965A228B}"/>
              </a:ext>
            </a:extLst>
          </p:cNvPr>
          <p:cNvSpPr/>
          <p:nvPr/>
        </p:nvSpPr>
        <p:spPr>
          <a:xfrm>
            <a:off x="614265" y="5566260"/>
            <a:ext cx="6096000" cy="1077218"/>
          </a:xfrm>
          <a:prstGeom prst="rect">
            <a:avLst/>
          </a:prstGeom>
        </p:spPr>
        <p:txBody>
          <a:bodyPr>
            <a:spAutoFit/>
          </a:bodyPr>
          <a:lstStyle/>
          <a:p>
            <a:r>
              <a:rPr lang="en-US" sz="1600" b="1" dirty="0">
                <a:solidFill>
                  <a:srgbClr val="212121"/>
                </a:solidFill>
                <a:latin typeface="Calibri" panose="020F0502020204030204" pitchFamily="34" charset="0"/>
                <a:cs typeface="Calibri" panose="020F0502020204030204" pitchFamily="34" charset="0"/>
              </a:rPr>
              <a:t>Step 4</a:t>
            </a:r>
            <a:r>
              <a:rPr lang="en-US" sz="1600" dirty="0">
                <a:solidFill>
                  <a:srgbClr val="212121"/>
                </a:solidFill>
                <a:latin typeface="Calibri" panose="020F0502020204030204" pitchFamily="34" charset="0"/>
                <a:cs typeface="Calibri" panose="020F0502020204030204" pitchFamily="34" charset="0"/>
              </a:rPr>
              <a:t>:  the allocation</a:t>
            </a:r>
          </a:p>
          <a:p>
            <a:pPr lvl="1"/>
            <a:r>
              <a:rPr lang="en-US" sz="1600" dirty="0">
                <a:solidFill>
                  <a:srgbClr val="212121"/>
                </a:solidFill>
                <a:latin typeface="Calibri" panose="020F0502020204030204" pitchFamily="34" charset="0"/>
                <a:cs typeface="Calibri" panose="020F0502020204030204" pitchFamily="34" charset="0"/>
              </a:rPr>
              <a:t>C1: 0.5 / (0.5 + 1 + 1) = 0.2</a:t>
            </a:r>
          </a:p>
          <a:p>
            <a:pPr lvl="1"/>
            <a:r>
              <a:rPr lang="en-US" sz="1600" dirty="0">
                <a:solidFill>
                  <a:srgbClr val="212121"/>
                </a:solidFill>
                <a:latin typeface="Calibri" panose="020F0502020204030204" pitchFamily="34" charset="0"/>
                <a:cs typeface="Calibri" panose="020F0502020204030204" pitchFamily="34" charset="0"/>
              </a:rPr>
              <a:t>C2: 1 / (0.5 + 1 + 1) = 0.4 </a:t>
            </a:r>
          </a:p>
          <a:p>
            <a:pPr lvl="1"/>
            <a:r>
              <a:rPr lang="en-US" sz="1600" dirty="0">
                <a:solidFill>
                  <a:srgbClr val="212121"/>
                </a:solidFill>
                <a:latin typeface="Calibri" panose="020F0502020204030204" pitchFamily="34" charset="0"/>
                <a:cs typeface="Calibri" panose="020F0502020204030204" pitchFamily="34" charset="0"/>
              </a:rPr>
              <a:t>C3: 1 / (0.5 + 1 + 1) = 0.4</a:t>
            </a:r>
          </a:p>
        </p:txBody>
      </p:sp>
    </p:spTree>
    <p:extLst>
      <p:ext uri="{BB962C8B-B14F-4D97-AF65-F5344CB8AC3E}">
        <p14:creationId xmlns:p14="http://schemas.microsoft.com/office/powerpoint/2010/main" val="282084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346F-79E9-4761-BFF5-B8B93DBCCC5C}"/>
              </a:ext>
            </a:extLst>
          </p:cNvPr>
          <p:cNvSpPr>
            <a:spLocks noGrp="1"/>
          </p:cNvSpPr>
          <p:nvPr>
            <p:ph type="title"/>
          </p:nvPr>
        </p:nvSpPr>
        <p:spPr/>
        <p:txBody>
          <a:bodyPr/>
          <a:lstStyle/>
          <a:p>
            <a:r>
              <a:rPr lang="en-US" dirty="0"/>
              <a:t>Markov Chain -Results</a:t>
            </a:r>
          </a:p>
        </p:txBody>
      </p:sp>
      <p:sp>
        <p:nvSpPr>
          <p:cNvPr id="30" name="Content Placeholder 29">
            <a:extLst>
              <a:ext uri="{FF2B5EF4-FFF2-40B4-BE49-F238E27FC236}">
                <a16:creationId xmlns:a16="http://schemas.microsoft.com/office/drawing/2014/main" id="{1C74B1D4-DED5-4B85-AA1D-9C78948FA539}"/>
              </a:ext>
            </a:extLst>
          </p:cNvPr>
          <p:cNvSpPr>
            <a:spLocks noGrp="1"/>
          </p:cNvSpPr>
          <p:nvPr>
            <p:ph idx="1"/>
          </p:nvPr>
        </p:nvSpPr>
        <p:spPr>
          <a:xfrm>
            <a:off x="763555" y="1945480"/>
            <a:ext cx="5079689" cy="903222"/>
          </a:xfrm>
        </p:spPr>
        <p:txBody>
          <a:bodyPr/>
          <a:lstStyle/>
          <a:p>
            <a:r>
              <a:rPr lang="en-US" dirty="0"/>
              <a:t>Summary of the transition of the Markov Chain</a:t>
            </a:r>
          </a:p>
          <a:p>
            <a:pPr marL="0" indent="0">
              <a:buNone/>
            </a:pPr>
            <a:endParaRPr lang="en-US" dirty="0"/>
          </a:p>
        </p:txBody>
      </p:sp>
      <p:sp>
        <p:nvSpPr>
          <p:cNvPr id="31" name="Content Placeholder 2">
            <a:extLst>
              <a:ext uri="{FF2B5EF4-FFF2-40B4-BE49-F238E27FC236}">
                <a16:creationId xmlns:a16="http://schemas.microsoft.com/office/drawing/2014/main" id="{BF23D333-B699-408D-8941-4C9B8B2C0DCC}"/>
              </a:ext>
            </a:extLst>
          </p:cNvPr>
          <p:cNvSpPr txBox="1">
            <a:spLocks/>
          </p:cNvSpPr>
          <p:nvPr/>
        </p:nvSpPr>
        <p:spPr>
          <a:xfrm>
            <a:off x="6238389" y="1954228"/>
            <a:ext cx="4774035" cy="557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contribution of channels </a:t>
            </a:r>
          </a:p>
          <a:p>
            <a:pPr marL="0" indent="0">
              <a:buFont typeface="Arial" panose="020B0604020202020204" pitchFamily="34" charset="0"/>
              <a:buNone/>
            </a:pPr>
            <a:endParaRPr lang="en-US" sz="2400" dirty="0"/>
          </a:p>
          <a:p>
            <a:endParaRPr lang="en-US" sz="2400" dirty="0"/>
          </a:p>
          <a:p>
            <a:pPr marL="0" indent="0">
              <a:buFont typeface="Arial" panose="020B0604020202020204" pitchFamily="34" charset="0"/>
              <a:buNone/>
            </a:pPr>
            <a:endParaRPr lang="en-US" sz="2400" dirty="0"/>
          </a:p>
          <a:p>
            <a:endParaRPr lang="en-US" sz="2400" dirty="0"/>
          </a:p>
          <a:p>
            <a:endParaRPr lang="en-US" sz="2400" dirty="0"/>
          </a:p>
          <a:p>
            <a:endParaRPr lang="en-US" sz="2400" dirty="0"/>
          </a:p>
        </p:txBody>
      </p:sp>
      <p:pic>
        <p:nvPicPr>
          <p:cNvPr id="6" name="Picture 5">
            <a:extLst>
              <a:ext uri="{FF2B5EF4-FFF2-40B4-BE49-F238E27FC236}">
                <a16:creationId xmlns:a16="http://schemas.microsoft.com/office/drawing/2014/main" id="{132E49D8-2044-461B-96CE-51945779A81D}"/>
              </a:ext>
            </a:extLst>
          </p:cNvPr>
          <p:cNvPicPr>
            <a:picLocks noChangeAspect="1"/>
          </p:cNvPicPr>
          <p:nvPr/>
        </p:nvPicPr>
        <p:blipFill>
          <a:blip r:embed="rId2"/>
          <a:stretch>
            <a:fillRect/>
          </a:stretch>
        </p:blipFill>
        <p:spPr>
          <a:xfrm>
            <a:off x="6238389" y="2680169"/>
            <a:ext cx="5733086" cy="3664786"/>
          </a:xfrm>
          <a:prstGeom prst="rect">
            <a:avLst/>
          </a:prstGeom>
        </p:spPr>
      </p:pic>
      <p:pic>
        <p:nvPicPr>
          <p:cNvPr id="8" name="Picture 7">
            <a:extLst>
              <a:ext uri="{FF2B5EF4-FFF2-40B4-BE49-F238E27FC236}">
                <a16:creationId xmlns:a16="http://schemas.microsoft.com/office/drawing/2014/main" id="{30D08FAB-58E5-4FAD-8B71-9AFA6DF35FD7}"/>
              </a:ext>
            </a:extLst>
          </p:cNvPr>
          <p:cNvPicPr>
            <a:picLocks noChangeAspect="1"/>
          </p:cNvPicPr>
          <p:nvPr/>
        </p:nvPicPr>
        <p:blipFill>
          <a:blip r:embed="rId3"/>
          <a:stretch>
            <a:fillRect/>
          </a:stretch>
        </p:blipFill>
        <p:spPr>
          <a:xfrm>
            <a:off x="522650" y="2848702"/>
            <a:ext cx="5250273" cy="3356155"/>
          </a:xfrm>
          <a:prstGeom prst="rect">
            <a:avLst/>
          </a:prstGeom>
        </p:spPr>
      </p:pic>
    </p:spTree>
    <p:extLst>
      <p:ext uri="{BB962C8B-B14F-4D97-AF65-F5344CB8AC3E}">
        <p14:creationId xmlns:p14="http://schemas.microsoft.com/office/powerpoint/2010/main" val="1670404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6724</TotalTime>
  <Words>1077</Words>
  <Application>Microsoft Office PowerPoint</Application>
  <PresentationFormat>Widescreen</PresentationFormat>
  <Paragraphs>129</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7" baseType="lpstr">
      <vt:lpstr>Arial</vt:lpstr>
      <vt:lpstr>Calibri</vt:lpstr>
      <vt:lpstr>Calibri Light</vt:lpstr>
      <vt:lpstr>Cambria Math</vt:lpstr>
      <vt:lpstr>Office Theme</vt:lpstr>
      <vt:lpstr>Worksheet</vt:lpstr>
      <vt:lpstr>Microsoft Excel Worksheet</vt:lpstr>
      <vt:lpstr>Attribution Modeling</vt:lpstr>
      <vt:lpstr>Attribution Modeling</vt:lpstr>
      <vt:lpstr>Modeling Approaches</vt:lpstr>
      <vt:lpstr>Data Simulation</vt:lpstr>
      <vt:lpstr>Rule Based Models</vt:lpstr>
      <vt:lpstr>Rule Based-Simulation Results</vt:lpstr>
      <vt:lpstr>Markov Chain Model</vt:lpstr>
      <vt:lpstr>Markov Chain- Algorithm</vt:lpstr>
      <vt:lpstr>Markov Chain -Results</vt:lpstr>
      <vt:lpstr>Shapley Value Method</vt:lpstr>
      <vt:lpstr>Shapley Value-Algorithm </vt:lpstr>
      <vt:lpstr>Shapley Value-Simulation Results</vt:lpstr>
      <vt:lpstr>Comparison of different Approaches </vt:lpstr>
      <vt:lpstr>Regression Model/Logistic Regression Model</vt:lpstr>
      <vt:lpstr>Regression- Simulation</vt:lpstr>
      <vt:lpstr>Logistic Regression- Simulation Results</vt:lpstr>
      <vt:lpstr>Scenario Two: Compare the Attribution by Channels and by Stages </vt:lpstr>
      <vt:lpstr>Scenario Two: Compare the Attribution by Channels and by Stages </vt:lpstr>
      <vt:lpstr>Comparison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Attribution Modeling</dc:title>
  <dc:creator>Yang, Yandan</dc:creator>
  <cp:lastModifiedBy>Yang, Yandan</cp:lastModifiedBy>
  <cp:revision>107</cp:revision>
  <dcterms:created xsi:type="dcterms:W3CDTF">2018-02-06T20:44:36Z</dcterms:created>
  <dcterms:modified xsi:type="dcterms:W3CDTF">2018-03-01T22:11:17Z</dcterms:modified>
</cp:coreProperties>
</file>