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70" r:id="rId6"/>
    <p:sldId id="269" r:id="rId7"/>
    <p:sldId id="261" r:id="rId8"/>
    <p:sldId id="262" r:id="rId9"/>
    <p:sldId id="264"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1"/>
    <p:restoredTop sz="79718"/>
  </p:normalViewPr>
  <p:slideViewPr>
    <p:cSldViewPr snapToGrid="0">
      <p:cViewPr>
        <p:scale>
          <a:sx n="110" d="100"/>
          <a:sy n="110" d="100"/>
        </p:scale>
        <p:origin x="928" y="144"/>
      </p:cViewPr>
      <p:guideLst/>
    </p:cSldViewPr>
  </p:slideViewPr>
  <p:notesTextViewPr>
    <p:cViewPr>
      <p:scale>
        <a:sx n="1" d="1"/>
        <a:sy n="1" d="1"/>
      </p:scale>
      <p:origin x="0" y="-7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CCE36-F18A-7446-B119-37BA323C00BA}" type="datetimeFigureOut">
              <a:rPr lang="en-US" smtClean="0"/>
              <a:t>3/5/23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271B3-EBCF-7B42-BC90-BE8002C066D7}" type="slidenum">
              <a:rPr lang="en-US" smtClean="0"/>
              <a:t>‹#›</a:t>
            </a:fld>
            <a:endParaRPr lang="en-US"/>
          </a:p>
        </p:txBody>
      </p:sp>
    </p:spTree>
    <p:extLst>
      <p:ext uri="{BB962C8B-B14F-4D97-AF65-F5344CB8AC3E}">
        <p14:creationId xmlns:p14="http://schemas.microsoft.com/office/powerpoint/2010/main" val="26477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analyses and modeling on this loan defaults</a:t>
            </a:r>
          </a:p>
          <a:p>
            <a:endParaRPr lang="en-US" dirty="0"/>
          </a:p>
          <a:p>
            <a:endParaRPr lang="en-US" dirty="0"/>
          </a:p>
          <a:p>
            <a:r>
              <a:rPr lang="en-US" dirty="0"/>
              <a:t>Submission:</a:t>
            </a:r>
          </a:p>
          <a:p>
            <a:r>
              <a:rPr lang="en-US" dirty="0"/>
              <a:t>● A presentation deck/slides (up to 10min’s presentation) with your ﬁndings and results for both sections. Treat it as if you are sharing and presenting the results to 4</a:t>
            </a:r>
          </a:p>
          <a:p>
            <a:r>
              <a:rPr lang="en-US" dirty="0"/>
              <a:t>coworkers or leadership team at a company. It could be in any format (</a:t>
            </a:r>
            <a:r>
              <a:rPr lang="en-US" dirty="0" err="1"/>
              <a:t>ptt</a:t>
            </a:r>
            <a:r>
              <a:rPr lang="en-US" dirty="0"/>
              <a:t>, pdf, keynote, or google slides). We will only grade on the overall ﬂow and ﬁndings of the deck, so you don’t need to spend a lot of time beautifying your slides.</a:t>
            </a:r>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1</a:t>
            </a:fld>
            <a:endParaRPr lang="en-US"/>
          </a:p>
        </p:txBody>
      </p:sp>
    </p:spTree>
    <p:extLst>
      <p:ext uri="{BB962C8B-B14F-4D97-AF65-F5344CB8AC3E}">
        <p14:creationId xmlns:p14="http://schemas.microsoft.com/office/powerpoint/2010/main" val="237657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latin typeface="open sans" panose="020B0606030504020204" pitchFamily="34" charset="0"/>
              </a:rPr>
              <a:t>Different strategies can be employed</a:t>
            </a:r>
          </a:p>
          <a:p>
            <a:pPr algn="l"/>
            <a:endParaRPr lang="en-US" b="0" i="0" dirty="0">
              <a:solidFill>
                <a:srgbClr val="111111"/>
              </a:solidFill>
              <a:effectLst/>
              <a:latin typeface="open sans" panose="020B0606030504020204" pitchFamily="34" charset="0"/>
            </a:endParaRPr>
          </a:p>
          <a:p>
            <a:pPr algn="l"/>
            <a:r>
              <a:rPr lang="en-US" b="0" i="0" dirty="0">
                <a:solidFill>
                  <a:srgbClr val="111111"/>
                </a:solidFill>
                <a:effectLst/>
                <a:latin typeface="open sans" panose="020B0606030504020204" pitchFamily="34" charset="0"/>
              </a:rPr>
              <a:t>Under-sampling balances the dataset by reducing the size of the abundant class(number of accounts), when quantity of data is sufficient. </a:t>
            </a:r>
          </a:p>
          <a:p>
            <a:pPr algn="l"/>
            <a:endParaRPr lang="en-US" b="0" i="0" dirty="0">
              <a:solidFill>
                <a:srgbClr val="111111"/>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open sans" panose="020B0606030504020204" pitchFamily="34" charset="0"/>
              </a:rPr>
              <a:t>KNN imputations </a:t>
            </a:r>
          </a:p>
          <a:p>
            <a:pPr algn="l"/>
            <a:endParaRPr lang="en-US" b="0" i="0" dirty="0">
              <a:solidFill>
                <a:srgbClr val="111111"/>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open sans" panose="020B0606030504020204" pitchFamily="34" charset="0"/>
              </a:rPr>
              <a:t>Cross-validation </a:t>
            </a:r>
            <a:r>
              <a:rPr lang="en-US" b="1" i="0" dirty="0">
                <a:solidFill>
                  <a:srgbClr val="BDC1C6"/>
                </a:solidFill>
                <a:effectLst/>
                <a:latin typeface="Roboto" panose="020F0502020204030204" pitchFamily="34" charset="0"/>
              </a:rPr>
              <a:t>finding the optimal parameter values from a given set of parameters in a grid</a:t>
            </a:r>
            <a:r>
              <a:rPr lang="en-US" b="0" i="0" dirty="0">
                <a:solidFill>
                  <a:srgbClr val="BDC1C6"/>
                </a:solidFill>
                <a:effectLst/>
                <a:latin typeface="Roboto" panose="020F0502020204030204" pitchFamily="34" charset="0"/>
              </a:rPr>
              <a:t>. </a:t>
            </a:r>
            <a:endParaRPr lang="en-US" b="0" i="0" dirty="0">
              <a:solidFill>
                <a:srgbClr val="111111"/>
              </a:solidFill>
              <a:effectLst/>
              <a:latin typeface="open sans" panose="020B0606030504020204" pitchFamily="34" charset="0"/>
            </a:endParaRPr>
          </a:p>
          <a:p>
            <a:pPr algn="l"/>
            <a:endParaRPr lang="en-US" b="0" i="0" dirty="0">
              <a:solidFill>
                <a:srgbClr val="111111"/>
              </a:solidFill>
              <a:effectLst/>
              <a:latin typeface="open sans" panose="020B0606030504020204" pitchFamily="34" charset="0"/>
            </a:endParaRPr>
          </a:p>
          <a:p>
            <a:pPr algn="l"/>
            <a:r>
              <a:rPr lang="en-US" b="0" i="0" dirty="0">
                <a:solidFill>
                  <a:srgbClr val="111111"/>
                </a:solidFill>
                <a:effectLst/>
                <a:latin typeface="open sans" panose="020B0606030504020204" pitchFamily="34" charset="0"/>
              </a:rPr>
              <a:t>Simple modeling</a:t>
            </a:r>
          </a:p>
          <a:p>
            <a:pPr algn="l"/>
            <a:r>
              <a:rPr lang="en-US" b="0" i="0" dirty="0" err="1">
                <a:solidFill>
                  <a:srgbClr val="111111"/>
                </a:solidFill>
                <a:effectLst/>
                <a:latin typeface="open sans" panose="020B0606030504020204" pitchFamily="34" charset="0"/>
              </a:rPr>
              <a:t>XGBoost</a:t>
            </a:r>
            <a:r>
              <a:rPr lang="en-US" b="0" i="0" dirty="0">
                <a:solidFill>
                  <a:srgbClr val="111111"/>
                </a:solidFill>
                <a:effectLst/>
                <a:latin typeface="open sans" panose="020B0606030504020204" pitchFamily="34" charset="0"/>
              </a:rPr>
              <a:t>: sophistic. combines results from multiple models</a:t>
            </a:r>
          </a:p>
          <a:p>
            <a:pPr algn="l"/>
            <a:endParaRPr lang="en-US" b="0" i="0" dirty="0">
              <a:solidFill>
                <a:srgbClr val="111111"/>
              </a:solidFill>
              <a:effectLst/>
              <a:latin typeface="open sans" panose="020B0606030504020204" pitchFamily="34" charset="0"/>
            </a:endParaRPr>
          </a:p>
          <a:p>
            <a:pPr algn="l"/>
            <a:r>
              <a:rPr lang="en-US" b="0" i="0" dirty="0">
                <a:solidFill>
                  <a:srgbClr val="111111"/>
                </a:solidFill>
                <a:effectLst/>
                <a:latin typeface="open sans" panose="020B0606030504020204" pitchFamily="34" charset="0"/>
              </a:rPr>
              <a:t>Good to synergize cross peers</a:t>
            </a:r>
          </a:p>
          <a:p>
            <a:pPr algn="l"/>
            <a:endParaRPr lang="en-US" b="0" i="0" dirty="0">
              <a:solidFill>
                <a:srgbClr val="111111"/>
              </a:solidFill>
              <a:effectLst/>
              <a:latin typeface="open sans" panose="020B0606030504020204" pitchFamily="34" charset="0"/>
            </a:endParaRPr>
          </a:p>
          <a:p>
            <a:pPr algn="l"/>
            <a:endParaRPr lang="en-US" b="0" i="0" dirty="0">
              <a:solidFill>
                <a:srgbClr val="111111"/>
              </a:solidFill>
              <a:effectLst/>
              <a:latin typeface="open sans" panose="020B0606030504020204" pitchFamily="34"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10</a:t>
            </a:fld>
            <a:endParaRPr lang="en-US"/>
          </a:p>
        </p:txBody>
      </p:sp>
    </p:spTree>
    <p:extLst>
      <p:ext uri="{BB962C8B-B14F-4D97-AF65-F5344CB8AC3E}">
        <p14:creationId xmlns:p14="http://schemas.microsoft.com/office/powerpoint/2010/main" val="16402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process flow </a:t>
            </a:r>
          </a:p>
        </p:txBody>
      </p:sp>
      <p:sp>
        <p:nvSpPr>
          <p:cNvPr id="4" name="Slide Number Placeholder 3"/>
          <p:cNvSpPr>
            <a:spLocks noGrp="1"/>
          </p:cNvSpPr>
          <p:nvPr>
            <p:ph type="sldNum" sz="quarter" idx="5"/>
          </p:nvPr>
        </p:nvSpPr>
        <p:spPr/>
        <p:txBody>
          <a:bodyPr/>
          <a:lstStyle/>
          <a:p>
            <a:fld id="{A72271B3-EBCF-7B42-BC90-BE8002C066D7}" type="slidenum">
              <a:rPr lang="en-US" smtClean="0"/>
              <a:t>2</a:t>
            </a:fld>
            <a:endParaRPr lang="en-US"/>
          </a:p>
        </p:txBody>
      </p:sp>
    </p:spTree>
    <p:extLst>
      <p:ext uri="{BB962C8B-B14F-4D97-AF65-F5344CB8AC3E}">
        <p14:creationId xmlns:p14="http://schemas.microsoft.com/office/powerpoint/2010/main" val="240429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Helping business to increase revenue by predicting correctly and reduce risk of lose money by lending to default customers.</a:t>
            </a:r>
          </a:p>
          <a:p>
            <a:endParaRPr lang="en-US" dirty="0"/>
          </a:p>
          <a:p>
            <a:r>
              <a:rPr lang="en-US" dirty="0"/>
              <a:t>Binary classification. </a:t>
            </a:r>
          </a:p>
          <a:p>
            <a:r>
              <a:rPr lang="en-US" dirty="0"/>
              <a:t>Factors contribute to loan default</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SME knowledge: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Installment loans (student loans, mortgages and car loans) show that you can pay back borrowed money consistently over time. Meanwhile, credit cards (revolving debt) show that you can take out varying amounts of money every month and manage your personal cash flow to pay it back.</a:t>
            </a:r>
            <a:endParaRPr lang="en-US" sz="1800" b="0" dirty="0">
              <a:effectLs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FF0000"/>
                </a:solidFill>
                <a:effectLst/>
                <a:latin typeface="Arial" panose="020B0604020202020204" pitchFamily="34" charset="0"/>
              </a:rPr>
              <a:t>get optimum number of PC  for best model performance</a:t>
            </a:r>
            <a:endParaRPr lang="en-US" sz="2800" b="0" dirty="0">
              <a:effectLst/>
            </a:endParaRPr>
          </a:p>
          <a:p>
            <a:br>
              <a:rPr lang="en-US" sz="2800" dirty="0"/>
            </a:b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3</a:t>
            </a:fld>
            <a:endParaRPr lang="en-US"/>
          </a:p>
        </p:txBody>
      </p:sp>
    </p:spTree>
    <p:extLst>
      <p:ext uri="{BB962C8B-B14F-4D97-AF65-F5344CB8AC3E}">
        <p14:creationId xmlns:p14="http://schemas.microsoft.com/office/powerpoint/2010/main" val="256890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 and preprocessing. </a:t>
            </a:r>
            <a:r>
              <a:rPr lang="en-US" b="0" i="0" dirty="0">
                <a:solidFill>
                  <a:srgbClr val="000000"/>
                </a:solidFill>
                <a:effectLst/>
                <a:latin typeface="Helvetica Neue" panose="02000503000000020004" pitchFamily="2" charset="0"/>
              </a:rPr>
              <a:t>1,827,125. 1.8 million. Dataset imbalanced</a:t>
            </a:r>
            <a:endParaRPr lang="en-US" dirty="0"/>
          </a:p>
          <a:p>
            <a:endParaRPr lang="en-US" dirty="0"/>
          </a:p>
          <a:p>
            <a:r>
              <a:rPr lang="en-US" dirty="0"/>
              <a:t>80% time EDA</a:t>
            </a:r>
          </a:p>
          <a:p>
            <a:endParaRPr lang="en-US" dirty="0"/>
          </a:p>
          <a:p>
            <a:r>
              <a:rPr lang="en-US" dirty="0"/>
              <a:t>Iteration</a:t>
            </a:r>
          </a:p>
        </p:txBody>
      </p:sp>
      <p:sp>
        <p:nvSpPr>
          <p:cNvPr id="4" name="Slide Number Placeholder 3"/>
          <p:cNvSpPr>
            <a:spLocks noGrp="1"/>
          </p:cNvSpPr>
          <p:nvPr>
            <p:ph type="sldNum" sz="quarter" idx="5"/>
          </p:nvPr>
        </p:nvSpPr>
        <p:spPr/>
        <p:txBody>
          <a:bodyPr/>
          <a:lstStyle/>
          <a:p>
            <a:fld id="{A72271B3-EBCF-7B42-BC90-BE8002C066D7}" type="slidenum">
              <a:rPr lang="en-US" smtClean="0"/>
              <a:t>4</a:t>
            </a:fld>
            <a:endParaRPr lang="en-US"/>
          </a:p>
        </p:txBody>
      </p:sp>
    </p:spTree>
    <p:extLst>
      <p:ext uri="{BB962C8B-B14F-4D97-AF65-F5344CB8AC3E}">
        <p14:creationId xmlns:p14="http://schemas.microsoft.com/office/powerpoint/2010/main" val="83076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engineered – payment history get rid categorical variables</a:t>
            </a:r>
          </a:p>
        </p:txBody>
      </p:sp>
      <p:sp>
        <p:nvSpPr>
          <p:cNvPr id="4" name="Slide Number Placeholder 3"/>
          <p:cNvSpPr>
            <a:spLocks noGrp="1"/>
          </p:cNvSpPr>
          <p:nvPr>
            <p:ph type="sldNum" sz="quarter" idx="5"/>
          </p:nvPr>
        </p:nvSpPr>
        <p:spPr/>
        <p:txBody>
          <a:bodyPr/>
          <a:lstStyle/>
          <a:p>
            <a:fld id="{A72271B3-EBCF-7B42-BC90-BE8002C066D7}" type="slidenum">
              <a:rPr lang="en-US" smtClean="0"/>
              <a:t>5</a:t>
            </a:fld>
            <a:endParaRPr lang="en-US"/>
          </a:p>
        </p:txBody>
      </p:sp>
    </p:spTree>
    <p:extLst>
      <p:ext uri="{BB962C8B-B14F-4D97-AF65-F5344CB8AC3E}">
        <p14:creationId xmlns:p14="http://schemas.microsoft.com/office/powerpoint/2010/main" val="78444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time EDA</a:t>
            </a:r>
          </a:p>
          <a:p>
            <a:endParaRPr lang="en-US" dirty="0"/>
          </a:p>
          <a:p>
            <a:r>
              <a:rPr lang="en-US" dirty="0"/>
              <a:t>Impute based on means</a:t>
            </a:r>
          </a:p>
          <a:p>
            <a:endParaRPr lang="en-US" dirty="0"/>
          </a:p>
          <a:p>
            <a:r>
              <a:rPr lang="en-US" dirty="0"/>
              <a:t>Baseline regression model use only numeri values and values without NA, get a sense of important features</a:t>
            </a:r>
          </a:p>
          <a:p>
            <a:r>
              <a:rPr lang="en-US" dirty="0"/>
              <a:t>High: Gini index values: recoveries, </a:t>
            </a:r>
            <a:r>
              <a:rPr lang="en-US" dirty="0" err="1"/>
              <a:t>out_prncp_lastpymnt</a:t>
            </a:r>
            <a:endParaRPr lang="en-US" dirty="0"/>
          </a:p>
          <a:p>
            <a:endParaRPr lang="en-US" dirty="0"/>
          </a:p>
          <a:p>
            <a:r>
              <a:rPr lang="en-US" dirty="0"/>
              <a:t>Regression tree variables not found in test dataset.</a:t>
            </a:r>
          </a:p>
          <a:p>
            <a:r>
              <a:rPr lang="en-US" dirty="0" err="1"/>
              <a:t>tst</a:t>
            </a:r>
            <a:r>
              <a:rPr lang="en-US" dirty="0"/>
              <a:t>['</a:t>
            </a:r>
            <a:r>
              <a:rPr lang="en-US" dirty="0" err="1"/>
              <a:t>collection_recovery_fee</a:t>
            </a:r>
            <a:r>
              <a:rPr lang="en-US" dirty="0"/>
              <a:t>'].unique()</a:t>
            </a:r>
          </a:p>
          <a:p>
            <a:r>
              <a:rPr lang="en-US" dirty="0" err="1"/>
              <a:t>tst</a:t>
            </a:r>
            <a:r>
              <a:rPr lang="en-US" dirty="0"/>
              <a:t>['</a:t>
            </a:r>
            <a:r>
              <a:rPr lang="en-US" dirty="0" err="1"/>
              <a:t>out_prncp_inv</a:t>
            </a:r>
            <a:r>
              <a:rPr lang="en-US" dirty="0"/>
              <a:t>'].unique()</a:t>
            </a:r>
          </a:p>
          <a:p>
            <a:r>
              <a:rPr lang="en-US" dirty="0" err="1"/>
              <a:t>tst</a:t>
            </a:r>
            <a:r>
              <a:rPr lang="en-US" dirty="0"/>
              <a:t>['recoveries'].</a:t>
            </a:r>
            <a:r>
              <a:rPr lang="en-US" dirty="0" err="1"/>
              <a:t>isna</a:t>
            </a:r>
            <a:r>
              <a:rPr lang="en-US" dirty="0"/>
              <a:t>().sum()</a:t>
            </a:r>
          </a:p>
          <a:p>
            <a:r>
              <a:rPr lang="en-US" dirty="0" err="1"/>
              <a:t>tst</a:t>
            </a:r>
            <a:r>
              <a:rPr lang="en-US" dirty="0"/>
              <a:t>['</a:t>
            </a:r>
            <a:r>
              <a:rPr lang="en-US" dirty="0" err="1"/>
              <a:t>out_prncp</a:t>
            </a:r>
            <a:r>
              <a:rPr lang="en-US" dirty="0"/>
              <a:t>'].</a:t>
            </a:r>
            <a:r>
              <a:rPr lang="en-US" dirty="0" err="1"/>
              <a:t>isna</a:t>
            </a:r>
            <a:r>
              <a:rPr lang="en-US" dirty="0"/>
              <a:t>().sum()</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6</a:t>
            </a:fld>
            <a:endParaRPr lang="en-US"/>
          </a:p>
        </p:txBody>
      </p:sp>
    </p:spTree>
    <p:extLst>
      <p:ext uri="{BB962C8B-B14F-4D97-AF65-F5344CB8AC3E}">
        <p14:creationId xmlns:p14="http://schemas.microsoft.com/office/powerpoint/2010/main" val="190217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a:t>
            </a:r>
            <a:r>
              <a:rPr lang="en-US" b="1" i="0" dirty="0">
                <a:solidFill>
                  <a:srgbClr val="BDC1C6"/>
                </a:solidFill>
                <a:effectLst/>
                <a:latin typeface="Roboto" panose="02000000000000000000" pitchFamily="2" charset="0"/>
              </a:rPr>
              <a:t>void the vanishing gradient problem (</a:t>
            </a:r>
            <a:r>
              <a:rPr lang="en-US" b="1" i="0" dirty="0">
                <a:solidFill>
                  <a:srgbClr val="BCC0C3"/>
                </a:solidFill>
                <a:effectLst/>
                <a:latin typeface="Roboto" panose="02000000000000000000" pitchFamily="2" charset="0"/>
              </a:rPr>
              <a:t>arises when a large input space is mapped to a small one, causing the derivatives to disappear)</a:t>
            </a:r>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7</a:t>
            </a:fld>
            <a:endParaRPr lang="en-US"/>
          </a:p>
        </p:txBody>
      </p:sp>
    </p:spTree>
    <p:extLst>
      <p:ext uri="{BB962C8B-B14F-4D97-AF65-F5344CB8AC3E}">
        <p14:creationId xmlns:p14="http://schemas.microsoft.com/office/powerpoint/2010/main" val="289978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Recall is a metric that </a:t>
            </a:r>
            <a:r>
              <a:rPr lang="en-US" b="0" i="0" dirty="0">
                <a:solidFill>
                  <a:srgbClr val="E2EEFF"/>
                </a:solidFill>
                <a:effectLst/>
                <a:latin typeface="Google Sans"/>
              </a:rPr>
              <a:t>quantifies the number of correct positive predictions made out of all positive predictions that could have been made</a:t>
            </a:r>
            <a:r>
              <a:rPr lang="en-US" b="0" i="0" dirty="0">
                <a:solidFill>
                  <a:srgbClr val="E8EAED"/>
                </a:solidFill>
                <a:effectLst/>
                <a:latin typeface="Google Sans"/>
              </a:rPr>
              <a:t>.</a:t>
            </a:r>
          </a:p>
          <a:p>
            <a:r>
              <a:rPr lang="en-US" b="0" i="0" dirty="0">
                <a:solidFill>
                  <a:srgbClr val="E8EAED"/>
                </a:solidFill>
                <a:effectLst/>
                <a:latin typeface="Google Sans"/>
              </a:rPr>
              <a:t>Precision is a metric that </a:t>
            </a:r>
            <a:r>
              <a:rPr lang="en-US" b="0" i="0" dirty="0">
                <a:solidFill>
                  <a:srgbClr val="E2EEFF"/>
                </a:solidFill>
                <a:effectLst/>
                <a:latin typeface="Google Sans"/>
              </a:rPr>
              <a:t>measures the accuracy of positive predictions</a:t>
            </a:r>
            <a:r>
              <a:rPr lang="en-US" b="0" i="0" dirty="0">
                <a:solidFill>
                  <a:srgbClr val="E8EAED"/>
                </a:solidFill>
                <a:effectLst/>
                <a:latin typeface="Google Sans"/>
              </a:rPr>
              <a:t>. </a:t>
            </a:r>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8</a:t>
            </a:fld>
            <a:endParaRPr lang="en-US"/>
          </a:p>
        </p:txBody>
      </p:sp>
    </p:spTree>
    <p:extLst>
      <p:ext uri="{BB962C8B-B14F-4D97-AF65-F5344CB8AC3E}">
        <p14:creationId xmlns:p14="http://schemas.microsoft.com/office/powerpoint/2010/main" val="222917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detection capability, but chances of false positives high. </a:t>
            </a:r>
          </a:p>
          <a:p>
            <a:pPr algn="just"/>
            <a:r>
              <a:rPr lang="en-US" b="0" i="1" dirty="0">
                <a:solidFill>
                  <a:srgbClr val="7E7E7E"/>
                </a:solidFill>
                <a:effectLst/>
                <a:latin typeface="Poppins" pitchFamily="2" charset="77"/>
              </a:rPr>
              <a:t>High Precision &amp; High Recall:</a:t>
            </a:r>
            <a:r>
              <a:rPr lang="en-US" b="1" i="0" dirty="0">
                <a:solidFill>
                  <a:srgbClr val="7E7E7E"/>
                </a:solidFill>
                <a:effectLst/>
                <a:latin typeface="Poppins" pitchFamily="2" charset="77"/>
              </a:rPr>
              <a:t> </a:t>
            </a:r>
            <a:r>
              <a:rPr lang="en-US" b="0" i="0" dirty="0">
                <a:solidFill>
                  <a:srgbClr val="7E7E7E"/>
                </a:solidFill>
                <a:effectLst/>
                <a:latin typeface="Poppins" pitchFamily="2" charset="77"/>
              </a:rPr>
              <a:t>Good &amp; Balanced Model</a:t>
            </a:r>
          </a:p>
          <a:p>
            <a:pPr algn="just"/>
            <a:r>
              <a:rPr lang="en-US" b="0" i="1" dirty="0">
                <a:solidFill>
                  <a:srgbClr val="7E7E7E"/>
                </a:solidFill>
                <a:effectLst/>
                <a:latin typeface="Poppins" pitchFamily="2" charset="77"/>
              </a:rPr>
              <a:t>High Precision &amp; Low Recall:</a:t>
            </a:r>
            <a:r>
              <a:rPr lang="en-US" b="1" i="0" dirty="0">
                <a:solidFill>
                  <a:srgbClr val="7E7E7E"/>
                </a:solidFill>
                <a:effectLst/>
                <a:latin typeface="Poppins" pitchFamily="2" charset="77"/>
              </a:rPr>
              <a:t> </a:t>
            </a:r>
            <a:r>
              <a:rPr lang="en-US" b="0" i="0" dirty="0">
                <a:solidFill>
                  <a:srgbClr val="7E7E7E"/>
                </a:solidFill>
                <a:effectLst/>
                <a:latin typeface="Poppins" pitchFamily="2" charset="77"/>
              </a:rPr>
              <a:t>Not good in detection, but accurate when it does</a:t>
            </a:r>
          </a:p>
          <a:p>
            <a:pPr algn="just"/>
            <a:r>
              <a:rPr lang="en-US" b="0" i="1" dirty="0">
                <a:solidFill>
                  <a:srgbClr val="7E7E7E"/>
                </a:solidFill>
                <a:effectLst/>
                <a:latin typeface="Poppins" pitchFamily="2" charset="77"/>
              </a:rPr>
              <a:t>Low Precision &amp; High Recall:</a:t>
            </a:r>
            <a:r>
              <a:rPr lang="en-US" b="0" i="0" dirty="0">
                <a:solidFill>
                  <a:srgbClr val="7E7E7E"/>
                </a:solidFill>
                <a:effectLst/>
                <a:latin typeface="Poppins" pitchFamily="2" charset="77"/>
              </a:rPr>
              <a:t> Good detection capability, but chances of false positives high</a:t>
            </a:r>
          </a:p>
          <a:p>
            <a:endParaRPr lang="en-US" dirty="0"/>
          </a:p>
        </p:txBody>
      </p:sp>
      <p:sp>
        <p:nvSpPr>
          <p:cNvPr id="4" name="Slide Number Placeholder 3"/>
          <p:cNvSpPr>
            <a:spLocks noGrp="1"/>
          </p:cNvSpPr>
          <p:nvPr>
            <p:ph type="sldNum" sz="quarter" idx="5"/>
          </p:nvPr>
        </p:nvSpPr>
        <p:spPr/>
        <p:txBody>
          <a:bodyPr/>
          <a:lstStyle/>
          <a:p>
            <a:fld id="{A72271B3-EBCF-7B42-BC90-BE8002C066D7}" type="slidenum">
              <a:rPr lang="en-US" smtClean="0"/>
              <a:t>9</a:t>
            </a:fld>
            <a:endParaRPr lang="en-US"/>
          </a:p>
        </p:txBody>
      </p:sp>
    </p:spTree>
    <p:extLst>
      <p:ext uri="{BB962C8B-B14F-4D97-AF65-F5344CB8AC3E}">
        <p14:creationId xmlns:p14="http://schemas.microsoft.com/office/powerpoint/2010/main" val="2378321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3/5/23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3/5/23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3/5/23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3/5/23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3/5/23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mdpi.com/1996-1073/10/12/206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https://lh6.googleusercontent.com/1To6O70YiRW0-v2wfdEO2gdxbjRJc4OYB-rlatdstw8apCCrgQmGceWjpU77vOmfXT8xnp8eIL5mhrYTGdLNA9B2hKH9hokMDE2BbtjzMRkFJ58b3KFFASXzYVe1JQ4Ar-L7Gj1ivKK5oP50EAiSJ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venali.medium.com/conventional-guide-to-supervised-learning-with-scikit-learn-logistic-regression-generalized-e9783c414588#:~:text=The%20solvers%20implemented%20in%20the,by%20default%20for%20historical%20reas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BB59-0564-0A7E-F3F3-13602AA1C756}"/>
              </a:ext>
            </a:extLst>
          </p:cNvPr>
          <p:cNvSpPr>
            <a:spLocks noGrp="1"/>
          </p:cNvSpPr>
          <p:nvPr>
            <p:ph type="ctrTitle"/>
          </p:nvPr>
        </p:nvSpPr>
        <p:spPr/>
        <p:txBody>
          <a:bodyPr>
            <a:normAutofit fontScale="90000"/>
          </a:bodyPr>
          <a:lstStyle/>
          <a:p>
            <a:r>
              <a:rPr lang="en-US" dirty="0"/>
              <a:t>Analyses and prediction on loan defaults</a:t>
            </a:r>
          </a:p>
        </p:txBody>
      </p:sp>
      <p:sp>
        <p:nvSpPr>
          <p:cNvPr id="3" name="Subtitle 2">
            <a:extLst>
              <a:ext uri="{FF2B5EF4-FFF2-40B4-BE49-F238E27FC236}">
                <a16:creationId xmlns:a16="http://schemas.microsoft.com/office/drawing/2014/main" id="{89176D4B-28E4-6B49-E445-FAEBF0611675}"/>
              </a:ext>
            </a:extLst>
          </p:cNvPr>
          <p:cNvSpPr>
            <a:spLocks noGrp="1"/>
          </p:cNvSpPr>
          <p:nvPr>
            <p:ph type="subTitle" idx="1"/>
          </p:nvPr>
        </p:nvSpPr>
        <p:spPr/>
        <p:txBody>
          <a:bodyPr>
            <a:normAutofit fontScale="92500" lnSpcReduction="10000"/>
          </a:bodyPr>
          <a:lstStyle/>
          <a:p>
            <a:r>
              <a:rPr lang="en-US" dirty="0"/>
              <a:t>Beverly Yang</a:t>
            </a:r>
          </a:p>
          <a:p>
            <a:r>
              <a:rPr lang="en-US" dirty="0"/>
              <a:t>05MAR23</a:t>
            </a:r>
          </a:p>
        </p:txBody>
      </p:sp>
    </p:spTree>
    <p:extLst>
      <p:ext uri="{BB962C8B-B14F-4D97-AF65-F5344CB8AC3E}">
        <p14:creationId xmlns:p14="http://schemas.microsoft.com/office/powerpoint/2010/main" val="326549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8946-3152-171C-450A-830EF1F825A4}"/>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4BB921E7-1522-5739-7AC8-4F176CAAE709}"/>
              </a:ext>
            </a:extLst>
          </p:cNvPr>
          <p:cNvSpPr>
            <a:spLocks noGrp="1"/>
          </p:cNvSpPr>
          <p:nvPr>
            <p:ph idx="1"/>
          </p:nvPr>
        </p:nvSpPr>
        <p:spPr/>
        <p:txBody>
          <a:bodyPr>
            <a:normAutofit lnSpcReduction="10000"/>
          </a:bodyPr>
          <a:lstStyle/>
          <a:p>
            <a:r>
              <a:rPr lang="en-US" dirty="0"/>
              <a:t>Under-sampling</a:t>
            </a:r>
          </a:p>
          <a:p>
            <a:r>
              <a:rPr lang="en-US" dirty="0"/>
              <a:t>EDA:</a:t>
            </a:r>
          </a:p>
          <a:p>
            <a:pPr lvl="1"/>
            <a:r>
              <a:rPr lang="en-US" dirty="0"/>
              <a:t>Text mining and refining </a:t>
            </a:r>
            <a:r>
              <a:rPr lang="en-US" dirty="0" err="1"/>
              <a:t>emp_title</a:t>
            </a:r>
            <a:r>
              <a:rPr lang="en-US" dirty="0"/>
              <a:t> columns</a:t>
            </a:r>
          </a:p>
          <a:p>
            <a:pPr lvl="1"/>
            <a:r>
              <a:rPr lang="en-US" dirty="0"/>
              <a:t>Remove all rows with </a:t>
            </a:r>
            <a:r>
              <a:rPr lang="en-US" dirty="0" err="1"/>
              <a:t>NaNs</a:t>
            </a:r>
            <a:r>
              <a:rPr lang="en-US" dirty="0"/>
              <a:t> </a:t>
            </a:r>
          </a:p>
          <a:p>
            <a:pPr lvl="1"/>
            <a:r>
              <a:rPr lang="en-US" dirty="0"/>
              <a:t>Investigate geographic implications</a:t>
            </a:r>
          </a:p>
          <a:p>
            <a:r>
              <a:rPr lang="en-US" dirty="0"/>
              <a:t>Feature Engineering</a:t>
            </a:r>
          </a:p>
          <a:p>
            <a:pPr lvl="1"/>
            <a:r>
              <a:rPr lang="en-US" dirty="0"/>
              <a:t>Assign class weight</a:t>
            </a:r>
          </a:p>
          <a:p>
            <a:pPr lvl="1"/>
            <a:r>
              <a:rPr lang="en-US" dirty="0"/>
              <a:t>Advanced imputations</a:t>
            </a:r>
          </a:p>
          <a:p>
            <a:r>
              <a:rPr lang="en-US" dirty="0"/>
              <a:t>Narrow down more features (</a:t>
            </a:r>
            <a:r>
              <a:rPr lang="en-US" dirty="0" err="1"/>
              <a:t>GridSearch</a:t>
            </a:r>
            <a:r>
              <a:rPr lang="en-US" dirty="0"/>
              <a:t>)</a:t>
            </a:r>
          </a:p>
          <a:p>
            <a:r>
              <a:rPr lang="en-US" dirty="0" err="1"/>
              <a:t>XGBoost</a:t>
            </a:r>
            <a:r>
              <a:rPr lang="en-US" dirty="0"/>
              <a:t> Tree </a:t>
            </a:r>
          </a:p>
          <a:p>
            <a:r>
              <a:rPr lang="en-US" dirty="0"/>
              <a:t>Business understanding</a:t>
            </a:r>
          </a:p>
          <a:p>
            <a:endParaRPr lang="en-US" dirty="0"/>
          </a:p>
        </p:txBody>
      </p:sp>
      <p:pic>
        <p:nvPicPr>
          <p:cNvPr id="1026" name="Picture 2" descr="Energies | Free Full-Text | A Novel Method of Statistical Line Loss  Estimation for Distribution Feeders Based on Feeder Cluster and Modified  XGBoost">
            <a:extLst>
              <a:ext uri="{FF2B5EF4-FFF2-40B4-BE49-F238E27FC236}">
                <a16:creationId xmlns:a16="http://schemas.microsoft.com/office/drawing/2014/main" id="{51602207-A362-78B0-91A1-B77EB72B0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848" y="2726871"/>
            <a:ext cx="5169538" cy="2551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691965-0FAF-5B79-3384-B55389B0FB31}"/>
              </a:ext>
            </a:extLst>
          </p:cNvPr>
          <p:cNvSpPr txBox="1"/>
          <p:nvPr/>
        </p:nvSpPr>
        <p:spPr>
          <a:xfrm>
            <a:off x="11051867" y="5415143"/>
            <a:ext cx="960519" cy="369332"/>
          </a:xfrm>
          <a:prstGeom prst="rect">
            <a:avLst/>
          </a:prstGeom>
          <a:noFill/>
        </p:spPr>
        <p:txBody>
          <a:bodyPr wrap="none" rtlCol="0">
            <a:spAutoFit/>
          </a:bodyPr>
          <a:lstStyle/>
          <a:p>
            <a:r>
              <a:rPr lang="en-US" dirty="0">
                <a:hlinkClick r:id="rId4"/>
              </a:rPr>
              <a:t>Source</a:t>
            </a:r>
            <a:endParaRPr lang="en-US" dirty="0"/>
          </a:p>
        </p:txBody>
      </p:sp>
    </p:spTree>
    <p:extLst>
      <p:ext uri="{BB962C8B-B14F-4D97-AF65-F5344CB8AC3E}">
        <p14:creationId xmlns:p14="http://schemas.microsoft.com/office/powerpoint/2010/main" val="307973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602-FF25-8FC7-AC39-A7B8068F632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156228E-AB62-BBBE-4CD9-9129C92C97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9032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B0A8-E0E0-E95F-D706-3C3236AAFEF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27607D9-BB48-2CB1-374B-3282CEFAA77E}"/>
              </a:ext>
            </a:extLst>
          </p:cNvPr>
          <p:cNvSpPr>
            <a:spLocks noGrp="1"/>
          </p:cNvSpPr>
          <p:nvPr>
            <p:ph idx="1"/>
          </p:nvPr>
        </p:nvSpPr>
        <p:spPr/>
        <p:txBody>
          <a:bodyPr>
            <a:normAutofit fontScale="92500" lnSpcReduction="10000"/>
          </a:bodyPr>
          <a:lstStyle/>
          <a:p>
            <a:pPr marL="514350" indent="-514350">
              <a:lnSpc>
                <a:spcPct val="120000"/>
              </a:lnSpc>
              <a:buFont typeface="+mj-lt"/>
              <a:buAutoNum type="arabicPeriod"/>
            </a:pPr>
            <a:r>
              <a:rPr lang="en-US" sz="2800" dirty="0"/>
              <a:t>Summary and Goal</a:t>
            </a:r>
          </a:p>
          <a:p>
            <a:pPr marL="514350" indent="-514350">
              <a:lnSpc>
                <a:spcPct val="120000"/>
              </a:lnSpc>
              <a:buFont typeface="+mj-lt"/>
              <a:buAutoNum type="arabicPeriod"/>
            </a:pPr>
            <a:r>
              <a:rPr lang="en-US" sz="2800" dirty="0"/>
              <a:t>Exploratory Data Analysis (EDA)</a:t>
            </a:r>
          </a:p>
          <a:p>
            <a:pPr marL="514350" indent="-514350">
              <a:lnSpc>
                <a:spcPct val="120000"/>
              </a:lnSpc>
              <a:buFont typeface="+mj-lt"/>
              <a:buAutoNum type="arabicPeriod"/>
            </a:pPr>
            <a:r>
              <a:rPr lang="en-US" sz="2800" dirty="0"/>
              <a:t>Feature Selection and Engineering</a:t>
            </a:r>
          </a:p>
          <a:p>
            <a:pPr marL="514350" indent="-514350">
              <a:lnSpc>
                <a:spcPct val="120000"/>
              </a:lnSpc>
              <a:buFont typeface="+mj-lt"/>
              <a:buAutoNum type="arabicPeriod"/>
            </a:pPr>
            <a:r>
              <a:rPr lang="en-US" sz="2800" dirty="0"/>
              <a:t>Machine Learning Modeling</a:t>
            </a:r>
          </a:p>
          <a:p>
            <a:pPr marL="514350" indent="-514350">
              <a:lnSpc>
                <a:spcPct val="120000"/>
              </a:lnSpc>
              <a:buFont typeface="+mj-lt"/>
              <a:buAutoNum type="arabicPeriod"/>
            </a:pPr>
            <a:r>
              <a:rPr lang="en-US" sz="2800" dirty="0"/>
              <a:t>Model Performance</a:t>
            </a:r>
          </a:p>
          <a:p>
            <a:pPr marL="514350" indent="-514350">
              <a:lnSpc>
                <a:spcPct val="120000"/>
              </a:lnSpc>
              <a:buFont typeface="+mj-lt"/>
              <a:buAutoNum type="arabicPeriod"/>
            </a:pPr>
            <a:r>
              <a:rPr lang="en-US" sz="2800" dirty="0"/>
              <a:t>Model Selection</a:t>
            </a:r>
          </a:p>
          <a:p>
            <a:pPr marL="514350" indent="-514350">
              <a:lnSpc>
                <a:spcPct val="120000"/>
              </a:lnSpc>
              <a:buFont typeface="+mj-lt"/>
              <a:buAutoNum type="arabicPeriod"/>
            </a:pPr>
            <a:r>
              <a:rPr lang="en-US" sz="2800" dirty="0"/>
              <a:t>Improvements</a:t>
            </a:r>
          </a:p>
          <a:p>
            <a:pPr>
              <a:lnSpc>
                <a:spcPct val="210000"/>
              </a:lnSpc>
            </a:pPr>
            <a:endParaRPr lang="en-US" dirty="0"/>
          </a:p>
        </p:txBody>
      </p:sp>
      <p:sp>
        <p:nvSpPr>
          <p:cNvPr id="4" name="Down Arrow 3">
            <a:extLst>
              <a:ext uri="{FF2B5EF4-FFF2-40B4-BE49-F238E27FC236}">
                <a16:creationId xmlns:a16="http://schemas.microsoft.com/office/drawing/2014/main" id="{27AA9C4E-9A99-BD99-2AFE-40D91A8A6806}"/>
              </a:ext>
            </a:extLst>
          </p:cNvPr>
          <p:cNvSpPr/>
          <p:nvPr/>
        </p:nvSpPr>
        <p:spPr>
          <a:xfrm>
            <a:off x="9194104" y="2634605"/>
            <a:ext cx="1603331" cy="31440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51F-BE84-7ADB-A306-B7C3BDCB4A62}"/>
              </a:ext>
            </a:extLst>
          </p:cNvPr>
          <p:cNvSpPr>
            <a:spLocks noGrp="1"/>
          </p:cNvSpPr>
          <p:nvPr>
            <p:ph type="title"/>
          </p:nvPr>
        </p:nvSpPr>
        <p:spPr>
          <a:xfrm>
            <a:off x="619760" y="764373"/>
            <a:ext cx="6832600" cy="1293028"/>
          </a:xfrm>
        </p:spPr>
        <p:txBody>
          <a:bodyPr>
            <a:normAutofit/>
          </a:bodyPr>
          <a:lstStyle/>
          <a:p>
            <a:r>
              <a:rPr lang="en-US"/>
              <a:t>Summary and Goal</a:t>
            </a:r>
          </a:p>
        </p:txBody>
      </p:sp>
      <p:sp>
        <p:nvSpPr>
          <p:cNvPr id="8" name="Content Placeholder 7">
            <a:extLst>
              <a:ext uri="{FF2B5EF4-FFF2-40B4-BE49-F238E27FC236}">
                <a16:creationId xmlns:a16="http://schemas.microsoft.com/office/drawing/2014/main" id="{2B32708B-2CC1-9EC0-9CE4-C5C86B352924}"/>
              </a:ext>
            </a:extLst>
          </p:cNvPr>
          <p:cNvSpPr>
            <a:spLocks noGrp="1"/>
          </p:cNvSpPr>
          <p:nvPr>
            <p:ph idx="1"/>
          </p:nvPr>
        </p:nvSpPr>
        <p:spPr>
          <a:xfrm>
            <a:off x="619760" y="2194560"/>
            <a:ext cx="6832600" cy="4024125"/>
          </a:xfrm>
        </p:spPr>
        <p:txBody>
          <a:bodyPr>
            <a:normAutofit/>
          </a:bodyPr>
          <a:lstStyle/>
          <a:p>
            <a:r>
              <a:rPr lang="en-US" dirty="0"/>
              <a:t>Better assess the risk of potential borrowers</a:t>
            </a:r>
          </a:p>
          <a:p>
            <a:r>
              <a:rPr lang="en-US" dirty="0"/>
              <a:t>Assumption:</a:t>
            </a:r>
          </a:p>
          <a:p>
            <a:pPr lvl="1"/>
            <a:r>
              <a:rPr lang="en-US" dirty="0"/>
              <a:t>Revolving credit features more important than installment features </a:t>
            </a:r>
          </a:p>
          <a:p>
            <a:pPr lvl="1"/>
            <a:r>
              <a:rPr lang="en-US" dirty="0"/>
              <a:t>Derogatory and delinquency remarks are considered</a:t>
            </a:r>
          </a:p>
          <a:p>
            <a:pPr lvl="1"/>
            <a:r>
              <a:rPr lang="en-US" dirty="0"/>
              <a:t>Select model based on highest ROCAUC score</a:t>
            </a:r>
          </a:p>
          <a:p>
            <a:r>
              <a:rPr lang="en-US" dirty="0"/>
              <a:t>Most of categorical features removed</a:t>
            </a:r>
          </a:p>
          <a:p>
            <a:r>
              <a:rPr lang="en-US" dirty="0"/>
              <a:t>Saga-lasso logistic regression model is the best at detecting loan default</a:t>
            </a:r>
          </a:p>
        </p:txBody>
      </p:sp>
      <p:pic>
        <p:nvPicPr>
          <p:cNvPr id="4" name="Content Placeholder 3">
            <a:extLst>
              <a:ext uri="{FF2B5EF4-FFF2-40B4-BE49-F238E27FC236}">
                <a16:creationId xmlns:a16="http://schemas.microsoft.com/office/drawing/2014/main" id="{91F3769B-64E0-689A-1487-EA3207B122E5}"/>
              </a:ext>
            </a:extLst>
          </p:cNvPr>
          <p:cNvPicPr>
            <a:picLocks noChangeAspect="1"/>
          </p:cNvPicPr>
          <p:nvPr/>
        </p:nvPicPr>
        <p:blipFill>
          <a:blip r:embed="rId3"/>
          <a:stretch>
            <a:fillRect/>
          </a:stretch>
        </p:blipFill>
        <p:spPr>
          <a:xfrm>
            <a:off x="7884615" y="746125"/>
            <a:ext cx="3598207" cy="5472559"/>
          </a:xfrm>
          <a:prstGeom prst="rect">
            <a:avLst/>
          </a:prstGeom>
        </p:spPr>
      </p:pic>
    </p:spTree>
    <p:extLst>
      <p:ext uri="{BB962C8B-B14F-4D97-AF65-F5344CB8AC3E}">
        <p14:creationId xmlns:p14="http://schemas.microsoft.com/office/powerpoint/2010/main" val="188956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384F39-35AD-4EDD-BBE2-DAABB4C4D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4AA62BE-32F1-4173-ABCF-3508A30C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35781"/>
          <a:stretch/>
        </p:blipFill>
        <p:spPr>
          <a:xfrm>
            <a:off x="0" y="0"/>
            <a:ext cx="7829550" cy="1441450"/>
          </a:xfrm>
          <a:prstGeom prst="rect">
            <a:avLst/>
          </a:prstGeom>
        </p:spPr>
      </p:pic>
      <p:sp>
        <p:nvSpPr>
          <p:cNvPr id="2" name="Title 1">
            <a:extLst>
              <a:ext uri="{FF2B5EF4-FFF2-40B4-BE49-F238E27FC236}">
                <a16:creationId xmlns:a16="http://schemas.microsoft.com/office/drawing/2014/main" id="{19CC77EF-771D-2A90-702A-770D6C622CBE}"/>
              </a:ext>
            </a:extLst>
          </p:cNvPr>
          <p:cNvSpPr>
            <a:spLocks noGrp="1"/>
          </p:cNvSpPr>
          <p:nvPr>
            <p:ph type="title"/>
          </p:nvPr>
        </p:nvSpPr>
        <p:spPr>
          <a:xfrm>
            <a:off x="685799" y="764373"/>
            <a:ext cx="6848855" cy="1293028"/>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E8B50D54-5D86-8AEA-6E8C-BA99BABFA7D5}"/>
              </a:ext>
            </a:extLst>
          </p:cNvPr>
          <p:cNvSpPr>
            <a:spLocks noGrp="1"/>
          </p:cNvSpPr>
          <p:nvPr>
            <p:ph idx="1"/>
          </p:nvPr>
        </p:nvSpPr>
        <p:spPr>
          <a:xfrm>
            <a:off x="685800" y="2194560"/>
            <a:ext cx="6848854" cy="4024125"/>
          </a:xfrm>
        </p:spPr>
        <p:txBody>
          <a:bodyPr>
            <a:normAutofit/>
          </a:bodyPr>
          <a:lstStyle/>
          <a:p>
            <a:r>
              <a:rPr lang="en-US" dirty="0"/>
              <a:t>Data Cleaning and Preprocessing</a:t>
            </a:r>
          </a:p>
          <a:p>
            <a:pPr lvl="1"/>
            <a:r>
              <a:rPr lang="en-US" dirty="0"/>
              <a:t>Charged off event rate is: 7.31%</a:t>
            </a:r>
          </a:p>
          <a:p>
            <a:r>
              <a:rPr lang="en-US" dirty="0"/>
              <a:t>Numeric: Pearson’s correlation</a:t>
            </a:r>
          </a:p>
          <a:p>
            <a:r>
              <a:rPr lang="en-US" dirty="0"/>
              <a:t>Categorical: Chi-square, and Cramer V score </a:t>
            </a:r>
          </a:p>
          <a:p>
            <a:r>
              <a:rPr lang="en-US" dirty="0"/>
              <a:t>Most numerical data skew to the right</a:t>
            </a:r>
          </a:p>
          <a:p>
            <a:endParaRPr lang="en-US" dirty="0"/>
          </a:p>
          <a:p>
            <a:endParaRPr lang="en-US" dirty="0"/>
          </a:p>
          <a:p>
            <a:endParaRPr lang="en-US" dirty="0"/>
          </a:p>
        </p:txBody>
      </p:sp>
      <p:pic>
        <p:nvPicPr>
          <p:cNvPr id="4" name="Picture 3" descr="Chart, line chart&#10;&#10;Description automatically generated">
            <a:extLst>
              <a:ext uri="{FF2B5EF4-FFF2-40B4-BE49-F238E27FC236}">
                <a16:creationId xmlns:a16="http://schemas.microsoft.com/office/drawing/2014/main" id="{D1A22E80-8A88-7FE3-2312-CCC8AFCBC272}"/>
              </a:ext>
            </a:extLst>
          </p:cNvPr>
          <p:cNvPicPr>
            <a:picLocks noChangeAspect="1"/>
          </p:cNvPicPr>
          <p:nvPr/>
        </p:nvPicPr>
        <p:blipFill rotWithShape="1">
          <a:blip r:embed="rId4"/>
          <a:srcRect t="8451" r="2" b="1032"/>
          <a:stretch/>
        </p:blipFill>
        <p:spPr>
          <a:xfrm>
            <a:off x="7843255" y="410829"/>
            <a:ext cx="4040143" cy="3199947"/>
          </a:xfrm>
          <a:prstGeom prst="rect">
            <a:avLst/>
          </a:prstGeom>
        </p:spPr>
      </p:pic>
      <p:pic>
        <p:nvPicPr>
          <p:cNvPr id="5" name="Picture 4" descr="Chart&#10;&#10;Description automatically generated">
            <a:extLst>
              <a:ext uri="{FF2B5EF4-FFF2-40B4-BE49-F238E27FC236}">
                <a16:creationId xmlns:a16="http://schemas.microsoft.com/office/drawing/2014/main" id="{3F10717A-997D-29D3-57D7-CDD2F792265A}"/>
              </a:ext>
            </a:extLst>
          </p:cNvPr>
          <p:cNvPicPr>
            <a:picLocks noChangeAspect="1"/>
          </p:cNvPicPr>
          <p:nvPr/>
        </p:nvPicPr>
        <p:blipFill rotWithShape="1">
          <a:blip r:embed="rId5"/>
          <a:srcRect t="8583" r="2" b="-2107"/>
          <a:stretch/>
        </p:blipFill>
        <p:spPr>
          <a:xfrm>
            <a:off x="6927503" y="3880706"/>
            <a:ext cx="4955895" cy="2838926"/>
          </a:xfrm>
          <a:prstGeom prst="rect">
            <a:avLst/>
          </a:prstGeom>
        </p:spPr>
      </p:pic>
      <p:pic>
        <p:nvPicPr>
          <p:cNvPr id="14" name="Picture 1">
            <a:extLst>
              <a:ext uri="{FF2B5EF4-FFF2-40B4-BE49-F238E27FC236}">
                <a16:creationId xmlns:a16="http://schemas.microsoft.com/office/drawing/2014/main" id="{9ADA0C1B-3C42-A5BE-92E6-7CC2552386C3}"/>
              </a:ext>
            </a:extLst>
          </p:cNvPr>
          <p:cNvPicPr>
            <a:picLocks noChangeAspect="1" noChangeArrowheads="1"/>
          </p:cNvPicPr>
          <p:nvPr/>
        </p:nvPicPr>
        <p:blipFill rotWithShape="1">
          <a:blip r:embed="rId6" r:link="rId7">
            <a:extLst>
              <a:ext uri="{28A0092B-C50C-407E-A947-70E740481C1C}">
                <a14:useLocalDpi xmlns:a14="http://schemas.microsoft.com/office/drawing/2010/main" val="0"/>
              </a:ext>
            </a:extLst>
          </a:blip>
          <a:srcRect l="35986" r="21001" b="-2"/>
          <a:stretch>
            <a:fillRect/>
          </a:stretch>
        </p:blipFill>
        <p:spPr bwMode="auto">
          <a:xfrm>
            <a:off x="836270" y="4212305"/>
            <a:ext cx="4638555" cy="250732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CA1F87E8-7F49-5090-B869-13A7D5E85CAB}"/>
              </a:ext>
            </a:extLst>
          </p:cNvPr>
          <p:cNvSpPr>
            <a:spLocks noChangeArrowheads="1"/>
          </p:cNvSpPr>
          <p:nvPr/>
        </p:nvSpPr>
        <p:spPr bwMode="auto">
          <a:xfrm>
            <a:off x="152399" y="3610776"/>
            <a:ext cx="124610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6899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8A34-04BA-AE6F-4173-B0B9C21297C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6F02914-4242-E79B-5C4C-370F6A005088}"/>
              </a:ext>
            </a:extLst>
          </p:cNvPr>
          <p:cNvPicPr>
            <a:picLocks noChangeAspect="1"/>
          </p:cNvPicPr>
          <p:nvPr/>
        </p:nvPicPr>
        <p:blipFill rotWithShape="1">
          <a:blip r:embed="rId3"/>
          <a:srcRect b="53675"/>
          <a:stretch/>
        </p:blipFill>
        <p:spPr>
          <a:xfrm>
            <a:off x="2070909" y="2216160"/>
            <a:ext cx="8857397" cy="2627173"/>
          </a:xfrm>
          <a:prstGeom prst="rect">
            <a:avLst/>
          </a:prstGeom>
        </p:spPr>
      </p:pic>
      <p:pic>
        <p:nvPicPr>
          <p:cNvPr id="8" name="Picture 7">
            <a:extLst>
              <a:ext uri="{FF2B5EF4-FFF2-40B4-BE49-F238E27FC236}">
                <a16:creationId xmlns:a16="http://schemas.microsoft.com/office/drawing/2014/main" id="{0C39CDDB-56ED-5D7A-EF10-9B5DE9149263}"/>
              </a:ext>
            </a:extLst>
          </p:cNvPr>
          <p:cNvPicPr>
            <a:picLocks noChangeAspect="1"/>
          </p:cNvPicPr>
          <p:nvPr/>
        </p:nvPicPr>
        <p:blipFill>
          <a:blip r:embed="rId4"/>
          <a:stretch>
            <a:fillRect/>
          </a:stretch>
        </p:blipFill>
        <p:spPr>
          <a:xfrm>
            <a:off x="1916772" y="2216160"/>
            <a:ext cx="8180833" cy="2452832"/>
          </a:xfrm>
          <a:prstGeom prst="rect">
            <a:avLst/>
          </a:prstGeom>
        </p:spPr>
      </p:pic>
      <p:pic>
        <p:nvPicPr>
          <p:cNvPr id="6" name="Picture 5">
            <a:extLst>
              <a:ext uri="{FF2B5EF4-FFF2-40B4-BE49-F238E27FC236}">
                <a16:creationId xmlns:a16="http://schemas.microsoft.com/office/drawing/2014/main" id="{758924A9-5678-6883-0F76-F193A571DEB8}"/>
              </a:ext>
            </a:extLst>
          </p:cNvPr>
          <p:cNvPicPr>
            <a:picLocks noChangeAspect="1"/>
          </p:cNvPicPr>
          <p:nvPr/>
        </p:nvPicPr>
        <p:blipFill>
          <a:blip r:embed="rId5"/>
          <a:stretch>
            <a:fillRect/>
          </a:stretch>
        </p:blipFill>
        <p:spPr>
          <a:xfrm>
            <a:off x="1380281" y="2216160"/>
            <a:ext cx="9972887" cy="2627173"/>
          </a:xfrm>
          <a:prstGeom prst="rect">
            <a:avLst/>
          </a:prstGeom>
        </p:spPr>
      </p:pic>
      <p:pic>
        <p:nvPicPr>
          <p:cNvPr id="6146" name="Picture 2">
            <a:extLst>
              <a:ext uri="{FF2B5EF4-FFF2-40B4-BE49-F238E27FC236}">
                <a16:creationId xmlns:a16="http://schemas.microsoft.com/office/drawing/2014/main" id="{89CDF286-3C95-2A8A-B784-E106B6F018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271" y="2827842"/>
            <a:ext cx="3709834" cy="34517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DA180C-7888-9EC8-43D6-9E0B5D64B18F}"/>
              </a:ext>
            </a:extLst>
          </p:cNvPr>
          <p:cNvPicPr>
            <a:picLocks noChangeAspect="1"/>
          </p:cNvPicPr>
          <p:nvPr/>
        </p:nvPicPr>
        <p:blipFill rotWithShape="1">
          <a:blip r:embed="rId7"/>
          <a:srcRect b="12772"/>
          <a:stretch/>
        </p:blipFill>
        <p:spPr>
          <a:xfrm>
            <a:off x="1684893" y="173400"/>
            <a:ext cx="8822214" cy="2474974"/>
          </a:xfrm>
          <a:prstGeom prst="rect">
            <a:avLst/>
          </a:prstGeom>
        </p:spPr>
      </p:pic>
    </p:spTree>
    <p:extLst>
      <p:ext uri="{BB962C8B-B14F-4D97-AF65-F5344CB8AC3E}">
        <p14:creationId xmlns:p14="http://schemas.microsoft.com/office/powerpoint/2010/main" val="191943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par>
                                <p:cTn id="38" presetID="9" presetClass="entr" presetSubtype="0" fill="hold" nodeType="withEffect">
                                  <p:stCondLst>
                                    <p:cond delay="0"/>
                                  </p:stCondLst>
                                  <p:childTnLst>
                                    <p:set>
                                      <p:cBhvr>
                                        <p:cTn id="39" dur="1" fill="hold">
                                          <p:stCondLst>
                                            <p:cond delay="0"/>
                                          </p:stCondLst>
                                        </p:cTn>
                                        <p:tgtEl>
                                          <p:spTgt spid="6146"/>
                                        </p:tgtEl>
                                        <p:attrNameLst>
                                          <p:attrName>style.visibility</p:attrName>
                                        </p:attrNameLst>
                                      </p:cBhvr>
                                      <p:to>
                                        <p:strVal val="visible"/>
                                      </p:to>
                                    </p:set>
                                    <p:animEffect transition="in" filter="dissolve">
                                      <p:cBhvr>
                                        <p:cTn id="4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77EF-771D-2A90-702A-770D6C622CBE}"/>
              </a:ext>
            </a:extLst>
          </p:cNvPr>
          <p:cNvSpPr>
            <a:spLocks noGrp="1"/>
          </p:cNvSpPr>
          <p:nvPr>
            <p:ph type="title"/>
          </p:nvPr>
        </p:nvSpPr>
        <p:spPr>
          <a:xfrm>
            <a:off x="685800" y="764373"/>
            <a:ext cx="5704310" cy="1293028"/>
          </a:xfrm>
        </p:spPr>
        <p:txBody>
          <a:bodyPr>
            <a:normAutofit/>
          </a:bodyPr>
          <a:lstStyle/>
          <a:p>
            <a:pPr algn="l"/>
            <a:r>
              <a:rPr lang="en-US" sz="4000" dirty="0"/>
              <a:t>Feature Selection and Engineering</a:t>
            </a:r>
            <a:endParaRPr lang="en-US" dirty="0"/>
          </a:p>
        </p:txBody>
      </p:sp>
      <p:sp>
        <p:nvSpPr>
          <p:cNvPr id="3" name="Content Placeholder 2">
            <a:extLst>
              <a:ext uri="{FF2B5EF4-FFF2-40B4-BE49-F238E27FC236}">
                <a16:creationId xmlns:a16="http://schemas.microsoft.com/office/drawing/2014/main" id="{E8B50D54-5D86-8AEA-6E8C-BA99BABFA7D5}"/>
              </a:ext>
            </a:extLst>
          </p:cNvPr>
          <p:cNvSpPr>
            <a:spLocks noGrp="1"/>
          </p:cNvSpPr>
          <p:nvPr>
            <p:ph idx="1"/>
          </p:nvPr>
        </p:nvSpPr>
        <p:spPr>
          <a:xfrm>
            <a:off x="685800" y="2399449"/>
            <a:ext cx="6769510" cy="1694534"/>
          </a:xfrm>
        </p:spPr>
        <p:txBody>
          <a:bodyPr>
            <a:normAutofit/>
          </a:bodyPr>
          <a:lstStyle/>
          <a:p>
            <a:r>
              <a:rPr lang="en-US" dirty="0"/>
              <a:t>Impute numeric values: </a:t>
            </a:r>
            <a:r>
              <a:rPr lang="en-US" dirty="0" err="1"/>
              <a:t>dti</a:t>
            </a:r>
            <a:r>
              <a:rPr lang="en-US" dirty="0"/>
              <a:t>, </a:t>
            </a:r>
            <a:r>
              <a:rPr lang="en-US" dirty="0" err="1"/>
              <a:t>inq</a:t>
            </a:r>
            <a:endParaRPr lang="en-US" dirty="0"/>
          </a:p>
          <a:p>
            <a:r>
              <a:rPr lang="en-US" dirty="0"/>
              <a:t>Create credit history feature</a:t>
            </a:r>
          </a:p>
          <a:p>
            <a:r>
              <a:rPr lang="en-US" dirty="0"/>
              <a:t>44 features are used for training</a:t>
            </a:r>
          </a:p>
          <a:p>
            <a:endParaRPr lang="en-US" dirty="0"/>
          </a:p>
          <a:p>
            <a:endParaRPr lang="en-US" dirty="0"/>
          </a:p>
        </p:txBody>
      </p:sp>
      <p:sp>
        <p:nvSpPr>
          <p:cNvPr id="13" name="Rectangle 6">
            <a:extLst>
              <a:ext uri="{FF2B5EF4-FFF2-40B4-BE49-F238E27FC236}">
                <a16:creationId xmlns:a16="http://schemas.microsoft.com/office/drawing/2014/main" id="{CA1F87E8-7F49-5090-B869-13A7D5E85CAB}"/>
              </a:ext>
            </a:extLst>
          </p:cNvPr>
          <p:cNvSpPr>
            <a:spLocks noChangeArrowheads="1"/>
          </p:cNvSpPr>
          <p:nvPr/>
        </p:nvSpPr>
        <p:spPr bwMode="auto">
          <a:xfrm>
            <a:off x="152399" y="3610776"/>
            <a:ext cx="124610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2">
            <a:extLst>
              <a:ext uri="{FF2B5EF4-FFF2-40B4-BE49-F238E27FC236}">
                <a16:creationId xmlns:a16="http://schemas.microsoft.com/office/drawing/2014/main" id="{920BB807-CD8A-8BD2-295B-A6E3E31E8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48" y="3755685"/>
            <a:ext cx="3345084" cy="2634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703759E-F31C-462C-5D74-B1CECE70D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287" y="2442205"/>
            <a:ext cx="3414147" cy="39475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9AE2870-9925-9877-EE90-F4798783A99D}"/>
              </a:ext>
            </a:extLst>
          </p:cNvPr>
          <p:cNvSpPr txBox="1">
            <a:spLocks/>
          </p:cNvSpPr>
          <p:nvPr/>
        </p:nvSpPr>
        <p:spPr>
          <a:xfrm>
            <a:off x="745191" y="3998543"/>
            <a:ext cx="3479568" cy="20950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Feature importance:</a:t>
            </a:r>
          </a:p>
          <a:p>
            <a:r>
              <a:rPr lang="en-US" dirty="0"/>
              <a:t>Baseline logistic regression model </a:t>
            </a:r>
          </a:p>
          <a:p>
            <a:r>
              <a:rPr lang="en-US" dirty="0"/>
              <a:t>PC performance </a:t>
            </a:r>
          </a:p>
          <a:p>
            <a:r>
              <a:rPr lang="en-US" dirty="0"/>
              <a:t>Decision Tree Regressor</a:t>
            </a:r>
          </a:p>
          <a:p>
            <a:endParaRPr lang="en-US" dirty="0"/>
          </a:p>
          <a:p>
            <a:endParaRPr lang="en-US" dirty="0"/>
          </a:p>
          <a:p>
            <a:endParaRPr lang="en-US" dirty="0"/>
          </a:p>
        </p:txBody>
      </p:sp>
      <p:pic>
        <p:nvPicPr>
          <p:cNvPr id="11" name="Picture 10">
            <a:extLst>
              <a:ext uri="{FF2B5EF4-FFF2-40B4-BE49-F238E27FC236}">
                <a16:creationId xmlns:a16="http://schemas.microsoft.com/office/drawing/2014/main" id="{D7BC69C6-AA3D-8918-7DA7-BFC009DF0F2A}"/>
              </a:ext>
            </a:extLst>
          </p:cNvPr>
          <p:cNvPicPr>
            <a:picLocks noChangeAspect="1"/>
          </p:cNvPicPr>
          <p:nvPr/>
        </p:nvPicPr>
        <p:blipFill>
          <a:blip r:embed="rId5"/>
          <a:stretch>
            <a:fillRect/>
          </a:stretch>
        </p:blipFill>
        <p:spPr>
          <a:xfrm>
            <a:off x="5980253" y="907075"/>
            <a:ext cx="5924181" cy="1150326"/>
          </a:xfrm>
          <a:prstGeom prst="rect">
            <a:avLst/>
          </a:prstGeom>
        </p:spPr>
      </p:pic>
    </p:spTree>
    <p:extLst>
      <p:ext uri="{BB962C8B-B14F-4D97-AF65-F5344CB8AC3E}">
        <p14:creationId xmlns:p14="http://schemas.microsoft.com/office/powerpoint/2010/main" val="182087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7DA6-2797-B096-0351-6E028390724C}"/>
              </a:ext>
            </a:extLst>
          </p:cNvPr>
          <p:cNvSpPr>
            <a:spLocks noGrp="1"/>
          </p:cNvSpPr>
          <p:nvPr>
            <p:ph type="title"/>
          </p:nvPr>
        </p:nvSpPr>
        <p:spPr/>
        <p:txBody>
          <a:bodyPr>
            <a:normAutofit/>
          </a:bodyPr>
          <a:lstStyle/>
          <a:p>
            <a:r>
              <a:rPr lang="en-US" sz="4000" dirty="0"/>
              <a:t>Machine Learning Modeling</a:t>
            </a:r>
            <a:endParaRPr lang="en-US" dirty="0"/>
          </a:p>
        </p:txBody>
      </p:sp>
      <p:sp>
        <p:nvSpPr>
          <p:cNvPr id="3" name="Content Placeholder 2">
            <a:extLst>
              <a:ext uri="{FF2B5EF4-FFF2-40B4-BE49-F238E27FC236}">
                <a16:creationId xmlns:a16="http://schemas.microsoft.com/office/drawing/2014/main" id="{C43C1A47-AC03-F6E8-E44F-A22F63390E6D}"/>
              </a:ext>
            </a:extLst>
          </p:cNvPr>
          <p:cNvSpPr>
            <a:spLocks noGrp="1"/>
          </p:cNvSpPr>
          <p:nvPr>
            <p:ph idx="1"/>
          </p:nvPr>
        </p:nvSpPr>
        <p:spPr/>
        <p:txBody>
          <a:bodyPr/>
          <a:lstStyle/>
          <a:p>
            <a:pPr marL="0" indent="0">
              <a:buNone/>
            </a:pPr>
            <a:r>
              <a:rPr lang="en-US" dirty="0"/>
              <a:t>Simple logistic regression modeling</a:t>
            </a:r>
          </a:p>
          <a:p>
            <a:pPr marL="457200" indent="-457200">
              <a:buAutoNum type="arabicPeriod"/>
            </a:pPr>
            <a:r>
              <a:rPr lang="en-US" dirty="0"/>
              <a:t>Helper functions for one-hot encoding, scoring, plotting ROCAUC</a:t>
            </a:r>
          </a:p>
          <a:p>
            <a:pPr marL="457200" indent="-457200">
              <a:buAutoNum type="arabicPeriod"/>
            </a:pPr>
            <a:r>
              <a:rPr lang="en-US" dirty="0"/>
              <a:t>Prepare features and target </a:t>
            </a:r>
          </a:p>
          <a:p>
            <a:pPr marL="457200" indent="-457200">
              <a:buAutoNum type="arabicPeriod"/>
            </a:pPr>
            <a:r>
              <a:rPr lang="en-US" dirty="0"/>
              <a:t>Split training dataset into training and validation set. Use all test data for prediction</a:t>
            </a:r>
          </a:p>
          <a:p>
            <a:pPr marL="457200" indent="-457200">
              <a:buAutoNum type="arabicPeriod"/>
            </a:pPr>
            <a:r>
              <a:rPr lang="en-US" dirty="0"/>
              <a:t>Normalization</a:t>
            </a:r>
          </a:p>
          <a:p>
            <a:pPr marL="457200" indent="-457200">
              <a:buAutoNum type="arabicPeriod"/>
            </a:pPr>
            <a:r>
              <a:rPr lang="en-US" dirty="0"/>
              <a:t>Fit various logistic models</a:t>
            </a:r>
          </a:p>
          <a:p>
            <a:pPr marL="457200" indent="-457200">
              <a:buAutoNum type="arabicPeriod"/>
            </a:pPr>
            <a:r>
              <a:rPr lang="en-US" dirty="0"/>
              <a:t>Predict use trained model</a:t>
            </a:r>
          </a:p>
          <a:p>
            <a:pPr marL="457200" indent="-457200">
              <a:buAutoNum type="arabicPeriod"/>
            </a:pPr>
            <a:endParaRPr lang="en-US" dirty="0"/>
          </a:p>
          <a:p>
            <a:endParaRPr lang="en-US" dirty="0"/>
          </a:p>
        </p:txBody>
      </p:sp>
      <p:pic>
        <p:nvPicPr>
          <p:cNvPr id="1026" name="Picture 2">
            <a:extLst>
              <a:ext uri="{FF2B5EF4-FFF2-40B4-BE49-F238E27FC236}">
                <a16:creationId xmlns:a16="http://schemas.microsoft.com/office/drawing/2014/main" id="{42080B22-3E8B-939B-9D3F-0321921CF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570" y="4400836"/>
            <a:ext cx="6915216" cy="1014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D783DF-AEE6-D112-F69F-35A69196CA5D}"/>
              </a:ext>
            </a:extLst>
          </p:cNvPr>
          <p:cNvSpPr txBox="1"/>
          <p:nvPr/>
        </p:nvSpPr>
        <p:spPr>
          <a:xfrm>
            <a:off x="10892267" y="5632480"/>
            <a:ext cx="960519" cy="369332"/>
          </a:xfrm>
          <a:prstGeom prst="rect">
            <a:avLst/>
          </a:prstGeom>
          <a:noFill/>
        </p:spPr>
        <p:txBody>
          <a:bodyPr wrap="none" rtlCol="0">
            <a:spAutoFit/>
          </a:bodyPr>
          <a:lstStyle/>
          <a:p>
            <a:r>
              <a:rPr lang="en-US" dirty="0">
                <a:hlinkClick r:id="rId4"/>
              </a:rPr>
              <a:t>Source</a:t>
            </a:r>
            <a:endParaRPr lang="en-US" dirty="0"/>
          </a:p>
        </p:txBody>
      </p:sp>
    </p:spTree>
    <p:extLst>
      <p:ext uri="{BB962C8B-B14F-4D97-AF65-F5344CB8AC3E}">
        <p14:creationId xmlns:p14="http://schemas.microsoft.com/office/powerpoint/2010/main" val="280868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E302-28AD-62C2-AFEB-5D93795E1386}"/>
              </a:ext>
            </a:extLst>
          </p:cNvPr>
          <p:cNvSpPr>
            <a:spLocks noGrp="1"/>
          </p:cNvSpPr>
          <p:nvPr>
            <p:ph type="title"/>
          </p:nvPr>
        </p:nvSpPr>
        <p:spPr/>
        <p:txBody>
          <a:bodyPr>
            <a:normAutofit/>
          </a:bodyPr>
          <a:lstStyle/>
          <a:p>
            <a:r>
              <a:rPr lang="en-US" sz="4000" dirty="0"/>
              <a:t>Model Performance using training set</a:t>
            </a:r>
            <a:endParaRPr lang="en-US" dirty="0"/>
          </a:p>
        </p:txBody>
      </p:sp>
      <p:sp>
        <p:nvSpPr>
          <p:cNvPr id="3" name="Content Placeholder 2">
            <a:extLst>
              <a:ext uri="{FF2B5EF4-FFF2-40B4-BE49-F238E27FC236}">
                <a16:creationId xmlns:a16="http://schemas.microsoft.com/office/drawing/2014/main" id="{8F289D31-73F8-32E1-7A4D-879465FBD470}"/>
              </a:ext>
            </a:extLst>
          </p:cNvPr>
          <p:cNvSpPr>
            <a:spLocks noGrp="1"/>
          </p:cNvSpPr>
          <p:nvPr>
            <p:ph idx="1"/>
          </p:nvPr>
        </p:nvSpPr>
        <p:spPr>
          <a:xfrm>
            <a:off x="685800" y="2833876"/>
            <a:ext cx="4825962" cy="2664100"/>
          </a:xfrm>
        </p:spPr>
        <p:txBody>
          <a:bodyPr/>
          <a:lstStyle/>
          <a:p>
            <a:r>
              <a:rPr lang="en-US" dirty="0"/>
              <a:t>Most accurate and precise: </a:t>
            </a:r>
          </a:p>
          <a:p>
            <a:pPr lvl="1"/>
            <a:r>
              <a:rPr lang="en-US" dirty="0"/>
              <a:t>base normalized </a:t>
            </a:r>
          </a:p>
          <a:p>
            <a:pPr lvl="2"/>
            <a:r>
              <a:rPr lang="en-US" dirty="0"/>
              <a:t>93% accuracy</a:t>
            </a:r>
          </a:p>
          <a:p>
            <a:pPr lvl="2"/>
            <a:r>
              <a:rPr lang="en-US" dirty="0"/>
              <a:t>70% Precision </a:t>
            </a:r>
          </a:p>
          <a:p>
            <a:r>
              <a:rPr lang="en-US" dirty="0"/>
              <a:t>Best recall:</a:t>
            </a:r>
          </a:p>
          <a:p>
            <a:pPr lvl="1"/>
            <a:r>
              <a:rPr lang="en-US" dirty="0"/>
              <a:t>newton-Cholesky: 83%</a:t>
            </a:r>
          </a:p>
          <a:p>
            <a:pPr lvl="2"/>
            <a:endParaRPr lang="en-US" dirty="0"/>
          </a:p>
          <a:p>
            <a:pPr lvl="2"/>
            <a:endParaRPr lang="en-US" dirty="0"/>
          </a:p>
          <a:p>
            <a:pPr marL="914400" lvl="2" indent="0">
              <a:buNone/>
            </a:pPr>
            <a:endParaRPr lang="en-US" dirty="0"/>
          </a:p>
          <a:p>
            <a:endParaRPr lang="en-US" dirty="0"/>
          </a:p>
        </p:txBody>
      </p:sp>
      <p:pic>
        <p:nvPicPr>
          <p:cNvPr id="4" name="Picture 3">
            <a:extLst>
              <a:ext uri="{FF2B5EF4-FFF2-40B4-BE49-F238E27FC236}">
                <a16:creationId xmlns:a16="http://schemas.microsoft.com/office/drawing/2014/main" id="{DF639843-191F-9DFB-BF9A-5F0474E7E76D}"/>
              </a:ext>
            </a:extLst>
          </p:cNvPr>
          <p:cNvPicPr>
            <a:picLocks noChangeAspect="1"/>
          </p:cNvPicPr>
          <p:nvPr/>
        </p:nvPicPr>
        <p:blipFill>
          <a:blip r:embed="rId3"/>
          <a:stretch>
            <a:fillRect/>
          </a:stretch>
        </p:blipFill>
        <p:spPr>
          <a:xfrm>
            <a:off x="5361449" y="2057401"/>
            <a:ext cx="6144751" cy="4482170"/>
          </a:xfrm>
          <a:prstGeom prst="rect">
            <a:avLst/>
          </a:prstGeom>
        </p:spPr>
      </p:pic>
    </p:spTree>
    <p:extLst>
      <p:ext uri="{BB962C8B-B14F-4D97-AF65-F5344CB8AC3E}">
        <p14:creationId xmlns:p14="http://schemas.microsoft.com/office/powerpoint/2010/main" val="364653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9746-5424-7E14-927E-B3788912D035}"/>
              </a:ext>
            </a:extLst>
          </p:cNvPr>
          <p:cNvSpPr>
            <a:spLocks noGrp="1"/>
          </p:cNvSpPr>
          <p:nvPr>
            <p:ph type="title"/>
          </p:nvPr>
        </p:nvSpPr>
        <p:spPr/>
        <p:txBody>
          <a:bodyPr/>
          <a:lstStyle/>
          <a:p>
            <a:r>
              <a:rPr lang="en-US" sz="4000" dirty="0"/>
              <a:t>Model Selection</a:t>
            </a:r>
            <a:endParaRPr lang="en-US" dirty="0"/>
          </a:p>
        </p:txBody>
      </p:sp>
      <p:sp>
        <p:nvSpPr>
          <p:cNvPr id="3" name="Content Placeholder 2">
            <a:extLst>
              <a:ext uri="{FF2B5EF4-FFF2-40B4-BE49-F238E27FC236}">
                <a16:creationId xmlns:a16="http://schemas.microsoft.com/office/drawing/2014/main" id="{A3680F11-845A-66BC-59D4-41ABE4D01D73}"/>
              </a:ext>
            </a:extLst>
          </p:cNvPr>
          <p:cNvSpPr>
            <a:spLocks noGrp="1"/>
          </p:cNvSpPr>
          <p:nvPr>
            <p:ph idx="1"/>
          </p:nvPr>
        </p:nvSpPr>
        <p:spPr>
          <a:xfrm>
            <a:off x="685800" y="2057401"/>
            <a:ext cx="4675340" cy="1754856"/>
          </a:xfrm>
        </p:spPr>
        <p:txBody>
          <a:bodyPr/>
          <a:lstStyle/>
          <a:p>
            <a:r>
              <a:rPr lang="en-US" dirty="0"/>
              <a:t>Saga for detection </a:t>
            </a:r>
          </a:p>
          <a:p>
            <a:r>
              <a:rPr lang="en-US" dirty="0"/>
              <a:t>42.9% default predicted in test </a:t>
            </a:r>
          </a:p>
          <a:p>
            <a:r>
              <a:rPr lang="en-US" dirty="0"/>
              <a:t>Low Precision &amp; High Recall</a:t>
            </a:r>
          </a:p>
          <a:p>
            <a:endParaRPr lang="en-US" dirty="0"/>
          </a:p>
        </p:txBody>
      </p:sp>
      <p:pic>
        <p:nvPicPr>
          <p:cNvPr id="4" name="Picture 3">
            <a:extLst>
              <a:ext uri="{FF2B5EF4-FFF2-40B4-BE49-F238E27FC236}">
                <a16:creationId xmlns:a16="http://schemas.microsoft.com/office/drawing/2014/main" id="{9F265FC7-259B-3993-B397-4EC8CB4226DE}"/>
              </a:ext>
            </a:extLst>
          </p:cNvPr>
          <p:cNvPicPr>
            <a:picLocks noChangeAspect="1"/>
          </p:cNvPicPr>
          <p:nvPr/>
        </p:nvPicPr>
        <p:blipFill>
          <a:blip r:embed="rId3"/>
          <a:stretch>
            <a:fillRect/>
          </a:stretch>
        </p:blipFill>
        <p:spPr>
          <a:xfrm>
            <a:off x="440524" y="3355485"/>
            <a:ext cx="5655476" cy="2890229"/>
          </a:xfrm>
          <a:prstGeom prst="rect">
            <a:avLst/>
          </a:prstGeom>
        </p:spPr>
      </p:pic>
      <p:pic>
        <p:nvPicPr>
          <p:cNvPr id="5" name="Picture 4">
            <a:extLst>
              <a:ext uri="{FF2B5EF4-FFF2-40B4-BE49-F238E27FC236}">
                <a16:creationId xmlns:a16="http://schemas.microsoft.com/office/drawing/2014/main" id="{FAA0D301-DE4E-3D14-9AE5-30AAF17ECFEC}"/>
              </a:ext>
            </a:extLst>
          </p:cNvPr>
          <p:cNvPicPr>
            <a:picLocks noChangeAspect="1"/>
          </p:cNvPicPr>
          <p:nvPr/>
        </p:nvPicPr>
        <p:blipFill>
          <a:blip r:embed="rId4"/>
          <a:stretch>
            <a:fillRect/>
          </a:stretch>
        </p:blipFill>
        <p:spPr>
          <a:xfrm>
            <a:off x="6614070" y="2148234"/>
            <a:ext cx="5039237" cy="3769050"/>
          </a:xfrm>
          <a:prstGeom prst="rect">
            <a:avLst/>
          </a:prstGeom>
        </p:spPr>
      </p:pic>
    </p:spTree>
    <p:extLst>
      <p:ext uri="{BB962C8B-B14F-4D97-AF65-F5344CB8AC3E}">
        <p14:creationId xmlns:p14="http://schemas.microsoft.com/office/powerpoint/2010/main" val="18446357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928</TotalTime>
  <Words>774</Words>
  <Application>Microsoft Macintosh PowerPoint</Application>
  <PresentationFormat>Widescreen</PresentationFormat>
  <Paragraphs>148</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Google Sans</vt:lpstr>
      <vt:lpstr>Arial</vt:lpstr>
      <vt:lpstr>Calibri</vt:lpstr>
      <vt:lpstr>Century Gothic</vt:lpstr>
      <vt:lpstr>Helvetica Neue</vt:lpstr>
      <vt:lpstr>open sans</vt:lpstr>
      <vt:lpstr>Poppins</vt:lpstr>
      <vt:lpstr>Roboto</vt:lpstr>
      <vt:lpstr>Vapor Trail</vt:lpstr>
      <vt:lpstr>Analyses and prediction on loan defaults</vt:lpstr>
      <vt:lpstr>Contents</vt:lpstr>
      <vt:lpstr>Summary and Goal</vt:lpstr>
      <vt:lpstr>Exploratory Data Analysis</vt:lpstr>
      <vt:lpstr>PowerPoint Presentation</vt:lpstr>
      <vt:lpstr>Feature Selection and Engineering</vt:lpstr>
      <vt:lpstr>Machine Learning Modeling</vt:lpstr>
      <vt:lpstr>Model Performance using training set</vt:lpstr>
      <vt:lpstr>Model Selection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Analyses and prediction on loan defaults</dc:title>
  <dc:creator>Yang, Dengbo</dc:creator>
  <cp:lastModifiedBy>Yang, Dengbo</cp:lastModifiedBy>
  <cp:revision>11</cp:revision>
  <dcterms:created xsi:type="dcterms:W3CDTF">2023-03-05T01:06:39Z</dcterms:created>
  <dcterms:modified xsi:type="dcterms:W3CDTF">2023-03-05T20:34:04Z</dcterms:modified>
</cp:coreProperties>
</file>